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10287000" cx="18288000"/>
  <p:notesSz cx="6858000" cy="9144000"/>
  <p:embeddedFontLst>
    <p:embeddedFont>
      <p:font typeface="Poppins"/>
      <p:regular r:id="rId39"/>
      <p:bold r:id="rId40"/>
      <p:italic r:id="rId41"/>
      <p:boldItalic r:id="rId42"/>
    </p:embeddedFont>
    <p:embeddedFont>
      <p:font typeface="Poppins SemiBold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5FDC12-B4F2-4633-B53A-052C379EE6FD}">
  <a:tblStyle styleId="{685FDC12-B4F2-4633-B53A-052C379EE6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-bold.fntdata"/><Relationship Id="rId20" Type="http://schemas.openxmlformats.org/officeDocument/2006/relationships/slide" Target="slides/slide14.xml"/><Relationship Id="rId42" Type="http://schemas.openxmlformats.org/officeDocument/2006/relationships/font" Target="fonts/Poppins-boldItalic.fntdata"/><Relationship Id="rId41" Type="http://schemas.openxmlformats.org/officeDocument/2006/relationships/font" Target="fonts/Poppins-italic.fntdata"/><Relationship Id="rId22" Type="http://schemas.openxmlformats.org/officeDocument/2006/relationships/slide" Target="slides/slide16.xml"/><Relationship Id="rId44" Type="http://schemas.openxmlformats.org/officeDocument/2006/relationships/font" Target="fonts/PoppinsSemiBold-bold.fntdata"/><Relationship Id="rId21" Type="http://schemas.openxmlformats.org/officeDocument/2006/relationships/slide" Target="slides/slide15.xml"/><Relationship Id="rId43" Type="http://schemas.openxmlformats.org/officeDocument/2006/relationships/font" Target="fonts/PoppinsSemiBold-regular.fntdata"/><Relationship Id="rId24" Type="http://schemas.openxmlformats.org/officeDocument/2006/relationships/slide" Target="slides/slide18.xml"/><Relationship Id="rId46" Type="http://schemas.openxmlformats.org/officeDocument/2006/relationships/font" Target="fonts/PoppinsSemiBold-boldItalic.fntdata"/><Relationship Id="rId23" Type="http://schemas.openxmlformats.org/officeDocument/2006/relationships/slide" Target="slides/slide17.xml"/><Relationship Id="rId45" Type="http://schemas.openxmlformats.org/officeDocument/2006/relationships/font" Target="fonts/PoppinsSemiBol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Poppins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1399ee3dd4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1399ee3dd4_0_3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17771492d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317771492d5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17771492d5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317771492d5_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1399ee3dd4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31399ee3dd4_0_2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399ee3dd4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31399ee3dd4_0_2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17771492d5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317771492d5_3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7771492d5_3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317771492d5_3_1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17771492d5_3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317771492d5_3_1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7771492d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g317771492d5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1399ee3dd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31399ee3dd4_0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17771492d5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g317771492d5_3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317771492d5_3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g317771492d5_3_3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17771492d5_3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g317771492d5_3_3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1399ee3dd4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g31399ee3dd4_0_2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317771492d5_3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g317771492d5_3_3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1399ee3dd4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g31399ee3dd4_0_2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1399ee3dd4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g31399ee3dd4_0_2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317771492d5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g317771492d5_3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317771492d5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g317771492d5_1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317771492d5_3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g317771492d5_3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317771492d5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g317771492d5_1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317771492d5_3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g317771492d5_3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317771492d5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g317771492d5_1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399ee3dd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1399ee3dd4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399ee3dd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31399ee3dd4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399ee3dd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31399ee3dd4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1399ee3dd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31399ee3dd4_0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1399ee3dd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31399ee3dd4_0_2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1829349" y="0"/>
            <a:ext cx="6458651" cy="10519616"/>
          </a:xfrm>
          <a:custGeom>
            <a:rect b="b" l="l" r="r" t="t"/>
            <a:pathLst>
              <a:path extrusionOk="0" h="1593725" w="978488">
                <a:moveTo>
                  <a:pt x="0" y="0"/>
                </a:moveTo>
                <a:lnTo>
                  <a:pt x="978488" y="0"/>
                </a:lnTo>
                <a:lnTo>
                  <a:pt x="978488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1076" r="-11076" t="0"/>
            </a:stretch>
          </a:blipFill>
          <a:ln>
            <a:noFill/>
          </a:ln>
        </p:spPr>
      </p:sp>
      <p:sp>
        <p:nvSpPr>
          <p:cNvPr id="85" name="Google Shape;85;p13"/>
          <p:cNvSpPr/>
          <p:nvPr/>
        </p:nvSpPr>
        <p:spPr>
          <a:xfrm rot="5400000">
            <a:off x="6963329" y="3624747"/>
            <a:ext cx="10752232" cy="3037506"/>
          </a:xfrm>
          <a:custGeom>
            <a:rect b="b" l="l" r="r" t="t"/>
            <a:pathLst>
              <a:path extrusionOk="0" h="3037506" w="10752232">
                <a:moveTo>
                  <a:pt x="10752231" y="3037506"/>
                </a:moveTo>
                <a:lnTo>
                  <a:pt x="0" y="3037506"/>
                </a:lnTo>
                <a:lnTo>
                  <a:pt x="0" y="0"/>
                </a:lnTo>
                <a:lnTo>
                  <a:pt x="10752231" y="0"/>
                </a:lnTo>
                <a:lnTo>
                  <a:pt x="10752231" y="3037506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6" name="Google Shape;86;p13"/>
          <p:cNvGrpSpPr/>
          <p:nvPr/>
        </p:nvGrpSpPr>
        <p:grpSpPr>
          <a:xfrm>
            <a:off x="1011831" y="6334969"/>
            <a:ext cx="2287204" cy="947336"/>
            <a:chOff x="0" y="-95250"/>
            <a:chExt cx="399545" cy="165487"/>
          </a:xfrm>
        </p:grpSpPr>
        <p:sp>
          <p:nvSpPr>
            <p:cNvPr id="87" name="Google Shape;87;p13"/>
            <p:cNvSpPr/>
            <p:nvPr/>
          </p:nvSpPr>
          <p:spPr>
            <a:xfrm>
              <a:off x="0" y="0"/>
              <a:ext cx="399545" cy="70237"/>
            </a:xfrm>
            <a:custGeom>
              <a:rect b="b" l="l" r="r" t="t"/>
              <a:pathLst>
                <a:path extrusionOk="0" h="70237" w="399545">
                  <a:moveTo>
                    <a:pt x="0" y="0"/>
                  </a:moveTo>
                  <a:lnTo>
                    <a:pt x="399545" y="0"/>
                  </a:lnTo>
                  <a:lnTo>
                    <a:pt x="399545" y="70237"/>
                  </a:lnTo>
                  <a:lnTo>
                    <a:pt x="0" y="70237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88" name="Google Shape;88;p13"/>
            <p:cNvSpPr txBox="1"/>
            <p:nvPr/>
          </p:nvSpPr>
          <p:spPr>
            <a:xfrm>
              <a:off x="0" y="-95250"/>
              <a:ext cx="399545" cy="1654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775" lIns="41775" spcFirstLastPara="1" rIns="41775" wrap="square" tIns="41775">
              <a:noAutofit/>
            </a:bodyPr>
            <a:lstStyle/>
            <a:p>
              <a:pPr indent="0" lvl="0" marL="0" marR="0" rtl="0" algn="ctr">
                <a:lnSpc>
                  <a:spcPct val="34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89;p13"/>
          <p:cNvGrpSpPr/>
          <p:nvPr/>
        </p:nvGrpSpPr>
        <p:grpSpPr>
          <a:xfrm>
            <a:off x="3453168" y="6334969"/>
            <a:ext cx="1405266" cy="947336"/>
            <a:chOff x="0" y="-95250"/>
            <a:chExt cx="245482" cy="165487"/>
          </a:xfrm>
        </p:grpSpPr>
        <p:sp>
          <p:nvSpPr>
            <p:cNvPr id="90" name="Google Shape;90;p13"/>
            <p:cNvSpPr/>
            <p:nvPr/>
          </p:nvSpPr>
          <p:spPr>
            <a:xfrm>
              <a:off x="0" y="0"/>
              <a:ext cx="245482" cy="70237"/>
            </a:xfrm>
            <a:custGeom>
              <a:rect b="b" l="l" r="r" t="t"/>
              <a:pathLst>
                <a:path extrusionOk="0" h="70237" w="245482">
                  <a:moveTo>
                    <a:pt x="0" y="0"/>
                  </a:moveTo>
                  <a:lnTo>
                    <a:pt x="245482" y="0"/>
                  </a:lnTo>
                  <a:lnTo>
                    <a:pt x="245482" y="70237"/>
                  </a:lnTo>
                  <a:lnTo>
                    <a:pt x="0" y="70237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91" name="Google Shape;91;p13"/>
            <p:cNvSpPr txBox="1"/>
            <p:nvPr/>
          </p:nvSpPr>
          <p:spPr>
            <a:xfrm>
              <a:off x="0" y="-95250"/>
              <a:ext cx="245482" cy="1654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775" lIns="41775" spcFirstLastPara="1" rIns="41775" wrap="square" tIns="41775">
              <a:noAutofit/>
            </a:bodyPr>
            <a:lstStyle/>
            <a:p>
              <a:pPr indent="0" lvl="0" marL="0" marR="0" rtl="0" algn="ctr">
                <a:lnSpc>
                  <a:spcPct val="34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13"/>
          <p:cNvSpPr/>
          <p:nvPr/>
        </p:nvSpPr>
        <p:spPr>
          <a:xfrm>
            <a:off x="5142278" y="6773507"/>
            <a:ext cx="1394949" cy="615521"/>
          </a:xfrm>
          <a:custGeom>
            <a:rect b="b" l="l" r="r" t="t"/>
            <a:pathLst>
              <a:path extrusionOk="0" h="615521" w="1394949">
                <a:moveTo>
                  <a:pt x="0" y="0"/>
                </a:moveTo>
                <a:lnTo>
                  <a:pt x="1394949" y="0"/>
                </a:lnTo>
                <a:lnTo>
                  <a:pt x="1394949" y="615521"/>
                </a:lnTo>
                <a:lnTo>
                  <a:pt x="0" y="6155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3" name="Google Shape;93;p13"/>
          <p:cNvGrpSpPr/>
          <p:nvPr/>
        </p:nvGrpSpPr>
        <p:grpSpPr>
          <a:xfrm rot="10800000">
            <a:off x="8380807" y="6880231"/>
            <a:ext cx="2287204" cy="947336"/>
            <a:chOff x="0" y="-95250"/>
            <a:chExt cx="399545" cy="165487"/>
          </a:xfrm>
        </p:grpSpPr>
        <p:sp>
          <p:nvSpPr>
            <p:cNvPr id="94" name="Google Shape;94;p13"/>
            <p:cNvSpPr/>
            <p:nvPr/>
          </p:nvSpPr>
          <p:spPr>
            <a:xfrm>
              <a:off x="0" y="0"/>
              <a:ext cx="399545" cy="70237"/>
            </a:xfrm>
            <a:custGeom>
              <a:rect b="b" l="l" r="r" t="t"/>
              <a:pathLst>
                <a:path extrusionOk="0" h="70237" w="399545">
                  <a:moveTo>
                    <a:pt x="0" y="0"/>
                  </a:moveTo>
                  <a:lnTo>
                    <a:pt x="399545" y="0"/>
                  </a:lnTo>
                  <a:lnTo>
                    <a:pt x="399545" y="70237"/>
                  </a:lnTo>
                  <a:lnTo>
                    <a:pt x="0" y="70237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95" name="Google Shape;95;p13"/>
            <p:cNvSpPr txBox="1"/>
            <p:nvPr/>
          </p:nvSpPr>
          <p:spPr>
            <a:xfrm>
              <a:off x="0" y="-95250"/>
              <a:ext cx="399545" cy="1654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775" lIns="41775" spcFirstLastPara="1" rIns="41775" wrap="square" tIns="41775">
              <a:noAutofit/>
            </a:bodyPr>
            <a:lstStyle/>
            <a:p>
              <a:pPr indent="0" lvl="0" marL="0" marR="0" rtl="0" algn="ctr">
                <a:lnSpc>
                  <a:spcPct val="34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Google Shape;96;p13"/>
          <p:cNvGrpSpPr/>
          <p:nvPr/>
        </p:nvGrpSpPr>
        <p:grpSpPr>
          <a:xfrm rot="10800000">
            <a:off x="6821407" y="6880231"/>
            <a:ext cx="1405266" cy="947336"/>
            <a:chOff x="0" y="-95250"/>
            <a:chExt cx="245482" cy="165487"/>
          </a:xfrm>
        </p:grpSpPr>
        <p:sp>
          <p:nvSpPr>
            <p:cNvPr id="97" name="Google Shape;97;p13"/>
            <p:cNvSpPr/>
            <p:nvPr/>
          </p:nvSpPr>
          <p:spPr>
            <a:xfrm>
              <a:off x="0" y="0"/>
              <a:ext cx="245482" cy="70237"/>
            </a:xfrm>
            <a:custGeom>
              <a:rect b="b" l="l" r="r" t="t"/>
              <a:pathLst>
                <a:path extrusionOk="0" h="70237" w="245482">
                  <a:moveTo>
                    <a:pt x="0" y="0"/>
                  </a:moveTo>
                  <a:lnTo>
                    <a:pt x="245482" y="0"/>
                  </a:lnTo>
                  <a:lnTo>
                    <a:pt x="245482" y="70237"/>
                  </a:lnTo>
                  <a:lnTo>
                    <a:pt x="0" y="70237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98" name="Google Shape;98;p13"/>
            <p:cNvSpPr txBox="1"/>
            <p:nvPr/>
          </p:nvSpPr>
          <p:spPr>
            <a:xfrm>
              <a:off x="0" y="-95250"/>
              <a:ext cx="245482" cy="1654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775" lIns="41775" spcFirstLastPara="1" rIns="41775" wrap="square" tIns="41775">
              <a:noAutofit/>
            </a:bodyPr>
            <a:lstStyle/>
            <a:p>
              <a:pPr indent="0" lvl="0" marL="0" marR="0" rtl="0" algn="ctr">
                <a:lnSpc>
                  <a:spcPct val="34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13"/>
          <p:cNvSpPr/>
          <p:nvPr/>
        </p:nvSpPr>
        <p:spPr>
          <a:xfrm>
            <a:off x="1028700" y="573847"/>
            <a:ext cx="752604" cy="681107"/>
          </a:xfrm>
          <a:custGeom>
            <a:rect b="b" l="l" r="r" t="t"/>
            <a:pathLst>
              <a:path extrusionOk="0" h="681107" w="752604">
                <a:moveTo>
                  <a:pt x="0" y="0"/>
                </a:moveTo>
                <a:lnTo>
                  <a:pt x="752604" y="0"/>
                </a:lnTo>
                <a:lnTo>
                  <a:pt x="752604" y="681106"/>
                </a:lnTo>
                <a:lnTo>
                  <a:pt x="0" y="6811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0" name="Google Shape;100;p13"/>
          <p:cNvGrpSpPr/>
          <p:nvPr/>
        </p:nvGrpSpPr>
        <p:grpSpPr>
          <a:xfrm>
            <a:off x="6251943" y="9169185"/>
            <a:ext cx="1115381" cy="590772"/>
            <a:chOff x="0" y="-57150"/>
            <a:chExt cx="680177" cy="360262"/>
          </a:xfrm>
        </p:grpSpPr>
        <p:sp>
          <p:nvSpPr>
            <p:cNvPr id="101" name="Google Shape;101;p13"/>
            <p:cNvSpPr/>
            <p:nvPr/>
          </p:nvSpPr>
          <p:spPr>
            <a:xfrm>
              <a:off x="0" y="0"/>
              <a:ext cx="680177" cy="303112"/>
            </a:xfrm>
            <a:custGeom>
              <a:rect b="b" l="l" r="r" t="t"/>
              <a:pathLst>
                <a:path extrusionOk="0" h="303112" w="680177">
                  <a:moveTo>
                    <a:pt x="203200" y="0"/>
                  </a:moveTo>
                  <a:lnTo>
                    <a:pt x="680177" y="0"/>
                  </a:lnTo>
                  <a:lnTo>
                    <a:pt x="476977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102" name="Google Shape;102;p13"/>
            <p:cNvSpPr txBox="1"/>
            <p:nvPr/>
          </p:nvSpPr>
          <p:spPr>
            <a:xfrm>
              <a:off x="101600" y="-57150"/>
              <a:ext cx="476977" cy="36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p13"/>
          <p:cNvGrpSpPr/>
          <p:nvPr/>
        </p:nvGrpSpPr>
        <p:grpSpPr>
          <a:xfrm>
            <a:off x="3857148" y="9169185"/>
            <a:ext cx="3292601" cy="590772"/>
            <a:chOff x="0" y="-57150"/>
            <a:chExt cx="2007880" cy="360262"/>
          </a:xfrm>
        </p:grpSpPr>
        <p:sp>
          <p:nvSpPr>
            <p:cNvPr id="104" name="Google Shape;104;p13"/>
            <p:cNvSpPr/>
            <p:nvPr/>
          </p:nvSpPr>
          <p:spPr>
            <a:xfrm>
              <a:off x="0" y="0"/>
              <a:ext cx="2007880" cy="303112"/>
            </a:xfrm>
            <a:custGeom>
              <a:rect b="b" l="l" r="r" t="t"/>
              <a:pathLst>
                <a:path extrusionOk="0" h="303112" w="2007880">
                  <a:moveTo>
                    <a:pt x="203200" y="0"/>
                  </a:moveTo>
                  <a:lnTo>
                    <a:pt x="2007880" y="0"/>
                  </a:lnTo>
                  <a:lnTo>
                    <a:pt x="1804680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105" name="Google Shape;105;p13"/>
            <p:cNvSpPr txBox="1"/>
            <p:nvPr/>
          </p:nvSpPr>
          <p:spPr>
            <a:xfrm>
              <a:off x="101600" y="-57150"/>
              <a:ext cx="1804680" cy="36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" name="Google Shape;106;p13"/>
          <p:cNvGrpSpPr/>
          <p:nvPr/>
        </p:nvGrpSpPr>
        <p:grpSpPr>
          <a:xfrm>
            <a:off x="7290247" y="9169185"/>
            <a:ext cx="1115381" cy="590772"/>
            <a:chOff x="0" y="-57150"/>
            <a:chExt cx="680177" cy="360262"/>
          </a:xfrm>
        </p:grpSpPr>
        <p:sp>
          <p:nvSpPr>
            <p:cNvPr id="107" name="Google Shape;107;p13"/>
            <p:cNvSpPr/>
            <p:nvPr/>
          </p:nvSpPr>
          <p:spPr>
            <a:xfrm>
              <a:off x="0" y="0"/>
              <a:ext cx="680177" cy="303112"/>
            </a:xfrm>
            <a:custGeom>
              <a:rect b="b" l="l" r="r" t="t"/>
              <a:pathLst>
                <a:path extrusionOk="0" h="303112" w="680177">
                  <a:moveTo>
                    <a:pt x="203200" y="0"/>
                  </a:moveTo>
                  <a:lnTo>
                    <a:pt x="680177" y="0"/>
                  </a:lnTo>
                  <a:lnTo>
                    <a:pt x="476977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108" name="Google Shape;108;p13"/>
            <p:cNvSpPr txBox="1"/>
            <p:nvPr/>
          </p:nvSpPr>
          <p:spPr>
            <a:xfrm>
              <a:off x="101600" y="-57150"/>
              <a:ext cx="476977" cy="36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" name="Google Shape;109;p13"/>
          <p:cNvGrpSpPr/>
          <p:nvPr/>
        </p:nvGrpSpPr>
        <p:grpSpPr>
          <a:xfrm>
            <a:off x="7528091" y="9169185"/>
            <a:ext cx="3292601" cy="590772"/>
            <a:chOff x="0" y="-57150"/>
            <a:chExt cx="2007880" cy="360262"/>
          </a:xfrm>
        </p:grpSpPr>
        <p:sp>
          <p:nvSpPr>
            <p:cNvPr id="110" name="Google Shape;110;p13"/>
            <p:cNvSpPr/>
            <p:nvPr/>
          </p:nvSpPr>
          <p:spPr>
            <a:xfrm>
              <a:off x="0" y="0"/>
              <a:ext cx="2007880" cy="303112"/>
            </a:xfrm>
            <a:custGeom>
              <a:rect b="b" l="l" r="r" t="t"/>
              <a:pathLst>
                <a:path extrusionOk="0" h="303112" w="2007880">
                  <a:moveTo>
                    <a:pt x="203200" y="0"/>
                  </a:moveTo>
                  <a:lnTo>
                    <a:pt x="2007880" y="0"/>
                  </a:lnTo>
                  <a:lnTo>
                    <a:pt x="1804680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111" name="Google Shape;111;p13"/>
            <p:cNvSpPr txBox="1"/>
            <p:nvPr/>
          </p:nvSpPr>
          <p:spPr>
            <a:xfrm>
              <a:off x="101600" y="-57150"/>
              <a:ext cx="1804680" cy="36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13"/>
          <p:cNvSpPr/>
          <p:nvPr/>
        </p:nvSpPr>
        <p:spPr>
          <a:xfrm rot="8212725">
            <a:off x="-4101539" y="-2479679"/>
            <a:ext cx="9154284" cy="3879128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" name="Google Shape;113;p13"/>
          <p:cNvSpPr txBox="1"/>
          <p:nvPr/>
        </p:nvSpPr>
        <p:spPr>
          <a:xfrm>
            <a:off x="876019" y="1405098"/>
            <a:ext cx="11633400" cy="22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778">
                <a:solidFill>
                  <a:srgbClr val="D60816"/>
                </a:solidFill>
              </a:rPr>
              <a:t>STOCK </a:t>
            </a:r>
            <a:endParaRPr/>
          </a:p>
        </p:txBody>
      </p:sp>
      <p:sp>
        <p:nvSpPr>
          <p:cNvPr id="114" name="Google Shape;114;p13"/>
          <p:cNvSpPr txBox="1"/>
          <p:nvPr/>
        </p:nvSpPr>
        <p:spPr>
          <a:xfrm>
            <a:off x="876027" y="3380150"/>
            <a:ext cx="12982200" cy="39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rgbClr val="222C5B"/>
                </a:solidFill>
              </a:rPr>
              <a:t>TRADING </a:t>
            </a:r>
            <a:r>
              <a:rPr b="1" lang="en-US" sz="10000">
                <a:solidFill>
                  <a:srgbClr val="222C5B"/>
                </a:solidFill>
              </a:rPr>
              <a:t>PITCH</a:t>
            </a:r>
            <a:endParaRPr b="1" sz="10000">
              <a:solidFill>
                <a:srgbClr val="222C5B"/>
              </a:solidFill>
            </a:endParaRPr>
          </a:p>
          <a:p>
            <a:pPr indent="0" lvl="0" marL="0" marR="0" rtl="0" algn="l">
              <a:lnSpc>
                <a:spcPct val="14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857">
              <a:solidFill>
                <a:srgbClr val="222C5B"/>
              </a:solidFill>
            </a:endParaRPr>
          </a:p>
        </p:txBody>
      </p:sp>
      <p:sp>
        <p:nvSpPr>
          <p:cNvPr id="115" name="Google Shape;115;p13"/>
          <p:cNvSpPr txBox="1"/>
          <p:nvPr/>
        </p:nvSpPr>
        <p:spPr>
          <a:xfrm>
            <a:off x="1011831" y="5409368"/>
            <a:ext cx="96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6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C5B"/>
                </a:solidFill>
                <a:latin typeface="Poppins"/>
                <a:ea typeface="Poppins"/>
                <a:cs typeface="Poppins"/>
                <a:sym typeface="Poppins"/>
              </a:rPr>
              <a:t>GROUP 18</a:t>
            </a:r>
            <a:endParaRPr sz="3000"/>
          </a:p>
        </p:txBody>
      </p:sp>
      <p:sp>
        <p:nvSpPr>
          <p:cNvPr id="116" name="Google Shape;116;p13"/>
          <p:cNvSpPr txBox="1"/>
          <p:nvPr/>
        </p:nvSpPr>
        <p:spPr>
          <a:xfrm>
            <a:off x="5907940" y="8245788"/>
            <a:ext cx="2916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178545" y="9351946"/>
            <a:ext cx="1602759" cy="707217"/>
          </a:xfrm>
          <a:custGeom>
            <a:rect b="b" l="l" r="r" t="t"/>
            <a:pathLst>
              <a:path extrusionOk="0" h="707217" w="1602759">
                <a:moveTo>
                  <a:pt x="0" y="0"/>
                </a:moveTo>
                <a:lnTo>
                  <a:pt x="1602759" y="0"/>
                </a:lnTo>
                <a:lnTo>
                  <a:pt x="1602759" y="707217"/>
                </a:lnTo>
                <a:lnTo>
                  <a:pt x="0" y="7072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8" name="Google Shape;118;p13"/>
          <p:cNvSpPr/>
          <p:nvPr/>
        </p:nvSpPr>
        <p:spPr>
          <a:xfrm>
            <a:off x="9425743" y="639432"/>
            <a:ext cx="1394949" cy="615521"/>
          </a:xfrm>
          <a:custGeom>
            <a:rect b="b" l="l" r="r" t="t"/>
            <a:pathLst>
              <a:path extrusionOk="0" h="615521" w="1394949">
                <a:moveTo>
                  <a:pt x="0" y="0"/>
                </a:moveTo>
                <a:lnTo>
                  <a:pt x="1394949" y="0"/>
                </a:lnTo>
                <a:lnTo>
                  <a:pt x="1394949" y="615521"/>
                </a:lnTo>
                <a:lnTo>
                  <a:pt x="0" y="6155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"/>
          <p:cNvSpPr txBox="1"/>
          <p:nvPr/>
        </p:nvSpPr>
        <p:spPr>
          <a:xfrm>
            <a:off x="2575950" y="594925"/>
            <a:ext cx="131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222C5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05" name="Google Shape;305;p22"/>
          <p:cNvSpPr/>
          <p:nvPr/>
        </p:nvSpPr>
        <p:spPr>
          <a:xfrm rot="10800000">
            <a:off x="15702406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2679798" y="2184036"/>
                </a:moveTo>
                <a:lnTo>
                  <a:pt x="0" y="2184036"/>
                </a:lnTo>
                <a:lnTo>
                  <a:pt x="0" y="0"/>
                </a:lnTo>
                <a:lnTo>
                  <a:pt x="2679798" y="0"/>
                </a:lnTo>
                <a:lnTo>
                  <a:pt x="2679798" y="218403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6" name="Google Shape;306;p22"/>
          <p:cNvSpPr/>
          <p:nvPr/>
        </p:nvSpPr>
        <p:spPr>
          <a:xfrm flipH="1" rot="10800000">
            <a:off x="0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0" y="2184036"/>
                </a:moveTo>
                <a:lnTo>
                  <a:pt x="2679798" y="2184036"/>
                </a:lnTo>
                <a:lnTo>
                  <a:pt x="2679798" y="0"/>
                </a:lnTo>
                <a:lnTo>
                  <a:pt x="0" y="0"/>
                </a:lnTo>
                <a:lnTo>
                  <a:pt x="0" y="218403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7" name="Google Shape;307;p22"/>
          <p:cNvSpPr/>
          <p:nvPr/>
        </p:nvSpPr>
        <p:spPr>
          <a:xfrm rot="1127820">
            <a:off x="-5324569" y="8041142"/>
            <a:ext cx="9162348" cy="3882545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8" name="Google Shape;308;p22"/>
          <p:cNvSpPr/>
          <p:nvPr/>
        </p:nvSpPr>
        <p:spPr>
          <a:xfrm>
            <a:off x="4572000" y="468675"/>
            <a:ext cx="8735400" cy="1356300"/>
          </a:xfrm>
          <a:prstGeom prst="trapezoid">
            <a:avLst>
              <a:gd fmla="val 25000" name="adj"/>
            </a:avLst>
          </a:prstGeom>
          <a:solidFill>
            <a:srgbClr val="B60712"/>
          </a:solidFill>
          <a:ln cap="flat" cmpd="sng" w="9525">
            <a:solidFill>
              <a:srgbClr val="D608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2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Cooldown </a:t>
            </a:r>
            <a:endParaRPr b="1" sz="39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aphicFrame>
        <p:nvGraphicFramePr>
          <p:cNvPr id="309" name="Google Shape;309;p22"/>
          <p:cNvGraphicFramePr/>
          <p:nvPr/>
        </p:nvGraphicFramePr>
        <p:xfrm>
          <a:off x="2974675" y="301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{685FDC12-B4F2-4633-B53A-052C379EE6FD}</a:tableStyleId>
              </a:tblPr>
              <a:tblGrid>
                <a:gridCol w="2298575"/>
                <a:gridCol w="4705750"/>
                <a:gridCol w="5334300"/>
              </a:tblGrid>
              <a:tr h="602725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>
                        <a:solidFill>
                          <a:srgbClr val="0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Volatile Period</a:t>
                      </a:r>
                      <a:endParaRPr b="1" sz="25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Non-Volatile Period</a:t>
                      </a:r>
                      <a:endParaRPr sz="25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  <a:tr h="68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How is it Calculated? </a:t>
                      </a:r>
                      <a:endParaRPr sz="25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Cooldown is set lower at 3 days </a:t>
                      </a:r>
                      <a:endParaRPr sz="25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Cooldown is set higher at 10 days</a:t>
                      </a:r>
                      <a:endParaRPr sz="25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Additional Information</a:t>
                      </a:r>
                      <a:endParaRPr sz="25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NA</a:t>
                      </a:r>
                      <a:endParaRPr sz="25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NA</a:t>
                      </a:r>
                      <a:endParaRPr sz="2500">
                        <a:solidFill>
                          <a:srgbClr val="0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How is it Used? </a:t>
                      </a:r>
                      <a:endParaRPr sz="25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-3873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Poppins"/>
                        <a:buChar char="-"/>
                      </a:pPr>
                      <a:r>
                        <a:rPr lang="en-US" sz="25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Non volatile Cooldown: To ensure meaningless trades are not executed. Prices are generally more stable which renders frequent trades useless.</a:t>
                      </a:r>
                      <a:endParaRPr sz="25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873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Poppins"/>
                        <a:buChar char="-"/>
                      </a:pPr>
                      <a:r>
                        <a:rPr lang="en-US" sz="25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Volatile Cooldown: To ensure quick exits/re-entry when price reversal is detected.</a:t>
                      </a:r>
                      <a:endParaRPr sz="25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"/>
          <p:cNvSpPr txBox="1"/>
          <p:nvPr/>
        </p:nvSpPr>
        <p:spPr>
          <a:xfrm>
            <a:off x="5441150" y="4825025"/>
            <a:ext cx="7654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solidFill>
                  <a:srgbClr val="D60816"/>
                </a:solidFill>
              </a:rPr>
              <a:t>USED</a:t>
            </a:r>
            <a:endParaRPr sz="9000"/>
          </a:p>
        </p:txBody>
      </p:sp>
      <p:sp>
        <p:nvSpPr>
          <p:cNvPr id="315" name="Google Shape;315;p23"/>
          <p:cNvSpPr txBox="1"/>
          <p:nvPr/>
        </p:nvSpPr>
        <p:spPr>
          <a:xfrm>
            <a:off x="5415591" y="3797299"/>
            <a:ext cx="7456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solidFill>
                  <a:srgbClr val="222C5B"/>
                </a:solidFill>
              </a:rPr>
              <a:t>INDICATORS</a:t>
            </a:r>
            <a:endParaRPr sz="9000"/>
          </a:p>
        </p:txBody>
      </p:sp>
      <p:grpSp>
        <p:nvGrpSpPr>
          <p:cNvPr id="316" name="Google Shape;316;p23"/>
          <p:cNvGrpSpPr/>
          <p:nvPr/>
        </p:nvGrpSpPr>
        <p:grpSpPr>
          <a:xfrm>
            <a:off x="1266104" y="3943249"/>
            <a:ext cx="1549756" cy="881787"/>
            <a:chOff x="0" y="-95250"/>
            <a:chExt cx="291045" cy="165600"/>
          </a:xfrm>
        </p:grpSpPr>
        <p:sp>
          <p:nvSpPr>
            <p:cNvPr id="317" name="Google Shape;317;p23"/>
            <p:cNvSpPr/>
            <p:nvPr/>
          </p:nvSpPr>
          <p:spPr>
            <a:xfrm>
              <a:off x="0" y="0"/>
              <a:ext cx="291045" cy="70237"/>
            </a:xfrm>
            <a:custGeom>
              <a:rect b="b" l="l" r="r" t="t"/>
              <a:pathLst>
                <a:path extrusionOk="0" h="70237" w="291045">
                  <a:moveTo>
                    <a:pt x="0" y="0"/>
                  </a:moveTo>
                  <a:lnTo>
                    <a:pt x="291045" y="0"/>
                  </a:lnTo>
                  <a:lnTo>
                    <a:pt x="291045" y="70237"/>
                  </a:lnTo>
                  <a:lnTo>
                    <a:pt x="0" y="70237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318" name="Google Shape;318;p23"/>
            <p:cNvSpPr txBox="1"/>
            <p:nvPr/>
          </p:nvSpPr>
          <p:spPr>
            <a:xfrm>
              <a:off x="0" y="-95250"/>
              <a:ext cx="291000" cy="1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775" lIns="41775" spcFirstLastPara="1" rIns="41775" wrap="square" tIns="41775">
              <a:noAutofit/>
            </a:bodyPr>
            <a:lstStyle/>
            <a:p>
              <a:pPr indent="0" lvl="0" marL="0" marR="0" rtl="0" algn="ctr">
                <a:lnSpc>
                  <a:spcPct val="34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Google Shape;319;p23"/>
          <p:cNvGrpSpPr/>
          <p:nvPr/>
        </p:nvGrpSpPr>
        <p:grpSpPr>
          <a:xfrm>
            <a:off x="2815865" y="3943249"/>
            <a:ext cx="1307143" cy="881787"/>
            <a:chOff x="0" y="-95250"/>
            <a:chExt cx="245482" cy="165600"/>
          </a:xfrm>
        </p:grpSpPr>
        <p:sp>
          <p:nvSpPr>
            <p:cNvPr id="320" name="Google Shape;320;p23"/>
            <p:cNvSpPr/>
            <p:nvPr/>
          </p:nvSpPr>
          <p:spPr>
            <a:xfrm>
              <a:off x="0" y="0"/>
              <a:ext cx="245482" cy="70237"/>
            </a:xfrm>
            <a:custGeom>
              <a:rect b="b" l="l" r="r" t="t"/>
              <a:pathLst>
                <a:path extrusionOk="0" h="70237" w="245482">
                  <a:moveTo>
                    <a:pt x="0" y="0"/>
                  </a:moveTo>
                  <a:lnTo>
                    <a:pt x="245482" y="0"/>
                  </a:lnTo>
                  <a:lnTo>
                    <a:pt x="245482" y="70237"/>
                  </a:lnTo>
                  <a:lnTo>
                    <a:pt x="0" y="70237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321" name="Google Shape;321;p23"/>
            <p:cNvSpPr txBox="1"/>
            <p:nvPr/>
          </p:nvSpPr>
          <p:spPr>
            <a:xfrm>
              <a:off x="0" y="-95250"/>
              <a:ext cx="245400" cy="1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775" lIns="41775" spcFirstLastPara="1" rIns="41775" wrap="square" tIns="41775">
              <a:noAutofit/>
            </a:bodyPr>
            <a:lstStyle/>
            <a:p>
              <a:pPr indent="0" lvl="0" marL="0" marR="0" rtl="0" algn="ctr">
                <a:lnSpc>
                  <a:spcPct val="34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p23"/>
          <p:cNvSpPr/>
          <p:nvPr/>
        </p:nvSpPr>
        <p:spPr>
          <a:xfrm>
            <a:off x="4236940" y="4336802"/>
            <a:ext cx="1297552" cy="572545"/>
          </a:xfrm>
          <a:custGeom>
            <a:rect b="b" l="l" r="r" t="t"/>
            <a:pathLst>
              <a:path extrusionOk="0" h="572545" w="1297552">
                <a:moveTo>
                  <a:pt x="0" y="0"/>
                </a:moveTo>
                <a:lnTo>
                  <a:pt x="1297552" y="0"/>
                </a:lnTo>
                <a:lnTo>
                  <a:pt x="1297552" y="572545"/>
                </a:lnTo>
                <a:lnTo>
                  <a:pt x="0" y="5725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23" name="Google Shape;323;p23"/>
          <p:cNvGrpSpPr/>
          <p:nvPr/>
        </p:nvGrpSpPr>
        <p:grpSpPr>
          <a:xfrm rot="10800000">
            <a:off x="15833419" y="4454812"/>
            <a:ext cx="1549756" cy="881787"/>
            <a:chOff x="0" y="-95250"/>
            <a:chExt cx="291045" cy="165600"/>
          </a:xfrm>
        </p:grpSpPr>
        <p:sp>
          <p:nvSpPr>
            <p:cNvPr id="324" name="Google Shape;324;p23"/>
            <p:cNvSpPr/>
            <p:nvPr/>
          </p:nvSpPr>
          <p:spPr>
            <a:xfrm>
              <a:off x="0" y="0"/>
              <a:ext cx="291045" cy="70237"/>
            </a:xfrm>
            <a:custGeom>
              <a:rect b="b" l="l" r="r" t="t"/>
              <a:pathLst>
                <a:path extrusionOk="0" h="70237" w="291045">
                  <a:moveTo>
                    <a:pt x="0" y="0"/>
                  </a:moveTo>
                  <a:lnTo>
                    <a:pt x="291045" y="0"/>
                  </a:lnTo>
                  <a:lnTo>
                    <a:pt x="291045" y="70237"/>
                  </a:lnTo>
                  <a:lnTo>
                    <a:pt x="0" y="70237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325" name="Google Shape;325;p23"/>
            <p:cNvSpPr txBox="1"/>
            <p:nvPr/>
          </p:nvSpPr>
          <p:spPr>
            <a:xfrm>
              <a:off x="0" y="-95250"/>
              <a:ext cx="291000" cy="1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775" lIns="41775" spcFirstLastPara="1" rIns="41775" wrap="square" tIns="41775">
              <a:noAutofit/>
            </a:bodyPr>
            <a:lstStyle/>
            <a:p>
              <a:pPr indent="0" lvl="0" marL="0" marR="0" rtl="0" algn="ctr">
                <a:lnSpc>
                  <a:spcPct val="34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6" name="Google Shape;326;p23"/>
          <p:cNvGrpSpPr/>
          <p:nvPr/>
        </p:nvGrpSpPr>
        <p:grpSpPr>
          <a:xfrm rot="10800000">
            <a:off x="14526272" y="4454812"/>
            <a:ext cx="1307143" cy="881787"/>
            <a:chOff x="0" y="-95250"/>
            <a:chExt cx="245482" cy="165600"/>
          </a:xfrm>
        </p:grpSpPr>
        <p:sp>
          <p:nvSpPr>
            <p:cNvPr id="327" name="Google Shape;327;p23"/>
            <p:cNvSpPr/>
            <p:nvPr/>
          </p:nvSpPr>
          <p:spPr>
            <a:xfrm>
              <a:off x="0" y="0"/>
              <a:ext cx="245482" cy="70237"/>
            </a:xfrm>
            <a:custGeom>
              <a:rect b="b" l="l" r="r" t="t"/>
              <a:pathLst>
                <a:path extrusionOk="0" h="70237" w="245482">
                  <a:moveTo>
                    <a:pt x="0" y="0"/>
                  </a:moveTo>
                  <a:lnTo>
                    <a:pt x="245482" y="0"/>
                  </a:lnTo>
                  <a:lnTo>
                    <a:pt x="245482" y="70237"/>
                  </a:lnTo>
                  <a:lnTo>
                    <a:pt x="0" y="70237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328" name="Google Shape;328;p23"/>
            <p:cNvSpPr txBox="1"/>
            <p:nvPr/>
          </p:nvSpPr>
          <p:spPr>
            <a:xfrm>
              <a:off x="0" y="-95250"/>
              <a:ext cx="245400" cy="1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775" lIns="41775" spcFirstLastPara="1" rIns="41775" wrap="square" tIns="41775">
              <a:noAutofit/>
            </a:bodyPr>
            <a:lstStyle/>
            <a:p>
              <a:pPr indent="0" lvl="0" marL="0" marR="0" rtl="0" algn="ctr">
                <a:lnSpc>
                  <a:spcPct val="34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9" name="Google Shape;329;p23"/>
          <p:cNvSpPr/>
          <p:nvPr/>
        </p:nvSpPr>
        <p:spPr>
          <a:xfrm rot="10800000">
            <a:off x="13114788" y="4336789"/>
            <a:ext cx="1297552" cy="572545"/>
          </a:xfrm>
          <a:custGeom>
            <a:rect b="b" l="l" r="r" t="t"/>
            <a:pathLst>
              <a:path extrusionOk="0" h="572545" w="1297552">
                <a:moveTo>
                  <a:pt x="0" y="0"/>
                </a:moveTo>
                <a:lnTo>
                  <a:pt x="1297552" y="0"/>
                </a:lnTo>
                <a:lnTo>
                  <a:pt x="1297552" y="572545"/>
                </a:lnTo>
                <a:lnTo>
                  <a:pt x="0" y="5725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0" name="Google Shape;330;p23"/>
          <p:cNvSpPr/>
          <p:nvPr/>
        </p:nvSpPr>
        <p:spPr>
          <a:xfrm rot="10800000">
            <a:off x="15702406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2679798" y="2184036"/>
                </a:moveTo>
                <a:lnTo>
                  <a:pt x="0" y="2184036"/>
                </a:lnTo>
                <a:lnTo>
                  <a:pt x="0" y="0"/>
                </a:lnTo>
                <a:lnTo>
                  <a:pt x="2679798" y="0"/>
                </a:lnTo>
                <a:lnTo>
                  <a:pt x="2679798" y="2184036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1" name="Google Shape;331;p23"/>
          <p:cNvSpPr/>
          <p:nvPr/>
        </p:nvSpPr>
        <p:spPr>
          <a:xfrm flipH="1" rot="10800000">
            <a:off x="0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0" y="2184036"/>
                </a:moveTo>
                <a:lnTo>
                  <a:pt x="2679798" y="2184036"/>
                </a:lnTo>
                <a:lnTo>
                  <a:pt x="2679798" y="0"/>
                </a:lnTo>
                <a:lnTo>
                  <a:pt x="0" y="0"/>
                </a:lnTo>
                <a:lnTo>
                  <a:pt x="0" y="2184036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2" name="Google Shape;332;p23"/>
          <p:cNvSpPr/>
          <p:nvPr/>
        </p:nvSpPr>
        <p:spPr>
          <a:xfrm rot="1127820">
            <a:off x="-5324569" y="8041142"/>
            <a:ext cx="9162348" cy="3882545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3" name="Google Shape;333;p23"/>
          <p:cNvSpPr/>
          <p:nvPr/>
        </p:nvSpPr>
        <p:spPr>
          <a:xfrm rot="-1971343">
            <a:off x="14219212" y="8350673"/>
            <a:ext cx="9153855" cy="3878946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4" name="Google Shape;334;p23"/>
          <p:cNvSpPr/>
          <p:nvPr/>
        </p:nvSpPr>
        <p:spPr>
          <a:xfrm>
            <a:off x="8336800" y="1767975"/>
            <a:ext cx="1596875" cy="1520825"/>
          </a:xfrm>
          <a:prstGeom prst="flowChartInputOutput">
            <a:avLst/>
          </a:prstGeom>
          <a:solidFill>
            <a:srgbClr val="B60712"/>
          </a:solidFill>
          <a:ln cap="flat" cmpd="sng" w="9525">
            <a:solidFill>
              <a:srgbClr val="D608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3"/>
          <p:cNvSpPr txBox="1"/>
          <p:nvPr/>
        </p:nvSpPr>
        <p:spPr>
          <a:xfrm rot="521143">
            <a:off x="8716978" y="1615160"/>
            <a:ext cx="1102544" cy="1826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2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2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98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/>
          <p:nvPr/>
        </p:nvSpPr>
        <p:spPr>
          <a:xfrm>
            <a:off x="2575950" y="594925"/>
            <a:ext cx="131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222C5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41" name="Google Shape;341;p24"/>
          <p:cNvSpPr/>
          <p:nvPr/>
        </p:nvSpPr>
        <p:spPr>
          <a:xfrm rot="10800000">
            <a:off x="15702406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2679798" y="2184036"/>
                </a:moveTo>
                <a:lnTo>
                  <a:pt x="0" y="2184036"/>
                </a:lnTo>
                <a:lnTo>
                  <a:pt x="0" y="0"/>
                </a:lnTo>
                <a:lnTo>
                  <a:pt x="2679798" y="0"/>
                </a:lnTo>
                <a:lnTo>
                  <a:pt x="2679798" y="218403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2" name="Google Shape;342;p24"/>
          <p:cNvSpPr/>
          <p:nvPr/>
        </p:nvSpPr>
        <p:spPr>
          <a:xfrm flipH="1" rot="10800000">
            <a:off x="0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0" y="2184036"/>
                </a:moveTo>
                <a:lnTo>
                  <a:pt x="2679798" y="2184036"/>
                </a:lnTo>
                <a:lnTo>
                  <a:pt x="2679798" y="0"/>
                </a:lnTo>
                <a:lnTo>
                  <a:pt x="0" y="0"/>
                </a:lnTo>
                <a:lnTo>
                  <a:pt x="0" y="218403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3" name="Google Shape;343;p24"/>
          <p:cNvSpPr/>
          <p:nvPr/>
        </p:nvSpPr>
        <p:spPr>
          <a:xfrm rot="1127820">
            <a:off x="-5324569" y="8041142"/>
            <a:ext cx="9162348" cy="3882545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4" name="Google Shape;344;p24"/>
          <p:cNvSpPr/>
          <p:nvPr/>
        </p:nvSpPr>
        <p:spPr>
          <a:xfrm rot="-1971343">
            <a:off x="14219212" y="8350673"/>
            <a:ext cx="9153855" cy="3878946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5" name="Google Shape;345;p24"/>
          <p:cNvSpPr txBox="1"/>
          <p:nvPr/>
        </p:nvSpPr>
        <p:spPr>
          <a:xfrm>
            <a:off x="12208450" y="3644550"/>
            <a:ext cx="45396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Char char="-"/>
            </a:pP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(EMA5- EMA10) Difference which is weighted</a:t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Char char="-"/>
            </a:pP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Utilises the weighted difference between EMA5 and EMA10 to determine a price reversal </a:t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6" name="Google Shape;346;p24"/>
          <p:cNvSpPr/>
          <p:nvPr/>
        </p:nvSpPr>
        <p:spPr>
          <a:xfrm>
            <a:off x="6615150" y="468675"/>
            <a:ext cx="5532600" cy="1356300"/>
          </a:xfrm>
          <a:prstGeom prst="trapezoid">
            <a:avLst>
              <a:gd fmla="val 25000" name="adj"/>
            </a:avLst>
          </a:prstGeom>
          <a:solidFill>
            <a:srgbClr val="B60712"/>
          </a:solidFill>
          <a:ln cap="flat" cmpd="sng" w="9525">
            <a:solidFill>
              <a:srgbClr val="D608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2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INDICATORS</a:t>
            </a:r>
            <a:endParaRPr b="1" sz="49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347" name="Google Shape;347;p24"/>
          <p:cNvGrpSpPr/>
          <p:nvPr/>
        </p:nvGrpSpPr>
        <p:grpSpPr>
          <a:xfrm>
            <a:off x="12461100" y="2677954"/>
            <a:ext cx="1115354" cy="719339"/>
            <a:chOff x="0" y="-57150"/>
            <a:chExt cx="680177" cy="360300"/>
          </a:xfrm>
        </p:grpSpPr>
        <p:sp>
          <p:nvSpPr>
            <p:cNvPr id="348" name="Google Shape;348;p24"/>
            <p:cNvSpPr/>
            <p:nvPr/>
          </p:nvSpPr>
          <p:spPr>
            <a:xfrm>
              <a:off x="0" y="0"/>
              <a:ext cx="680177" cy="303112"/>
            </a:xfrm>
            <a:custGeom>
              <a:rect b="b" l="l" r="r" t="t"/>
              <a:pathLst>
                <a:path extrusionOk="0" h="303112" w="680177">
                  <a:moveTo>
                    <a:pt x="203200" y="0"/>
                  </a:moveTo>
                  <a:lnTo>
                    <a:pt x="680177" y="0"/>
                  </a:lnTo>
                  <a:lnTo>
                    <a:pt x="476977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349" name="Google Shape;349;p24"/>
            <p:cNvSpPr txBox="1"/>
            <p:nvPr/>
          </p:nvSpPr>
          <p:spPr>
            <a:xfrm>
              <a:off x="101600" y="-57150"/>
              <a:ext cx="4770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0" name="Google Shape;350;p24"/>
          <p:cNvGrpSpPr/>
          <p:nvPr/>
        </p:nvGrpSpPr>
        <p:grpSpPr>
          <a:xfrm>
            <a:off x="12698925" y="2677952"/>
            <a:ext cx="3910346" cy="719339"/>
            <a:chOff x="0" y="-57150"/>
            <a:chExt cx="2007880" cy="360300"/>
          </a:xfrm>
        </p:grpSpPr>
        <p:sp>
          <p:nvSpPr>
            <p:cNvPr id="351" name="Google Shape;351;p24"/>
            <p:cNvSpPr/>
            <p:nvPr/>
          </p:nvSpPr>
          <p:spPr>
            <a:xfrm>
              <a:off x="0" y="0"/>
              <a:ext cx="2007880" cy="303112"/>
            </a:xfrm>
            <a:custGeom>
              <a:rect b="b" l="l" r="r" t="t"/>
              <a:pathLst>
                <a:path extrusionOk="0" h="303112" w="2007880">
                  <a:moveTo>
                    <a:pt x="203200" y="0"/>
                  </a:moveTo>
                  <a:lnTo>
                    <a:pt x="2007880" y="0"/>
                  </a:lnTo>
                  <a:lnTo>
                    <a:pt x="1804680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352" name="Google Shape;352;p24"/>
            <p:cNvSpPr txBox="1"/>
            <p:nvPr/>
          </p:nvSpPr>
          <p:spPr>
            <a:xfrm>
              <a:off x="101600" y="-57150"/>
              <a:ext cx="18048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p24"/>
          <p:cNvSpPr txBox="1"/>
          <p:nvPr/>
        </p:nvSpPr>
        <p:spPr>
          <a:xfrm>
            <a:off x="12939749" y="2838463"/>
            <a:ext cx="329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EMA5 &amp; EMA10</a:t>
            </a:r>
            <a:endParaRPr sz="3000"/>
          </a:p>
        </p:txBody>
      </p:sp>
      <p:sp>
        <p:nvSpPr>
          <p:cNvPr id="354" name="Google Shape;354;p24"/>
          <p:cNvSpPr txBox="1"/>
          <p:nvPr/>
        </p:nvSpPr>
        <p:spPr>
          <a:xfrm>
            <a:off x="7729285" y="3603900"/>
            <a:ext cx="3783000" cy="3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Char char="-"/>
            </a:pP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5 Day RSI </a:t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Char char="-"/>
            </a:pP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Optimized rolling window period to determine upper/lower quartile of RSI </a:t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55" name="Google Shape;355;p24"/>
          <p:cNvGrpSpPr/>
          <p:nvPr/>
        </p:nvGrpSpPr>
        <p:grpSpPr>
          <a:xfrm>
            <a:off x="7981925" y="2637303"/>
            <a:ext cx="1115354" cy="719339"/>
            <a:chOff x="0" y="-57150"/>
            <a:chExt cx="680177" cy="360300"/>
          </a:xfrm>
        </p:grpSpPr>
        <p:sp>
          <p:nvSpPr>
            <p:cNvPr id="356" name="Google Shape;356;p24"/>
            <p:cNvSpPr/>
            <p:nvPr/>
          </p:nvSpPr>
          <p:spPr>
            <a:xfrm>
              <a:off x="0" y="0"/>
              <a:ext cx="680177" cy="303112"/>
            </a:xfrm>
            <a:custGeom>
              <a:rect b="b" l="l" r="r" t="t"/>
              <a:pathLst>
                <a:path extrusionOk="0" h="303112" w="680177">
                  <a:moveTo>
                    <a:pt x="203200" y="0"/>
                  </a:moveTo>
                  <a:lnTo>
                    <a:pt x="680177" y="0"/>
                  </a:lnTo>
                  <a:lnTo>
                    <a:pt x="476977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357" name="Google Shape;357;p24"/>
            <p:cNvSpPr txBox="1"/>
            <p:nvPr/>
          </p:nvSpPr>
          <p:spPr>
            <a:xfrm>
              <a:off x="101600" y="-57150"/>
              <a:ext cx="4770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8" name="Google Shape;358;p24"/>
          <p:cNvGrpSpPr/>
          <p:nvPr/>
        </p:nvGrpSpPr>
        <p:grpSpPr>
          <a:xfrm>
            <a:off x="8219775" y="2637304"/>
            <a:ext cx="3292522" cy="719339"/>
            <a:chOff x="0" y="-57150"/>
            <a:chExt cx="2007880" cy="360300"/>
          </a:xfrm>
        </p:grpSpPr>
        <p:sp>
          <p:nvSpPr>
            <p:cNvPr id="359" name="Google Shape;359;p24"/>
            <p:cNvSpPr/>
            <p:nvPr/>
          </p:nvSpPr>
          <p:spPr>
            <a:xfrm>
              <a:off x="0" y="0"/>
              <a:ext cx="2007880" cy="303112"/>
            </a:xfrm>
            <a:custGeom>
              <a:rect b="b" l="l" r="r" t="t"/>
              <a:pathLst>
                <a:path extrusionOk="0" h="303112" w="2007880">
                  <a:moveTo>
                    <a:pt x="203200" y="0"/>
                  </a:moveTo>
                  <a:lnTo>
                    <a:pt x="2007880" y="0"/>
                  </a:lnTo>
                  <a:lnTo>
                    <a:pt x="1804680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360" name="Google Shape;360;p24"/>
            <p:cNvSpPr txBox="1"/>
            <p:nvPr/>
          </p:nvSpPr>
          <p:spPr>
            <a:xfrm>
              <a:off x="101600" y="-57150"/>
              <a:ext cx="18048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24"/>
          <p:cNvSpPr txBox="1"/>
          <p:nvPr/>
        </p:nvSpPr>
        <p:spPr>
          <a:xfrm>
            <a:off x="8671925" y="2822251"/>
            <a:ext cx="238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RSI5</a:t>
            </a:r>
            <a:r>
              <a:rPr b="1" lang="en-US" sz="3000">
                <a:solidFill>
                  <a:srgbClr val="FFFFFF"/>
                </a:solidFill>
              </a:rPr>
              <a:t> </a:t>
            </a:r>
            <a:endParaRPr sz="3000"/>
          </a:p>
        </p:txBody>
      </p:sp>
      <p:sp>
        <p:nvSpPr>
          <p:cNvPr id="362" name="Google Shape;362;p24"/>
          <p:cNvSpPr txBox="1"/>
          <p:nvPr/>
        </p:nvSpPr>
        <p:spPr>
          <a:xfrm>
            <a:off x="2771448" y="3676250"/>
            <a:ext cx="3783000" cy="3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Char char="-"/>
            </a:pP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Optimized STMA and LTMA windows</a:t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Char char="-"/>
            </a:pP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Go long when STMA&gt;LTMA, Go short when STMA&lt;LTMA</a:t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63" name="Google Shape;363;p24"/>
          <p:cNvGrpSpPr/>
          <p:nvPr/>
        </p:nvGrpSpPr>
        <p:grpSpPr>
          <a:xfrm>
            <a:off x="3024100" y="2709654"/>
            <a:ext cx="1115354" cy="719339"/>
            <a:chOff x="0" y="-57150"/>
            <a:chExt cx="680177" cy="360300"/>
          </a:xfrm>
        </p:grpSpPr>
        <p:sp>
          <p:nvSpPr>
            <p:cNvPr id="364" name="Google Shape;364;p24"/>
            <p:cNvSpPr/>
            <p:nvPr/>
          </p:nvSpPr>
          <p:spPr>
            <a:xfrm>
              <a:off x="0" y="0"/>
              <a:ext cx="680177" cy="303112"/>
            </a:xfrm>
            <a:custGeom>
              <a:rect b="b" l="l" r="r" t="t"/>
              <a:pathLst>
                <a:path extrusionOk="0" h="303112" w="680177">
                  <a:moveTo>
                    <a:pt x="203200" y="0"/>
                  </a:moveTo>
                  <a:lnTo>
                    <a:pt x="680177" y="0"/>
                  </a:lnTo>
                  <a:lnTo>
                    <a:pt x="476977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365" name="Google Shape;365;p24"/>
            <p:cNvSpPr txBox="1"/>
            <p:nvPr/>
          </p:nvSpPr>
          <p:spPr>
            <a:xfrm>
              <a:off x="101600" y="-57150"/>
              <a:ext cx="4770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24"/>
          <p:cNvGrpSpPr/>
          <p:nvPr/>
        </p:nvGrpSpPr>
        <p:grpSpPr>
          <a:xfrm>
            <a:off x="3261925" y="2709652"/>
            <a:ext cx="4009134" cy="719339"/>
            <a:chOff x="0" y="-57150"/>
            <a:chExt cx="2007880" cy="360300"/>
          </a:xfrm>
        </p:grpSpPr>
        <p:sp>
          <p:nvSpPr>
            <p:cNvPr id="367" name="Google Shape;367;p24"/>
            <p:cNvSpPr/>
            <p:nvPr/>
          </p:nvSpPr>
          <p:spPr>
            <a:xfrm>
              <a:off x="0" y="0"/>
              <a:ext cx="2007880" cy="303112"/>
            </a:xfrm>
            <a:custGeom>
              <a:rect b="b" l="l" r="r" t="t"/>
              <a:pathLst>
                <a:path extrusionOk="0" h="303112" w="2007880">
                  <a:moveTo>
                    <a:pt x="203200" y="0"/>
                  </a:moveTo>
                  <a:lnTo>
                    <a:pt x="2007880" y="0"/>
                  </a:lnTo>
                  <a:lnTo>
                    <a:pt x="1804680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368" name="Google Shape;368;p24"/>
            <p:cNvSpPr txBox="1"/>
            <p:nvPr/>
          </p:nvSpPr>
          <p:spPr>
            <a:xfrm>
              <a:off x="101600" y="-57150"/>
              <a:ext cx="18048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9" name="Google Shape;369;p24"/>
          <p:cNvSpPr txBox="1"/>
          <p:nvPr/>
        </p:nvSpPr>
        <p:spPr>
          <a:xfrm>
            <a:off x="3620238" y="2838475"/>
            <a:ext cx="329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STMA &amp; LTMA</a:t>
            </a:r>
            <a:r>
              <a:rPr b="1" lang="en-US" sz="3000">
                <a:solidFill>
                  <a:srgbClr val="FFFFFF"/>
                </a:solidFill>
              </a:rPr>
              <a:t> 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5"/>
          <p:cNvSpPr txBox="1"/>
          <p:nvPr/>
        </p:nvSpPr>
        <p:spPr>
          <a:xfrm>
            <a:off x="2575950" y="594925"/>
            <a:ext cx="131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222C5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75" name="Google Shape;375;p25"/>
          <p:cNvSpPr/>
          <p:nvPr/>
        </p:nvSpPr>
        <p:spPr>
          <a:xfrm rot="10800000">
            <a:off x="15702406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2679798" y="2184036"/>
                </a:moveTo>
                <a:lnTo>
                  <a:pt x="0" y="2184036"/>
                </a:lnTo>
                <a:lnTo>
                  <a:pt x="0" y="0"/>
                </a:lnTo>
                <a:lnTo>
                  <a:pt x="2679798" y="0"/>
                </a:lnTo>
                <a:lnTo>
                  <a:pt x="2679798" y="218403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6" name="Google Shape;376;p25"/>
          <p:cNvSpPr/>
          <p:nvPr/>
        </p:nvSpPr>
        <p:spPr>
          <a:xfrm flipH="1" rot="10800000">
            <a:off x="0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0" y="2184036"/>
                </a:moveTo>
                <a:lnTo>
                  <a:pt x="2679798" y="2184036"/>
                </a:lnTo>
                <a:lnTo>
                  <a:pt x="2679798" y="0"/>
                </a:lnTo>
                <a:lnTo>
                  <a:pt x="0" y="0"/>
                </a:lnTo>
                <a:lnTo>
                  <a:pt x="0" y="218403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7" name="Google Shape;377;p25"/>
          <p:cNvSpPr/>
          <p:nvPr/>
        </p:nvSpPr>
        <p:spPr>
          <a:xfrm rot="1127820">
            <a:off x="-5324569" y="8041142"/>
            <a:ext cx="9162348" cy="3882545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8" name="Google Shape;378;p25"/>
          <p:cNvSpPr/>
          <p:nvPr/>
        </p:nvSpPr>
        <p:spPr>
          <a:xfrm>
            <a:off x="4572000" y="468675"/>
            <a:ext cx="8735400" cy="1356300"/>
          </a:xfrm>
          <a:prstGeom prst="trapezoid">
            <a:avLst>
              <a:gd fmla="val 25000" name="adj"/>
            </a:avLst>
          </a:prstGeom>
          <a:solidFill>
            <a:srgbClr val="B60712"/>
          </a:solidFill>
          <a:ln cap="flat" cmpd="sng" w="9525">
            <a:solidFill>
              <a:srgbClr val="D608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2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INDICATORS FOR </a:t>
            </a:r>
            <a:endParaRPr b="1" sz="39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ctr">
              <a:lnSpc>
                <a:spcPct val="112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VOLATILE STRATEGY</a:t>
            </a:r>
            <a:endParaRPr b="1" sz="39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aphicFrame>
        <p:nvGraphicFramePr>
          <p:cNvPr id="379" name="Google Shape;379;p25"/>
          <p:cNvGraphicFramePr/>
          <p:nvPr/>
        </p:nvGraphicFramePr>
        <p:xfrm>
          <a:off x="952488" y="288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{685FDC12-B4F2-4633-B53A-052C379EE6FD}</a:tableStyleId>
              </a:tblPr>
              <a:tblGrid>
                <a:gridCol w="4224400"/>
                <a:gridCol w="6697600"/>
                <a:gridCol w="5461000"/>
              </a:tblGrid>
              <a:tr h="1026250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0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RSI-5</a:t>
                      </a:r>
                      <a:endParaRPr b="1" sz="26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Weighted EMA Difference</a:t>
                      </a:r>
                      <a:endParaRPr sz="26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  <a:tr h="96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How is it Calculated? </a:t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Upper (0.75) and Lower (0.25) Thresholds are determined by quantiles of 20 day RSI-5 </a:t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Weighted average (EMA5 - EMA10) </a:t>
                      </a:r>
                      <a:endParaRPr sz="2200">
                        <a:solidFill>
                          <a:srgbClr val="0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of 5 day rolling window</a:t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2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Additional Information</a:t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68300" lvl="0" marL="457200" rtl="0" algn="l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Poppins"/>
                        <a:buChar char="●"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Rolling window used for optimisation</a:t>
                      </a:r>
                      <a:endParaRPr sz="2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68300" lvl="0" marL="457200" rtl="0" algn="l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Poppins"/>
                        <a:buChar char="●"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Aim: Maximise returns of each stock by timing entries better</a:t>
                      </a:r>
                      <a:endParaRPr sz="2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NIL</a:t>
                      </a:r>
                      <a:endParaRPr sz="2200">
                        <a:solidFill>
                          <a:srgbClr val="0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How is it Used? </a:t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Buy Signal:</a:t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68300" lvl="0" marL="457200" rtl="0" algn="l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Poppins"/>
                        <a:buChar char="●"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Weighted EMA Difference of T &lt; Weighted EMA Difference of T-1</a:t>
                      </a:r>
                      <a:endParaRPr sz="2200">
                        <a:solidFill>
                          <a:srgbClr val="0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68300" lvl="0" marL="457200" rtl="0" algn="l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Poppins"/>
                        <a:buChar char="●"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Cross under Lower </a:t>
                      </a:r>
                      <a:r>
                        <a:rPr lang="en-US" sz="2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RSI </a:t>
                      </a:r>
                      <a:r>
                        <a:rPr lang="en-US" sz="22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Threshold </a:t>
                      </a:r>
                      <a:endParaRPr sz="2200">
                        <a:solidFill>
                          <a:srgbClr val="0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Sell Signal:</a:t>
                      </a:r>
                      <a:endParaRPr sz="2200">
                        <a:solidFill>
                          <a:srgbClr val="0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68300" lvl="0" marL="457200" rtl="0" algn="l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Poppins"/>
                        <a:buChar char="●"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Weighted EMA Difference of T &lt; Weighted EMA Difference of T-1</a:t>
                      </a:r>
                      <a:endParaRPr sz="2200">
                        <a:solidFill>
                          <a:srgbClr val="0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68300" lvl="0" marL="457200" rtl="0" algn="l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Poppins"/>
                        <a:buChar char="●"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Cross above Upper RSI Threshold</a:t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6"/>
          <p:cNvSpPr txBox="1"/>
          <p:nvPr/>
        </p:nvSpPr>
        <p:spPr>
          <a:xfrm>
            <a:off x="2575950" y="594925"/>
            <a:ext cx="131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222C5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85" name="Google Shape;385;p26"/>
          <p:cNvSpPr/>
          <p:nvPr/>
        </p:nvSpPr>
        <p:spPr>
          <a:xfrm rot="10800000">
            <a:off x="15702406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2679798" y="2184036"/>
                </a:moveTo>
                <a:lnTo>
                  <a:pt x="0" y="2184036"/>
                </a:lnTo>
                <a:lnTo>
                  <a:pt x="0" y="0"/>
                </a:lnTo>
                <a:lnTo>
                  <a:pt x="2679798" y="0"/>
                </a:lnTo>
                <a:lnTo>
                  <a:pt x="2679798" y="218403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86" name="Google Shape;386;p26"/>
          <p:cNvSpPr/>
          <p:nvPr/>
        </p:nvSpPr>
        <p:spPr>
          <a:xfrm flipH="1" rot="10800000">
            <a:off x="0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0" y="2184036"/>
                </a:moveTo>
                <a:lnTo>
                  <a:pt x="2679798" y="2184036"/>
                </a:lnTo>
                <a:lnTo>
                  <a:pt x="2679798" y="0"/>
                </a:lnTo>
                <a:lnTo>
                  <a:pt x="0" y="0"/>
                </a:lnTo>
                <a:lnTo>
                  <a:pt x="0" y="218403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87" name="Google Shape;387;p26"/>
          <p:cNvSpPr/>
          <p:nvPr/>
        </p:nvSpPr>
        <p:spPr>
          <a:xfrm rot="1127820">
            <a:off x="-5324569" y="8041142"/>
            <a:ext cx="9162348" cy="3882545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88" name="Google Shape;388;p26"/>
          <p:cNvSpPr/>
          <p:nvPr/>
        </p:nvSpPr>
        <p:spPr>
          <a:xfrm>
            <a:off x="4572000" y="468675"/>
            <a:ext cx="8735400" cy="1356300"/>
          </a:xfrm>
          <a:prstGeom prst="trapezoid">
            <a:avLst>
              <a:gd fmla="val 25000" name="adj"/>
            </a:avLst>
          </a:prstGeom>
          <a:solidFill>
            <a:srgbClr val="B60712"/>
          </a:solidFill>
          <a:ln cap="flat" cmpd="sng" w="9525">
            <a:solidFill>
              <a:srgbClr val="D608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2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INDICATORS FOR </a:t>
            </a:r>
            <a:endParaRPr b="1" sz="39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ctr">
              <a:lnSpc>
                <a:spcPct val="112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NON-VOLATILE STRATEGY</a:t>
            </a:r>
            <a:endParaRPr b="1" sz="39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aphicFrame>
        <p:nvGraphicFramePr>
          <p:cNvPr id="389" name="Google Shape;389;p26"/>
          <p:cNvGraphicFramePr/>
          <p:nvPr/>
        </p:nvGraphicFramePr>
        <p:xfrm>
          <a:off x="952488" y="288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{685FDC12-B4F2-4633-B53A-052C379EE6FD}</a:tableStyleId>
              </a:tblPr>
              <a:tblGrid>
                <a:gridCol w="6224375"/>
                <a:gridCol w="9868450"/>
              </a:tblGrid>
              <a:tr h="834975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0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LTMA &amp; STMA</a:t>
                      </a:r>
                      <a:endParaRPr b="1" sz="26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  <a:tr h="87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How is it Calculated? </a:t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SMA indicator with long rolling windows are used to filter out noise and capture steady trends. </a:t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Additional Information</a:t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Parameter tuning </a:t>
                      </a:r>
                      <a:r>
                        <a:rPr lang="en-US" sz="2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done</a:t>
                      </a:r>
                      <a:endParaRPr sz="2200">
                        <a:solidFill>
                          <a:srgbClr val="0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68300" lvl="0" marL="457200" rtl="0" algn="l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Poppins"/>
                        <a:buChar char="●"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Aim: </a:t>
                      </a:r>
                      <a:r>
                        <a:rPr lang="en-US" sz="2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Find the set of LTMA and STMA windows that </a:t>
                      </a:r>
                      <a:r>
                        <a:rPr lang="en-US" sz="22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tim</a:t>
                      </a:r>
                      <a:r>
                        <a:rPr lang="en-US" sz="2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</a:t>
                      </a:r>
                      <a:r>
                        <a:rPr lang="en-US" sz="22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entries bette</a:t>
                      </a:r>
                      <a:r>
                        <a:rPr lang="en-US" sz="22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 </a:t>
                      </a:r>
                      <a:r>
                        <a:rPr lang="en-US" sz="2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during non-volatile period</a:t>
                      </a:r>
                      <a:endParaRPr sz="2200">
                        <a:solidFill>
                          <a:srgbClr val="0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How is it Used? </a:t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68300" lvl="0" marL="457200" rtl="0" algn="l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Poppins"/>
                        <a:buChar char="-"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STMA &gt; LTMA: it indicates upward momentum, triggering a long position. </a:t>
                      </a:r>
                      <a:endParaRPr sz="2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68300" lvl="0" marL="457200" rtl="0" algn="l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Poppins"/>
                        <a:buChar char="-"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STMA &lt; LTMA: it indicates a potential down trend, triggering a short position.</a:t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7"/>
          <p:cNvSpPr txBox="1"/>
          <p:nvPr/>
        </p:nvSpPr>
        <p:spPr>
          <a:xfrm>
            <a:off x="504625" y="5087675"/>
            <a:ext cx="176970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D60816"/>
                </a:solidFill>
              </a:rPr>
              <a:t>DIFFERENT MARKET </a:t>
            </a:r>
            <a:endParaRPr b="1" sz="8000">
              <a:solidFill>
                <a:srgbClr val="D60816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D60816"/>
                </a:solidFill>
              </a:rPr>
              <a:t>CONDITIONS</a:t>
            </a:r>
            <a:endParaRPr sz="8000"/>
          </a:p>
        </p:txBody>
      </p:sp>
      <p:sp>
        <p:nvSpPr>
          <p:cNvPr id="395" name="Google Shape;395;p27"/>
          <p:cNvSpPr txBox="1"/>
          <p:nvPr/>
        </p:nvSpPr>
        <p:spPr>
          <a:xfrm>
            <a:off x="2685199" y="3943250"/>
            <a:ext cx="13166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22C5B"/>
                </a:solidFill>
              </a:rPr>
              <a:t>VARIATION DURING</a:t>
            </a:r>
            <a:endParaRPr sz="8000"/>
          </a:p>
        </p:txBody>
      </p:sp>
      <p:grpSp>
        <p:nvGrpSpPr>
          <p:cNvPr id="396" name="Google Shape;396;p27"/>
          <p:cNvGrpSpPr/>
          <p:nvPr/>
        </p:nvGrpSpPr>
        <p:grpSpPr>
          <a:xfrm>
            <a:off x="1266104" y="3943249"/>
            <a:ext cx="1549756" cy="881787"/>
            <a:chOff x="0" y="-95250"/>
            <a:chExt cx="291045" cy="165600"/>
          </a:xfrm>
        </p:grpSpPr>
        <p:sp>
          <p:nvSpPr>
            <p:cNvPr id="397" name="Google Shape;397;p27"/>
            <p:cNvSpPr/>
            <p:nvPr/>
          </p:nvSpPr>
          <p:spPr>
            <a:xfrm>
              <a:off x="0" y="0"/>
              <a:ext cx="291045" cy="70237"/>
            </a:xfrm>
            <a:custGeom>
              <a:rect b="b" l="l" r="r" t="t"/>
              <a:pathLst>
                <a:path extrusionOk="0" h="70237" w="291045">
                  <a:moveTo>
                    <a:pt x="0" y="0"/>
                  </a:moveTo>
                  <a:lnTo>
                    <a:pt x="291045" y="0"/>
                  </a:lnTo>
                  <a:lnTo>
                    <a:pt x="291045" y="70237"/>
                  </a:lnTo>
                  <a:lnTo>
                    <a:pt x="0" y="70237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398" name="Google Shape;398;p27"/>
            <p:cNvSpPr txBox="1"/>
            <p:nvPr/>
          </p:nvSpPr>
          <p:spPr>
            <a:xfrm>
              <a:off x="0" y="-95250"/>
              <a:ext cx="291000" cy="1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775" lIns="41775" spcFirstLastPara="1" rIns="41775" wrap="square" tIns="41775">
              <a:noAutofit/>
            </a:bodyPr>
            <a:lstStyle/>
            <a:p>
              <a:pPr indent="0" lvl="0" marL="0" marR="0" rtl="0" algn="ctr">
                <a:lnSpc>
                  <a:spcPct val="34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9" name="Google Shape;399;p27"/>
          <p:cNvGrpSpPr/>
          <p:nvPr/>
        </p:nvGrpSpPr>
        <p:grpSpPr>
          <a:xfrm>
            <a:off x="2815865" y="3943249"/>
            <a:ext cx="1307143" cy="881787"/>
            <a:chOff x="0" y="-95250"/>
            <a:chExt cx="245482" cy="165600"/>
          </a:xfrm>
        </p:grpSpPr>
        <p:sp>
          <p:nvSpPr>
            <p:cNvPr id="400" name="Google Shape;400;p27"/>
            <p:cNvSpPr/>
            <p:nvPr/>
          </p:nvSpPr>
          <p:spPr>
            <a:xfrm>
              <a:off x="0" y="0"/>
              <a:ext cx="245482" cy="70237"/>
            </a:xfrm>
            <a:custGeom>
              <a:rect b="b" l="l" r="r" t="t"/>
              <a:pathLst>
                <a:path extrusionOk="0" h="70237" w="245482">
                  <a:moveTo>
                    <a:pt x="0" y="0"/>
                  </a:moveTo>
                  <a:lnTo>
                    <a:pt x="245482" y="0"/>
                  </a:lnTo>
                  <a:lnTo>
                    <a:pt x="245482" y="70237"/>
                  </a:lnTo>
                  <a:lnTo>
                    <a:pt x="0" y="70237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401" name="Google Shape;401;p27"/>
            <p:cNvSpPr txBox="1"/>
            <p:nvPr/>
          </p:nvSpPr>
          <p:spPr>
            <a:xfrm>
              <a:off x="0" y="-95250"/>
              <a:ext cx="245400" cy="1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775" lIns="41775" spcFirstLastPara="1" rIns="41775" wrap="square" tIns="41775">
              <a:noAutofit/>
            </a:bodyPr>
            <a:lstStyle/>
            <a:p>
              <a:pPr indent="0" lvl="0" marL="0" marR="0" rtl="0" algn="ctr">
                <a:lnSpc>
                  <a:spcPct val="34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2" name="Google Shape;402;p27"/>
          <p:cNvGrpSpPr/>
          <p:nvPr/>
        </p:nvGrpSpPr>
        <p:grpSpPr>
          <a:xfrm rot="10800000">
            <a:off x="15833419" y="4454812"/>
            <a:ext cx="1549756" cy="881787"/>
            <a:chOff x="0" y="-95250"/>
            <a:chExt cx="291045" cy="165600"/>
          </a:xfrm>
        </p:grpSpPr>
        <p:sp>
          <p:nvSpPr>
            <p:cNvPr id="403" name="Google Shape;403;p27"/>
            <p:cNvSpPr/>
            <p:nvPr/>
          </p:nvSpPr>
          <p:spPr>
            <a:xfrm>
              <a:off x="0" y="0"/>
              <a:ext cx="291045" cy="70237"/>
            </a:xfrm>
            <a:custGeom>
              <a:rect b="b" l="l" r="r" t="t"/>
              <a:pathLst>
                <a:path extrusionOk="0" h="70237" w="291045">
                  <a:moveTo>
                    <a:pt x="0" y="0"/>
                  </a:moveTo>
                  <a:lnTo>
                    <a:pt x="291045" y="0"/>
                  </a:lnTo>
                  <a:lnTo>
                    <a:pt x="291045" y="70237"/>
                  </a:lnTo>
                  <a:lnTo>
                    <a:pt x="0" y="70237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404" name="Google Shape;404;p27"/>
            <p:cNvSpPr txBox="1"/>
            <p:nvPr/>
          </p:nvSpPr>
          <p:spPr>
            <a:xfrm>
              <a:off x="0" y="-95250"/>
              <a:ext cx="291000" cy="1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775" lIns="41775" spcFirstLastPara="1" rIns="41775" wrap="square" tIns="41775">
              <a:noAutofit/>
            </a:bodyPr>
            <a:lstStyle/>
            <a:p>
              <a:pPr indent="0" lvl="0" marL="0" marR="0" rtl="0" algn="ctr">
                <a:lnSpc>
                  <a:spcPct val="34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27"/>
          <p:cNvGrpSpPr/>
          <p:nvPr/>
        </p:nvGrpSpPr>
        <p:grpSpPr>
          <a:xfrm rot="10800000">
            <a:off x="14526272" y="4454812"/>
            <a:ext cx="1307143" cy="881787"/>
            <a:chOff x="0" y="-95250"/>
            <a:chExt cx="245482" cy="165600"/>
          </a:xfrm>
        </p:grpSpPr>
        <p:sp>
          <p:nvSpPr>
            <p:cNvPr id="406" name="Google Shape;406;p27"/>
            <p:cNvSpPr/>
            <p:nvPr/>
          </p:nvSpPr>
          <p:spPr>
            <a:xfrm>
              <a:off x="0" y="0"/>
              <a:ext cx="245482" cy="70237"/>
            </a:xfrm>
            <a:custGeom>
              <a:rect b="b" l="l" r="r" t="t"/>
              <a:pathLst>
                <a:path extrusionOk="0" h="70237" w="245482">
                  <a:moveTo>
                    <a:pt x="0" y="0"/>
                  </a:moveTo>
                  <a:lnTo>
                    <a:pt x="245482" y="0"/>
                  </a:lnTo>
                  <a:lnTo>
                    <a:pt x="245482" y="70237"/>
                  </a:lnTo>
                  <a:lnTo>
                    <a:pt x="0" y="70237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407" name="Google Shape;407;p27"/>
            <p:cNvSpPr txBox="1"/>
            <p:nvPr/>
          </p:nvSpPr>
          <p:spPr>
            <a:xfrm>
              <a:off x="0" y="-95250"/>
              <a:ext cx="245400" cy="1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775" lIns="41775" spcFirstLastPara="1" rIns="41775" wrap="square" tIns="41775">
              <a:noAutofit/>
            </a:bodyPr>
            <a:lstStyle/>
            <a:p>
              <a:pPr indent="0" lvl="0" marL="0" marR="0" rtl="0" algn="ctr">
                <a:lnSpc>
                  <a:spcPct val="34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8" name="Google Shape;408;p27"/>
          <p:cNvSpPr/>
          <p:nvPr/>
        </p:nvSpPr>
        <p:spPr>
          <a:xfrm rot="10800000">
            <a:off x="15702406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2679798" y="2184036"/>
                </a:moveTo>
                <a:lnTo>
                  <a:pt x="0" y="2184036"/>
                </a:lnTo>
                <a:lnTo>
                  <a:pt x="0" y="0"/>
                </a:lnTo>
                <a:lnTo>
                  <a:pt x="2679798" y="0"/>
                </a:lnTo>
                <a:lnTo>
                  <a:pt x="2679798" y="218403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9" name="Google Shape;409;p27"/>
          <p:cNvSpPr/>
          <p:nvPr/>
        </p:nvSpPr>
        <p:spPr>
          <a:xfrm flipH="1" rot="10800000">
            <a:off x="0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0" y="2184036"/>
                </a:moveTo>
                <a:lnTo>
                  <a:pt x="2679798" y="2184036"/>
                </a:lnTo>
                <a:lnTo>
                  <a:pt x="2679798" y="0"/>
                </a:lnTo>
                <a:lnTo>
                  <a:pt x="0" y="0"/>
                </a:lnTo>
                <a:lnTo>
                  <a:pt x="0" y="218403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0" name="Google Shape;410;p27"/>
          <p:cNvSpPr/>
          <p:nvPr/>
        </p:nvSpPr>
        <p:spPr>
          <a:xfrm rot="1127820">
            <a:off x="-5324569" y="8041142"/>
            <a:ext cx="9162348" cy="3882545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1" name="Google Shape;411;p27"/>
          <p:cNvSpPr/>
          <p:nvPr/>
        </p:nvSpPr>
        <p:spPr>
          <a:xfrm rot="-1971343">
            <a:off x="14219212" y="8350673"/>
            <a:ext cx="9153855" cy="3878946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2" name="Google Shape;412;p27"/>
          <p:cNvSpPr/>
          <p:nvPr/>
        </p:nvSpPr>
        <p:spPr>
          <a:xfrm>
            <a:off x="8336800" y="1767975"/>
            <a:ext cx="1596875" cy="1520825"/>
          </a:xfrm>
          <a:prstGeom prst="flowChartInputOutput">
            <a:avLst/>
          </a:prstGeom>
          <a:solidFill>
            <a:srgbClr val="B60712"/>
          </a:solidFill>
          <a:ln cap="flat" cmpd="sng" w="9525">
            <a:solidFill>
              <a:srgbClr val="D608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7"/>
          <p:cNvSpPr txBox="1"/>
          <p:nvPr/>
        </p:nvSpPr>
        <p:spPr>
          <a:xfrm rot="521143">
            <a:off x="8716978" y="1615160"/>
            <a:ext cx="1102544" cy="1826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2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2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98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8"/>
          <p:cNvSpPr txBox="1"/>
          <p:nvPr/>
        </p:nvSpPr>
        <p:spPr>
          <a:xfrm>
            <a:off x="2575950" y="594925"/>
            <a:ext cx="131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222C5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19" name="Google Shape;419;p28"/>
          <p:cNvSpPr/>
          <p:nvPr/>
        </p:nvSpPr>
        <p:spPr>
          <a:xfrm rot="10800000">
            <a:off x="15702406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2679798" y="2184036"/>
                </a:moveTo>
                <a:lnTo>
                  <a:pt x="0" y="2184036"/>
                </a:lnTo>
                <a:lnTo>
                  <a:pt x="0" y="0"/>
                </a:lnTo>
                <a:lnTo>
                  <a:pt x="2679798" y="0"/>
                </a:lnTo>
                <a:lnTo>
                  <a:pt x="2679798" y="218403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0" name="Google Shape;420;p28"/>
          <p:cNvSpPr/>
          <p:nvPr/>
        </p:nvSpPr>
        <p:spPr>
          <a:xfrm flipH="1" rot="10800000">
            <a:off x="0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0" y="2184036"/>
                </a:moveTo>
                <a:lnTo>
                  <a:pt x="2679798" y="2184036"/>
                </a:lnTo>
                <a:lnTo>
                  <a:pt x="2679798" y="0"/>
                </a:lnTo>
                <a:lnTo>
                  <a:pt x="0" y="0"/>
                </a:lnTo>
                <a:lnTo>
                  <a:pt x="0" y="218403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1" name="Google Shape;421;p28"/>
          <p:cNvSpPr/>
          <p:nvPr/>
        </p:nvSpPr>
        <p:spPr>
          <a:xfrm rot="1127820">
            <a:off x="-5324569" y="8041142"/>
            <a:ext cx="9162348" cy="3882545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2" name="Google Shape;422;p28"/>
          <p:cNvSpPr/>
          <p:nvPr/>
        </p:nvSpPr>
        <p:spPr>
          <a:xfrm rot="-1971343">
            <a:off x="14219212" y="8350673"/>
            <a:ext cx="9153855" cy="3878946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3" name="Google Shape;423;p28"/>
          <p:cNvSpPr txBox="1"/>
          <p:nvPr/>
        </p:nvSpPr>
        <p:spPr>
          <a:xfrm>
            <a:off x="12391823" y="3475325"/>
            <a:ext cx="3783000" cy="3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Char char="-"/>
            </a:pP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Lower stop-loss multiplier to tighten the </a:t>
            </a: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stop</a:t>
            </a: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-loss</a:t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Char char="-"/>
            </a:pP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Allows for </a:t>
            </a: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quicker</a:t>
            </a: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 exit positions if priced reverse unexpectedly</a:t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4" name="Google Shape;424;p28"/>
          <p:cNvSpPr/>
          <p:nvPr/>
        </p:nvSpPr>
        <p:spPr>
          <a:xfrm>
            <a:off x="6615150" y="468675"/>
            <a:ext cx="5532600" cy="1356300"/>
          </a:xfrm>
          <a:prstGeom prst="trapezoid">
            <a:avLst>
              <a:gd fmla="val 25000" name="adj"/>
            </a:avLst>
          </a:prstGeom>
          <a:solidFill>
            <a:srgbClr val="B60712"/>
          </a:solidFill>
          <a:ln cap="flat" cmpd="sng" w="9525">
            <a:solidFill>
              <a:srgbClr val="D608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2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VOLATILE</a:t>
            </a:r>
            <a:endParaRPr b="1" sz="49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25" name="Google Shape;425;p28"/>
          <p:cNvSpPr txBox="1"/>
          <p:nvPr/>
        </p:nvSpPr>
        <p:spPr>
          <a:xfrm>
            <a:off x="7296900" y="3462425"/>
            <a:ext cx="4225200" cy="45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Char char="-"/>
            </a:pP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Narrowing </a:t>
            </a: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Weighted EMA Difference</a:t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Char char="-"/>
            </a:pP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RSI above upper quantile threshold</a:t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Char char="-"/>
            </a:pP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Indicates overbought conditions</a:t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6" name="Google Shape;426;p28"/>
          <p:cNvSpPr txBox="1"/>
          <p:nvPr/>
        </p:nvSpPr>
        <p:spPr>
          <a:xfrm>
            <a:off x="2315400" y="3475325"/>
            <a:ext cx="4299900" cy="3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Char char="-"/>
            </a:pP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Narrowing Weighted EMA Difference</a:t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Char char="-"/>
            </a:pP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RSI below lower quantile threshold</a:t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Char char="-"/>
            </a:pP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Indicates oversold conditions</a:t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27" name="Google Shape;427;p28"/>
          <p:cNvGrpSpPr/>
          <p:nvPr/>
        </p:nvGrpSpPr>
        <p:grpSpPr>
          <a:xfrm>
            <a:off x="12644475" y="2640654"/>
            <a:ext cx="1115354" cy="703414"/>
            <a:chOff x="0" y="-57150"/>
            <a:chExt cx="680177" cy="360300"/>
          </a:xfrm>
        </p:grpSpPr>
        <p:sp>
          <p:nvSpPr>
            <p:cNvPr id="428" name="Google Shape;428;p28"/>
            <p:cNvSpPr/>
            <p:nvPr/>
          </p:nvSpPr>
          <p:spPr>
            <a:xfrm>
              <a:off x="0" y="0"/>
              <a:ext cx="680177" cy="303112"/>
            </a:xfrm>
            <a:custGeom>
              <a:rect b="b" l="l" r="r" t="t"/>
              <a:pathLst>
                <a:path extrusionOk="0" h="303112" w="680177">
                  <a:moveTo>
                    <a:pt x="203200" y="0"/>
                  </a:moveTo>
                  <a:lnTo>
                    <a:pt x="680177" y="0"/>
                  </a:lnTo>
                  <a:lnTo>
                    <a:pt x="476977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429" name="Google Shape;429;p28"/>
            <p:cNvSpPr txBox="1"/>
            <p:nvPr/>
          </p:nvSpPr>
          <p:spPr>
            <a:xfrm>
              <a:off x="101600" y="-57150"/>
              <a:ext cx="4770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0" name="Google Shape;430;p28"/>
          <p:cNvGrpSpPr/>
          <p:nvPr/>
        </p:nvGrpSpPr>
        <p:grpSpPr>
          <a:xfrm>
            <a:off x="12882300" y="2640652"/>
            <a:ext cx="3292522" cy="703414"/>
            <a:chOff x="0" y="-57150"/>
            <a:chExt cx="2007880" cy="360300"/>
          </a:xfrm>
        </p:grpSpPr>
        <p:sp>
          <p:nvSpPr>
            <p:cNvPr id="431" name="Google Shape;431;p28"/>
            <p:cNvSpPr/>
            <p:nvPr/>
          </p:nvSpPr>
          <p:spPr>
            <a:xfrm>
              <a:off x="0" y="0"/>
              <a:ext cx="2007880" cy="303112"/>
            </a:xfrm>
            <a:custGeom>
              <a:rect b="b" l="l" r="r" t="t"/>
              <a:pathLst>
                <a:path extrusionOk="0" h="303112" w="2007880">
                  <a:moveTo>
                    <a:pt x="203200" y="0"/>
                  </a:moveTo>
                  <a:lnTo>
                    <a:pt x="2007880" y="0"/>
                  </a:lnTo>
                  <a:lnTo>
                    <a:pt x="1804680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432" name="Google Shape;432;p28"/>
            <p:cNvSpPr txBox="1"/>
            <p:nvPr/>
          </p:nvSpPr>
          <p:spPr>
            <a:xfrm>
              <a:off x="101600" y="-57150"/>
              <a:ext cx="18048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3" name="Google Shape;433;p28"/>
          <p:cNvSpPr txBox="1"/>
          <p:nvPr/>
        </p:nvSpPr>
        <p:spPr>
          <a:xfrm>
            <a:off x="13344600" y="2761512"/>
            <a:ext cx="236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Stop Loss</a:t>
            </a:r>
            <a:endParaRPr sz="3000"/>
          </a:p>
        </p:txBody>
      </p:sp>
      <p:grpSp>
        <p:nvGrpSpPr>
          <p:cNvPr id="434" name="Google Shape;434;p28"/>
          <p:cNvGrpSpPr/>
          <p:nvPr/>
        </p:nvGrpSpPr>
        <p:grpSpPr>
          <a:xfrm>
            <a:off x="2753325" y="2528027"/>
            <a:ext cx="981904" cy="703414"/>
            <a:chOff x="0" y="-57150"/>
            <a:chExt cx="680177" cy="360300"/>
          </a:xfrm>
        </p:grpSpPr>
        <p:sp>
          <p:nvSpPr>
            <p:cNvPr id="435" name="Google Shape;435;p28"/>
            <p:cNvSpPr/>
            <p:nvPr/>
          </p:nvSpPr>
          <p:spPr>
            <a:xfrm>
              <a:off x="0" y="0"/>
              <a:ext cx="680177" cy="303112"/>
            </a:xfrm>
            <a:custGeom>
              <a:rect b="b" l="l" r="r" t="t"/>
              <a:pathLst>
                <a:path extrusionOk="0" h="303112" w="680177">
                  <a:moveTo>
                    <a:pt x="203200" y="0"/>
                  </a:moveTo>
                  <a:lnTo>
                    <a:pt x="680177" y="0"/>
                  </a:lnTo>
                  <a:lnTo>
                    <a:pt x="476977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436" name="Google Shape;436;p28"/>
            <p:cNvSpPr txBox="1"/>
            <p:nvPr/>
          </p:nvSpPr>
          <p:spPr>
            <a:xfrm>
              <a:off x="101600" y="-57150"/>
              <a:ext cx="4770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" name="Google Shape;437;p28"/>
          <p:cNvGrpSpPr/>
          <p:nvPr/>
        </p:nvGrpSpPr>
        <p:grpSpPr>
          <a:xfrm>
            <a:off x="2950325" y="2528052"/>
            <a:ext cx="3407372" cy="703414"/>
            <a:chOff x="0" y="-57150"/>
            <a:chExt cx="2007880" cy="360300"/>
          </a:xfrm>
        </p:grpSpPr>
        <p:sp>
          <p:nvSpPr>
            <p:cNvPr id="438" name="Google Shape;438;p28"/>
            <p:cNvSpPr/>
            <p:nvPr/>
          </p:nvSpPr>
          <p:spPr>
            <a:xfrm>
              <a:off x="0" y="0"/>
              <a:ext cx="2007880" cy="303112"/>
            </a:xfrm>
            <a:custGeom>
              <a:rect b="b" l="l" r="r" t="t"/>
              <a:pathLst>
                <a:path extrusionOk="0" h="303112" w="2007880">
                  <a:moveTo>
                    <a:pt x="203200" y="0"/>
                  </a:moveTo>
                  <a:lnTo>
                    <a:pt x="2007880" y="0"/>
                  </a:lnTo>
                  <a:lnTo>
                    <a:pt x="1804680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439" name="Google Shape;439;p28"/>
            <p:cNvSpPr txBox="1"/>
            <p:nvPr/>
          </p:nvSpPr>
          <p:spPr>
            <a:xfrm>
              <a:off x="101600" y="-57150"/>
              <a:ext cx="18048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0" name="Google Shape;440;p28"/>
          <p:cNvSpPr txBox="1"/>
          <p:nvPr/>
        </p:nvSpPr>
        <p:spPr>
          <a:xfrm>
            <a:off x="3270500" y="2705213"/>
            <a:ext cx="289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Buy Condition</a:t>
            </a:r>
            <a:endParaRPr sz="3000"/>
          </a:p>
        </p:txBody>
      </p:sp>
      <p:grpSp>
        <p:nvGrpSpPr>
          <p:cNvPr id="441" name="Google Shape;441;p28"/>
          <p:cNvGrpSpPr/>
          <p:nvPr/>
        </p:nvGrpSpPr>
        <p:grpSpPr>
          <a:xfrm>
            <a:off x="7296900" y="2543877"/>
            <a:ext cx="1400484" cy="703414"/>
            <a:chOff x="0" y="-57150"/>
            <a:chExt cx="680177" cy="360300"/>
          </a:xfrm>
        </p:grpSpPr>
        <p:sp>
          <p:nvSpPr>
            <p:cNvPr id="442" name="Google Shape;442;p28"/>
            <p:cNvSpPr/>
            <p:nvPr/>
          </p:nvSpPr>
          <p:spPr>
            <a:xfrm>
              <a:off x="0" y="0"/>
              <a:ext cx="680177" cy="303112"/>
            </a:xfrm>
            <a:custGeom>
              <a:rect b="b" l="l" r="r" t="t"/>
              <a:pathLst>
                <a:path extrusionOk="0" h="303112" w="680177">
                  <a:moveTo>
                    <a:pt x="203200" y="0"/>
                  </a:moveTo>
                  <a:lnTo>
                    <a:pt x="680177" y="0"/>
                  </a:lnTo>
                  <a:lnTo>
                    <a:pt x="476977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443" name="Google Shape;443;p28"/>
            <p:cNvSpPr txBox="1"/>
            <p:nvPr/>
          </p:nvSpPr>
          <p:spPr>
            <a:xfrm>
              <a:off x="101600" y="-57150"/>
              <a:ext cx="4770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" name="Google Shape;444;p28"/>
          <p:cNvGrpSpPr/>
          <p:nvPr/>
        </p:nvGrpSpPr>
        <p:grpSpPr>
          <a:xfrm>
            <a:off x="7632975" y="2543877"/>
            <a:ext cx="3783047" cy="703414"/>
            <a:chOff x="0" y="-57150"/>
            <a:chExt cx="2007880" cy="360300"/>
          </a:xfrm>
        </p:grpSpPr>
        <p:sp>
          <p:nvSpPr>
            <p:cNvPr id="445" name="Google Shape;445;p28"/>
            <p:cNvSpPr/>
            <p:nvPr/>
          </p:nvSpPr>
          <p:spPr>
            <a:xfrm>
              <a:off x="0" y="0"/>
              <a:ext cx="2007880" cy="303112"/>
            </a:xfrm>
            <a:custGeom>
              <a:rect b="b" l="l" r="r" t="t"/>
              <a:pathLst>
                <a:path extrusionOk="0" h="303112" w="2007880">
                  <a:moveTo>
                    <a:pt x="203200" y="0"/>
                  </a:moveTo>
                  <a:lnTo>
                    <a:pt x="2007880" y="0"/>
                  </a:lnTo>
                  <a:lnTo>
                    <a:pt x="1804680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446" name="Google Shape;446;p28"/>
            <p:cNvSpPr txBox="1"/>
            <p:nvPr/>
          </p:nvSpPr>
          <p:spPr>
            <a:xfrm>
              <a:off x="101600" y="-57150"/>
              <a:ext cx="18048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7" name="Google Shape;447;p28"/>
          <p:cNvSpPr txBox="1"/>
          <p:nvPr/>
        </p:nvSpPr>
        <p:spPr>
          <a:xfrm>
            <a:off x="8171900" y="2705225"/>
            <a:ext cx="289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Sell Condition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9"/>
          <p:cNvSpPr txBox="1"/>
          <p:nvPr/>
        </p:nvSpPr>
        <p:spPr>
          <a:xfrm>
            <a:off x="2575950" y="594925"/>
            <a:ext cx="131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222C5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53" name="Google Shape;453;p29"/>
          <p:cNvSpPr/>
          <p:nvPr/>
        </p:nvSpPr>
        <p:spPr>
          <a:xfrm rot="10800000">
            <a:off x="15702406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2679798" y="2184036"/>
                </a:moveTo>
                <a:lnTo>
                  <a:pt x="0" y="2184036"/>
                </a:lnTo>
                <a:lnTo>
                  <a:pt x="0" y="0"/>
                </a:lnTo>
                <a:lnTo>
                  <a:pt x="2679798" y="0"/>
                </a:lnTo>
                <a:lnTo>
                  <a:pt x="2679798" y="218403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54" name="Google Shape;454;p29"/>
          <p:cNvSpPr/>
          <p:nvPr/>
        </p:nvSpPr>
        <p:spPr>
          <a:xfrm flipH="1" rot="10800000">
            <a:off x="0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0" y="2184036"/>
                </a:moveTo>
                <a:lnTo>
                  <a:pt x="2679798" y="2184036"/>
                </a:lnTo>
                <a:lnTo>
                  <a:pt x="2679798" y="0"/>
                </a:lnTo>
                <a:lnTo>
                  <a:pt x="0" y="0"/>
                </a:lnTo>
                <a:lnTo>
                  <a:pt x="0" y="218403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55" name="Google Shape;455;p29"/>
          <p:cNvSpPr/>
          <p:nvPr/>
        </p:nvSpPr>
        <p:spPr>
          <a:xfrm rot="1127820">
            <a:off x="-5324569" y="8041142"/>
            <a:ext cx="9162348" cy="3882545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56" name="Google Shape;456;p29"/>
          <p:cNvSpPr/>
          <p:nvPr/>
        </p:nvSpPr>
        <p:spPr>
          <a:xfrm rot="-1971343">
            <a:off x="14219212" y="8350673"/>
            <a:ext cx="9153855" cy="3878946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57" name="Google Shape;457;p29"/>
          <p:cNvSpPr txBox="1"/>
          <p:nvPr/>
        </p:nvSpPr>
        <p:spPr>
          <a:xfrm>
            <a:off x="12147748" y="3475325"/>
            <a:ext cx="3783000" cy="46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Char char="-"/>
            </a:pP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Higher</a:t>
            </a: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 stop-loss multiplier to widen the stop-loss and lower stop loss price</a:t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Char char="-"/>
            </a:pP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Reduces the impact of small fluctuations that are not indicative of significant reversals</a:t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8" name="Google Shape;458;p29"/>
          <p:cNvSpPr/>
          <p:nvPr/>
        </p:nvSpPr>
        <p:spPr>
          <a:xfrm>
            <a:off x="6615150" y="468675"/>
            <a:ext cx="5532600" cy="1356300"/>
          </a:xfrm>
          <a:prstGeom prst="trapezoid">
            <a:avLst>
              <a:gd fmla="val 25000" name="adj"/>
            </a:avLst>
          </a:prstGeom>
          <a:solidFill>
            <a:srgbClr val="B60712"/>
          </a:solidFill>
          <a:ln cap="flat" cmpd="sng" w="9525">
            <a:solidFill>
              <a:srgbClr val="D608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2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NON-VOLATILE</a:t>
            </a:r>
            <a:endParaRPr b="1" sz="49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59" name="Google Shape;459;p29"/>
          <p:cNvSpPr txBox="1"/>
          <p:nvPr/>
        </p:nvSpPr>
        <p:spPr>
          <a:xfrm>
            <a:off x="7296900" y="3462425"/>
            <a:ext cx="4225200" cy="3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Char char="-"/>
            </a:pP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LTMA</a:t>
            </a: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 &gt; STMA</a:t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Char char="-"/>
            </a:pP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Signals the start of a downtrend</a:t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0" name="Google Shape;460;p29"/>
          <p:cNvSpPr txBox="1"/>
          <p:nvPr/>
        </p:nvSpPr>
        <p:spPr>
          <a:xfrm>
            <a:off x="2282200" y="3429000"/>
            <a:ext cx="40755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Char char="-"/>
            </a:pP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STMA &gt; LTMA</a:t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Char char="-"/>
            </a:pP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Signals the start of an uptrend</a:t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61" name="Google Shape;461;p29"/>
          <p:cNvGrpSpPr/>
          <p:nvPr/>
        </p:nvGrpSpPr>
        <p:grpSpPr>
          <a:xfrm>
            <a:off x="12400400" y="2528029"/>
            <a:ext cx="1115354" cy="703414"/>
            <a:chOff x="0" y="-57150"/>
            <a:chExt cx="680177" cy="360300"/>
          </a:xfrm>
        </p:grpSpPr>
        <p:sp>
          <p:nvSpPr>
            <p:cNvPr id="462" name="Google Shape;462;p29"/>
            <p:cNvSpPr/>
            <p:nvPr/>
          </p:nvSpPr>
          <p:spPr>
            <a:xfrm>
              <a:off x="0" y="0"/>
              <a:ext cx="680177" cy="303112"/>
            </a:xfrm>
            <a:custGeom>
              <a:rect b="b" l="l" r="r" t="t"/>
              <a:pathLst>
                <a:path extrusionOk="0" h="303112" w="680177">
                  <a:moveTo>
                    <a:pt x="203200" y="0"/>
                  </a:moveTo>
                  <a:lnTo>
                    <a:pt x="680177" y="0"/>
                  </a:lnTo>
                  <a:lnTo>
                    <a:pt x="476977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463" name="Google Shape;463;p29"/>
            <p:cNvSpPr txBox="1"/>
            <p:nvPr/>
          </p:nvSpPr>
          <p:spPr>
            <a:xfrm>
              <a:off x="101600" y="-57150"/>
              <a:ext cx="4770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" name="Google Shape;464;p29"/>
          <p:cNvGrpSpPr/>
          <p:nvPr/>
        </p:nvGrpSpPr>
        <p:grpSpPr>
          <a:xfrm>
            <a:off x="12616075" y="2528065"/>
            <a:ext cx="3292522" cy="703414"/>
            <a:chOff x="0" y="-57150"/>
            <a:chExt cx="2007880" cy="360300"/>
          </a:xfrm>
        </p:grpSpPr>
        <p:sp>
          <p:nvSpPr>
            <p:cNvPr id="465" name="Google Shape;465;p29"/>
            <p:cNvSpPr/>
            <p:nvPr/>
          </p:nvSpPr>
          <p:spPr>
            <a:xfrm>
              <a:off x="0" y="0"/>
              <a:ext cx="2007880" cy="303112"/>
            </a:xfrm>
            <a:custGeom>
              <a:rect b="b" l="l" r="r" t="t"/>
              <a:pathLst>
                <a:path extrusionOk="0" h="303112" w="2007880">
                  <a:moveTo>
                    <a:pt x="203200" y="0"/>
                  </a:moveTo>
                  <a:lnTo>
                    <a:pt x="2007880" y="0"/>
                  </a:lnTo>
                  <a:lnTo>
                    <a:pt x="1804680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466" name="Google Shape;466;p29"/>
            <p:cNvSpPr txBox="1"/>
            <p:nvPr/>
          </p:nvSpPr>
          <p:spPr>
            <a:xfrm>
              <a:off x="101600" y="-57150"/>
              <a:ext cx="18048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7" name="Google Shape;467;p29"/>
          <p:cNvSpPr txBox="1"/>
          <p:nvPr/>
        </p:nvSpPr>
        <p:spPr>
          <a:xfrm>
            <a:off x="13090328" y="2648915"/>
            <a:ext cx="238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Stop Loss</a:t>
            </a:r>
            <a:endParaRPr sz="3000"/>
          </a:p>
        </p:txBody>
      </p:sp>
      <p:grpSp>
        <p:nvGrpSpPr>
          <p:cNvPr id="468" name="Google Shape;468;p29"/>
          <p:cNvGrpSpPr/>
          <p:nvPr/>
        </p:nvGrpSpPr>
        <p:grpSpPr>
          <a:xfrm>
            <a:off x="2753325" y="2528027"/>
            <a:ext cx="981904" cy="703414"/>
            <a:chOff x="0" y="-57150"/>
            <a:chExt cx="680177" cy="360300"/>
          </a:xfrm>
        </p:grpSpPr>
        <p:sp>
          <p:nvSpPr>
            <p:cNvPr id="469" name="Google Shape;469;p29"/>
            <p:cNvSpPr/>
            <p:nvPr/>
          </p:nvSpPr>
          <p:spPr>
            <a:xfrm>
              <a:off x="0" y="0"/>
              <a:ext cx="680177" cy="303112"/>
            </a:xfrm>
            <a:custGeom>
              <a:rect b="b" l="l" r="r" t="t"/>
              <a:pathLst>
                <a:path extrusionOk="0" h="303112" w="680177">
                  <a:moveTo>
                    <a:pt x="203200" y="0"/>
                  </a:moveTo>
                  <a:lnTo>
                    <a:pt x="680177" y="0"/>
                  </a:lnTo>
                  <a:lnTo>
                    <a:pt x="476977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470" name="Google Shape;470;p29"/>
            <p:cNvSpPr txBox="1"/>
            <p:nvPr/>
          </p:nvSpPr>
          <p:spPr>
            <a:xfrm>
              <a:off x="101600" y="-57150"/>
              <a:ext cx="4770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" name="Google Shape;471;p29"/>
          <p:cNvGrpSpPr/>
          <p:nvPr/>
        </p:nvGrpSpPr>
        <p:grpSpPr>
          <a:xfrm>
            <a:off x="2950325" y="2528052"/>
            <a:ext cx="3407372" cy="703414"/>
            <a:chOff x="0" y="-57150"/>
            <a:chExt cx="2007880" cy="360300"/>
          </a:xfrm>
        </p:grpSpPr>
        <p:sp>
          <p:nvSpPr>
            <p:cNvPr id="472" name="Google Shape;472;p29"/>
            <p:cNvSpPr/>
            <p:nvPr/>
          </p:nvSpPr>
          <p:spPr>
            <a:xfrm>
              <a:off x="0" y="0"/>
              <a:ext cx="2007880" cy="303112"/>
            </a:xfrm>
            <a:custGeom>
              <a:rect b="b" l="l" r="r" t="t"/>
              <a:pathLst>
                <a:path extrusionOk="0" h="303112" w="2007880">
                  <a:moveTo>
                    <a:pt x="203200" y="0"/>
                  </a:moveTo>
                  <a:lnTo>
                    <a:pt x="2007880" y="0"/>
                  </a:lnTo>
                  <a:lnTo>
                    <a:pt x="1804680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473" name="Google Shape;473;p29"/>
            <p:cNvSpPr txBox="1"/>
            <p:nvPr/>
          </p:nvSpPr>
          <p:spPr>
            <a:xfrm>
              <a:off x="101600" y="-57150"/>
              <a:ext cx="18048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4" name="Google Shape;474;p29"/>
          <p:cNvSpPr txBox="1"/>
          <p:nvPr/>
        </p:nvSpPr>
        <p:spPr>
          <a:xfrm>
            <a:off x="3314050" y="2648925"/>
            <a:ext cx="267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Buy Condition</a:t>
            </a:r>
            <a:endParaRPr sz="3000"/>
          </a:p>
        </p:txBody>
      </p:sp>
      <p:grpSp>
        <p:nvGrpSpPr>
          <p:cNvPr id="475" name="Google Shape;475;p29"/>
          <p:cNvGrpSpPr/>
          <p:nvPr/>
        </p:nvGrpSpPr>
        <p:grpSpPr>
          <a:xfrm>
            <a:off x="7296900" y="2512377"/>
            <a:ext cx="1309681" cy="703414"/>
            <a:chOff x="0" y="-57150"/>
            <a:chExt cx="680177" cy="360300"/>
          </a:xfrm>
        </p:grpSpPr>
        <p:sp>
          <p:nvSpPr>
            <p:cNvPr id="476" name="Google Shape;476;p29"/>
            <p:cNvSpPr/>
            <p:nvPr/>
          </p:nvSpPr>
          <p:spPr>
            <a:xfrm>
              <a:off x="0" y="0"/>
              <a:ext cx="680177" cy="303112"/>
            </a:xfrm>
            <a:custGeom>
              <a:rect b="b" l="l" r="r" t="t"/>
              <a:pathLst>
                <a:path extrusionOk="0" h="303112" w="680177">
                  <a:moveTo>
                    <a:pt x="203200" y="0"/>
                  </a:moveTo>
                  <a:lnTo>
                    <a:pt x="680177" y="0"/>
                  </a:lnTo>
                  <a:lnTo>
                    <a:pt x="476977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477" name="Google Shape;477;p29"/>
            <p:cNvSpPr txBox="1"/>
            <p:nvPr/>
          </p:nvSpPr>
          <p:spPr>
            <a:xfrm>
              <a:off x="101600" y="-57150"/>
              <a:ext cx="4770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29"/>
          <p:cNvGrpSpPr/>
          <p:nvPr/>
        </p:nvGrpSpPr>
        <p:grpSpPr>
          <a:xfrm>
            <a:off x="7487525" y="2512377"/>
            <a:ext cx="3783047" cy="703414"/>
            <a:chOff x="0" y="-57150"/>
            <a:chExt cx="2007880" cy="360300"/>
          </a:xfrm>
        </p:grpSpPr>
        <p:sp>
          <p:nvSpPr>
            <p:cNvPr id="479" name="Google Shape;479;p29"/>
            <p:cNvSpPr/>
            <p:nvPr/>
          </p:nvSpPr>
          <p:spPr>
            <a:xfrm>
              <a:off x="0" y="0"/>
              <a:ext cx="2007880" cy="303112"/>
            </a:xfrm>
            <a:custGeom>
              <a:rect b="b" l="l" r="r" t="t"/>
              <a:pathLst>
                <a:path extrusionOk="0" h="303112" w="2007880">
                  <a:moveTo>
                    <a:pt x="203200" y="0"/>
                  </a:moveTo>
                  <a:lnTo>
                    <a:pt x="2007880" y="0"/>
                  </a:lnTo>
                  <a:lnTo>
                    <a:pt x="1804680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480" name="Google Shape;480;p29"/>
            <p:cNvSpPr txBox="1"/>
            <p:nvPr/>
          </p:nvSpPr>
          <p:spPr>
            <a:xfrm>
              <a:off x="101600" y="-57150"/>
              <a:ext cx="18048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1" name="Google Shape;481;p29"/>
          <p:cNvSpPr txBox="1"/>
          <p:nvPr/>
        </p:nvSpPr>
        <p:spPr>
          <a:xfrm>
            <a:off x="8168075" y="2648913"/>
            <a:ext cx="289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Sell Condition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0"/>
          <p:cNvSpPr txBox="1"/>
          <p:nvPr/>
        </p:nvSpPr>
        <p:spPr>
          <a:xfrm>
            <a:off x="504625" y="5087675"/>
            <a:ext cx="17697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D60816"/>
                </a:solidFill>
              </a:rPr>
              <a:t>OF THE STRATEGY</a:t>
            </a:r>
            <a:endParaRPr sz="6600"/>
          </a:p>
        </p:txBody>
      </p:sp>
      <p:sp>
        <p:nvSpPr>
          <p:cNvPr id="487" name="Google Shape;487;p30"/>
          <p:cNvSpPr txBox="1"/>
          <p:nvPr/>
        </p:nvSpPr>
        <p:spPr>
          <a:xfrm>
            <a:off x="2685199" y="4071875"/>
            <a:ext cx="13166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222C5B"/>
                </a:solidFill>
              </a:rPr>
              <a:t>VARIABLE PARAMETERS</a:t>
            </a:r>
            <a:endParaRPr sz="6600"/>
          </a:p>
        </p:txBody>
      </p:sp>
      <p:grpSp>
        <p:nvGrpSpPr>
          <p:cNvPr id="488" name="Google Shape;488;p30"/>
          <p:cNvGrpSpPr/>
          <p:nvPr/>
        </p:nvGrpSpPr>
        <p:grpSpPr>
          <a:xfrm>
            <a:off x="826354" y="3943249"/>
            <a:ext cx="1549756" cy="881787"/>
            <a:chOff x="0" y="-95250"/>
            <a:chExt cx="291045" cy="165600"/>
          </a:xfrm>
        </p:grpSpPr>
        <p:sp>
          <p:nvSpPr>
            <p:cNvPr id="489" name="Google Shape;489;p30"/>
            <p:cNvSpPr/>
            <p:nvPr/>
          </p:nvSpPr>
          <p:spPr>
            <a:xfrm>
              <a:off x="0" y="0"/>
              <a:ext cx="291045" cy="70237"/>
            </a:xfrm>
            <a:custGeom>
              <a:rect b="b" l="l" r="r" t="t"/>
              <a:pathLst>
                <a:path extrusionOk="0" h="70237" w="291045">
                  <a:moveTo>
                    <a:pt x="0" y="0"/>
                  </a:moveTo>
                  <a:lnTo>
                    <a:pt x="291045" y="0"/>
                  </a:lnTo>
                  <a:lnTo>
                    <a:pt x="291045" y="70237"/>
                  </a:lnTo>
                  <a:lnTo>
                    <a:pt x="0" y="70237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490" name="Google Shape;490;p30"/>
            <p:cNvSpPr txBox="1"/>
            <p:nvPr/>
          </p:nvSpPr>
          <p:spPr>
            <a:xfrm>
              <a:off x="0" y="-95250"/>
              <a:ext cx="291000" cy="1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775" lIns="41775" spcFirstLastPara="1" rIns="41775" wrap="square" tIns="41775">
              <a:noAutofit/>
            </a:bodyPr>
            <a:lstStyle/>
            <a:p>
              <a:pPr indent="0" lvl="0" marL="0" marR="0" rtl="0" algn="ctr">
                <a:lnSpc>
                  <a:spcPct val="34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1" name="Google Shape;491;p30"/>
          <p:cNvGrpSpPr/>
          <p:nvPr/>
        </p:nvGrpSpPr>
        <p:grpSpPr>
          <a:xfrm>
            <a:off x="2376090" y="3943249"/>
            <a:ext cx="1307143" cy="881787"/>
            <a:chOff x="0" y="-95250"/>
            <a:chExt cx="245482" cy="165600"/>
          </a:xfrm>
        </p:grpSpPr>
        <p:sp>
          <p:nvSpPr>
            <p:cNvPr id="492" name="Google Shape;492;p30"/>
            <p:cNvSpPr/>
            <p:nvPr/>
          </p:nvSpPr>
          <p:spPr>
            <a:xfrm>
              <a:off x="0" y="0"/>
              <a:ext cx="245482" cy="70237"/>
            </a:xfrm>
            <a:custGeom>
              <a:rect b="b" l="l" r="r" t="t"/>
              <a:pathLst>
                <a:path extrusionOk="0" h="70237" w="245482">
                  <a:moveTo>
                    <a:pt x="0" y="0"/>
                  </a:moveTo>
                  <a:lnTo>
                    <a:pt x="245482" y="0"/>
                  </a:lnTo>
                  <a:lnTo>
                    <a:pt x="245482" y="70237"/>
                  </a:lnTo>
                  <a:lnTo>
                    <a:pt x="0" y="70237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493" name="Google Shape;493;p30"/>
            <p:cNvSpPr txBox="1"/>
            <p:nvPr/>
          </p:nvSpPr>
          <p:spPr>
            <a:xfrm>
              <a:off x="0" y="-95250"/>
              <a:ext cx="245400" cy="1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775" lIns="41775" spcFirstLastPara="1" rIns="41775" wrap="square" tIns="41775">
              <a:noAutofit/>
            </a:bodyPr>
            <a:lstStyle/>
            <a:p>
              <a:pPr indent="0" lvl="0" marL="0" marR="0" rtl="0" algn="ctr">
                <a:lnSpc>
                  <a:spcPct val="34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" name="Google Shape;494;p30"/>
          <p:cNvGrpSpPr/>
          <p:nvPr/>
        </p:nvGrpSpPr>
        <p:grpSpPr>
          <a:xfrm rot="10800000">
            <a:off x="16008732" y="4454812"/>
            <a:ext cx="1791181" cy="881787"/>
            <a:chOff x="-45340" y="-95250"/>
            <a:chExt cx="336385" cy="165600"/>
          </a:xfrm>
        </p:grpSpPr>
        <p:sp>
          <p:nvSpPr>
            <p:cNvPr id="495" name="Google Shape;495;p30"/>
            <p:cNvSpPr/>
            <p:nvPr/>
          </p:nvSpPr>
          <p:spPr>
            <a:xfrm>
              <a:off x="0" y="0"/>
              <a:ext cx="291045" cy="70237"/>
            </a:xfrm>
            <a:custGeom>
              <a:rect b="b" l="l" r="r" t="t"/>
              <a:pathLst>
                <a:path extrusionOk="0" h="70237" w="291045">
                  <a:moveTo>
                    <a:pt x="0" y="0"/>
                  </a:moveTo>
                  <a:lnTo>
                    <a:pt x="291045" y="0"/>
                  </a:lnTo>
                  <a:lnTo>
                    <a:pt x="291045" y="70237"/>
                  </a:lnTo>
                  <a:lnTo>
                    <a:pt x="0" y="70237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496" name="Google Shape;496;p30"/>
            <p:cNvSpPr txBox="1"/>
            <p:nvPr/>
          </p:nvSpPr>
          <p:spPr>
            <a:xfrm>
              <a:off x="-45340" y="-95250"/>
              <a:ext cx="291000" cy="1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775" lIns="41775" spcFirstLastPara="1" rIns="41775" wrap="square" tIns="41775">
              <a:noAutofit/>
            </a:bodyPr>
            <a:lstStyle/>
            <a:p>
              <a:pPr indent="0" lvl="0" marL="0" marR="0" rtl="0" algn="ctr">
                <a:lnSpc>
                  <a:spcPct val="34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7" name="Google Shape;497;p30"/>
          <p:cNvGrpSpPr/>
          <p:nvPr/>
        </p:nvGrpSpPr>
        <p:grpSpPr>
          <a:xfrm rot="10800000">
            <a:off x="14701572" y="4454812"/>
            <a:ext cx="1307143" cy="881787"/>
            <a:chOff x="0" y="-95250"/>
            <a:chExt cx="245482" cy="165600"/>
          </a:xfrm>
        </p:grpSpPr>
        <p:sp>
          <p:nvSpPr>
            <p:cNvPr id="498" name="Google Shape;498;p30"/>
            <p:cNvSpPr/>
            <p:nvPr/>
          </p:nvSpPr>
          <p:spPr>
            <a:xfrm>
              <a:off x="0" y="0"/>
              <a:ext cx="245482" cy="70237"/>
            </a:xfrm>
            <a:custGeom>
              <a:rect b="b" l="l" r="r" t="t"/>
              <a:pathLst>
                <a:path extrusionOk="0" h="70237" w="245482">
                  <a:moveTo>
                    <a:pt x="0" y="0"/>
                  </a:moveTo>
                  <a:lnTo>
                    <a:pt x="245482" y="0"/>
                  </a:lnTo>
                  <a:lnTo>
                    <a:pt x="245482" y="70237"/>
                  </a:lnTo>
                  <a:lnTo>
                    <a:pt x="0" y="70237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499" name="Google Shape;499;p30"/>
            <p:cNvSpPr txBox="1"/>
            <p:nvPr/>
          </p:nvSpPr>
          <p:spPr>
            <a:xfrm>
              <a:off x="0" y="-95250"/>
              <a:ext cx="245400" cy="1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775" lIns="41775" spcFirstLastPara="1" rIns="41775" wrap="square" tIns="41775">
              <a:noAutofit/>
            </a:bodyPr>
            <a:lstStyle/>
            <a:p>
              <a:pPr indent="0" lvl="0" marL="0" marR="0" rtl="0" algn="ctr">
                <a:lnSpc>
                  <a:spcPct val="34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0" name="Google Shape;500;p30"/>
          <p:cNvSpPr/>
          <p:nvPr/>
        </p:nvSpPr>
        <p:spPr>
          <a:xfrm rot="10800000">
            <a:off x="15702406" y="-1524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2679798" y="2184036"/>
                </a:moveTo>
                <a:lnTo>
                  <a:pt x="0" y="2184036"/>
                </a:lnTo>
                <a:lnTo>
                  <a:pt x="0" y="0"/>
                </a:lnTo>
                <a:lnTo>
                  <a:pt x="2679798" y="0"/>
                </a:lnTo>
                <a:lnTo>
                  <a:pt x="2679798" y="218403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1" name="Google Shape;501;p30"/>
          <p:cNvSpPr/>
          <p:nvPr/>
        </p:nvSpPr>
        <p:spPr>
          <a:xfrm flipH="1" rot="10800000">
            <a:off x="0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0" y="2184036"/>
                </a:moveTo>
                <a:lnTo>
                  <a:pt x="2679798" y="2184036"/>
                </a:lnTo>
                <a:lnTo>
                  <a:pt x="2679798" y="0"/>
                </a:lnTo>
                <a:lnTo>
                  <a:pt x="0" y="0"/>
                </a:lnTo>
                <a:lnTo>
                  <a:pt x="0" y="218403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2" name="Google Shape;502;p30"/>
          <p:cNvSpPr/>
          <p:nvPr/>
        </p:nvSpPr>
        <p:spPr>
          <a:xfrm rot="1127820">
            <a:off x="-5324569" y="8041142"/>
            <a:ext cx="9162348" cy="3882545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3" name="Google Shape;503;p30"/>
          <p:cNvSpPr/>
          <p:nvPr/>
        </p:nvSpPr>
        <p:spPr>
          <a:xfrm rot="-1971343">
            <a:off x="14219212" y="8350673"/>
            <a:ext cx="9153855" cy="3878946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4" name="Google Shape;504;p30"/>
          <p:cNvSpPr/>
          <p:nvPr/>
        </p:nvSpPr>
        <p:spPr>
          <a:xfrm>
            <a:off x="8336800" y="1767975"/>
            <a:ext cx="1596875" cy="1520825"/>
          </a:xfrm>
          <a:prstGeom prst="flowChartInputOutput">
            <a:avLst/>
          </a:prstGeom>
          <a:solidFill>
            <a:srgbClr val="B60712"/>
          </a:solidFill>
          <a:ln cap="flat" cmpd="sng" w="9525">
            <a:solidFill>
              <a:srgbClr val="D608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0"/>
          <p:cNvSpPr txBox="1"/>
          <p:nvPr/>
        </p:nvSpPr>
        <p:spPr>
          <a:xfrm rot="521143">
            <a:off x="8716978" y="1615160"/>
            <a:ext cx="1102544" cy="1826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2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2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98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1"/>
          <p:cNvSpPr txBox="1"/>
          <p:nvPr/>
        </p:nvSpPr>
        <p:spPr>
          <a:xfrm>
            <a:off x="2575950" y="594925"/>
            <a:ext cx="131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222C5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11" name="Google Shape;511;p31"/>
          <p:cNvSpPr/>
          <p:nvPr/>
        </p:nvSpPr>
        <p:spPr>
          <a:xfrm rot="10800000">
            <a:off x="15702406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2679798" y="2184036"/>
                </a:moveTo>
                <a:lnTo>
                  <a:pt x="0" y="2184036"/>
                </a:lnTo>
                <a:lnTo>
                  <a:pt x="0" y="0"/>
                </a:lnTo>
                <a:lnTo>
                  <a:pt x="2679798" y="0"/>
                </a:lnTo>
                <a:lnTo>
                  <a:pt x="2679798" y="218403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12" name="Google Shape;512;p31"/>
          <p:cNvSpPr/>
          <p:nvPr/>
        </p:nvSpPr>
        <p:spPr>
          <a:xfrm flipH="1" rot="10800000">
            <a:off x="0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0" y="2184036"/>
                </a:moveTo>
                <a:lnTo>
                  <a:pt x="2679798" y="2184036"/>
                </a:lnTo>
                <a:lnTo>
                  <a:pt x="2679798" y="0"/>
                </a:lnTo>
                <a:lnTo>
                  <a:pt x="0" y="0"/>
                </a:lnTo>
                <a:lnTo>
                  <a:pt x="0" y="218403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13" name="Google Shape;513;p31"/>
          <p:cNvSpPr/>
          <p:nvPr/>
        </p:nvSpPr>
        <p:spPr>
          <a:xfrm rot="1127820">
            <a:off x="-5324569" y="8041142"/>
            <a:ext cx="9162348" cy="3882545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14" name="Google Shape;514;p31"/>
          <p:cNvSpPr/>
          <p:nvPr/>
        </p:nvSpPr>
        <p:spPr>
          <a:xfrm rot="-1971343">
            <a:off x="14219212" y="8350673"/>
            <a:ext cx="9153855" cy="3878946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15" name="Google Shape;515;p31"/>
          <p:cNvSpPr txBox="1"/>
          <p:nvPr/>
        </p:nvSpPr>
        <p:spPr>
          <a:xfrm>
            <a:off x="12685348" y="4817100"/>
            <a:ext cx="37830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VARIATIONS: [25, 50], [50, 100]</a:t>
            </a:r>
            <a:endParaRPr b="1" sz="25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6" name="Google Shape;516;p31"/>
          <p:cNvSpPr txBox="1"/>
          <p:nvPr/>
        </p:nvSpPr>
        <p:spPr>
          <a:xfrm>
            <a:off x="7534950" y="4857163"/>
            <a:ext cx="422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VARIATIONS: 10, 15, 20</a:t>
            </a:r>
            <a:endParaRPr b="1" sz="25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7" name="Google Shape;517;p31"/>
          <p:cNvSpPr txBox="1"/>
          <p:nvPr/>
        </p:nvSpPr>
        <p:spPr>
          <a:xfrm>
            <a:off x="2534250" y="4820438"/>
            <a:ext cx="407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VARIATIONS: 15, 10, 15</a:t>
            </a:r>
            <a:endParaRPr b="1" sz="25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518" name="Google Shape;518;p31"/>
          <p:cNvGrpSpPr/>
          <p:nvPr/>
        </p:nvGrpSpPr>
        <p:grpSpPr>
          <a:xfrm>
            <a:off x="12798246" y="2522474"/>
            <a:ext cx="1159498" cy="1174722"/>
            <a:chOff x="0" y="-57150"/>
            <a:chExt cx="680177" cy="360300"/>
          </a:xfrm>
        </p:grpSpPr>
        <p:sp>
          <p:nvSpPr>
            <p:cNvPr id="519" name="Google Shape;519;p31"/>
            <p:cNvSpPr/>
            <p:nvPr/>
          </p:nvSpPr>
          <p:spPr>
            <a:xfrm>
              <a:off x="0" y="0"/>
              <a:ext cx="680177" cy="303112"/>
            </a:xfrm>
            <a:custGeom>
              <a:rect b="b" l="l" r="r" t="t"/>
              <a:pathLst>
                <a:path extrusionOk="0" h="303112" w="680177">
                  <a:moveTo>
                    <a:pt x="203200" y="0"/>
                  </a:moveTo>
                  <a:lnTo>
                    <a:pt x="680177" y="0"/>
                  </a:lnTo>
                  <a:lnTo>
                    <a:pt x="476977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520" name="Google Shape;520;p31"/>
            <p:cNvSpPr txBox="1"/>
            <p:nvPr/>
          </p:nvSpPr>
          <p:spPr>
            <a:xfrm>
              <a:off x="101600" y="-57150"/>
              <a:ext cx="4770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1" name="Google Shape;521;p31"/>
          <p:cNvGrpSpPr/>
          <p:nvPr/>
        </p:nvGrpSpPr>
        <p:grpSpPr>
          <a:xfrm>
            <a:off x="13045509" y="2522474"/>
            <a:ext cx="3422833" cy="1174722"/>
            <a:chOff x="0" y="-57150"/>
            <a:chExt cx="2007880" cy="360300"/>
          </a:xfrm>
        </p:grpSpPr>
        <p:sp>
          <p:nvSpPr>
            <p:cNvPr id="522" name="Google Shape;522;p31"/>
            <p:cNvSpPr/>
            <p:nvPr/>
          </p:nvSpPr>
          <p:spPr>
            <a:xfrm>
              <a:off x="0" y="0"/>
              <a:ext cx="2007880" cy="303112"/>
            </a:xfrm>
            <a:custGeom>
              <a:rect b="b" l="l" r="r" t="t"/>
              <a:pathLst>
                <a:path extrusionOk="0" h="303112" w="2007880">
                  <a:moveTo>
                    <a:pt x="203200" y="0"/>
                  </a:moveTo>
                  <a:lnTo>
                    <a:pt x="2007880" y="0"/>
                  </a:lnTo>
                  <a:lnTo>
                    <a:pt x="1804680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523" name="Google Shape;523;p31"/>
            <p:cNvSpPr txBox="1"/>
            <p:nvPr/>
          </p:nvSpPr>
          <p:spPr>
            <a:xfrm>
              <a:off x="101600" y="-57150"/>
              <a:ext cx="18048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4" name="Google Shape;524;p31"/>
          <p:cNvSpPr txBox="1"/>
          <p:nvPr/>
        </p:nvSpPr>
        <p:spPr>
          <a:xfrm>
            <a:off x="12907179" y="2703194"/>
            <a:ext cx="39327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STMA LTMA </a:t>
            </a:r>
            <a:endParaRPr b="1" sz="30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Window</a:t>
            </a:r>
            <a:endParaRPr sz="3000"/>
          </a:p>
        </p:txBody>
      </p:sp>
      <p:grpSp>
        <p:nvGrpSpPr>
          <p:cNvPr id="525" name="Google Shape;525;p31"/>
          <p:cNvGrpSpPr/>
          <p:nvPr/>
        </p:nvGrpSpPr>
        <p:grpSpPr>
          <a:xfrm>
            <a:off x="2799049" y="2426450"/>
            <a:ext cx="1159498" cy="1174722"/>
            <a:chOff x="0" y="-57150"/>
            <a:chExt cx="680177" cy="360300"/>
          </a:xfrm>
        </p:grpSpPr>
        <p:sp>
          <p:nvSpPr>
            <p:cNvPr id="526" name="Google Shape;526;p31"/>
            <p:cNvSpPr/>
            <p:nvPr/>
          </p:nvSpPr>
          <p:spPr>
            <a:xfrm>
              <a:off x="0" y="0"/>
              <a:ext cx="680177" cy="303112"/>
            </a:xfrm>
            <a:custGeom>
              <a:rect b="b" l="l" r="r" t="t"/>
              <a:pathLst>
                <a:path extrusionOk="0" h="303112" w="680177">
                  <a:moveTo>
                    <a:pt x="203200" y="0"/>
                  </a:moveTo>
                  <a:lnTo>
                    <a:pt x="680177" y="0"/>
                  </a:lnTo>
                  <a:lnTo>
                    <a:pt x="476977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527" name="Google Shape;527;p31"/>
            <p:cNvSpPr txBox="1"/>
            <p:nvPr/>
          </p:nvSpPr>
          <p:spPr>
            <a:xfrm>
              <a:off x="101600" y="-57150"/>
              <a:ext cx="4770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8" name="Google Shape;528;p31"/>
          <p:cNvGrpSpPr/>
          <p:nvPr/>
        </p:nvGrpSpPr>
        <p:grpSpPr>
          <a:xfrm>
            <a:off x="3034196" y="2431218"/>
            <a:ext cx="3542302" cy="1174650"/>
            <a:chOff x="0" y="-57150"/>
            <a:chExt cx="2007880" cy="360300"/>
          </a:xfrm>
        </p:grpSpPr>
        <p:sp>
          <p:nvSpPr>
            <p:cNvPr id="529" name="Google Shape;529;p31"/>
            <p:cNvSpPr/>
            <p:nvPr/>
          </p:nvSpPr>
          <p:spPr>
            <a:xfrm>
              <a:off x="0" y="0"/>
              <a:ext cx="2007880" cy="303112"/>
            </a:xfrm>
            <a:custGeom>
              <a:rect b="b" l="l" r="r" t="t"/>
              <a:pathLst>
                <a:path extrusionOk="0" h="303112" w="2007880">
                  <a:moveTo>
                    <a:pt x="203200" y="0"/>
                  </a:moveTo>
                  <a:lnTo>
                    <a:pt x="2007880" y="0"/>
                  </a:lnTo>
                  <a:lnTo>
                    <a:pt x="1804680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530" name="Google Shape;530;p31"/>
            <p:cNvSpPr txBox="1"/>
            <p:nvPr/>
          </p:nvSpPr>
          <p:spPr>
            <a:xfrm>
              <a:off x="101600" y="-57150"/>
              <a:ext cx="18048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1" name="Google Shape;531;p31"/>
          <p:cNvSpPr txBox="1"/>
          <p:nvPr/>
        </p:nvSpPr>
        <p:spPr>
          <a:xfrm>
            <a:off x="3299950" y="2878964"/>
            <a:ext cx="30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ATR Window</a:t>
            </a:r>
            <a:endParaRPr sz="3000"/>
          </a:p>
        </p:txBody>
      </p:sp>
      <p:grpSp>
        <p:nvGrpSpPr>
          <p:cNvPr id="532" name="Google Shape;532;p31"/>
          <p:cNvGrpSpPr/>
          <p:nvPr/>
        </p:nvGrpSpPr>
        <p:grpSpPr>
          <a:xfrm>
            <a:off x="7627250" y="2462650"/>
            <a:ext cx="1501946" cy="1174722"/>
            <a:chOff x="57134" y="-57150"/>
            <a:chExt cx="622362" cy="360300"/>
          </a:xfrm>
        </p:grpSpPr>
        <p:sp>
          <p:nvSpPr>
            <p:cNvPr id="533" name="Google Shape;533;p31"/>
            <p:cNvSpPr/>
            <p:nvPr/>
          </p:nvSpPr>
          <p:spPr>
            <a:xfrm>
              <a:off x="57134" y="2"/>
              <a:ext cx="622362" cy="303112"/>
            </a:xfrm>
            <a:custGeom>
              <a:rect b="b" l="l" r="r" t="t"/>
              <a:pathLst>
                <a:path extrusionOk="0" h="303112" w="680177">
                  <a:moveTo>
                    <a:pt x="203200" y="0"/>
                  </a:moveTo>
                  <a:lnTo>
                    <a:pt x="680177" y="0"/>
                  </a:lnTo>
                  <a:lnTo>
                    <a:pt x="476977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534" name="Google Shape;534;p31"/>
            <p:cNvSpPr txBox="1"/>
            <p:nvPr/>
          </p:nvSpPr>
          <p:spPr>
            <a:xfrm>
              <a:off x="101600" y="-57150"/>
              <a:ext cx="4770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5" name="Google Shape;535;p31"/>
          <p:cNvGrpSpPr/>
          <p:nvPr/>
        </p:nvGrpSpPr>
        <p:grpSpPr>
          <a:xfrm>
            <a:off x="7902297" y="2462682"/>
            <a:ext cx="3932835" cy="1174650"/>
            <a:chOff x="0" y="-57150"/>
            <a:chExt cx="2007880" cy="360300"/>
          </a:xfrm>
        </p:grpSpPr>
        <p:sp>
          <p:nvSpPr>
            <p:cNvPr id="536" name="Google Shape;536;p31"/>
            <p:cNvSpPr/>
            <p:nvPr/>
          </p:nvSpPr>
          <p:spPr>
            <a:xfrm>
              <a:off x="0" y="0"/>
              <a:ext cx="2007880" cy="303112"/>
            </a:xfrm>
            <a:custGeom>
              <a:rect b="b" l="l" r="r" t="t"/>
              <a:pathLst>
                <a:path extrusionOk="0" h="303112" w="2007880">
                  <a:moveTo>
                    <a:pt x="203200" y="0"/>
                  </a:moveTo>
                  <a:lnTo>
                    <a:pt x="2007880" y="0"/>
                  </a:lnTo>
                  <a:lnTo>
                    <a:pt x="1804680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537" name="Google Shape;537;p31"/>
            <p:cNvSpPr txBox="1"/>
            <p:nvPr/>
          </p:nvSpPr>
          <p:spPr>
            <a:xfrm>
              <a:off x="101600" y="-57150"/>
              <a:ext cx="18048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8" name="Google Shape;538;p31"/>
          <p:cNvSpPr txBox="1"/>
          <p:nvPr/>
        </p:nvSpPr>
        <p:spPr>
          <a:xfrm>
            <a:off x="7759725" y="2686625"/>
            <a:ext cx="40755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RSI Rolling </a:t>
            </a:r>
            <a:endParaRPr b="1" sz="30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Window</a:t>
            </a:r>
            <a:endParaRPr sz="3000"/>
          </a:p>
        </p:txBody>
      </p:sp>
      <p:sp>
        <p:nvSpPr>
          <p:cNvPr id="539" name="Google Shape;539;p31"/>
          <p:cNvSpPr txBox="1"/>
          <p:nvPr/>
        </p:nvSpPr>
        <p:spPr>
          <a:xfrm>
            <a:off x="3072000" y="6419925"/>
            <a:ext cx="3000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CHOSEN: 15 </a:t>
            </a:r>
            <a:endParaRPr sz="4000"/>
          </a:p>
        </p:txBody>
      </p:sp>
      <p:sp>
        <p:nvSpPr>
          <p:cNvPr id="540" name="Google Shape;540;p31"/>
          <p:cNvSpPr txBox="1"/>
          <p:nvPr/>
        </p:nvSpPr>
        <p:spPr>
          <a:xfrm>
            <a:off x="8123100" y="6419925"/>
            <a:ext cx="3000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CHOSEN: 20</a:t>
            </a:r>
            <a:endParaRPr sz="4000"/>
          </a:p>
        </p:txBody>
      </p:sp>
      <p:sp>
        <p:nvSpPr>
          <p:cNvPr id="541" name="Google Shape;541;p31"/>
          <p:cNvSpPr txBox="1"/>
          <p:nvPr/>
        </p:nvSpPr>
        <p:spPr>
          <a:xfrm>
            <a:off x="13174200" y="6419900"/>
            <a:ext cx="3000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CHOSEN: [25, 50]</a:t>
            </a:r>
            <a:endParaRPr sz="4000"/>
          </a:p>
        </p:txBody>
      </p:sp>
      <p:sp>
        <p:nvSpPr>
          <p:cNvPr id="542" name="Google Shape;542;p31"/>
          <p:cNvSpPr/>
          <p:nvPr/>
        </p:nvSpPr>
        <p:spPr>
          <a:xfrm>
            <a:off x="5113800" y="594925"/>
            <a:ext cx="8060400" cy="1230300"/>
          </a:xfrm>
          <a:prstGeom prst="trapezoid">
            <a:avLst>
              <a:gd fmla="val 25000" name="adj"/>
            </a:avLst>
          </a:prstGeom>
          <a:solidFill>
            <a:srgbClr val="B60712"/>
          </a:solidFill>
          <a:ln cap="flat" cmpd="sng" w="9525">
            <a:solidFill>
              <a:srgbClr val="D608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2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PARAMETER OPTIMISATION</a:t>
            </a:r>
            <a:endParaRPr b="1" sz="39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43" name="Google Shape;543;p31"/>
          <p:cNvSpPr txBox="1"/>
          <p:nvPr/>
        </p:nvSpPr>
        <p:spPr>
          <a:xfrm>
            <a:off x="2584975" y="8412275"/>
            <a:ext cx="137451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We run a set of parameters to find the best possible combination of rsi_window, best_atr_window, best_stma_window, best_ltma_window for our training period. We subsequently utilise these parameters on our testing period</a:t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/>
          <p:nvPr/>
        </p:nvSpPr>
        <p:spPr>
          <a:xfrm flipH="1" rot="5400000">
            <a:off x="-5329645" y="3402973"/>
            <a:ext cx="11029268" cy="2784890"/>
          </a:xfrm>
          <a:custGeom>
            <a:rect b="b" l="l" r="r" t="t"/>
            <a:pathLst>
              <a:path extrusionOk="0" h="2784890" w="11029268">
                <a:moveTo>
                  <a:pt x="0" y="2784890"/>
                </a:moveTo>
                <a:lnTo>
                  <a:pt x="11029268" y="2784890"/>
                </a:lnTo>
                <a:lnTo>
                  <a:pt x="11029268" y="0"/>
                </a:lnTo>
                <a:lnTo>
                  <a:pt x="0" y="0"/>
                </a:lnTo>
                <a:lnTo>
                  <a:pt x="0" y="278489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4" name="Google Shape;124;p14"/>
          <p:cNvSpPr txBox="1"/>
          <p:nvPr/>
        </p:nvSpPr>
        <p:spPr>
          <a:xfrm>
            <a:off x="6715436" y="146700"/>
            <a:ext cx="4859400" cy="17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375" u="none" cap="none" strike="noStrike">
                <a:solidFill>
                  <a:srgbClr val="D60816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endParaRPr/>
          </a:p>
        </p:txBody>
      </p:sp>
      <p:sp>
        <p:nvSpPr>
          <p:cNvPr id="125" name="Google Shape;125;p14"/>
          <p:cNvSpPr txBox="1"/>
          <p:nvPr/>
        </p:nvSpPr>
        <p:spPr>
          <a:xfrm>
            <a:off x="4968600" y="1649863"/>
            <a:ext cx="83508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126" u="none" cap="none" strike="noStrike">
                <a:solidFill>
                  <a:srgbClr val="222C5B"/>
                </a:solidFill>
                <a:latin typeface="Arial"/>
                <a:ea typeface="Arial"/>
                <a:cs typeface="Arial"/>
                <a:sym typeface="Arial"/>
              </a:rPr>
              <a:t>OF CONTENTS</a:t>
            </a:r>
            <a:endParaRPr/>
          </a:p>
        </p:txBody>
      </p:sp>
      <p:grpSp>
        <p:nvGrpSpPr>
          <p:cNvPr id="126" name="Google Shape;126;p14"/>
          <p:cNvGrpSpPr/>
          <p:nvPr/>
        </p:nvGrpSpPr>
        <p:grpSpPr>
          <a:xfrm>
            <a:off x="4443273" y="3395986"/>
            <a:ext cx="1212535" cy="1098860"/>
            <a:chOff x="0" y="-38100"/>
            <a:chExt cx="812800" cy="736600"/>
          </a:xfrm>
        </p:grpSpPr>
        <p:sp>
          <p:nvSpPr>
            <p:cNvPr id="127" name="Google Shape;127;p14"/>
            <p:cNvSpPr/>
            <p:nvPr/>
          </p:nvSpPr>
          <p:spPr>
            <a:xfrm>
              <a:off x="0" y="0"/>
              <a:ext cx="812800" cy="698500"/>
            </a:xfrm>
            <a:custGeom>
              <a:rect b="b" l="l" r="r" t="t"/>
              <a:pathLst>
                <a:path extrusionOk="0"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128" name="Google Shape;128;p1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6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14"/>
          <p:cNvGrpSpPr/>
          <p:nvPr/>
        </p:nvGrpSpPr>
        <p:grpSpPr>
          <a:xfrm>
            <a:off x="4443286" y="5166047"/>
            <a:ext cx="1212535" cy="1098860"/>
            <a:chOff x="0" y="-38100"/>
            <a:chExt cx="812800" cy="736600"/>
          </a:xfrm>
        </p:grpSpPr>
        <p:sp>
          <p:nvSpPr>
            <p:cNvPr id="130" name="Google Shape;130;p14"/>
            <p:cNvSpPr/>
            <p:nvPr/>
          </p:nvSpPr>
          <p:spPr>
            <a:xfrm>
              <a:off x="0" y="0"/>
              <a:ext cx="812800" cy="698500"/>
            </a:xfrm>
            <a:custGeom>
              <a:rect b="b" l="l" r="r" t="t"/>
              <a:pathLst>
                <a:path extrusionOk="0"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131" name="Google Shape;131;p1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6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14"/>
          <p:cNvGrpSpPr/>
          <p:nvPr/>
        </p:nvGrpSpPr>
        <p:grpSpPr>
          <a:xfrm>
            <a:off x="9388461" y="3395982"/>
            <a:ext cx="1212535" cy="1098860"/>
            <a:chOff x="0" y="-38100"/>
            <a:chExt cx="812800" cy="736600"/>
          </a:xfrm>
        </p:grpSpPr>
        <p:sp>
          <p:nvSpPr>
            <p:cNvPr id="133" name="Google Shape;133;p14"/>
            <p:cNvSpPr/>
            <p:nvPr/>
          </p:nvSpPr>
          <p:spPr>
            <a:xfrm>
              <a:off x="0" y="0"/>
              <a:ext cx="812800" cy="698500"/>
            </a:xfrm>
            <a:custGeom>
              <a:rect b="b" l="l" r="r" t="t"/>
              <a:pathLst>
                <a:path extrusionOk="0"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134" name="Google Shape;134;p1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6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135;p14"/>
          <p:cNvGrpSpPr/>
          <p:nvPr/>
        </p:nvGrpSpPr>
        <p:grpSpPr>
          <a:xfrm>
            <a:off x="9388461" y="5166044"/>
            <a:ext cx="1212535" cy="1098860"/>
            <a:chOff x="0" y="-38100"/>
            <a:chExt cx="812800" cy="736600"/>
          </a:xfrm>
        </p:grpSpPr>
        <p:sp>
          <p:nvSpPr>
            <p:cNvPr id="136" name="Google Shape;136;p14"/>
            <p:cNvSpPr/>
            <p:nvPr/>
          </p:nvSpPr>
          <p:spPr>
            <a:xfrm>
              <a:off x="0" y="0"/>
              <a:ext cx="812800" cy="698500"/>
            </a:xfrm>
            <a:custGeom>
              <a:rect b="b" l="l" r="r" t="t"/>
              <a:pathLst>
                <a:path extrusionOk="0"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137" name="Google Shape;137;p1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6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14"/>
          <p:cNvGrpSpPr/>
          <p:nvPr/>
        </p:nvGrpSpPr>
        <p:grpSpPr>
          <a:xfrm>
            <a:off x="9388461" y="6939579"/>
            <a:ext cx="1212535" cy="1098860"/>
            <a:chOff x="0" y="-38100"/>
            <a:chExt cx="812800" cy="736600"/>
          </a:xfrm>
        </p:grpSpPr>
        <p:sp>
          <p:nvSpPr>
            <p:cNvPr id="139" name="Google Shape;139;p14"/>
            <p:cNvSpPr/>
            <p:nvPr/>
          </p:nvSpPr>
          <p:spPr>
            <a:xfrm>
              <a:off x="0" y="0"/>
              <a:ext cx="812800" cy="698500"/>
            </a:xfrm>
            <a:custGeom>
              <a:rect b="b" l="l" r="r" t="t"/>
              <a:pathLst>
                <a:path extrusionOk="0"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140" name="Google Shape;140;p1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6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14"/>
          <p:cNvSpPr txBox="1"/>
          <p:nvPr/>
        </p:nvSpPr>
        <p:spPr>
          <a:xfrm>
            <a:off x="5951613" y="5538037"/>
            <a:ext cx="27684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5">
                <a:solidFill>
                  <a:srgbClr val="D60816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Strategy Features</a:t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10263625" y="5539763"/>
            <a:ext cx="33600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5">
                <a:solidFill>
                  <a:srgbClr val="D60816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Weaknesses</a:t>
            </a: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10559413" y="7308076"/>
            <a:ext cx="27684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5">
                <a:solidFill>
                  <a:srgbClr val="D60816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Strengths</a:t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 rot="10800000">
            <a:off x="11815469" y="735822"/>
            <a:ext cx="1297552" cy="572545"/>
          </a:xfrm>
          <a:custGeom>
            <a:rect b="b" l="l" r="r" t="t"/>
            <a:pathLst>
              <a:path extrusionOk="0" h="572545" w="1297552">
                <a:moveTo>
                  <a:pt x="0" y="0"/>
                </a:moveTo>
                <a:lnTo>
                  <a:pt x="1297552" y="0"/>
                </a:lnTo>
                <a:lnTo>
                  <a:pt x="1297552" y="572545"/>
                </a:lnTo>
                <a:lnTo>
                  <a:pt x="0" y="5725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5" name="Google Shape;145;p14"/>
          <p:cNvSpPr/>
          <p:nvPr/>
        </p:nvSpPr>
        <p:spPr>
          <a:xfrm rot="10800000">
            <a:off x="5417894" y="735822"/>
            <a:ext cx="1297552" cy="572545"/>
          </a:xfrm>
          <a:custGeom>
            <a:rect b="b" l="l" r="r" t="t"/>
            <a:pathLst>
              <a:path extrusionOk="0" h="572545" w="1297552">
                <a:moveTo>
                  <a:pt x="0" y="0"/>
                </a:moveTo>
                <a:lnTo>
                  <a:pt x="1297552" y="0"/>
                </a:lnTo>
                <a:lnTo>
                  <a:pt x="1297552" y="572545"/>
                </a:lnTo>
                <a:lnTo>
                  <a:pt x="0" y="5725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6" name="Google Shape;146;p14"/>
          <p:cNvSpPr txBox="1"/>
          <p:nvPr/>
        </p:nvSpPr>
        <p:spPr>
          <a:xfrm>
            <a:off x="4643462" y="3668844"/>
            <a:ext cx="8121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79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</a:t>
            </a:r>
            <a:endParaRPr/>
          </a:p>
        </p:txBody>
      </p:sp>
      <p:sp>
        <p:nvSpPr>
          <p:cNvPr id="147" name="Google Shape;147;p14"/>
          <p:cNvSpPr txBox="1"/>
          <p:nvPr/>
        </p:nvSpPr>
        <p:spPr>
          <a:xfrm>
            <a:off x="4643550" y="5401519"/>
            <a:ext cx="8121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79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2</a:t>
            </a:r>
            <a:endParaRPr/>
          </a:p>
        </p:txBody>
      </p:sp>
      <p:sp>
        <p:nvSpPr>
          <p:cNvPr id="148" name="Google Shape;148;p14"/>
          <p:cNvSpPr txBox="1"/>
          <p:nvPr/>
        </p:nvSpPr>
        <p:spPr>
          <a:xfrm>
            <a:off x="9588675" y="3657052"/>
            <a:ext cx="8121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79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5</a:t>
            </a:r>
            <a:endParaRPr/>
          </a:p>
        </p:txBody>
      </p:sp>
      <p:sp>
        <p:nvSpPr>
          <p:cNvPr id="149" name="Google Shape;149;p14"/>
          <p:cNvSpPr txBox="1"/>
          <p:nvPr/>
        </p:nvSpPr>
        <p:spPr>
          <a:xfrm>
            <a:off x="9588650" y="5427114"/>
            <a:ext cx="8121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79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6</a:t>
            </a:r>
            <a:endParaRPr/>
          </a:p>
        </p:txBody>
      </p:sp>
      <p:sp>
        <p:nvSpPr>
          <p:cNvPr id="150" name="Google Shape;150;p14"/>
          <p:cNvSpPr txBox="1"/>
          <p:nvPr/>
        </p:nvSpPr>
        <p:spPr>
          <a:xfrm>
            <a:off x="9588650" y="7192787"/>
            <a:ext cx="8121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79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7</a:t>
            </a:r>
            <a:endParaRPr/>
          </a:p>
        </p:txBody>
      </p:sp>
      <p:sp>
        <p:nvSpPr>
          <p:cNvPr id="151" name="Google Shape;151;p14"/>
          <p:cNvSpPr txBox="1"/>
          <p:nvPr/>
        </p:nvSpPr>
        <p:spPr>
          <a:xfrm>
            <a:off x="5720013" y="3805349"/>
            <a:ext cx="27684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5">
                <a:solidFill>
                  <a:srgbClr val="D60816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Stock Selection</a:t>
            </a:r>
            <a:endParaRPr/>
          </a:p>
        </p:txBody>
      </p:sp>
      <p:sp>
        <p:nvSpPr>
          <p:cNvPr id="152" name="Google Shape;152;p14"/>
          <p:cNvSpPr txBox="1"/>
          <p:nvPr/>
        </p:nvSpPr>
        <p:spPr>
          <a:xfrm>
            <a:off x="10443625" y="3675713"/>
            <a:ext cx="30000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2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5">
                <a:solidFill>
                  <a:srgbClr val="D60816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Performance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53" name="Google Shape;153;p14"/>
          <p:cNvGrpSpPr/>
          <p:nvPr/>
        </p:nvGrpSpPr>
        <p:grpSpPr>
          <a:xfrm>
            <a:off x="4443286" y="6936095"/>
            <a:ext cx="1212535" cy="1098860"/>
            <a:chOff x="0" y="-38100"/>
            <a:chExt cx="812800" cy="736600"/>
          </a:xfrm>
        </p:grpSpPr>
        <p:sp>
          <p:nvSpPr>
            <p:cNvPr id="154" name="Google Shape;154;p14"/>
            <p:cNvSpPr/>
            <p:nvPr/>
          </p:nvSpPr>
          <p:spPr>
            <a:xfrm>
              <a:off x="0" y="0"/>
              <a:ext cx="812800" cy="698500"/>
            </a:xfrm>
            <a:custGeom>
              <a:rect b="b" l="l" r="r" t="t"/>
              <a:pathLst>
                <a:path extrusionOk="0"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155" name="Google Shape;155;p14"/>
            <p:cNvSpPr txBox="1"/>
            <p:nvPr/>
          </p:nvSpPr>
          <p:spPr>
            <a:xfrm>
              <a:off x="114300" y="-38100"/>
              <a:ext cx="584100" cy="7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6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" name="Google Shape;156;p14"/>
          <p:cNvGrpSpPr/>
          <p:nvPr/>
        </p:nvGrpSpPr>
        <p:grpSpPr>
          <a:xfrm>
            <a:off x="4443286" y="8731519"/>
            <a:ext cx="1212535" cy="1098860"/>
            <a:chOff x="0" y="-38100"/>
            <a:chExt cx="812800" cy="736600"/>
          </a:xfrm>
        </p:grpSpPr>
        <p:sp>
          <p:nvSpPr>
            <p:cNvPr id="157" name="Google Shape;157;p14"/>
            <p:cNvSpPr/>
            <p:nvPr/>
          </p:nvSpPr>
          <p:spPr>
            <a:xfrm>
              <a:off x="0" y="0"/>
              <a:ext cx="812800" cy="698500"/>
            </a:xfrm>
            <a:custGeom>
              <a:rect b="b" l="l" r="r" t="t"/>
              <a:pathLst>
                <a:path extrusionOk="0"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158" name="Google Shape;158;p14"/>
            <p:cNvSpPr txBox="1"/>
            <p:nvPr/>
          </p:nvSpPr>
          <p:spPr>
            <a:xfrm>
              <a:off x="114300" y="-38100"/>
              <a:ext cx="584100" cy="7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6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14"/>
          <p:cNvSpPr txBox="1"/>
          <p:nvPr/>
        </p:nvSpPr>
        <p:spPr>
          <a:xfrm>
            <a:off x="5942237" y="8930500"/>
            <a:ext cx="3360000" cy="1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5">
                <a:solidFill>
                  <a:srgbClr val="D60816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Variations during different market conditions</a:t>
            </a:r>
            <a:endParaRPr/>
          </a:p>
        </p:txBody>
      </p:sp>
      <p:sp>
        <p:nvSpPr>
          <p:cNvPr id="160" name="Google Shape;160;p14"/>
          <p:cNvSpPr txBox="1"/>
          <p:nvPr/>
        </p:nvSpPr>
        <p:spPr>
          <a:xfrm>
            <a:off x="4643500" y="7171565"/>
            <a:ext cx="8121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79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3</a:t>
            </a:r>
            <a:endParaRPr/>
          </a:p>
        </p:txBody>
      </p:sp>
      <p:sp>
        <p:nvSpPr>
          <p:cNvPr id="161" name="Google Shape;161;p14"/>
          <p:cNvSpPr txBox="1"/>
          <p:nvPr/>
        </p:nvSpPr>
        <p:spPr>
          <a:xfrm>
            <a:off x="4643475" y="8992589"/>
            <a:ext cx="8121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79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4</a:t>
            </a:r>
            <a:endParaRPr/>
          </a:p>
        </p:txBody>
      </p:sp>
      <p:sp>
        <p:nvSpPr>
          <p:cNvPr id="162" name="Google Shape;162;p14"/>
          <p:cNvSpPr txBox="1"/>
          <p:nvPr/>
        </p:nvSpPr>
        <p:spPr>
          <a:xfrm>
            <a:off x="5720025" y="7270688"/>
            <a:ext cx="30000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2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5">
                <a:solidFill>
                  <a:srgbClr val="D60816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Indicators Used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63" name="Google Shape;163;p14"/>
          <p:cNvGrpSpPr/>
          <p:nvPr/>
        </p:nvGrpSpPr>
        <p:grpSpPr>
          <a:xfrm>
            <a:off x="9388461" y="8706142"/>
            <a:ext cx="1212535" cy="1098860"/>
            <a:chOff x="0" y="-38100"/>
            <a:chExt cx="812800" cy="736600"/>
          </a:xfrm>
        </p:grpSpPr>
        <p:sp>
          <p:nvSpPr>
            <p:cNvPr id="164" name="Google Shape;164;p14"/>
            <p:cNvSpPr/>
            <p:nvPr/>
          </p:nvSpPr>
          <p:spPr>
            <a:xfrm>
              <a:off x="0" y="0"/>
              <a:ext cx="812800" cy="698500"/>
            </a:xfrm>
            <a:custGeom>
              <a:rect b="b" l="l" r="r" t="t"/>
              <a:pathLst>
                <a:path extrusionOk="0"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165" name="Google Shape;165;p14"/>
            <p:cNvSpPr txBox="1"/>
            <p:nvPr/>
          </p:nvSpPr>
          <p:spPr>
            <a:xfrm>
              <a:off x="114300" y="-38100"/>
              <a:ext cx="584100" cy="7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6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14"/>
          <p:cNvSpPr txBox="1"/>
          <p:nvPr/>
        </p:nvSpPr>
        <p:spPr>
          <a:xfrm>
            <a:off x="10559413" y="9129089"/>
            <a:ext cx="27684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5">
                <a:solidFill>
                  <a:srgbClr val="D60816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Conclusion</a:t>
            </a:r>
            <a:endParaRPr/>
          </a:p>
        </p:txBody>
      </p:sp>
      <p:sp>
        <p:nvSpPr>
          <p:cNvPr id="167" name="Google Shape;167;p14"/>
          <p:cNvSpPr txBox="1"/>
          <p:nvPr/>
        </p:nvSpPr>
        <p:spPr>
          <a:xfrm>
            <a:off x="9588650" y="8959350"/>
            <a:ext cx="8121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2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79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8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2"/>
          <p:cNvSpPr txBox="1"/>
          <p:nvPr/>
        </p:nvSpPr>
        <p:spPr>
          <a:xfrm>
            <a:off x="5441150" y="4825025"/>
            <a:ext cx="7654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0"/>
          </a:p>
        </p:txBody>
      </p:sp>
      <p:sp>
        <p:nvSpPr>
          <p:cNvPr id="549" name="Google Shape;549;p32"/>
          <p:cNvSpPr txBox="1"/>
          <p:nvPr/>
        </p:nvSpPr>
        <p:spPr>
          <a:xfrm>
            <a:off x="5339888" y="4007313"/>
            <a:ext cx="7969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22C5B"/>
                </a:solidFill>
              </a:rPr>
              <a:t>PERFORMANCE</a:t>
            </a:r>
            <a:endParaRPr sz="8000"/>
          </a:p>
        </p:txBody>
      </p:sp>
      <p:grpSp>
        <p:nvGrpSpPr>
          <p:cNvPr id="550" name="Google Shape;550;p32"/>
          <p:cNvGrpSpPr/>
          <p:nvPr/>
        </p:nvGrpSpPr>
        <p:grpSpPr>
          <a:xfrm>
            <a:off x="1266104" y="3943249"/>
            <a:ext cx="1549756" cy="881787"/>
            <a:chOff x="0" y="-95250"/>
            <a:chExt cx="291045" cy="165600"/>
          </a:xfrm>
        </p:grpSpPr>
        <p:sp>
          <p:nvSpPr>
            <p:cNvPr id="551" name="Google Shape;551;p32"/>
            <p:cNvSpPr/>
            <p:nvPr/>
          </p:nvSpPr>
          <p:spPr>
            <a:xfrm>
              <a:off x="0" y="0"/>
              <a:ext cx="291045" cy="70237"/>
            </a:xfrm>
            <a:custGeom>
              <a:rect b="b" l="l" r="r" t="t"/>
              <a:pathLst>
                <a:path extrusionOk="0" h="70237" w="291045">
                  <a:moveTo>
                    <a:pt x="0" y="0"/>
                  </a:moveTo>
                  <a:lnTo>
                    <a:pt x="291045" y="0"/>
                  </a:lnTo>
                  <a:lnTo>
                    <a:pt x="291045" y="70237"/>
                  </a:lnTo>
                  <a:lnTo>
                    <a:pt x="0" y="70237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552" name="Google Shape;552;p32"/>
            <p:cNvSpPr txBox="1"/>
            <p:nvPr/>
          </p:nvSpPr>
          <p:spPr>
            <a:xfrm>
              <a:off x="0" y="-95250"/>
              <a:ext cx="291000" cy="1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775" lIns="41775" spcFirstLastPara="1" rIns="41775" wrap="square" tIns="41775">
              <a:noAutofit/>
            </a:bodyPr>
            <a:lstStyle/>
            <a:p>
              <a:pPr indent="0" lvl="0" marL="0" marR="0" rtl="0" algn="ctr">
                <a:lnSpc>
                  <a:spcPct val="34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3" name="Google Shape;553;p32"/>
          <p:cNvGrpSpPr/>
          <p:nvPr/>
        </p:nvGrpSpPr>
        <p:grpSpPr>
          <a:xfrm>
            <a:off x="2815865" y="3943249"/>
            <a:ext cx="1307143" cy="881787"/>
            <a:chOff x="0" y="-95250"/>
            <a:chExt cx="245482" cy="165600"/>
          </a:xfrm>
        </p:grpSpPr>
        <p:sp>
          <p:nvSpPr>
            <p:cNvPr id="554" name="Google Shape;554;p32"/>
            <p:cNvSpPr/>
            <p:nvPr/>
          </p:nvSpPr>
          <p:spPr>
            <a:xfrm>
              <a:off x="0" y="0"/>
              <a:ext cx="245482" cy="70237"/>
            </a:xfrm>
            <a:custGeom>
              <a:rect b="b" l="l" r="r" t="t"/>
              <a:pathLst>
                <a:path extrusionOk="0" h="70237" w="245482">
                  <a:moveTo>
                    <a:pt x="0" y="0"/>
                  </a:moveTo>
                  <a:lnTo>
                    <a:pt x="245482" y="0"/>
                  </a:lnTo>
                  <a:lnTo>
                    <a:pt x="245482" y="70237"/>
                  </a:lnTo>
                  <a:lnTo>
                    <a:pt x="0" y="70237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555" name="Google Shape;555;p32"/>
            <p:cNvSpPr txBox="1"/>
            <p:nvPr/>
          </p:nvSpPr>
          <p:spPr>
            <a:xfrm>
              <a:off x="0" y="-95250"/>
              <a:ext cx="245400" cy="1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775" lIns="41775" spcFirstLastPara="1" rIns="41775" wrap="square" tIns="41775">
              <a:noAutofit/>
            </a:bodyPr>
            <a:lstStyle/>
            <a:p>
              <a:pPr indent="0" lvl="0" marL="0" marR="0" rtl="0" algn="ctr">
                <a:lnSpc>
                  <a:spcPct val="34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6" name="Google Shape;556;p32"/>
          <p:cNvSpPr/>
          <p:nvPr/>
        </p:nvSpPr>
        <p:spPr>
          <a:xfrm>
            <a:off x="4236940" y="4336802"/>
            <a:ext cx="1297552" cy="572545"/>
          </a:xfrm>
          <a:custGeom>
            <a:rect b="b" l="l" r="r" t="t"/>
            <a:pathLst>
              <a:path extrusionOk="0" h="572545" w="1297552">
                <a:moveTo>
                  <a:pt x="0" y="0"/>
                </a:moveTo>
                <a:lnTo>
                  <a:pt x="1297552" y="0"/>
                </a:lnTo>
                <a:lnTo>
                  <a:pt x="1297552" y="572545"/>
                </a:lnTo>
                <a:lnTo>
                  <a:pt x="0" y="5725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557" name="Google Shape;557;p32"/>
          <p:cNvGrpSpPr/>
          <p:nvPr/>
        </p:nvGrpSpPr>
        <p:grpSpPr>
          <a:xfrm rot="10800000">
            <a:off x="15833419" y="4454812"/>
            <a:ext cx="1549756" cy="881787"/>
            <a:chOff x="0" y="-95250"/>
            <a:chExt cx="291045" cy="165600"/>
          </a:xfrm>
        </p:grpSpPr>
        <p:sp>
          <p:nvSpPr>
            <p:cNvPr id="558" name="Google Shape;558;p32"/>
            <p:cNvSpPr/>
            <p:nvPr/>
          </p:nvSpPr>
          <p:spPr>
            <a:xfrm>
              <a:off x="0" y="0"/>
              <a:ext cx="291045" cy="70237"/>
            </a:xfrm>
            <a:custGeom>
              <a:rect b="b" l="l" r="r" t="t"/>
              <a:pathLst>
                <a:path extrusionOk="0" h="70237" w="291045">
                  <a:moveTo>
                    <a:pt x="0" y="0"/>
                  </a:moveTo>
                  <a:lnTo>
                    <a:pt x="291045" y="0"/>
                  </a:lnTo>
                  <a:lnTo>
                    <a:pt x="291045" y="70237"/>
                  </a:lnTo>
                  <a:lnTo>
                    <a:pt x="0" y="70237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559" name="Google Shape;559;p32"/>
            <p:cNvSpPr txBox="1"/>
            <p:nvPr/>
          </p:nvSpPr>
          <p:spPr>
            <a:xfrm>
              <a:off x="0" y="-95250"/>
              <a:ext cx="291000" cy="1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775" lIns="41775" spcFirstLastPara="1" rIns="41775" wrap="square" tIns="41775">
              <a:noAutofit/>
            </a:bodyPr>
            <a:lstStyle/>
            <a:p>
              <a:pPr indent="0" lvl="0" marL="0" marR="0" rtl="0" algn="ctr">
                <a:lnSpc>
                  <a:spcPct val="34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0" name="Google Shape;560;p32"/>
          <p:cNvGrpSpPr/>
          <p:nvPr/>
        </p:nvGrpSpPr>
        <p:grpSpPr>
          <a:xfrm rot="10800000">
            <a:off x="14526272" y="4454812"/>
            <a:ext cx="1307143" cy="881787"/>
            <a:chOff x="0" y="-95250"/>
            <a:chExt cx="245482" cy="165600"/>
          </a:xfrm>
        </p:grpSpPr>
        <p:sp>
          <p:nvSpPr>
            <p:cNvPr id="561" name="Google Shape;561;p32"/>
            <p:cNvSpPr/>
            <p:nvPr/>
          </p:nvSpPr>
          <p:spPr>
            <a:xfrm>
              <a:off x="0" y="0"/>
              <a:ext cx="245482" cy="70237"/>
            </a:xfrm>
            <a:custGeom>
              <a:rect b="b" l="l" r="r" t="t"/>
              <a:pathLst>
                <a:path extrusionOk="0" h="70237" w="245482">
                  <a:moveTo>
                    <a:pt x="0" y="0"/>
                  </a:moveTo>
                  <a:lnTo>
                    <a:pt x="245482" y="0"/>
                  </a:lnTo>
                  <a:lnTo>
                    <a:pt x="245482" y="70237"/>
                  </a:lnTo>
                  <a:lnTo>
                    <a:pt x="0" y="70237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562" name="Google Shape;562;p32"/>
            <p:cNvSpPr txBox="1"/>
            <p:nvPr/>
          </p:nvSpPr>
          <p:spPr>
            <a:xfrm>
              <a:off x="0" y="-95250"/>
              <a:ext cx="245400" cy="1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775" lIns="41775" spcFirstLastPara="1" rIns="41775" wrap="square" tIns="41775">
              <a:noAutofit/>
            </a:bodyPr>
            <a:lstStyle/>
            <a:p>
              <a:pPr indent="0" lvl="0" marL="0" marR="0" rtl="0" algn="ctr">
                <a:lnSpc>
                  <a:spcPct val="34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3" name="Google Shape;563;p32"/>
          <p:cNvSpPr/>
          <p:nvPr/>
        </p:nvSpPr>
        <p:spPr>
          <a:xfrm rot="10800000">
            <a:off x="13114788" y="4336789"/>
            <a:ext cx="1297552" cy="572545"/>
          </a:xfrm>
          <a:custGeom>
            <a:rect b="b" l="l" r="r" t="t"/>
            <a:pathLst>
              <a:path extrusionOk="0" h="572545" w="1297552">
                <a:moveTo>
                  <a:pt x="0" y="0"/>
                </a:moveTo>
                <a:lnTo>
                  <a:pt x="1297552" y="0"/>
                </a:lnTo>
                <a:lnTo>
                  <a:pt x="1297552" y="572545"/>
                </a:lnTo>
                <a:lnTo>
                  <a:pt x="0" y="5725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64" name="Google Shape;564;p32"/>
          <p:cNvSpPr/>
          <p:nvPr/>
        </p:nvSpPr>
        <p:spPr>
          <a:xfrm rot="10800000">
            <a:off x="15702406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2679798" y="2184036"/>
                </a:moveTo>
                <a:lnTo>
                  <a:pt x="0" y="2184036"/>
                </a:lnTo>
                <a:lnTo>
                  <a:pt x="0" y="0"/>
                </a:lnTo>
                <a:lnTo>
                  <a:pt x="2679798" y="0"/>
                </a:lnTo>
                <a:lnTo>
                  <a:pt x="2679798" y="2184036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65" name="Google Shape;565;p32"/>
          <p:cNvSpPr/>
          <p:nvPr/>
        </p:nvSpPr>
        <p:spPr>
          <a:xfrm flipH="1" rot="10800000">
            <a:off x="0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0" y="2184036"/>
                </a:moveTo>
                <a:lnTo>
                  <a:pt x="2679798" y="2184036"/>
                </a:lnTo>
                <a:lnTo>
                  <a:pt x="2679798" y="0"/>
                </a:lnTo>
                <a:lnTo>
                  <a:pt x="0" y="0"/>
                </a:lnTo>
                <a:lnTo>
                  <a:pt x="0" y="2184036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66" name="Google Shape;566;p32"/>
          <p:cNvSpPr/>
          <p:nvPr/>
        </p:nvSpPr>
        <p:spPr>
          <a:xfrm rot="1127820">
            <a:off x="-5324569" y="8041142"/>
            <a:ext cx="9162348" cy="3882545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67" name="Google Shape;567;p32"/>
          <p:cNvSpPr/>
          <p:nvPr/>
        </p:nvSpPr>
        <p:spPr>
          <a:xfrm rot="-1971343">
            <a:off x="14219212" y="8350673"/>
            <a:ext cx="9153855" cy="3878946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68" name="Google Shape;568;p32"/>
          <p:cNvSpPr/>
          <p:nvPr/>
        </p:nvSpPr>
        <p:spPr>
          <a:xfrm>
            <a:off x="8336800" y="1767975"/>
            <a:ext cx="1596875" cy="1520825"/>
          </a:xfrm>
          <a:prstGeom prst="flowChartInputOutput">
            <a:avLst/>
          </a:prstGeom>
          <a:solidFill>
            <a:srgbClr val="B60712"/>
          </a:solidFill>
          <a:ln cap="flat" cmpd="sng" w="9525">
            <a:solidFill>
              <a:srgbClr val="D608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32"/>
          <p:cNvSpPr txBox="1"/>
          <p:nvPr/>
        </p:nvSpPr>
        <p:spPr>
          <a:xfrm rot="521143">
            <a:off x="8716978" y="1615160"/>
            <a:ext cx="1102544" cy="1826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2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2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98">
                <a:solidFill>
                  <a:schemeClr val="lt1"/>
                </a:solidFill>
              </a:rPr>
              <a:t>5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3"/>
          <p:cNvSpPr txBox="1"/>
          <p:nvPr/>
        </p:nvSpPr>
        <p:spPr>
          <a:xfrm>
            <a:off x="2575950" y="594925"/>
            <a:ext cx="131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222C5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75" name="Google Shape;575;p33"/>
          <p:cNvSpPr/>
          <p:nvPr/>
        </p:nvSpPr>
        <p:spPr>
          <a:xfrm rot="10800000">
            <a:off x="15702406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2679798" y="2184036"/>
                </a:moveTo>
                <a:lnTo>
                  <a:pt x="0" y="2184036"/>
                </a:lnTo>
                <a:lnTo>
                  <a:pt x="0" y="0"/>
                </a:lnTo>
                <a:lnTo>
                  <a:pt x="2679798" y="0"/>
                </a:lnTo>
                <a:lnTo>
                  <a:pt x="2679798" y="218403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76" name="Google Shape;576;p33"/>
          <p:cNvSpPr/>
          <p:nvPr/>
        </p:nvSpPr>
        <p:spPr>
          <a:xfrm flipH="1" rot="10800000">
            <a:off x="0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0" y="2184036"/>
                </a:moveTo>
                <a:lnTo>
                  <a:pt x="2679798" y="2184036"/>
                </a:lnTo>
                <a:lnTo>
                  <a:pt x="2679798" y="0"/>
                </a:lnTo>
                <a:lnTo>
                  <a:pt x="0" y="0"/>
                </a:lnTo>
                <a:lnTo>
                  <a:pt x="0" y="218403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77" name="Google Shape;577;p33"/>
          <p:cNvSpPr/>
          <p:nvPr/>
        </p:nvSpPr>
        <p:spPr>
          <a:xfrm rot="1127820">
            <a:off x="-5324569" y="8041142"/>
            <a:ext cx="9162348" cy="3882545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78" name="Google Shape;578;p33"/>
          <p:cNvSpPr/>
          <p:nvPr/>
        </p:nvSpPr>
        <p:spPr>
          <a:xfrm rot="-1971343">
            <a:off x="14219212" y="8350673"/>
            <a:ext cx="9153855" cy="3878946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79" name="Google Shape;579;p33"/>
          <p:cNvSpPr/>
          <p:nvPr/>
        </p:nvSpPr>
        <p:spPr>
          <a:xfrm>
            <a:off x="6615150" y="468675"/>
            <a:ext cx="5532600" cy="1356300"/>
          </a:xfrm>
          <a:prstGeom prst="trapezoid">
            <a:avLst>
              <a:gd fmla="val 25000" name="adj"/>
            </a:avLst>
          </a:prstGeom>
          <a:solidFill>
            <a:srgbClr val="B60712"/>
          </a:solidFill>
          <a:ln cap="flat" cmpd="sng" w="9525">
            <a:solidFill>
              <a:srgbClr val="D608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2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Training</a:t>
            </a:r>
            <a:endParaRPr b="1" sz="49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580" name="Google Shape;58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3425" y="6004900"/>
            <a:ext cx="11998700" cy="404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8425" y="1608650"/>
            <a:ext cx="11988710" cy="4396251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33"/>
          <p:cNvSpPr txBox="1"/>
          <p:nvPr/>
        </p:nvSpPr>
        <p:spPr>
          <a:xfrm>
            <a:off x="333225" y="2559975"/>
            <a:ext cx="48252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BUY-AND-HOLD STRATEGY: </a:t>
            </a:r>
            <a:endParaRPr b="1" sz="25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ANNUALISED RETURNS</a:t>
            </a:r>
            <a:r>
              <a:rPr lang="en-US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: 0.094122	</a:t>
            </a:r>
            <a:endParaRPr sz="2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RETURN ON INVESTMENT:  </a:t>
            </a:r>
            <a:r>
              <a:rPr lang="en-US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0.841149</a:t>
            </a:r>
            <a:endParaRPr sz="2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DYNAMIC STRATEGY: </a:t>
            </a:r>
            <a:endParaRPr b="1" sz="25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ANNUALISED RETURNS: 0.190729</a:t>
            </a:r>
            <a:endParaRPr sz="2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RETURN ON INVESTMENT: 2.269219</a:t>
            </a:r>
            <a:endParaRPr sz="2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4"/>
          <p:cNvSpPr txBox="1"/>
          <p:nvPr/>
        </p:nvSpPr>
        <p:spPr>
          <a:xfrm>
            <a:off x="2575950" y="594925"/>
            <a:ext cx="131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222C5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88" name="Google Shape;588;p34"/>
          <p:cNvSpPr/>
          <p:nvPr/>
        </p:nvSpPr>
        <p:spPr>
          <a:xfrm rot="10800000">
            <a:off x="15702406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2679798" y="2184036"/>
                </a:moveTo>
                <a:lnTo>
                  <a:pt x="0" y="2184036"/>
                </a:lnTo>
                <a:lnTo>
                  <a:pt x="0" y="0"/>
                </a:lnTo>
                <a:lnTo>
                  <a:pt x="2679798" y="0"/>
                </a:lnTo>
                <a:lnTo>
                  <a:pt x="2679798" y="218403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89" name="Google Shape;589;p34"/>
          <p:cNvSpPr/>
          <p:nvPr/>
        </p:nvSpPr>
        <p:spPr>
          <a:xfrm flipH="1" rot="10800000">
            <a:off x="0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0" y="2184036"/>
                </a:moveTo>
                <a:lnTo>
                  <a:pt x="2679798" y="2184036"/>
                </a:lnTo>
                <a:lnTo>
                  <a:pt x="2679798" y="0"/>
                </a:lnTo>
                <a:lnTo>
                  <a:pt x="0" y="0"/>
                </a:lnTo>
                <a:lnTo>
                  <a:pt x="0" y="218403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90" name="Google Shape;590;p34"/>
          <p:cNvSpPr/>
          <p:nvPr/>
        </p:nvSpPr>
        <p:spPr>
          <a:xfrm rot="1127820">
            <a:off x="-5324569" y="8041142"/>
            <a:ext cx="9162348" cy="3882545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91" name="Google Shape;591;p34"/>
          <p:cNvSpPr/>
          <p:nvPr/>
        </p:nvSpPr>
        <p:spPr>
          <a:xfrm rot="-1971343">
            <a:off x="14219212" y="8350673"/>
            <a:ext cx="9153855" cy="3878946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92" name="Google Shape;592;p34"/>
          <p:cNvSpPr/>
          <p:nvPr/>
        </p:nvSpPr>
        <p:spPr>
          <a:xfrm>
            <a:off x="6615150" y="468675"/>
            <a:ext cx="5532600" cy="1356300"/>
          </a:xfrm>
          <a:prstGeom prst="trapezoid">
            <a:avLst>
              <a:gd fmla="val 25000" name="adj"/>
            </a:avLst>
          </a:prstGeom>
          <a:solidFill>
            <a:srgbClr val="B60712"/>
          </a:solidFill>
          <a:ln cap="flat" cmpd="sng" w="9525">
            <a:solidFill>
              <a:srgbClr val="D608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2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Training</a:t>
            </a:r>
            <a:endParaRPr b="1" sz="49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593" name="Google Shape;59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012" y="2474676"/>
            <a:ext cx="17045975" cy="6533749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34"/>
          <p:cNvSpPr txBox="1"/>
          <p:nvPr/>
        </p:nvSpPr>
        <p:spPr>
          <a:xfrm>
            <a:off x="2941050" y="9157350"/>
            <a:ext cx="4710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MAX DRAWDOWN: </a:t>
            </a:r>
            <a:r>
              <a:rPr b="1" lang="en-US" sz="25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0.597539</a:t>
            </a:r>
            <a:endParaRPr b="1" sz="25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5" name="Google Shape;595;p34"/>
          <p:cNvSpPr txBox="1"/>
          <p:nvPr/>
        </p:nvSpPr>
        <p:spPr>
          <a:xfrm>
            <a:off x="11348450" y="9157350"/>
            <a:ext cx="5094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MAX DRAWDOWN: 0.306728	</a:t>
            </a:r>
            <a:endParaRPr b="1" sz="25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5"/>
          <p:cNvSpPr txBox="1"/>
          <p:nvPr/>
        </p:nvSpPr>
        <p:spPr>
          <a:xfrm>
            <a:off x="2575950" y="594925"/>
            <a:ext cx="131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222C5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01" name="Google Shape;601;p35"/>
          <p:cNvSpPr/>
          <p:nvPr/>
        </p:nvSpPr>
        <p:spPr>
          <a:xfrm rot="10800000">
            <a:off x="15702406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2679798" y="2184036"/>
                </a:moveTo>
                <a:lnTo>
                  <a:pt x="0" y="2184036"/>
                </a:lnTo>
                <a:lnTo>
                  <a:pt x="0" y="0"/>
                </a:lnTo>
                <a:lnTo>
                  <a:pt x="2679798" y="0"/>
                </a:lnTo>
                <a:lnTo>
                  <a:pt x="2679798" y="218403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02" name="Google Shape;602;p35"/>
          <p:cNvSpPr/>
          <p:nvPr/>
        </p:nvSpPr>
        <p:spPr>
          <a:xfrm flipH="1" rot="10800000">
            <a:off x="0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0" y="2184036"/>
                </a:moveTo>
                <a:lnTo>
                  <a:pt x="2679798" y="2184036"/>
                </a:lnTo>
                <a:lnTo>
                  <a:pt x="2679798" y="0"/>
                </a:lnTo>
                <a:lnTo>
                  <a:pt x="0" y="0"/>
                </a:lnTo>
                <a:lnTo>
                  <a:pt x="0" y="218403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03" name="Google Shape;603;p35"/>
          <p:cNvSpPr/>
          <p:nvPr/>
        </p:nvSpPr>
        <p:spPr>
          <a:xfrm rot="1127820">
            <a:off x="-5324569" y="8041142"/>
            <a:ext cx="9162348" cy="3882545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04" name="Google Shape;604;p35"/>
          <p:cNvSpPr/>
          <p:nvPr/>
        </p:nvSpPr>
        <p:spPr>
          <a:xfrm rot="-1971343">
            <a:off x="14219212" y="8350673"/>
            <a:ext cx="9153855" cy="3878946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05" name="Google Shape;605;p35"/>
          <p:cNvSpPr/>
          <p:nvPr/>
        </p:nvSpPr>
        <p:spPr>
          <a:xfrm>
            <a:off x="6615150" y="468675"/>
            <a:ext cx="5532600" cy="1356300"/>
          </a:xfrm>
          <a:prstGeom prst="trapezoid">
            <a:avLst>
              <a:gd fmla="val 25000" name="adj"/>
            </a:avLst>
          </a:prstGeom>
          <a:solidFill>
            <a:srgbClr val="B60712"/>
          </a:solidFill>
          <a:ln cap="flat" cmpd="sng" w="9525">
            <a:solidFill>
              <a:srgbClr val="D608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2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Training</a:t>
            </a:r>
            <a:endParaRPr b="1" sz="49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606" name="Google Shape;60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263" y="3429000"/>
            <a:ext cx="17006024" cy="3379625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35"/>
          <p:cNvSpPr/>
          <p:nvPr/>
        </p:nvSpPr>
        <p:spPr>
          <a:xfrm>
            <a:off x="5080000" y="3843425"/>
            <a:ext cx="1203000" cy="23394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35"/>
          <p:cNvSpPr/>
          <p:nvPr/>
        </p:nvSpPr>
        <p:spPr>
          <a:xfrm>
            <a:off x="12000175" y="3759875"/>
            <a:ext cx="1067400" cy="23394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6"/>
          <p:cNvSpPr txBox="1"/>
          <p:nvPr/>
        </p:nvSpPr>
        <p:spPr>
          <a:xfrm>
            <a:off x="2575950" y="594925"/>
            <a:ext cx="131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222C5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14" name="Google Shape;614;p36"/>
          <p:cNvSpPr/>
          <p:nvPr/>
        </p:nvSpPr>
        <p:spPr>
          <a:xfrm rot="10800000">
            <a:off x="15702406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2679798" y="2184036"/>
                </a:moveTo>
                <a:lnTo>
                  <a:pt x="0" y="2184036"/>
                </a:lnTo>
                <a:lnTo>
                  <a:pt x="0" y="0"/>
                </a:lnTo>
                <a:lnTo>
                  <a:pt x="2679798" y="0"/>
                </a:lnTo>
                <a:lnTo>
                  <a:pt x="2679798" y="218403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15" name="Google Shape;615;p36"/>
          <p:cNvSpPr/>
          <p:nvPr/>
        </p:nvSpPr>
        <p:spPr>
          <a:xfrm flipH="1" rot="10800000">
            <a:off x="0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0" y="2184036"/>
                </a:moveTo>
                <a:lnTo>
                  <a:pt x="2679798" y="2184036"/>
                </a:lnTo>
                <a:lnTo>
                  <a:pt x="2679798" y="0"/>
                </a:lnTo>
                <a:lnTo>
                  <a:pt x="0" y="0"/>
                </a:lnTo>
                <a:lnTo>
                  <a:pt x="0" y="218403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16" name="Google Shape;616;p36"/>
          <p:cNvSpPr/>
          <p:nvPr/>
        </p:nvSpPr>
        <p:spPr>
          <a:xfrm rot="1127820">
            <a:off x="-5324569" y="8041142"/>
            <a:ext cx="9162348" cy="3882545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17" name="Google Shape;617;p36"/>
          <p:cNvSpPr/>
          <p:nvPr/>
        </p:nvSpPr>
        <p:spPr>
          <a:xfrm rot="-1971343">
            <a:off x="14219212" y="8350673"/>
            <a:ext cx="9153855" cy="3878946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18" name="Google Shape;618;p36"/>
          <p:cNvSpPr/>
          <p:nvPr/>
        </p:nvSpPr>
        <p:spPr>
          <a:xfrm>
            <a:off x="6615150" y="468675"/>
            <a:ext cx="5532600" cy="1356300"/>
          </a:xfrm>
          <a:prstGeom prst="trapezoid">
            <a:avLst>
              <a:gd fmla="val 25000" name="adj"/>
            </a:avLst>
          </a:prstGeom>
          <a:solidFill>
            <a:srgbClr val="B60712"/>
          </a:solidFill>
          <a:ln cap="flat" cmpd="sng" w="9525">
            <a:solidFill>
              <a:srgbClr val="D608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2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Testing</a:t>
            </a:r>
            <a:endParaRPr b="1" sz="49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619" name="Google Shape;61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1925" y="1896037"/>
            <a:ext cx="11940332" cy="4378538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36"/>
          <p:cNvSpPr txBox="1"/>
          <p:nvPr/>
        </p:nvSpPr>
        <p:spPr>
          <a:xfrm>
            <a:off x="481500" y="2838500"/>
            <a:ext cx="51135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BUY-AND-HOLD STRATEGY: </a:t>
            </a:r>
            <a:endParaRPr b="1" sz="25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ANNUALISED RETURNS: 0.217871	</a:t>
            </a:r>
            <a:endParaRPr sz="2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RETURN ON INVESTMENT: 0.731652</a:t>
            </a:r>
            <a:endParaRPr sz="2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DYNAMIC STRATEGY: </a:t>
            </a:r>
            <a:endParaRPr b="1" sz="25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ANNUALISED RETURNS: 0.200024 </a:t>
            </a:r>
            <a:endParaRPr sz="2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RETURN ON INVESTMENT: 0.661883</a:t>
            </a:r>
            <a:endParaRPr sz="2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21" name="Google Shape;62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5150" y="6495541"/>
            <a:ext cx="11037102" cy="3583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7"/>
          <p:cNvSpPr txBox="1"/>
          <p:nvPr/>
        </p:nvSpPr>
        <p:spPr>
          <a:xfrm>
            <a:off x="2575950" y="594925"/>
            <a:ext cx="131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222C5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27" name="Google Shape;627;p37"/>
          <p:cNvSpPr/>
          <p:nvPr/>
        </p:nvSpPr>
        <p:spPr>
          <a:xfrm rot="10800000">
            <a:off x="15702406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2679798" y="2184036"/>
                </a:moveTo>
                <a:lnTo>
                  <a:pt x="0" y="2184036"/>
                </a:lnTo>
                <a:lnTo>
                  <a:pt x="0" y="0"/>
                </a:lnTo>
                <a:lnTo>
                  <a:pt x="2679798" y="0"/>
                </a:lnTo>
                <a:lnTo>
                  <a:pt x="2679798" y="218403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28" name="Google Shape;628;p37"/>
          <p:cNvSpPr/>
          <p:nvPr/>
        </p:nvSpPr>
        <p:spPr>
          <a:xfrm flipH="1" rot="10800000">
            <a:off x="0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0" y="2184036"/>
                </a:moveTo>
                <a:lnTo>
                  <a:pt x="2679798" y="2184036"/>
                </a:lnTo>
                <a:lnTo>
                  <a:pt x="2679798" y="0"/>
                </a:lnTo>
                <a:lnTo>
                  <a:pt x="0" y="0"/>
                </a:lnTo>
                <a:lnTo>
                  <a:pt x="0" y="218403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29" name="Google Shape;629;p37"/>
          <p:cNvSpPr/>
          <p:nvPr/>
        </p:nvSpPr>
        <p:spPr>
          <a:xfrm rot="1127820">
            <a:off x="-5324569" y="8041142"/>
            <a:ext cx="9162348" cy="3882545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30" name="Google Shape;630;p37"/>
          <p:cNvSpPr/>
          <p:nvPr/>
        </p:nvSpPr>
        <p:spPr>
          <a:xfrm rot="-1971343">
            <a:off x="14219212" y="8350673"/>
            <a:ext cx="9153855" cy="3878946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31" name="Google Shape;631;p37"/>
          <p:cNvSpPr/>
          <p:nvPr/>
        </p:nvSpPr>
        <p:spPr>
          <a:xfrm>
            <a:off x="6615150" y="468675"/>
            <a:ext cx="5532600" cy="1356300"/>
          </a:xfrm>
          <a:prstGeom prst="trapezoid">
            <a:avLst>
              <a:gd fmla="val 25000" name="adj"/>
            </a:avLst>
          </a:prstGeom>
          <a:solidFill>
            <a:srgbClr val="B60712"/>
          </a:solidFill>
          <a:ln cap="flat" cmpd="sng" w="9525">
            <a:solidFill>
              <a:srgbClr val="D608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2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Testing</a:t>
            </a:r>
            <a:endParaRPr b="1" sz="49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632" name="Google Shape;63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0575" y="3310573"/>
            <a:ext cx="13136102" cy="4938880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37"/>
          <p:cNvSpPr txBox="1"/>
          <p:nvPr/>
        </p:nvSpPr>
        <p:spPr>
          <a:xfrm>
            <a:off x="3475775" y="8572475"/>
            <a:ext cx="4710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MAX DRAWDOWN: 0.304676</a:t>
            </a:r>
            <a:endParaRPr b="1" sz="25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4" name="Google Shape;634;p37"/>
          <p:cNvSpPr txBox="1"/>
          <p:nvPr/>
        </p:nvSpPr>
        <p:spPr>
          <a:xfrm>
            <a:off x="9928050" y="8572475"/>
            <a:ext cx="4710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MAX DRAWDOWN: 0.261074</a:t>
            </a:r>
            <a:endParaRPr b="1" sz="25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8"/>
          <p:cNvSpPr txBox="1"/>
          <p:nvPr/>
        </p:nvSpPr>
        <p:spPr>
          <a:xfrm>
            <a:off x="2575950" y="540113"/>
            <a:ext cx="131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222C5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40" name="Google Shape;640;p38"/>
          <p:cNvSpPr/>
          <p:nvPr/>
        </p:nvSpPr>
        <p:spPr>
          <a:xfrm rot="10800000">
            <a:off x="15702406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2679798" y="2184036"/>
                </a:moveTo>
                <a:lnTo>
                  <a:pt x="0" y="2184036"/>
                </a:lnTo>
                <a:lnTo>
                  <a:pt x="0" y="0"/>
                </a:lnTo>
                <a:lnTo>
                  <a:pt x="2679798" y="0"/>
                </a:lnTo>
                <a:lnTo>
                  <a:pt x="2679798" y="218403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41" name="Google Shape;641;p38"/>
          <p:cNvSpPr/>
          <p:nvPr/>
        </p:nvSpPr>
        <p:spPr>
          <a:xfrm flipH="1" rot="10800000">
            <a:off x="0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0" y="2184036"/>
                </a:moveTo>
                <a:lnTo>
                  <a:pt x="2679798" y="2184036"/>
                </a:lnTo>
                <a:lnTo>
                  <a:pt x="2679798" y="0"/>
                </a:lnTo>
                <a:lnTo>
                  <a:pt x="0" y="0"/>
                </a:lnTo>
                <a:lnTo>
                  <a:pt x="0" y="218403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42" name="Google Shape;642;p38"/>
          <p:cNvSpPr/>
          <p:nvPr/>
        </p:nvSpPr>
        <p:spPr>
          <a:xfrm rot="1127820">
            <a:off x="-5324569" y="8041142"/>
            <a:ext cx="9162348" cy="3882545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43" name="Google Shape;643;p38"/>
          <p:cNvSpPr/>
          <p:nvPr/>
        </p:nvSpPr>
        <p:spPr>
          <a:xfrm rot="-1971343">
            <a:off x="14219212" y="8350673"/>
            <a:ext cx="9153855" cy="3878946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44" name="Google Shape;644;p38"/>
          <p:cNvSpPr/>
          <p:nvPr/>
        </p:nvSpPr>
        <p:spPr>
          <a:xfrm>
            <a:off x="6615150" y="413863"/>
            <a:ext cx="5532600" cy="1356300"/>
          </a:xfrm>
          <a:prstGeom prst="trapezoid">
            <a:avLst>
              <a:gd fmla="val 25000" name="adj"/>
            </a:avLst>
          </a:prstGeom>
          <a:solidFill>
            <a:srgbClr val="B60712"/>
          </a:solidFill>
          <a:ln cap="flat" cmpd="sng" w="9525">
            <a:solidFill>
              <a:srgbClr val="D608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2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Testing</a:t>
            </a:r>
            <a:endParaRPr b="1" sz="49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645" name="Google Shape;64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100" y="2963025"/>
            <a:ext cx="17412823" cy="349225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38"/>
          <p:cNvSpPr/>
          <p:nvPr/>
        </p:nvSpPr>
        <p:spPr>
          <a:xfrm>
            <a:off x="5071275" y="4064850"/>
            <a:ext cx="1332600" cy="1816800"/>
          </a:xfrm>
          <a:prstGeom prst="roundRect">
            <a:avLst>
              <a:gd fmla="val 16667" name="adj"/>
            </a:avLst>
          </a:prstGeom>
          <a:solidFill>
            <a:srgbClr val="FFFFFF">
              <a:alpha val="0"/>
            </a:srgbClr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38"/>
          <p:cNvSpPr/>
          <p:nvPr/>
        </p:nvSpPr>
        <p:spPr>
          <a:xfrm>
            <a:off x="12147750" y="4064850"/>
            <a:ext cx="1153800" cy="1816800"/>
          </a:xfrm>
          <a:prstGeom prst="roundRect">
            <a:avLst>
              <a:gd fmla="val 16667" name="adj"/>
            </a:avLst>
          </a:prstGeom>
          <a:solidFill>
            <a:srgbClr val="FFFFFF">
              <a:alpha val="0"/>
            </a:srgbClr>
          </a:solidFill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9"/>
          <p:cNvSpPr txBox="1"/>
          <p:nvPr/>
        </p:nvSpPr>
        <p:spPr>
          <a:xfrm>
            <a:off x="5441150" y="4825025"/>
            <a:ext cx="7654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0"/>
          </a:p>
        </p:txBody>
      </p:sp>
      <p:sp>
        <p:nvSpPr>
          <p:cNvPr id="653" name="Google Shape;653;p39"/>
          <p:cNvSpPr txBox="1"/>
          <p:nvPr/>
        </p:nvSpPr>
        <p:spPr>
          <a:xfrm>
            <a:off x="5596241" y="4007311"/>
            <a:ext cx="7456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22C5B"/>
                </a:solidFill>
              </a:rPr>
              <a:t>WEAKNESSES</a:t>
            </a:r>
            <a:endParaRPr sz="8000"/>
          </a:p>
        </p:txBody>
      </p:sp>
      <p:grpSp>
        <p:nvGrpSpPr>
          <p:cNvPr id="654" name="Google Shape;654;p39"/>
          <p:cNvGrpSpPr/>
          <p:nvPr/>
        </p:nvGrpSpPr>
        <p:grpSpPr>
          <a:xfrm>
            <a:off x="1266104" y="3943249"/>
            <a:ext cx="1549756" cy="881787"/>
            <a:chOff x="0" y="-95250"/>
            <a:chExt cx="291045" cy="165600"/>
          </a:xfrm>
        </p:grpSpPr>
        <p:sp>
          <p:nvSpPr>
            <p:cNvPr id="655" name="Google Shape;655;p39"/>
            <p:cNvSpPr/>
            <p:nvPr/>
          </p:nvSpPr>
          <p:spPr>
            <a:xfrm>
              <a:off x="0" y="0"/>
              <a:ext cx="291045" cy="70237"/>
            </a:xfrm>
            <a:custGeom>
              <a:rect b="b" l="l" r="r" t="t"/>
              <a:pathLst>
                <a:path extrusionOk="0" h="70237" w="291045">
                  <a:moveTo>
                    <a:pt x="0" y="0"/>
                  </a:moveTo>
                  <a:lnTo>
                    <a:pt x="291045" y="0"/>
                  </a:lnTo>
                  <a:lnTo>
                    <a:pt x="291045" y="70237"/>
                  </a:lnTo>
                  <a:lnTo>
                    <a:pt x="0" y="70237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656" name="Google Shape;656;p39"/>
            <p:cNvSpPr txBox="1"/>
            <p:nvPr/>
          </p:nvSpPr>
          <p:spPr>
            <a:xfrm>
              <a:off x="0" y="-95250"/>
              <a:ext cx="291000" cy="1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775" lIns="41775" spcFirstLastPara="1" rIns="41775" wrap="square" tIns="41775">
              <a:noAutofit/>
            </a:bodyPr>
            <a:lstStyle/>
            <a:p>
              <a:pPr indent="0" lvl="0" marL="0" marR="0" rtl="0" algn="ctr">
                <a:lnSpc>
                  <a:spcPct val="34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7" name="Google Shape;657;p39"/>
          <p:cNvGrpSpPr/>
          <p:nvPr/>
        </p:nvGrpSpPr>
        <p:grpSpPr>
          <a:xfrm>
            <a:off x="2815865" y="3943249"/>
            <a:ext cx="1307143" cy="881787"/>
            <a:chOff x="0" y="-95250"/>
            <a:chExt cx="245482" cy="165600"/>
          </a:xfrm>
        </p:grpSpPr>
        <p:sp>
          <p:nvSpPr>
            <p:cNvPr id="658" name="Google Shape;658;p39"/>
            <p:cNvSpPr/>
            <p:nvPr/>
          </p:nvSpPr>
          <p:spPr>
            <a:xfrm>
              <a:off x="0" y="0"/>
              <a:ext cx="245482" cy="70237"/>
            </a:xfrm>
            <a:custGeom>
              <a:rect b="b" l="l" r="r" t="t"/>
              <a:pathLst>
                <a:path extrusionOk="0" h="70237" w="245482">
                  <a:moveTo>
                    <a:pt x="0" y="0"/>
                  </a:moveTo>
                  <a:lnTo>
                    <a:pt x="245482" y="0"/>
                  </a:lnTo>
                  <a:lnTo>
                    <a:pt x="245482" y="70237"/>
                  </a:lnTo>
                  <a:lnTo>
                    <a:pt x="0" y="70237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659" name="Google Shape;659;p39"/>
            <p:cNvSpPr txBox="1"/>
            <p:nvPr/>
          </p:nvSpPr>
          <p:spPr>
            <a:xfrm>
              <a:off x="0" y="-95250"/>
              <a:ext cx="245400" cy="1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775" lIns="41775" spcFirstLastPara="1" rIns="41775" wrap="square" tIns="41775">
              <a:noAutofit/>
            </a:bodyPr>
            <a:lstStyle/>
            <a:p>
              <a:pPr indent="0" lvl="0" marL="0" marR="0" rtl="0" algn="ctr">
                <a:lnSpc>
                  <a:spcPct val="34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0" name="Google Shape;660;p39"/>
          <p:cNvSpPr/>
          <p:nvPr/>
        </p:nvSpPr>
        <p:spPr>
          <a:xfrm>
            <a:off x="4236940" y="4336802"/>
            <a:ext cx="1297552" cy="572545"/>
          </a:xfrm>
          <a:custGeom>
            <a:rect b="b" l="l" r="r" t="t"/>
            <a:pathLst>
              <a:path extrusionOk="0" h="572545" w="1297552">
                <a:moveTo>
                  <a:pt x="0" y="0"/>
                </a:moveTo>
                <a:lnTo>
                  <a:pt x="1297552" y="0"/>
                </a:lnTo>
                <a:lnTo>
                  <a:pt x="1297552" y="572545"/>
                </a:lnTo>
                <a:lnTo>
                  <a:pt x="0" y="5725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661" name="Google Shape;661;p39"/>
          <p:cNvGrpSpPr/>
          <p:nvPr/>
        </p:nvGrpSpPr>
        <p:grpSpPr>
          <a:xfrm rot="10800000">
            <a:off x="15833419" y="4454812"/>
            <a:ext cx="1549756" cy="881787"/>
            <a:chOff x="0" y="-95250"/>
            <a:chExt cx="291045" cy="165600"/>
          </a:xfrm>
        </p:grpSpPr>
        <p:sp>
          <p:nvSpPr>
            <p:cNvPr id="662" name="Google Shape;662;p39"/>
            <p:cNvSpPr/>
            <p:nvPr/>
          </p:nvSpPr>
          <p:spPr>
            <a:xfrm>
              <a:off x="0" y="0"/>
              <a:ext cx="291045" cy="70237"/>
            </a:xfrm>
            <a:custGeom>
              <a:rect b="b" l="l" r="r" t="t"/>
              <a:pathLst>
                <a:path extrusionOk="0" h="70237" w="291045">
                  <a:moveTo>
                    <a:pt x="0" y="0"/>
                  </a:moveTo>
                  <a:lnTo>
                    <a:pt x="291045" y="0"/>
                  </a:lnTo>
                  <a:lnTo>
                    <a:pt x="291045" y="70237"/>
                  </a:lnTo>
                  <a:lnTo>
                    <a:pt x="0" y="70237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663" name="Google Shape;663;p39"/>
            <p:cNvSpPr txBox="1"/>
            <p:nvPr/>
          </p:nvSpPr>
          <p:spPr>
            <a:xfrm>
              <a:off x="0" y="-95250"/>
              <a:ext cx="291000" cy="1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775" lIns="41775" spcFirstLastPara="1" rIns="41775" wrap="square" tIns="41775">
              <a:noAutofit/>
            </a:bodyPr>
            <a:lstStyle/>
            <a:p>
              <a:pPr indent="0" lvl="0" marL="0" marR="0" rtl="0" algn="ctr">
                <a:lnSpc>
                  <a:spcPct val="34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4" name="Google Shape;664;p39"/>
          <p:cNvGrpSpPr/>
          <p:nvPr/>
        </p:nvGrpSpPr>
        <p:grpSpPr>
          <a:xfrm rot="10800000">
            <a:off x="14526272" y="4454812"/>
            <a:ext cx="1307143" cy="881787"/>
            <a:chOff x="0" y="-95250"/>
            <a:chExt cx="245482" cy="165600"/>
          </a:xfrm>
        </p:grpSpPr>
        <p:sp>
          <p:nvSpPr>
            <p:cNvPr id="665" name="Google Shape;665;p39"/>
            <p:cNvSpPr/>
            <p:nvPr/>
          </p:nvSpPr>
          <p:spPr>
            <a:xfrm>
              <a:off x="0" y="0"/>
              <a:ext cx="245482" cy="70237"/>
            </a:xfrm>
            <a:custGeom>
              <a:rect b="b" l="l" r="r" t="t"/>
              <a:pathLst>
                <a:path extrusionOk="0" h="70237" w="245482">
                  <a:moveTo>
                    <a:pt x="0" y="0"/>
                  </a:moveTo>
                  <a:lnTo>
                    <a:pt x="245482" y="0"/>
                  </a:lnTo>
                  <a:lnTo>
                    <a:pt x="245482" y="70237"/>
                  </a:lnTo>
                  <a:lnTo>
                    <a:pt x="0" y="70237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666" name="Google Shape;666;p39"/>
            <p:cNvSpPr txBox="1"/>
            <p:nvPr/>
          </p:nvSpPr>
          <p:spPr>
            <a:xfrm>
              <a:off x="0" y="-95250"/>
              <a:ext cx="245400" cy="1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775" lIns="41775" spcFirstLastPara="1" rIns="41775" wrap="square" tIns="41775">
              <a:noAutofit/>
            </a:bodyPr>
            <a:lstStyle/>
            <a:p>
              <a:pPr indent="0" lvl="0" marL="0" marR="0" rtl="0" algn="ctr">
                <a:lnSpc>
                  <a:spcPct val="34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7" name="Google Shape;667;p39"/>
          <p:cNvSpPr/>
          <p:nvPr/>
        </p:nvSpPr>
        <p:spPr>
          <a:xfrm rot="10800000">
            <a:off x="13114788" y="4336789"/>
            <a:ext cx="1297552" cy="572545"/>
          </a:xfrm>
          <a:custGeom>
            <a:rect b="b" l="l" r="r" t="t"/>
            <a:pathLst>
              <a:path extrusionOk="0" h="572545" w="1297552">
                <a:moveTo>
                  <a:pt x="0" y="0"/>
                </a:moveTo>
                <a:lnTo>
                  <a:pt x="1297552" y="0"/>
                </a:lnTo>
                <a:lnTo>
                  <a:pt x="1297552" y="572545"/>
                </a:lnTo>
                <a:lnTo>
                  <a:pt x="0" y="5725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68" name="Google Shape;668;p39"/>
          <p:cNvSpPr/>
          <p:nvPr/>
        </p:nvSpPr>
        <p:spPr>
          <a:xfrm rot="10800000">
            <a:off x="15702406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2679798" y="2184036"/>
                </a:moveTo>
                <a:lnTo>
                  <a:pt x="0" y="2184036"/>
                </a:lnTo>
                <a:lnTo>
                  <a:pt x="0" y="0"/>
                </a:lnTo>
                <a:lnTo>
                  <a:pt x="2679798" y="0"/>
                </a:lnTo>
                <a:lnTo>
                  <a:pt x="2679798" y="2184036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69" name="Google Shape;669;p39"/>
          <p:cNvSpPr/>
          <p:nvPr/>
        </p:nvSpPr>
        <p:spPr>
          <a:xfrm flipH="1" rot="10800000">
            <a:off x="0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0" y="2184036"/>
                </a:moveTo>
                <a:lnTo>
                  <a:pt x="2679798" y="2184036"/>
                </a:lnTo>
                <a:lnTo>
                  <a:pt x="2679798" y="0"/>
                </a:lnTo>
                <a:lnTo>
                  <a:pt x="0" y="0"/>
                </a:lnTo>
                <a:lnTo>
                  <a:pt x="0" y="2184036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70" name="Google Shape;670;p39"/>
          <p:cNvSpPr/>
          <p:nvPr/>
        </p:nvSpPr>
        <p:spPr>
          <a:xfrm rot="1127820">
            <a:off x="-5324569" y="8041142"/>
            <a:ext cx="9162348" cy="3882545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71" name="Google Shape;671;p39"/>
          <p:cNvSpPr/>
          <p:nvPr/>
        </p:nvSpPr>
        <p:spPr>
          <a:xfrm rot="-1971343">
            <a:off x="14219212" y="8350673"/>
            <a:ext cx="9153855" cy="3878946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72" name="Google Shape;672;p39"/>
          <p:cNvSpPr/>
          <p:nvPr/>
        </p:nvSpPr>
        <p:spPr>
          <a:xfrm>
            <a:off x="8336800" y="1767975"/>
            <a:ext cx="1596875" cy="1520825"/>
          </a:xfrm>
          <a:prstGeom prst="flowChartInputOutput">
            <a:avLst/>
          </a:prstGeom>
          <a:solidFill>
            <a:srgbClr val="B60712"/>
          </a:solidFill>
          <a:ln cap="flat" cmpd="sng" w="9525">
            <a:solidFill>
              <a:srgbClr val="D608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39"/>
          <p:cNvSpPr txBox="1"/>
          <p:nvPr/>
        </p:nvSpPr>
        <p:spPr>
          <a:xfrm rot="521143">
            <a:off x="8716978" y="1615160"/>
            <a:ext cx="1102544" cy="1826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2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2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98">
                <a:solidFill>
                  <a:schemeClr val="lt1"/>
                </a:solidFill>
              </a:rPr>
              <a:t>6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0"/>
          <p:cNvSpPr txBox="1"/>
          <p:nvPr/>
        </p:nvSpPr>
        <p:spPr>
          <a:xfrm>
            <a:off x="2575950" y="594925"/>
            <a:ext cx="131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222C5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79" name="Google Shape;679;p40"/>
          <p:cNvSpPr/>
          <p:nvPr/>
        </p:nvSpPr>
        <p:spPr>
          <a:xfrm rot="10800000">
            <a:off x="15702406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2679798" y="2184036"/>
                </a:moveTo>
                <a:lnTo>
                  <a:pt x="0" y="2184036"/>
                </a:lnTo>
                <a:lnTo>
                  <a:pt x="0" y="0"/>
                </a:lnTo>
                <a:lnTo>
                  <a:pt x="2679798" y="0"/>
                </a:lnTo>
                <a:lnTo>
                  <a:pt x="2679798" y="218403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80" name="Google Shape;680;p40"/>
          <p:cNvSpPr/>
          <p:nvPr/>
        </p:nvSpPr>
        <p:spPr>
          <a:xfrm flipH="1" rot="10800000">
            <a:off x="0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0" y="2184036"/>
                </a:moveTo>
                <a:lnTo>
                  <a:pt x="2679798" y="2184036"/>
                </a:lnTo>
                <a:lnTo>
                  <a:pt x="2679798" y="0"/>
                </a:lnTo>
                <a:lnTo>
                  <a:pt x="0" y="0"/>
                </a:lnTo>
                <a:lnTo>
                  <a:pt x="0" y="218403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81" name="Google Shape;681;p40"/>
          <p:cNvSpPr/>
          <p:nvPr/>
        </p:nvSpPr>
        <p:spPr>
          <a:xfrm rot="1127820">
            <a:off x="-5324569" y="8041142"/>
            <a:ext cx="9162348" cy="3882545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82" name="Google Shape;682;p40"/>
          <p:cNvSpPr/>
          <p:nvPr/>
        </p:nvSpPr>
        <p:spPr>
          <a:xfrm rot="-1971343">
            <a:off x="14219212" y="8350673"/>
            <a:ext cx="9153855" cy="3878946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83" name="Google Shape;683;p40"/>
          <p:cNvSpPr txBox="1"/>
          <p:nvPr/>
        </p:nvSpPr>
        <p:spPr>
          <a:xfrm>
            <a:off x="12748800" y="3566650"/>
            <a:ext cx="4505700" cy="6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Char char="-"/>
            </a:pP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EMA is </a:t>
            </a: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sensitive</a:t>
            </a: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 to price changes and therefore it</a:t>
            </a: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 takes less time to confirm entry which allows us to capture key trading opportunities. However , it</a:t>
            </a: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 can create false entry signals </a:t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Char char="-"/>
            </a:pP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HOWEVER, using more confirmation signals can may cause less timely trades to be made.</a:t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4" name="Google Shape;684;p40"/>
          <p:cNvSpPr/>
          <p:nvPr/>
        </p:nvSpPr>
        <p:spPr>
          <a:xfrm>
            <a:off x="6615150" y="468675"/>
            <a:ext cx="5532600" cy="1356300"/>
          </a:xfrm>
          <a:prstGeom prst="trapezoid">
            <a:avLst>
              <a:gd fmla="val 25000" name="adj"/>
            </a:avLst>
          </a:prstGeom>
          <a:solidFill>
            <a:srgbClr val="B60712"/>
          </a:solidFill>
          <a:ln cap="flat" cmpd="sng" w="9525">
            <a:solidFill>
              <a:srgbClr val="D608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2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Weaknesses</a:t>
            </a:r>
            <a:endParaRPr b="1" sz="49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685" name="Google Shape;685;p40"/>
          <p:cNvGrpSpPr/>
          <p:nvPr/>
        </p:nvGrpSpPr>
        <p:grpSpPr>
          <a:xfrm>
            <a:off x="13001450" y="2600050"/>
            <a:ext cx="1115354" cy="715412"/>
            <a:chOff x="0" y="-57150"/>
            <a:chExt cx="680177" cy="360300"/>
          </a:xfrm>
        </p:grpSpPr>
        <p:sp>
          <p:nvSpPr>
            <p:cNvPr id="686" name="Google Shape;686;p40"/>
            <p:cNvSpPr/>
            <p:nvPr/>
          </p:nvSpPr>
          <p:spPr>
            <a:xfrm>
              <a:off x="0" y="0"/>
              <a:ext cx="680177" cy="303112"/>
            </a:xfrm>
            <a:custGeom>
              <a:rect b="b" l="l" r="r" t="t"/>
              <a:pathLst>
                <a:path extrusionOk="0" h="303112" w="680177">
                  <a:moveTo>
                    <a:pt x="203200" y="0"/>
                  </a:moveTo>
                  <a:lnTo>
                    <a:pt x="680177" y="0"/>
                  </a:lnTo>
                  <a:lnTo>
                    <a:pt x="476977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687" name="Google Shape;687;p40"/>
            <p:cNvSpPr txBox="1"/>
            <p:nvPr/>
          </p:nvSpPr>
          <p:spPr>
            <a:xfrm>
              <a:off x="101600" y="-57150"/>
              <a:ext cx="4770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8" name="Google Shape;688;p40"/>
          <p:cNvGrpSpPr/>
          <p:nvPr/>
        </p:nvGrpSpPr>
        <p:grpSpPr>
          <a:xfrm>
            <a:off x="13239275" y="2600048"/>
            <a:ext cx="3674621" cy="715412"/>
            <a:chOff x="0" y="-57150"/>
            <a:chExt cx="2007880" cy="360300"/>
          </a:xfrm>
        </p:grpSpPr>
        <p:sp>
          <p:nvSpPr>
            <p:cNvPr id="689" name="Google Shape;689;p40"/>
            <p:cNvSpPr/>
            <p:nvPr/>
          </p:nvSpPr>
          <p:spPr>
            <a:xfrm>
              <a:off x="0" y="0"/>
              <a:ext cx="2007880" cy="303112"/>
            </a:xfrm>
            <a:custGeom>
              <a:rect b="b" l="l" r="r" t="t"/>
              <a:pathLst>
                <a:path extrusionOk="0" h="303112" w="2007880">
                  <a:moveTo>
                    <a:pt x="203200" y="0"/>
                  </a:moveTo>
                  <a:lnTo>
                    <a:pt x="2007880" y="0"/>
                  </a:lnTo>
                  <a:lnTo>
                    <a:pt x="1804680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690" name="Google Shape;690;p40"/>
            <p:cNvSpPr txBox="1"/>
            <p:nvPr/>
          </p:nvSpPr>
          <p:spPr>
            <a:xfrm>
              <a:off x="101600" y="-57150"/>
              <a:ext cx="18048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1" name="Google Shape;691;p40"/>
          <p:cNvSpPr txBox="1"/>
          <p:nvPr/>
        </p:nvSpPr>
        <p:spPr>
          <a:xfrm>
            <a:off x="13691375" y="2726900"/>
            <a:ext cx="267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EMA Indicator</a:t>
            </a:r>
            <a:endParaRPr sz="3000"/>
          </a:p>
        </p:txBody>
      </p:sp>
      <p:sp>
        <p:nvSpPr>
          <p:cNvPr id="692" name="Google Shape;692;p40"/>
          <p:cNvSpPr txBox="1"/>
          <p:nvPr/>
        </p:nvSpPr>
        <p:spPr>
          <a:xfrm>
            <a:off x="6615150" y="3534425"/>
            <a:ext cx="5331000" cy="58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Char char="-"/>
            </a:pP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Greedy stop loss approach to recover losses by entering the opposite position after stop loss is triggered</a:t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Char char="-"/>
            </a:pP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Depending on trend continuation, may potentially cause losing streak in trades</a:t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Char char="-"/>
            </a:pP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No take profit which might incur losses of chances to maximise profits</a:t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93" name="Google Shape;693;p40"/>
          <p:cNvGrpSpPr/>
          <p:nvPr/>
        </p:nvGrpSpPr>
        <p:grpSpPr>
          <a:xfrm>
            <a:off x="7505150" y="2567825"/>
            <a:ext cx="1115354" cy="715412"/>
            <a:chOff x="0" y="-57150"/>
            <a:chExt cx="680177" cy="360300"/>
          </a:xfrm>
        </p:grpSpPr>
        <p:sp>
          <p:nvSpPr>
            <p:cNvPr id="694" name="Google Shape;694;p40"/>
            <p:cNvSpPr/>
            <p:nvPr/>
          </p:nvSpPr>
          <p:spPr>
            <a:xfrm>
              <a:off x="0" y="0"/>
              <a:ext cx="680177" cy="303112"/>
            </a:xfrm>
            <a:custGeom>
              <a:rect b="b" l="l" r="r" t="t"/>
              <a:pathLst>
                <a:path extrusionOk="0" h="303112" w="680177">
                  <a:moveTo>
                    <a:pt x="203200" y="0"/>
                  </a:moveTo>
                  <a:lnTo>
                    <a:pt x="680177" y="0"/>
                  </a:lnTo>
                  <a:lnTo>
                    <a:pt x="476977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695" name="Google Shape;695;p40"/>
            <p:cNvSpPr txBox="1"/>
            <p:nvPr/>
          </p:nvSpPr>
          <p:spPr>
            <a:xfrm>
              <a:off x="101600" y="-57150"/>
              <a:ext cx="4770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6" name="Google Shape;696;p40"/>
          <p:cNvGrpSpPr/>
          <p:nvPr/>
        </p:nvGrpSpPr>
        <p:grpSpPr>
          <a:xfrm>
            <a:off x="7742975" y="2567823"/>
            <a:ext cx="3783047" cy="715412"/>
            <a:chOff x="0" y="-57150"/>
            <a:chExt cx="2007880" cy="360300"/>
          </a:xfrm>
        </p:grpSpPr>
        <p:sp>
          <p:nvSpPr>
            <p:cNvPr id="697" name="Google Shape;697;p40"/>
            <p:cNvSpPr/>
            <p:nvPr/>
          </p:nvSpPr>
          <p:spPr>
            <a:xfrm>
              <a:off x="0" y="0"/>
              <a:ext cx="2007880" cy="303112"/>
            </a:xfrm>
            <a:custGeom>
              <a:rect b="b" l="l" r="r" t="t"/>
              <a:pathLst>
                <a:path extrusionOk="0" h="303112" w="2007880">
                  <a:moveTo>
                    <a:pt x="203200" y="0"/>
                  </a:moveTo>
                  <a:lnTo>
                    <a:pt x="2007880" y="0"/>
                  </a:lnTo>
                  <a:lnTo>
                    <a:pt x="1804680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698" name="Google Shape;698;p40"/>
            <p:cNvSpPr txBox="1"/>
            <p:nvPr/>
          </p:nvSpPr>
          <p:spPr>
            <a:xfrm>
              <a:off x="101600" y="-57150"/>
              <a:ext cx="18048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9" name="Google Shape;699;p40"/>
          <p:cNvSpPr txBox="1"/>
          <p:nvPr/>
        </p:nvSpPr>
        <p:spPr>
          <a:xfrm>
            <a:off x="7914163" y="2726888"/>
            <a:ext cx="329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Greedy approach</a:t>
            </a:r>
            <a:endParaRPr sz="3000"/>
          </a:p>
        </p:txBody>
      </p:sp>
      <p:sp>
        <p:nvSpPr>
          <p:cNvPr id="700" name="Google Shape;700;p40"/>
          <p:cNvSpPr txBox="1"/>
          <p:nvPr/>
        </p:nvSpPr>
        <p:spPr>
          <a:xfrm>
            <a:off x="1891175" y="3566650"/>
            <a:ext cx="4104000" cy="3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Char char="-"/>
            </a:pP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Used VIX to determine </a:t>
            </a: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whether all stocks are experiencing volatility</a:t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Char char="-"/>
            </a:pP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A volatile market does not necessarily mean the stock is </a:t>
            </a: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experiencing</a:t>
            </a: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 volatility </a:t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701" name="Google Shape;701;p40"/>
          <p:cNvGrpSpPr/>
          <p:nvPr/>
        </p:nvGrpSpPr>
        <p:grpSpPr>
          <a:xfrm>
            <a:off x="2143825" y="2600022"/>
            <a:ext cx="1115354" cy="715412"/>
            <a:chOff x="0" y="-57150"/>
            <a:chExt cx="680177" cy="360300"/>
          </a:xfrm>
        </p:grpSpPr>
        <p:sp>
          <p:nvSpPr>
            <p:cNvPr id="702" name="Google Shape;702;p40"/>
            <p:cNvSpPr/>
            <p:nvPr/>
          </p:nvSpPr>
          <p:spPr>
            <a:xfrm>
              <a:off x="0" y="0"/>
              <a:ext cx="680177" cy="303112"/>
            </a:xfrm>
            <a:custGeom>
              <a:rect b="b" l="l" r="r" t="t"/>
              <a:pathLst>
                <a:path extrusionOk="0" h="303112" w="680177">
                  <a:moveTo>
                    <a:pt x="203200" y="0"/>
                  </a:moveTo>
                  <a:lnTo>
                    <a:pt x="680177" y="0"/>
                  </a:lnTo>
                  <a:lnTo>
                    <a:pt x="476977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703" name="Google Shape;703;p40"/>
            <p:cNvSpPr txBox="1"/>
            <p:nvPr/>
          </p:nvSpPr>
          <p:spPr>
            <a:xfrm>
              <a:off x="101600" y="-57150"/>
              <a:ext cx="4770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4" name="Google Shape;704;p40"/>
          <p:cNvGrpSpPr/>
          <p:nvPr/>
        </p:nvGrpSpPr>
        <p:grpSpPr>
          <a:xfrm>
            <a:off x="2381650" y="2600051"/>
            <a:ext cx="3499936" cy="715412"/>
            <a:chOff x="0" y="-57150"/>
            <a:chExt cx="2007880" cy="360300"/>
          </a:xfrm>
        </p:grpSpPr>
        <p:sp>
          <p:nvSpPr>
            <p:cNvPr id="705" name="Google Shape;705;p40"/>
            <p:cNvSpPr/>
            <p:nvPr/>
          </p:nvSpPr>
          <p:spPr>
            <a:xfrm>
              <a:off x="0" y="0"/>
              <a:ext cx="2007880" cy="303112"/>
            </a:xfrm>
            <a:custGeom>
              <a:rect b="b" l="l" r="r" t="t"/>
              <a:pathLst>
                <a:path extrusionOk="0" h="303112" w="2007880">
                  <a:moveTo>
                    <a:pt x="203200" y="0"/>
                  </a:moveTo>
                  <a:lnTo>
                    <a:pt x="2007880" y="0"/>
                  </a:lnTo>
                  <a:lnTo>
                    <a:pt x="1804680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706" name="Google Shape;706;p40"/>
            <p:cNvSpPr txBox="1"/>
            <p:nvPr/>
          </p:nvSpPr>
          <p:spPr>
            <a:xfrm>
              <a:off x="101600" y="-57150"/>
              <a:ext cx="18048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7" name="Google Shape;707;p40"/>
          <p:cNvSpPr txBox="1"/>
          <p:nvPr/>
        </p:nvSpPr>
        <p:spPr>
          <a:xfrm>
            <a:off x="2897725" y="2726888"/>
            <a:ext cx="267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Generalising</a:t>
            </a:r>
            <a:r>
              <a:rPr b="1" lang="en-US" sz="3000">
                <a:solidFill>
                  <a:srgbClr val="FFFFFF"/>
                </a:solidFill>
              </a:rPr>
              <a:t> </a:t>
            </a:r>
            <a:endParaRPr sz="3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1"/>
          <p:cNvSpPr txBox="1"/>
          <p:nvPr/>
        </p:nvSpPr>
        <p:spPr>
          <a:xfrm>
            <a:off x="5441150" y="4825025"/>
            <a:ext cx="7654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0"/>
          </a:p>
        </p:txBody>
      </p:sp>
      <p:sp>
        <p:nvSpPr>
          <p:cNvPr id="713" name="Google Shape;713;p41"/>
          <p:cNvSpPr txBox="1"/>
          <p:nvPr/>
        </p:nvSpPr>
        <p:spPr>
          <a:xfrm>
            <a:off x="5596253" y="4099724"/>
            <a:ext cx="74568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900">
                <a:solidFill>
                  <a:srgbClr val="222C5B"/>
                </a:solidFill>
              </a:rPr>
              <a:t>Strengths</a:t>
            </a:r>
            <a:endParaRPr sz="6900"/>
          </a:p>
        </p:txBody>
      </p:sp>
      <p:grpSp>
        <p:nvGrpSpPr>
          <p:cNvPr id="714" name="Google Shape;714;p41"/>
          <p:cNvGrpSpPr/>
          <p:nvPr/>
        </p:nvGrpSpPr>
        <p:grpSpPr>
          <a:xfrm>
            <a:off x="2129030" y="3943249"/>
            <a:ext cx="1549756" cy="881787"/>
            <a:chOff x="0" y="-95250"/>
            <a:chExt cx="291045" cy="165600"/>
          </a:xfrm>
        </p:grpSpPr>
        <p:sp>
          <p:nvSpPr>
            <p:cNvPr id="715" name="Google Shape;715;p41"/>
            <p:cNvSpPr/>
            <p:nvPr/>
          </p:nvSpPr>
          <p:spPr>
            <a:xfrm>
              <a:off x="0" y="0"/>
              <a:ext cx="291045" cy="70237"/>
            </a:xfrm>
            <a:custGeom>
              <a:rect b="b" l="l" r="r" t="t"/>
              <a:pathLst>
                <a:path extrusionOk="0" h="70237" w="291045">
                  <a:moveTo>
                    <a:pt x="0" y="0"/>
                  </a:moveTo>
                  <a:lnTo>
                    <a:pt x="291045" y="0"/>
                  </a:lnTo>
                  <a:lnTo>
                    <a:pt x="291045" y="70237"/>
                  </a:lnTo>
                  <a:lnTo>
                    <a:pt x="0" y="70237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716" name="Google Shape;716;p41"/>
            <p:cNvSpPr txBox="1"/>
            <p:nvPr/>
          </p:nvSpPr>
          <p:spPr>
            <a:xfrm>
              <a:off x="0" y="-95250"/>
              <a:ext cx="291000" cy="1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775" lIns="41775" spcFirstLastPara="1" rIns="41775" wrap="square" tIns="41775">
              <a:noAutofit/>
            </a:bodyPr>
            <a:lstStyle/>
            <a:p>
              <a:pPr indent="0" lvl="0" marL="0" marR="0" rtl="0" algn="ctr">
                <a:lnSpc>
                  <a:spcPct val="34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7" name="Google Shape;717;p41"/>
          <p:cNvGrpSpPr/>
          <p:nvPr/>
        </p:nvGrpSpPr>
        <p:grpSpPr>
          <a:xfrm>
            <a:off x="3678789" y="3943249"/>
            <a:ext cx="1307143" cy="881787"/>
            <a:chOff x="0" y="-95250"/>
            <a:chExt cx="245482" cy="165600"/>
          </a:xfrm>
        </p:grpSpPr>
        <p:sp>
          <p:nvSpPr>
            <p:cNvPr id="718" name="Google Shape;718;p41"/>
            <p:cNvSpPr/>
            <p:nvPr/>
          </p:nvSpPr>
          <p:spPr>
            <a:xfrm>
              <a:off x="0" y="0"/>
              <a:ext cx="245482" cy="70237"/>
            </a:xfrm>
            <a:custGeom>
              <a:rect b="b" l="l" r="r" t="t"/>
              <a:pathLst>
                <a:path extrusionOk="0" h="70237" w="245482">
                  <a:moveTo>
                    <a:pt x="0" y="0"/>
                  </a:moveTo>
                  <a:lnTo>
                    <a:pt x="245482" y="0"/>
                  </a:lnTo>
                  <a:lnTo>
                    <a:pt x="245482" y="70237"/>
                  </a:lnTo>
                  <a:lnTo>
                    <a:pt x="0" y="70237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719" name="Google Shape;719;p41"/>
            <p:cNvSpPr txBox="1"/>
            <p:nvPr/>
          </p:nvSpPr>
          <p:spPr>
            <a:xfrm>
              <a:off x="0" y="-95250"/>
              <a:ext cx="245400" cy="1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775" lIns="41775" spcFirstLastPara="1" rIns="41775" wrap="square" tIns="41775">
              <a:noAutofit/>
            </a:bodyPr>
            <a:lstStyle/>
            <a:p>
              <a:pPr indent="0" lvl="0" marL="0" marR="0" rtl="0" algn="ctr">
                <a:lnSpc>
                  <a:spcPct val="34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0" name="Google Shape;720;p41"/>
          <p:cNvSpPr/>
          <p:nvPr/>
        </p:nvSpPr>
        <p:spPr>
          <a:xfrm>
            <a:off x="5099865" y="4336802"/>
            <a:ext cx="1297552" cy="572545"/>
          </a:xfrm>
          <a:custGeom>
            <a:rect b="b" l="l" r="r" t="t"/>
            <a:pathLst>
              <a:path extrusionOk="0" h="572545" w="1297552">
                <a:moveTo>
                  <a:pt x="0" y="0"/>
                </a:moveTo>
                <a:lnTo>
                  <a:pt x="1297552" y="0"/>
                </a:lnTo>
                <a:lnTo>
                  <a:pt x="1297552" y="572545"/>
                </a:lnTo>
                <a:lnTo>
                  <a:pt x="0" y="5725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721" name="Google Shape;721;p41"/>
          <p:cNvGrpSpPr/>
          <p:nvPr/>
        </p:nvGrpSpPr>
        <p:grpSpPr>
          <a:xfrm rot="10800000">
            <a:off x="15038619" y="4454812"/>
            <a:ext cx="1549756" cy="881787"/>
            <a:chOff x="0" y="-95250"/>
            <a:chExt cx="291045" cy="165600"/>
          </a:xfrm>
        </p:grpSpPr>
        <p:sp>
          <p:nvSpPr>
            <p:cNvPr id="722" name="Google Shape;722;p41"/>
            <p:cNvSpPr/>
            <p:nvPr/>
          </p:nvSpPr>
          <p:spPr>
            <a:xfrm>
              <a:off x="0" y="0"/>
              <a:ext cx="291045" cy="70237"/>
            </a:xfrm>
            <a:custGeom>
              <a:rect b="b" l="l" r="r" t="t"/>
              <a:pathLst>
                <a:path extrusionOk="0" h="70237" w="291045">
                  <a:moveTo>
                    <a:pt x="0" y="0"/>
                  </a:moveTo>
                  <a:lnTo>
                    <a:pt x="291045" y="0"/>
                  </a:lnTo>
                  <a:lnTo>
                    <a:pt x="291045" y="70237"/>
                  </a:lnTo>
                  <a:lnTo>
                    <a:pt x="0" y="70237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723" name="Google Shape;723;p41"/>
            <p:cNvSpPr txBox="1"/>
            <p:nvPr/>
          </p:nvSpPr>
          <p:spPr>
            <a:xfrm>
              <a:off x="0" y="-95250"/>
              <a:ext cx="291000" cy="1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775" lIns="41775" spcFirstLastPara="1" rIns="41775" wrap="square" tIns="41775">
              <a:noAutofit/>
            </a:bodyPr>
            <a:lstStyle/>
            <a:p>
              <a:pPr indent="0" lvl="0" marL="0" marR="0" rtl="0" algn="ctr">
                <a:lnSpc>
                  <a:spcPct val="34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4" name="Google Shape;724;p41"/>
          <p:cNvGrpSpPr/>
          <p:nvPr/>
        </p:nvGrpSpPr>
        <p:grpSpPr>
          <a:xfrm rot="10800000">
            <a:off x="13731472" y="4454812"/>
            <a:ext cx="1307143" cy="881787"/>
            <a:chOff x="0" y="-95250"/>
            <a:chExt cx="245482" cy="165600"/>
          </a:xfrm>
        </p:grpSpPr>
        <p:sp>
          <p:nvSpPr>
            <p:cNvPr id="725" name="Google Shape;725;p41"/>
            <p:cNvSpPr/>
            <p:nvPr/>
          </p:nvSpPr>
          <p:spPr>
            <a:xfrm>
              <a:off x="0" y="0"/>
              <a:ext cx="245482" cy="70237"/>
            </a:xfrm>
            <a:custGeom>
              <a:rect b="b" l="l" r="r" t="t"/>
              <a:pathLst>
                <a:path extrusionOk="0" h="70237" w="245482">
                  <a:moveTo>
                    <a:pt x="0" y="0"/>
                  </a:moveTo>
                  <a:lnTo>
                    <a:pt x="245482" y="0"/>
                  </a:lnTo>
                  <a:lnTo>
                    <a:pt x="245482" y="70237"/>
                  </a:lnTo>
                  <a:lnTo>
                    <a:pt x="0" y="70237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726" name="Google Shape;726;p41"/>
            <p:cNvSpPr txBox="1"/>
            <p:nvPr/>
          </p:nvSpPr>
          <p:spPr>
            <a:xfrm>
              <a:off x="0" y="-95250"/>
              <a:ext cx="245400" cy="1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775" lIns="41775" spcFirstLastPara="1" rIns="41775" wrap="square" tIns="41775">
              <a:noAutofit/>
            </a:bodyPr>
            <a:lstStyle/>
            <a:p>
              <a:pPr indent="0" lvl="0" marL="0" marR="0" rtl="0" algn="ctr">
                <a:lnSpc>
                  <a:spcPct val="34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7" name="Google Shape;727;p41"/>
          <p:cNvSpPr/>
          <p:nvPr/>
        </p:nvSpPr>
        <p:spPr>
          <a:xfrm rot="10800000">
            <a:off x="12319988" y="4336789"/>
            <a:ext cx="1297552" cy="572545"/>
          </a:xfrm>
          <a:custGeom>
            <a:rect b="b" l="l" r="r" t="t"/>
            <a:pathLst>
              <a:path extrusionOk="0" h="572545" w="1297552">
                <a:moveTo>
                  <a:pt x="0" y="0"/>
                </a:moveTo>
                <a:lnTo>
                  <a:pt x="1297552" y="0"/>
                </a:lnTo>
                <a:lnTo>
                  <a:pt x="1297552" y="572545"/>
                </a:lnTo>
                <a:lnTo>
                  <a:pt x="0" y="5725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28" name="Google Shape;728;p41"/>
          <p:cNvSpPr/>
          <p:nvPr/>
        </p:nvSpPr>
        <p:spPr>
          <a:xfrm rot="10800000">
            <a:off x="15702406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2679798" y="2184036"/>
                </a:moveTo>
                <a:lnTo>
                  <a:pt x="0" y="2184036"/>
                </a:lnTo>
                <a:lnTo>
                  <a:pt x="0" y="0"/>
                </a:lnTo>
                <a:lnTo>
                  <a:pt x="2679798" y="0"/>
                </a:lnTo>
                <a:lnTo>
                  <a:pt x="2679798" y="2184036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29" name="Google Shape;729;p41"/>
          <p:cNvSpPr/>
          <p:nvPr/>
        </p:nvSpPr>
        <p:spPr>
          <a:xfrm flipH="1" rot="10800000">
            <a:off x="0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0" y="2184036"/>
                </a:moveTo>
                <a:lnTo>
                  <a:pt x="2679798" y="2184036"/>
                </a:lnTo>
                <a:lnTo>
                  <a:pt x="2679798" y="0"/>
                </a:lnTo>
                <a:lnTo>
                  <a:pt x="0" y="0"/>
                </a:lnTo>
                <a:lnTo>
                  <a:pt x="0" y="2184036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30" name="Google Shape;730;p41"/>
          <p:cNvSpPr/>
          <p:nvPr/>
        </p:nvSpPr>
        <p:spPr>
          <a:xfrm rot="1127820">
            <a:off x="-5324569" y="8041142"/>
            <a:ext cx="9162348" cy="3882545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31" name="Google Shape;731;p41"/>
          <p:cNvSpPr/>
          <p:nvPr/>
        </p:nvSpPr>
        <p:spPr>
          <a:xfrm rot="-1971343">
            <a:off x="14219212" y="8350673"/>
            <a:ext cx="9153855" cy="3878946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32" name="Google Shape;732;p41"/>
          <p:cNvSpPr/>
          <p:nvPr/>
        </p:nvSpPr>
        <p:spPr>
          <a:xfrm>
            <a:off x="8336800" y="1767975"/>
            <a:ext cx="1596875" cy="1520825"/>
          </a:xfrm>
          <a:prstGeom prst="flowChartInputOutput">
            <a:avLst/>
          </a:prstGeom>
          <a:solidFill>
            <a:srgbClr val="B60712"/>
          </a:solidFill>
          <a:ln cap="flat" cmpd="sng" w="9525">
            <a:solidFill>
              <a:srgbClr val="D608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41"/>
          <p:cNvSpPr txBox="1"/>
          <p:nvPr/>
        </p:nvSpPr>
        <p:spPr>
          <a:xfrm>
            <a:off x="8717003" y="1615181"/>
            <a:ext cx="1102500" cy="18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2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2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98">
                <a:solidFill>
                  <a:schemeClr val="lt1"/>
                </a:solidFill>
              </a:rPr>
              <a:t>7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/>
          <p:nvPr/>
        </p:nvSpPr>
        <p:spPr>
          <a:xfrm>
            <a:off x="3643080" y="4862048"/>
            <a:ext cx="11192100" cy="18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808">
                <a:solidFill>
                  <a:srgbClr val="D60816"/>
                </a:solidFill>
              </a:rPr>
              <a:t>SELECTION</a:t>
            </a:r>
            <a:endParaRPr/>
          </a:p>
        </p:txBody>
      </p:sp>
      <p:sp>
        <p:nvSpPr>
          <p:cNvPr id="173" name="Google Shape;173;p15"/>
          <p:cNvSpPr txBox="1"/>
          <p:nvPr/>
        </p:nvSpPr>
        <p:spPr>
          <a:xfrm>
            <a:off x="5415591" y="3607561"/>
            <a:ext cx="7456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773">
                <a:solidFill>
                  <a:srgbClr val="222C5B"/>
                </a:solidFill>
              </a:rPr>
              <a:t>STOCK</a:t>
            </a:r>
            <a:endParaRPr sz="2700"/>
          </a:p>
        </p:txBody>
      </p:sp>
      <p:grpSp>
        <p:nvGrpSpPr>
          <p:cNvPr id="174" name="Google Shape;174;p15"/>
          <p:cNvGrpSpPr/>
          <p:nvPr/>
        </p:nvGrpSpPr>
        <p:grpSpPr>
          <a:xfrm>
            <a:off x="2444755" y="3895961"/>
            <a:ext cx="1549756" cy="881185"/>
            <a:chOff x="0" y="-95250"/>
            <a:chExt cx="291045" cy="165487"/>
          </a:xfrm>
        </p:grpSpPr>
        <p:sp>
          <p:nvSpPr>
            <p:cNvPr id="175" name="Google Shape;175;p15"/>
            <p:cNvSpPr/>
            <p:nvPr/>
          </p:nvSpPr>
          <p:spPr>
            <a:xfrm>
              <a:off x="0" y="0"/>
              <a:ext cx="291045" cy="70237"/>
            </a:xfrm>
            <a:custGeom>
              <a:rect b="b" l="l" r="r" t="t"/>
              <a:pathLst>
                <a:path extrusionOk="0" h="70237" w="291045">
                  <a:moveTo>
                    <a:pt x="0" y="0"/>
                  </a:moveTo>
                  <a:lnTo>
                    <a:pt x="291045" y="0"/>
                  </a:lnTo>
                  <a:lnTo>
                    <a:pt x="291045" y="70237"/>
                  </a:lnTo>
                  <a:lnTo>
                    <a:pt x="0" y="70237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176" name="Google Shape;176;p15"/>
            <p:cNvSpPr txBox="1"/>
            <p:nvPr/>
          </p:nvSpPr>
          <p:spPr>
            <a:xfrm>
              <a:off x="0" y="-95250"/>
              <a:ext cx="291045" cy="1654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775" lIns="41775" spcFirstLastPara="1" rIns="41775" wrap="square" tIns="41775">
              <a:noAutofit/>
            </a:bodyPr>
            <a:lstStyle/>
            <a:p>
              <a:pPr indent="0" lvl="0" marL="0" marR="0" rtl="0" algn="ctr">
                <a:lnSpc>
                  <a:spcPct val="34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" name="Google Shape;177;p15"/>
          <p:cNvGrpSpPr/>
          <p:nvPr/>
        </p:nvGrpSpPr>
        <p:grpSpPr>
          <a:xfrm>
            <a:off x="3994514" y="3895961"/>
            <a:ext cx="1307143" cy="881185"/>
            <a:chOff x="0" y="-95250"/>
            <a:chExt cx="245482" cy="165487"/>
          </a:xfrm>
        </p:grpSpPr>
        <p:sp>
          <p:nvSpPr>
            <p:cNvPr id="178" name="Google Shape;178;p15"/>
            <p:cNvSpPr/>
            <p:nvPr/>
          </p:nvSpPr>
          <p:spPr>
            <a:xfrm>
              <a:off x="0" y="0"/>
              <a:ext cx="245482" cy="70237"/>
            </a:xfrm>
            <a:custGeom>
              <a:rect b="b" l="l" r="r" t="t"/>
              <a:pathLst>
                <a:path extrusionOk="0" h="70237" w="245482">
                  <a:moveTo>
                    <a:pt x="0" y="0"/>
                  </a:moveTo>
                  <a:lnTo>
                    <a:pt x="245482" y="0"/>
                  </a:lnTo>
                  <a:lnTo>
                    <a:pt x="245482" y="70237"/>
                  </a:lnTo>
                  <a:lnTo>
                    <a:pt x="0" y="70237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179" name="Google Shape;179;p15"/>
            <p:cNvSpPr txBox="1"/>
            <p:nvPr/>
          </p:nvSpPr>
          <p:spPr>
            <a:xfrm>
              <a:off x="0" y="-95250"/>
              <a:ext cx="245482" cy="1654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775" lIns="41775" spcFirstLastPara="1" rIns="41775" wrap="square" tIns="41775">
              <a:noAutofit/>
            </a:bodyPr>
            <a:lstStyle/>
            <a:p>
              <a:pPr indent="0" lvl="0" marL="0" marR="0" rtl="0" algn="ctr">
                <a:lnSpc>
                  <a:spcPct val="34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15"/>
          <p:cNvSpPr/>
          <p:nvPr/>
        </p:nvSpPr>
        <p:spPr>
          <a:xfrm>
            <a:off x="5415590" y="4289514"/>
            <a:ext cx="1297552" cy="572545"/>
          </a:xfrm>
          <a:custGeom>
            <a:rect b="b" l="l" r="r" t="t"/>
            <a:pathLst>
              <a:path extrusionOk="0" h="572545" w="1297552">
                <a:moveTo>
                  <a:pt x="0" y="0"/>
                </a:moveTo>
                <a:lnTo>
                  <a:pt x="1297552" y="0"/>
                </a:lnTo>
                <a:lnTo>
                  <a:pt x="1297552" y="572545"/>
                </a:lnTo>
                <a:lnTo>
                  <a:pt x="0" y="5725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1" name="Google Shape;181;p15"/>
          <p:cNvGrpSpPr/>
          <p:nvPr/>
        </p:nvGrpSpPr>
        <p:grpSpPr>
          <a:xfrm rot="10800000">
            <a:off x="14293469" y="4408139"/>
            <a:ext cx="1549756" cy="881185"/>
            <a:chOff x="0" y="-95250"/>
            <a:chExt cx="291045" cy="165487"/>
          </a:xfrm>
        </p:grpSpPr>
        <p:sp>
          <p:nvSpPr>
            <p:cNvPr id="182" name="Google Shape;182;p15"/>
            <p:cNvSpPr/>
            <p:nvPr/>
          </p:nvSpPr>
          <p:spPr>
            <a:xfrm>
              <a:off x="0" y="0"/>
              <a:ext cx="291045" cy="70237"/>
            </a:xfrm>
            <a:custGeom>
              <a:rect b="b" l="l" r="r" t="t"/>
              <a:pathLst>
                <a:path extrusionOk="0" h="70237" w="291045">
                  <a:moveTo>
                    <a:pt x="0" y="0"/>
                  </a:moveTo>
                  <a:lnTo>
                    <a:pt x="291045" y="0"/>
                  </a:lnTo>
                  <a:lnTo>
                    <a:pt x="291045" y="70237"/>
                  </a:lnTo>
                  <a:lnTo>
                    <a:pt x="0" y="70237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183" name="Google Shape;183;p15"/>
            <p:cNvSpPr txBox="1"/>
            <p:nvPr/>
          </p:nvSpPr>
          <p:spPr>
            <a:xfrm>
              <a:off x="0" y="-95250"/>
              <a:ext cx="291045" cy="1654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775" lIns="41775" spcFirstLastPara="1" rIns="41775" wrap="square" tIns="41775">
              <a:noAutofit/>
            </a:bodyPr>
            <a:lstStyle/>
            <a:p>
              <a:pPr indent="0" lvl="0" marL="0" marR="0" rtl="0" algn="ctr">
                <a:lnSpc>
                  <a:spcPct val="34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" name="Google Shape;184;p15"/>
          <p:cNvGrpSpPr/>
          <p:nvPr/>
        </p:nvGrpSpPr>
        <p:grpSpPr>
          <a:xfrm rot="10800000">
            <a:off x="12986322" y="4408139"/>
            <a:ext cx="1307143" cy="881185"/>
            <a:chOff x="0" y="-95250"/>
            <a:chExt cx="245482" cy="165487"/>
          </a:xfrm>
        </p:grpSpPr>
        <p:sp>
          <p:nvSpPr>
            <p:cNvPr id="185" name="Google Shape;185;p15"/>
            <p:cNvSpPr/>
            <p:nvPr/>
          </p:nvSpPr>
          <p:spPr>
            <a:xfrm>
              <a:off x="0" y="0"/>
              <a:ext cx="245482" cy="70237"/>
            </a:xfrm>
            <a:custGeom>
              <a:rect b="b" l="l" r="r" t="t"/>
              <a:pathLst>
                <a:path extrusionOk="0" h="70237" w="245482">
                  <a:moveTo>
                    <a:pt x="0" y="0"/>
                  </a:moveTo>
                  <a:lnTo>
                    <a:pt x="245482" y="0"/>
                  </a:lnTo>
                  <a:lnTo>
                    <a:pt x="245482" y="70237"/>
                  </a:lnTo>
                  <a:lnTo>
                    <a:pt x="0" y="70237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186" name="Google Shape;186;p15"/>
            <p:cNvSpPr txBox="1"/>
            <p:nvPr/>
          </p:nvSpPr>
          <p:spPr>
            <a:xfrm>
              <a:off x="0" y="-95250"/>
              <a:ext cx="245482" cy="1654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775" lIns="41775" spcFirstLastPara="1" rIns="41775" wrap="square" tIns="41775">
              <a:noAutofit/>
            </a:bodyPr>
            <a:lstStyle/>
            <a:p>
              <a:pPr indent="0" lvl="0" marL="0" marR="0" rtl="0" algn="ctr">
                <a:lnSpc>
                  <a:spcPct val="34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15"/>
          <p:cNvSpPr/>
          <p:nvPr/>
        </p:nvSpPr>
        <p:spPr>
          <a:xfrm rot="10800000">
            <a:off x="11574838" y="4289514"/>
            <a:ext cx="1297552" cy="572545"/>
          </a:xfrm>
          <a:custGeom>
            <a:rect b="b" l="l" r="r" t="t"/>
            <a:pathLst>
              <a:path extrusionOk="0" h="572545" w="1297552">
                <a:moveTo>
                  <a:pt x="0" y="0"/>
                </a:moveTo>
                <a:lnTo>
                  <a:pt x="1297552" y="0"/>
                </a:lnTo>
                <a:lnTo>
                  <a:pt x="1297552" y="572545"/>
                </a:lnTo>
                <a:lnTo>
                  <a:pt x="0" y="5725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8" name="Google Shape;188;p15"/>
          <p:cNvSpPr/>
          <p:nvPr/>
        </p:nvSpPr>
        <p:spPr>
          <a:xfrm rot="10800000">
            <a:off x="15702406" y="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2679798" y="2184036"/>
                </a:moveTo>
                <a:lnTo>
                  <a:pt x="0" y="2184036"/>
                </a:lnTo>
                <a:lnTo>
                  <a:pt x="0" y="0"/>
                </a:lnTo>
                <a:lnTo>
                  <a:pt x="2679798" y="0"/>
                </a:lnTo>
                <a:lnTo>
                  <a:pt x="2679798" y="2184036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9" name="Google Shape;189;p15"/>
          <p:cNvSpPr/>
          <p:nvPr/>
        </p:nvSpPr>
        <p:spPr>
          <a:xfrm flipH="1" rot="10800000">
            <a:off x="0" y="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0" y="2184036"/>
                </a:moveTo>
                <a:lnTo>
                  <a:pt x="2679798" y="2184036"/>
                </a:lnTo>
                <a:lnTo>
                  <a:pt x="2679798" y="0"/>
                </a:lnTo>
                <a:lnTo>
                  <a:pt x="0" y="0"/>
                </a:lnTo>
                <a:lnTo>
                  <a:pt x="0" y="2184036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0" name="Google Shape;190;p15"/>
          <p:cNvSpPr/>
          <p:nvPr/>
        </p:nvSpPr>
        <p:spPr>
          <a:xfrm rot="1127820">
            <a:off x="-5324569" y="8041142"/>
            <a:ext cx="9162348" cy="3882545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1" name="Google Shape;191;p15"/>
          <p:cNvSpPr/>
          <p:nvPr/>
        </p:nvSpPr>
        <p:spPr>
          <a:xfrm rot="-1971343">
            <a:off x="14219212" y="8350673"/>
            <a:ext cx="9153855" cy="3878946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2" name="Google Shape;192;p15"/>
          <p:cNvSpPr/>
          <p:nvPr/>
        </p:nvSpPr>
        <p:spPr>
          <a:xfrm>
            <a:off x="8336800" y="1767975"/>
            <a:ext cx="1596875" cy="1520825"/>
          </a:xfrm>
          <a:prstGeom prst="flowChartInputOutput">
            <a:avLst/>
          </a:prstGeom>
          <a:solidFill>
            <a:srgbClr val="B60712"/>
          </a:solidFill>
          <a:ln cap="flat" cmpd="sng" w="9525">
            <a:solidFill>
              <a:srgbClr val="D608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5"/>
          <p:cNvSpPr txBox="1"/>
          <p:nvPr/>
        </p:nvSpPr>
        <p:spPr>
          <a:xfrm rot="521143">
            <a:off x="8717128" y="1615183"/>
            <a:ext cx="1102544" cy="18263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2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2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98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2"/>
          <p:cNvSpPr txBox="1"/>
          <p:nvPr/>
        </p:nvSpPr>
        <p:spPr>
          <a:xfrm>
            <a:off x="2575950" y="594925"/>
            <a:ext cx="131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222C5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39" name="Google Shape;739;p42"/>
          <p:cNvSpPr/>
          <p:nvPr/>
        </p:nvSpPr>
        <p:spPr>
          <a:xfrm rot="10800000">
            <a:off x="15702406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2679798" y="2184036"/>
                </a:moveTo>
                <a:lnTo>
                  <a:pt x="0" y="2184036"/>
                </a:lnTo>
                <a:lnTo>
                  <a:pt x="0" y="0"/>
                </a:lnTo>
                <a:lnTo>
                  <a:pt x="2679798" y="0"/>
                </a:lnTo>
                <a:lnTo>
                  <a:pt x="2679798" y="218403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40" name="Google Shape;740;p42"/>
          <p:cNvSpPr/>
          <p:nvPr/>
        </p:nvSpPr>
        <p:spPr>
          <a:xfrm flipH="1" rot="10800000">
            <a:off x="0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0" y="2184036"/>
                </a:moveTo>
                <a:lnTo>
                  <a:pt x="2679798" y="2184036"/>
                </a:lnTo>
                <a:lnTo>
                  <a:pt x="2679798" y="0"/>
                </a:lnTo>
                <a:lnTo>
                  <a:pt x="0" y="0"/>
                </a:lnTo>
                <a:lnTo>
                  <a:pt x="0" y="218403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41" name="Google Shape;741;p42"/>
          <p:cNvSpPr/>
          <p:nvPr/>
        </p:nvSpPr>
        <p:spPr>
          <a:xfrm rot="1127820">
            <a:off x="-5324569" y="8041142"/>
            <a:ext cx="9162348" cy="3882545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42" name="Google Shape;742;p42"/>
          <p:cNvSpPr/>
          <p:nvPr/>
        </p:nvSpPr>
        <p:spPr>
          <a:xfrm rot="-1971343">
            <a:off x="14219212" y="8350673"/>
            <a:ext cx="9153855" cy="3878946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43" name="Google Shape;743;p42"/>
          <p:cNvSpPr txBox="1"/>
          <p:nvPr/>
        </p:nvSpPr>
        <p:spPr>
          <a:xfrm>
            <a:off x="12866473" y="3586775"/>
            <a:ext cx="3783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Char char="-"/>
            </a:pP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Optimize parameters to find the best windows that works for the stocks selected</a:t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4" name="Google Shape;744;p42"/>
          <p:cNvSpPr/>
          <p:nvPr/>
        </p:nvSpPr>
        <p:spPr>
          <a:xfrm>
            <a:off x="6615150" y="468675"/>
            <a:ext cx="5532600" cy="1356300"/>
          </a:xfrm>
          <a:prstGeom prst="trapezoid">
            <a:avLst>
              <a:gd fmla="val 25000" name="adj"/>
            </a:avLst>
          </a:prstGeom>
          <a:solidFill>
            <a:srgbClr val="B60712"/>
          </a:solidFill>
          <a:ln cap="flat" cmpd="sng" w="9525">
            <a:solidFill>
              <a:srgbClr val="D608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2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Strengths</a:t>
            </a:r>
            <a:endParaRPr b="1" sz="49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745" name="Google Shape;745;p42"/>
          <p:cNvGrpSpPr/>
          <p:nvPr/>
        </p:nvGrpSpPr>
        <p:grpSpPr>
          <a:xfrm>
            <a:off x="13161650" y="2620175"/>
            <a:ext cx="1115354" cy="715412"/>
            <a:chOff x="0" y="-57150"/>
            <a:chExt cx="680177" cy="360300"/>
          </a:xfrm>
        </p:grpSpPr>
        <p:sp>
          <p:nvSpPr>
            <p:cNvPr id="746" name="Google Shape;746;p42"/>
            <p:cNvSpPr/>
            <p:nvPr/>
          </p:nvSpPr>
          <p:spPr>
            <a:xfrm>
              <a:off x="0" y="0"/>
              <a:ext cx="680177" cy="303112"/>
            </a:xfrm>
            <a:custGeom>
              <a:rect b="b" l="l" r="r" t="t"/>
              <a:pathLst>
                <a:path extrusionOk="0" h="303112" w="680177">
                  <a:moveTo>
                    <a:pt x="203200" y="0"/>
                  </a:moveTo>
                  <a:lnTo>
                    <a:pt x="680177" y="0"/>
                  </a:lnTo>
                  <a:lnTo>
                    <a:pt x="476977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747" name="Google Shape;747;p42"/>
            <p:cNvSpPr txBox="1"/>
            <p:nvPr/>
          </p:nvSpPr>
          <p:spPr>
            <a:xfrm>
              <a:off x="101600" y="-57150"/>
              <a:ext cx="4770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8" name="Google Shape;748;p42"/>
          <p:cNvGrpSpPr/>
          <p:nvPr/>
        </p:nvGrpSpPr>
        <p:grpSpPr>
          <a:xfrm>
            <a:off x="13465500" y="2620173"/>
            <a:ext cx="3183895" cy="715412"/>
            <a:chOff x="0" y="-57150"/>
            <a:chExt cx="2007880" cy="360300"/>
          </a:xfrm>
        </p:grpSpPr>
        <p:sp>
          <p:nvSpPr>
            <p:cNvPr id="749" name="Google Shape;749;p42"/>
            <p:cNvSpPr/>
            <p:nvPr/>
          </p:nvSpPr>
          <p:spPr>
            <a:xfrm>
              <a:off x="0" y="0"/>
              <a:ext cx="2007880" cy="303112"/>
            </a:xfrm>
            <a:custGeom>
              <a:rect b="b" l="l" r="r" t="t"/>
              <a:pathLst>
                <a:path extrusionOk="0" h="303112" w="2007880">
                  <a:moveTo>
                    <a:pt x="203200" y="0"/>
                  </a:moveTo>
                  <a:lnTo>
                    <a:pt x="2007880" y="0"/>
                  </a:lnTo>
                  <a:lnTo>
                    <a:pt x="1804680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750" name="Google Shape;750;p42"/>
            <p:cNvSpPr txBox="1"/>
            <p:nvPr/>
          </p:nvSpPr>
          <p:spPr>
            <a:xfrm>
              <a:off x="101600" y="-57150"/>
              <a:ext cx="18048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1" name="Google Shape;751;p42"/>
          <p:cNvSpPr txBox="1"/>
          <p:nvPr/>
        </p:nvSpPr>
        <p:spPr>
          <a:xfrm>
            <a:off x="13809053" y="2732765"/>
            <a:ext cx="238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Optimization</a:t>
            </a:r>
            <a:endParaRPr sz="3000"/>
          </a:p>
        </p:txBody>
      </p:sp>
      <p:sp>
        <p:nvSpPr>
          <p:cNvPr id="752" name="Google Shape;752;p42"/>
          <p:cNvSpPr txBox="1"/>
          <p:nvPr/>
        </p:nvSpPr>
        <p:spPr>
          <a:xfrm>
            <a:off x="7492373" y="3566650"/>
            <a:ext cx="3783000" cy="51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Char char="-"/>
            </a:pP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Adjusted stop loss levels based on market </a:t>
            </a: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conditions</a:t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Char char="-"/>
            </a:pP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Makes stop loss dynamic which allows more risks to be taken during non-volatile periods and less risk during volatile periods</a:t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753" name="Google Shape;753;p42"/>
          <p:cNvGrpSpPr/>
          <p:nvPr/>
        </p:nvGrpSpPr>
        <p:grpSpPr>
          <a:xfrm>
            <a:off x="7505150" y="2567826"/>
            <a:ext cx="1115354" cy="715412"/>
            <a:chOff x="0" y="-57150"/>
            <a:chExt cx="680177" cy="360300"/>
          </a:xfrm>
        </p:grpSpPr>
        <p:sp>
          <p:nvSpPr>
            <p:cNvPr id="754" name="Google Shape;754;p42"/>
            <p:cNvSpPr/>
            <p:nvPr/>
          </p:nvSpPr>
          <p:spPr>
            <a:xfrm>
              <a:off x="0" y="0"/>
              <a:ext cx="680177" cy="303112"/>
            </a:xfrm>
            <a:custGeom>
              <a:rect b="b" l="l" r="r" t="t"/>
              <a:pathLst>
                <a:path extrusionOk="0" h="303112" w="680177">
                  <a:moveTo>
                    <a:pt x="203200" y="0"/>
                  </a:moveTo>
                  <a:lnTo>
                    <a:pt x="680177" y="0"/>
                  </a:lnTo>
                  <a:lnTo>
                    <a:pt x="476977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755" name="Google Shape;755;p42"/>
            <p:cNvSpPr txBox="1"/>
            <p:nvPr/>
          </p:nvSpPr>
          <p:spPr>
            <a:xfrm>
              <a:off x="101600" y="-57150"/>
              <a:ext cx="4770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6" name="Google Shape;756;p42"/>
          <p:cNvGrpSpPr/>
          <p:nvPr/>
        </p:nvGrpSpPr>
        <p:grpSpPr>
          <a:xfrm>
            <a:off x="7742975" y="2567823"/>
            <a:ext cx="4233013" cy="715412"/>
            <a:chOff x="0" y="-57150"/>
            <a:chExt cx="2007880" cy="360300"/>
          </a:xfrm>
        </p:grpSpPr>
        <p:sp>
          <p:nvSpPr>
            <p:cNvPr id="757" name="Google Shape;757;p42"/>
            <p:cNvSpPr/>
            <p:nvPr/>
          </p:nvSpPr>
          <p:spPr>
            <a:xfrm>
              <a:off x="0" y="0"/>
              <a:ext cx="2007880" cy="303112"/>
            </a:xfrm>
            <a:custGeom>
              <a:rect b="b" l="l" r="r" t="t"/>
              <a:pathLst>
                <a:path extrusionOk="0" h="303112" w="2007880">
                  <a:moveTo>
                    <a:pt x="203200" y="0"/>
                  </a:moveTo>
                  <a:lnTo>
                    <a:pt x="2007880" y="0"/>
                  </a:lnTo>
                  <a:lnTo>
                    <a:pt x="1804680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758" name="Google Shape;758;p42"/>
            <p:cNvSpPr txBox="1"/>
            <p:nvPr/>
          </p:nvSpPr>
          <p:spPr>
            <a:xfrm>
              <a:off x="101600" y="-57150"/>
              <a:ext cx="18048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9" name="Google Shape;759;p42"/>
          <p:cNvSpPr txBox="1"/>
          <p:nvPr/>
        </p:nvSpPr>
        <p:spPr>
          <a:xfrm>
            <a:off x="8195074" y="2680425"/>
            <a:ext cx="341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Dynamic stop loss</a:t>
            </a:r>
            <a:r>
              <a:rPr b="1" lang="en-US" sz="3000">
                <a:solidFill>
                  <a:srgbClr val="FFFFFF"/>
                </a:solidFill>
              </a:rPr>
              <a:t> </a:t>
            </a:r>
            <a:endParaRPr sz="3000"/>
          </a:p>
        </p:txBody>
      </p:sp>
      <p:sp>
        <p:nvSpPr>
          <p:cNvPr id="760" name="Google Shape;760;p42"/>
          <p:cNvSpPr txBox="1"/>
          <p:nvPr/>
        </p:nvSpPr>
        <p:spPr>
          <a:xfrm>
            <a:off x="1891173" y="3566638"/>
            <a:ext cx="3783000" cy="61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Char char="-"/>
            </a:pP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Use of rolling windows as lookback period to calculate indicators e.g RSI, VIX</a:t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Char char="-"/>
            </a:pP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Uses more recent data to calculate indicators allows better reflection of current market conditions</a:t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761" name="Google Shape;761;p42"/>
          <p:cNvGrpSpPr/>
          <p:nvPr/>
        </p:nvGrpSpPr>
        <p:grpSpPr>
          <a:xfrm>
            <a:off x="2143825" y="2600022"/>
            <a:ext cx="1115354" cy="715412"/>
            <a:chOff x="0" y="-57150"/>
            <a:chExt cx="680177" cy="360300"/>
          </a:xfrm>
        </p:grpSpPr>
        <p:sp>
          <p:nvSpPr>
            <p:cNvPr id="762" name="Google Shape;762;p42"/>
            <p:cNvSpPr/>
            <p:nvPr/>
          </p:nvSpPr>
          <p:spPr>
            <a:xfrm>
              <a:off x="0" y="0"/>
              <a:ext cx="680177" cy="303112"/>
            </a:xfrm>
            <a:custGeom>
              <a:rect b="b" l="l" r="r" t="t"/>
              <a:pathLst>
                <a:path extrusionOk="0" h="303112" w="680177">
                  <a:moveTo>
                    <a:pt x="203200" y="0"/>
                  </a:moveTo>
                  <a:lnTo>
                    <a:pt x="680177" y="0"/>
                  </a:lnTo>
                  <a:lnTo>
                    <a:pt x="476977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763" name="Google Shape;763;p42"/>
            <p:cNvSpPr txBox="1"/>
            <p:nvPr/>
          </p:nvSpPr>
          <p:spPr>
            <a:xfrm>
              <a:off x="101600" y="-57150"/>
              <a:ext cx="4770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42"/>
          <p:cNvGrpSpPr/>
          <p:nvPr/>
        </p:nvGrpSpPr>
        <p:grpSpPr>
          <a:xfrm>
            <a:off x="2381650" y="2600048"/>
            <a:ext cx="4022185" cy="715412"/>
            <a:chOff x="0" y="-57150"/>
            <a:chExt cx="2007880" cy="360300"/>
          </a:xfrm>
        </p:grpSpPr>
        <p:sp>
          <p:nvSpPr>
            <p:cNvPr id="765" name="Google Shape;765;p42"/>
            <p:cNvSpPr/>
            <p:nvPr/>
          </p:nvSpPr>
          <p:spPr>
            <a:xfrm>
              <a:off x="0" y="0"/>
              <a:ext cx="2007880" cy="303112"/>
            </a:xfrm>
            <a:custGeom>
              <a:rect b="b" l="l" r="r" t="t"/>
              <a:pathLst>
                <a:path extrusionOk="0" h="303112" w="2007880">
                  <a:moveTo>
                    <a:pt x="203200" y="0"/>
                  </a:moveTo>
                  <a:lnTo>
                    <a:pt x="2007880" y="0"/>
                  </a:lnTo>
                  <a:lnTo>
                    <a:pt x="1804680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766" name="Google Shape;766;p42"/>
            <p:cNvSpPr txBox="1"/>
            <p:nvPr/>
          </p:nvSpPr>
          <p:spPr>
            <a:xfrm>
              <a:off x="101600" y="-57150"/>
              <a:ext cx="18048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7" name="Google Shape;767;p42"/>
          <p:cNvSpPr txBox="1"/>
          <p:nvPr/>
        </p:nvSpPr>
        <p:spPr>
          <a:xfrm>
            <a:off x="2815700" y="2732775"/>
            <a:ext cx="318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Lookback period</a:t>
            </a:r>
            <a:r>
              <a:rPr b="1" lang="en-US" sz="3000">
                <a:solidFill>
                  <a:srgbClr val="FFFFFF"/>
                </a:solidFill>
              </a:rPr>
              <a:t> </a:t>
            </a:r>
            <a:endParaRPr sz="3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3"/>
          <p:cNvSpPr txBox="1"/>
          <p:nvPr/>
        </p:nvSpPr>
        <p:spPr>
          <a:xfrm>
            <a:off x="5441150" y="4825025"/>
            <a:ext cx="7654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0"/>
          </a:p>
        </p:txBody>
      </p:sp>
      <p:sp>
        <p:nvSpPr>
          <p:cNvPr id="773" name="Google Shape;773;p43"/>
          <p:cNvSpPr txBox="1"/>
          <p:nvPr/>
        </p:nvSpPr>
        <p:spPr>
          <a:xfrm>
            <a:off x="5596253" y="4099724"/>
            <a:ext cx="74568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solidFill>
                  <a:srgbClr val="222C5B"/>
                </a:solidFill>
              </a:rPr>
              <a:t>CONCLUSION</a:t>
            </a:r>
            <a:endParaRPr sz="8000"/>
          </a:p>
        </p:txBody>
      </p:sp>
      <p:grpSp>
        <p:nvGrpSpPr>
          <p:cNvPr id="774" name="Google Shape;774;p43"/>
          <p:cNvGrpSpPr/>
          <p:nvPr/>
        </p:nvGrpSpPr>
        <p:grpSpPr>
          <a:xfrm>
            <a:off x="1266104" y="3943249"/>
            <a:ext cx="1549756" cy="881787"/>
            <a:chOff x="0" y="-95250"/>
            <a:chExt cx="291045" cy="165600"/>
          </a:xfrm>
        </p:grpSpPr>
        <p:sp>
          <p:nvSpPr>
            <p:cNvPr id="775" name="Google Shape;775;p43"/>
            <p:cNvSpPr/>
            <p:nvPr/>
          </p:nvSpPr>
          <p:spPr>
            <a:xfrm>
              <a:off x="0" y="0"/>
              <a:ext cx="291045" cy="70237"/>
            </a:xfrm>
            <a:custGeom>
              <a:rect b="b" l="l" r="r" t="t"/>
              <a:pathLst>
                <a:path extrusionOk="0" h="70237" w="291045">
                  <a:moveTo>
                    <a:pt x="0" y="0"/>
                  </a:moveTo>
                  <a:lnTo>
                    <a:pt x="291045" y="0"/>
                  </a:lnTo>
                  <a:lnTo>
                    <a:pt x="291045" y="70237"/>
                  </a:lnTo>
                  <a:lnTo>
                    <a:pt x="0" y="70237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776" name="Google Shape;776;p43"/>
            <p:cNvSpPr txBox="1"/>
            <p:nvPr/>
          </p:nvSpPr>
          <p:spPr>
            <a:xfrm>
              <a:off x="0" y="-95250"/>
              <a:ext cx="291000" cy="1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775" lIns="41775" spcFirstLastPara="1" rIns="41775" wrap="square" tIns="41775">
              <a:noAutofit/>
            </a:bodyPr>
            <a:lstStyle/>
            <a:p>
              <a:pPr indent="0" lvl="0" marL="0" marR="0" rtl="0" algn="ctr">
                <a:lnSpc>
                  <a:spcPct val="34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7" name="Google Shape;777;p43"/>
          <p:cNvGrpSpPr/>
          <p:nvPr/>
        </p:nvGrpSpPr>
        <p:grpSpPr>
          <a:xfrm>
            <a:off x="2815865" y="3943249"/>
            <a:ext cx="1307143" cy="881787"/>
            <a:chOff x="0" y="-95250"/>
            <a:chExt cx="245482" cy="165600"/>
          </a:xfrm>
        </p:grpSpPr>
        <p:sp>
          <p:nvSpPr>
            <p:cNvPr id="778" name="Google Shape;778;p43"/>
            <p:cNvSpPr/>
            <p:nvPr/>
          </p:nvSpPr>
          <p:spPr>
            <a:xfrm>
              <a:off x="0" y="0"/>
              <a:ext cx="245482" cy="70237"/>
            </a:xfrm>
            <a:custGeom>
              <a:rect b="b" l="l" r="r" t="t"/>
              <a:pathLst>
                <a:path extrusionOk="0" h="70237" w="245482">
                  <a:moveTo>
                    <a:pt x="0" y="0"/>
                  </a:moveTo>
                  <a:lnTo>
                    <a:pt x="245482" y="0"/>
                  </a:lnTo>
                  <a:lnTo>
                    <a:pt x="245482" y="70237"/>
                  </a:lnTo>
                  <a:lnTo>
                    <a:pt x="0" y="70237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779" name="Google Shape;779;p43"/>
            <p:cNvSpPr txBox="1"/>
            <p:nvPr/>
          </p:nvSpPr>
          <p:spPr>
            <a:xfrm>
              <a:off x="0" y="-95250"/>
              <a:ext cx="245400" cy="1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775" lIns="41775" spcFirstLastPara="1" rIns="41775" wrap="square" tIns="41775">
              <a:noAutofit/>
            </a:bodyPr>
            <a:lstStyle/>
            <a:p>
              <a:pPr indent="0" lvl="0" marL="0" marR="0" rtl="0" algn="ctr">
                <a:lnSpc>
                  <a:spcPct val="34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0" name="Google Shape;780;p43"/>
          <p:cNvSpPr/>
          <p:nvPr/>
        </p:nvSpPr>
        <p:spPr>
          <a:xfrm>
            <a:off x="4236940" y="4336802"/>
            <a:ext cx="1297552" cy="572545"/>
          </a:xfrm>
          <a:custGeom>
            <a:rect b="b" l="l" r="r" t="t"/>
            <a:pathLst>
              <a:path extrusionOk="0" h="572545" w="1297552">
                <a:moveTo>
                  <a:pt x="0" y="0"/>
                </a:moveTo>
                <a:lnTo>
                  <a:pt x="1297552" y="0"/>
                </a:lnTo>
                <a:lnTo>
                  <a:pt x="1297552" y="572545"/>
                </a:lnTo>
                <a:lnTo>
                  <a:pt x="0" y="5725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781" name="Google Shape;781;p43"/>
          <p:cNvGrpSpPr/>
          <p:nvPr/>
        </p:nvGrpSpPr>
        <p:grpSpPr>
          <a:xfrm rot="10800000">
            <a:off x="15833419" y="4454812"/>
            <a:ext cx="1549756" cy="881787"/>
            <a:chOff x="0" y="-95250"/>
            <a:chExt cx="291045" cy="165600"/>
          </a:xfrm>
        </p:grpSpPr>
        <p:sp>
          <p:nvSpPr>
            <p:cNvPr id="782" name="Google Shape;782;p43"/>
            <p:cNvSpPr/>
            <p:nvPr/>
          </p:nvSpPr>
          <p:spPr>
            <a:xfrm>
              <a:off x="0" y="0"/>
              <a:ext cx="291045" cy="70237"/>
            </a:xfrm>
            <a:custGeom>
              <a:rect b="b" l="l" r="r" t="t"/>
              <a:pathLst>
                <a:path extrusionOk="0" h="70237" w="291045">
                  <a:moveTo>
                    <a:pt x="0" y="0"/>
                  </a:moveTo>
                  <a:lnTo>
                    <a:pt x="291045" y="0"/>
                  </a:lnTo>
                  <a:lnTo>
                    <a:pt x="291045" y="70237"/>
                  </a:lnTo>
                  <a:lnTo>
                    <a:pt x="0" y="70237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783" name="Google Shape;783;p43"/>
            <p:cNvSpPr txBox="1"/>
            <p:nvPr/>
          </p:nvSpPr>
          <p:spPr>
            <a:xfrm>
              <a:off x="0" y="-95250"/>
              <a:ext cx="291000" cy="1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775" lIns="41775" spcFirstLastPara="1" rIns="41775" wrap="square" tIns="41775">
              <a:noAutofit/>
            </a:bodyPr>
            <a:lstStyle/>
            <a:p>
              <a:pPr indent="0" lvl="0" marL="0" marR="0" rtl="0" algn="ctr">
                <a:lnSpc>
                  <a:spcPct val="34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4" name="Google Shape;784;p43"/>
          <p:cNvGrpSpPr/>
          <p:nvPr/>
        </p:nvGrpSpPr>
        <p:grpSpPr>
          <a:xfrm rot="10800000">
            <a:off x="14526272" y="4454812"/>
            <a:ext cx="1307143" cy="881787"/>
            <a:chOff x="0" y="-95250"/>
            <a:chExt cx="245482" cy="165600"/>
          </a:xfrm>
        </p:grpSpPr>
        <p:sp>
          <p:nvSpPr>
            <p:cNvPr id="785" name="Google Shape;785;p43"/>
            <p:cNvSpPr/>
            <p:nvPr/>
          </p:nvSpPr>
          <p:spPr>
            <a:xfrm>
              <a:off x="0" y="0"/>
              <a:ext cx="245482" cy="70237"/>
            </a:xfrm>
            <a:custGeom>
              <a:rect b="b" l="l" r="r" t="t"/>
              <a:pathLst>
                <a:path extrusionOk="0" h="70237" w="245482">
                  <a:moveTo>
                    <a:pt x="0" y="0"/>
                  </a:moveTo>
                  <a:lnTo>
                    <a:pt x="245482" y="0"/>
                  </a:lnTo>
                  <a:lnTo>
                    <a:pt x="245482" y="70237"/>
                  </a:lnTo>
                  <a:lnTo>
                    <a:pt x="0" y="70237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786" name="Google Shape;786;p43"/>
            <p:cNvSpPr txBox="1"/>
            <p:nvPr/>
          </p:nvSpPr>
          <p:spPr>
            <a:xfrm>
              <a:off x="0" y="-95250"/>
              <a:ext cx="245400" cy="1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775" lIns="41775" spcFirstLastPara="1" rIns="41775" wrap="square" tIns="41775">
              <a:noAutofit/>
            </a:bodyPr>
            <a:lstStyle/>
            <a:p>
              <a:pPr indent="0" lvl="0" marL="0" marR="0" rtl="0" algn="ctr">
                <a:lnSpc>
                  <a:spcPct val="34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7" name="Google Shape;787;p43"/>
          <p:cNvSpPr/>
          <p:nvPr/>
        </p:nvSpPr>
        <p:spPr>
          <a:xfrm rot="10800000">
            <a:off x="13114788" y="4336789"/>
            <a:ext cx="1297552" cy="572545"/>
          </a:xfrm>
          <a:custGeom>
            <a:rect b="b" l="l" r="r" t="t"/>
            <a:pathLst>
              <a:path extrusionOk="0" h="572545" w="1297552">
                <a:moveTo>
                  <a:pt x="0" y="0"/>
                </a:moveTo>
                <a:lnTo>
                  <a:pt x="1297552" y="0"/>
                </a:lnTo>
                <a:lnTo>
                  <a:pt x="1297552" y="572545"/>
                </a:lnTo>
                <a:lnTo>
                  <a:pt x="0" y="5725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88" name="Google Shape;788;p43"/>
          <p:cNvSpPr/>
          <p:nvPr/>
        </p:nvSpPr>
        <p:spPr>
          <a:xfrm rot="10800000">
            <a:off x="15702406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2679798" y="2184036"/>
                </a:moveTo>
                <a:lnTo>
                  <a:pt x="0" y="2184036"/>
                </a:lnTo>
                <a:lnTo>
                  <a:pt x="0" y="0"/>
                </a:lnTo>
                <a:lnTo>
                  <a:pt x="2679798" y="0"/>
                </a:lnTo>
                <a:lnTo>
                  <a:pt x="2679798" y="2184036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89" name="Google Shape;789;p43"/>
          <p:cNvSpPr/>
          <p:nvPr/>
        </p:nvSpPr>
        <p:spPr>
          <a:xfrm flipH="1" rot="10800000">
            <a:off x="0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0" y="2184036"/>
                </a:moveTo>
                <a:lnTo>
                  <a:pt x="2679798" y="2184036"/>
                </a:lnTo>
                <a:lnTo>
                  <a:pt x="2679798" y="0"/>
                </a:lnTo>
                <a:lnTo>
                  <a:pt x="0" y="0"/>
                </a:lnTo>
                <a:lnTo>
                  <a:pt x="0" y="2184036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90" name="Google Shape;790;p43"/>
          <p:cNvSpPr/>
          <p:nvPr/>
        </p:nvSpPr>
        <p:spPr>
          <a:xfrm rot="1127820">
            <a:off x="-5324569" y="8041142"/>
            <a:ext cx="9162348" cy="3882545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91" name="Google Shape;791;p43"/>
          <p:cNvSpPr/>
          <p:nvPr/>
        </p:nvSpPr>
        <p:spPr>
          <a:xfrm rot="-1971343">
            <a:off x="14219212" y="8350673"/>
            <a:ext cx="9153855" cy="3878946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92" name="Google Shape;792;p43"/>
          <p:cNvSpPr/>
          <p:nvPr/>
        </p:nvSpPr>
        <p:spPr>
          <a:xfrm>
            <a:off x="8336800" y="1767975"/>
            <a:ext cx="1596875" cy="1520825"/>
          </a:xfrm>
          <a:prstGeom prst="flowChartInputOutput">
            <a:avLst/>
          </a:prstGeom>
          <a:solidFill>
            <a:srgbClr val="B60712"/>
          </a:solidFill>
          <a:ln cap="flat" cmpd="sng" w="9525">
            <a:solidFill>
              <a:srgbClr val="D608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43"/>
          <p:cNvSpPr txBox="1"/>
          <p:nvPr/>
        </p:nvSpPr>
        <p:spPr>
          <a:xfrm rot="521143">
            <a:off x="8716978" y="1615160"/>
            <a:ext cx="1102544" cy="1826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2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2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98">
                <a:solidFill>
                  <a:schemeClr val="lt1"/>
                </a:solidFill>
              </a:rPr>
              <a:t>8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4"/>
          <p:cNvSpPr txBox="1"/>
          <p:nvPr/>
        </p:nvSpPr>
        <p:spPr>
          <a:xfrm>
            <a:off x="5441150" y="4825025"/>
            <a:ext cx="7654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0"/>
          </a:p>
        </p:txBody>
      </p:sp>
      <p:sp>
        <p:nvSpPr>
          <p:cNvPr id="799" name="Google Shape;799;p44"/>
          <p:cNvSpPr txBox="1"/>
          <p:nvPr/>
        </p:nvSpPr>
        <p:spPr>
          <a:xfrm>
            <a:off x="5596253" y="4099724"/>
            <a:ext cx="74568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00">
                <a:solidFill>
                  <a:srgbClr val="222C5B"/>
                </a:solidFill>
              </a:rPr>
              <a:t>THANK YOU</a:t>
            </a:r>
            <a:endParaRPr sz="8000"/>
          </a:p>
        </p:txBody>
      </p:sp>
      <p:grpSp>
        <p:nvGrpSpPr>
          <p:cNvPr id="800" name="Google Shape;800;p44"/>
          <p:cNvGrpSpPr/>
          <p:nvPr/>
        </p:nvGrpSpPr>
        <p:grpSpPr>
          <a:xfrm>
            <a:off x="1266104" y="3943249"/>
            <a:ext cx="1549756" cy="881787"/>
            <a:chOff x="0" y="-95250"/>
            <a:chExt cx="291045" cy="165600"/>
          </a:xfrm>
        </p:grpSpPr>
        <p:sp>
          <p:nvSpPr>
            <p:cNvPr id="801" name="Google Shape;801;p44"/>
            <p:cNvSpPr/>
            <p:nvPr/>
          </p:nvSpPr>
          <p:spPr>
            <a:xfrm>
              <a:off x="0" y="0"/>
              <a:ext cx="291045" cy="70237"/>
            </a:xfrm>
            <a:custGeom>
              <a:rect b="b" l="l" r="r" t="t"/>
              <a:pathLst>
                <a:path extrusionOk="0" h="70237" w="291045">
                  <a:moveTo>
                    <a:pt x="0" y="0"/>
                  </a:moveTo>
                  <a:lnTo>
                    <a:pt x="291045" y="0"/>
                  </a:lnTo>
                  <a:lnTo>
                    <a:pt x="291045" y="70237"/>
                  </a:lnTo>
                  <a:lnTo>
                    <a:pt x="0" y="70237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802" name="Google Shape;802;p44"/>
            <p:cNvSpPr txBox="1"/>
            <p:nvPr/>
          </p:nvSpPr>
          <p:spPr>
            <a:xfrm>
              <a:off x="0" y="-95250"/>
              <a:ext cx="291000" cy="1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775" lIns="41775" spcFirstLastPara="1" rIns="41775" wrap="square" tIns="41775">
              <a:noAutofit/>
            </a:bodyPr>
            <a:lstStyle/>
            <a:p>
              <a:pPr indent="0" lvl="0" marL="0" marR="0" rtl="0" algn="ctr">
                <a:lnSpc>
                  <a:spcPct val="34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3" name="Google Shape;803;p44"/>
          <p:cNvGrpSpPr/>
          <p:nvPr/>
        </p:nvGrpSpPr>
        <p:grpSpPr>
          <a:xfrm>
            <a:off x="2815865" y="3943249"/>
            <a:ext cx="1307143" cy="881787"/>
            <a:chOff x="0" y="-95250"/>
            <a:chExt cx="245482" cy="165600"/>
          </a:xfrm>
        </p:grpSpPr>
        <p:sp>
          <p:nvSpPr>
            <p:cNvPr id="804" name="Google Shape;804;p44"/>
            <p:cNvSpPr/>
            <p:nvPr/>
          </p:nvSpPr>
          <p:spPr>
            <a:xfrm>
              <a:off x="0" y="0"/>
              <a:ext cx="245482" cy="70237"/>
            </a:xfrm>
            <a:custGeom>
              <a:rect b="b" l="l" r="r" t="t"/>
              <a:pathLst>
                <a:path extrusionOk="0" h="70237" w="245482">
                  <a:moveTo>
                    <a:pt x="0" y="0"/>
                  </a:moveTo>
                  <a:lnTo>
                    <a:pt x="245482" y="0"/>
                  </a:lnTo>
                  <a:lnTo>
                    <a:pt x="245482" y="70237"/>
                  </a:lnTo>
                  <a:lnTo>
                    <a:pt x="0" y="70237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805" name="Google Shape;805;p44"/>
            <p:cNvSpPr txBox="1"/>
            <p:nvPr/>
          </p:nvSpPr>
          <p:spPr>
            <a:xfrm>
              <a:off x="0" y="-95250"/>
              <a:ext cx="245400" cy="1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775" lIns="41775" spcFirstLastPara="1" rIns="41775" wrap="square" tIns="41775">
              <a:noAutofit/>
            </a:bodyPr>
            <a:lstStyle/>
            <a:p>
              <a:pPr indent="0" lvl="0" marL="0" marR="0" rtl="0" algn="ctr">
                <a:lnSpc>
                  <a:spcPct val="34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6" name="Google Shape;806;p44"/>
          <p:cNvSpPr/>
          <p:nvPr/>
        </p:nvSpPr>
        <p:spPr>
          <a:xfrm>
            <a:off x="4236940" y="4336802"/>
            <a:ext cx="1297552" cy="572545"/>
          </a:xfrm>
          <a:custGeom>
            <a:rect b="b" l="l" r="r" t="t"/>
            <a:pathLst>
              <a:path extrusionOk="0" h="572545" w="1297552">
                <a:moveTo>
                  <a:pt x="0" y="0"/>
                </a:moveTo>
                <a:lnTo>
                  <a:pt x="1297552" y="0"/>
                </a:lnTo>
                <a:lnTo>
                  <a:pt x="1297552" y="572545"/>
                </a:lnTo>
                <a:lnTo>
                  <a:pt x="0" y="5725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07" name="Google Shape;807;p44"/>
          <p:cNvGrpSpPr/>
          <p:nvPr/>
        </p:nvGrpSpPr>
        <p:grpSpPr>
          <a:xfrm rot="10800000">
            <a:off x="15833419" y="4454812"/>
            <a:ext cx="1549756" cy="881787"/>
            <a:chOff x="0" y="-95250"/>
            <a:chExt cx="291045" cy="165600"/>
          </a:xfrm>
        </p:grpSpPr>
        <p:sp>
          <p:nvSpPr>
            <p:cNvPr id="808" name="Google Shape;808;p44"/>
            <p:cNvSpPr/>
            <p:nvPr/>
          </p:nvSpPr>
          <p:spPr>
            <a:xfrm>
              <a:off x="0" y="0"/>
              <a:ext cx="291045" cy="70237"/>
            </a:xfrm>
            <a:custGeom>
              <a:rect b="b" l="l" r="r" t="t"/>
              <a:pathLst>
                <a:path extrusionOk="0" h="70237" w="291045">
                  <a:moveTo>
                    <a:pt x="0" y="0"/>
                  </a:moveTo>
                  <a:lnTo>
                    <a:pt x="291045" y="0"/>
                  </a:lnTo>
                  <a:lnTo>
                    <a:pt x="291045" y="70237"/>
                  </a:lnTo>
                  <a:lnTo>
                    <a:pt x="0" y="70237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809" name="Google Shape;809;p44"/>
            <p:cNvSpPr txBox="1"/>
            <p:nvPr/>
          </p:nvSpPr>
          <p:spPr>
            <a:xfrm>
              <a:off x="0" y="-95250"/>
              <a:ext cx="291000" cy="1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775" lIns="41775" spcFirstLastPara="1" rIns="41775" wrap="square" tIns="41775">
              <a:noAutofit/>
            </a:bodyPr>
            <a:lstStyle/>
            <a:p>
              <a:pPr indent="0" lvl="0" marL="0" marR="0" rtl="0" algn="ctr">
                <a:lnSpc>
                  <a:spcPct val="34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0" name="Google Shape;810;p44"/>
          <p:cNvGrpSpPr/>
          <p:nvPr/>
        </p:nvGrpSpPr>
        <p:grpSpPr>
          <a:xfrm rot="10800000">
            <a:off x="14526272" y="4454812"/>
            <a:ext cx="1307143" cy="881787"/>
            <a:chOff x="0" y="-95250"/>
            <a:chExt cx="245482" cy="165600"/>
          </a:xfrm>
        </p:grpSpPr>
        <p:sp>
          <p:nvSpPr>
            <p:cNvPr id="811" name="Google Shape;811;p44"/>
            <p:cNvSpPr/>
            <p:nvPr/>
          </p:nvSpPr>
          <p:spPr>
            <a:xfrm>
              <a:off x="0" y="0"/>
              <a:ext cx="245482" cy="70237"/>
            </a:xfrm>
            <a:custGeom>
              <a:rect b="b" l="l" r="r" t="t"/>
              <a:pathLst>
                <a:path extrusionOk="0" h="70237" w="245482">
                  <a:moveTo>
                    <a:pt x="0" y="0"/>
                  </a:moveTo>
                  <a:lnTo>
                    <a:pt x="245482" y="0"/>
                  </a:lnTo>
                  <a:lnTo>
                    <a:pt x="245482" y="70237"/>
                  </a:lnTo>
                  <a:lnTo>
                    <a:pt x="0" y="70237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812" name="Google Shape;812;p44"/>
            <p:cNvSpPr txBox="1"/>
            <p:nvPr/>
          </p:nvSpPr>
          <p:spPr>
            <a:xfrm>
              <a:off x="0" y="-95250"/>
              <a:ext cx="245400" cy="1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775" lIns="41775" spcFirstLastPara="1" rIns="41775" wrap="square" tIns="41775">
              <a:noAutofit/>
            </a:bodyPr>
            <a:lstStyle/>
            <a:p>
              <a:pPr indent="0" lvl="0" marL="0" marR="0" rtl="0" algn="ctr">
                <a:lnSpc>
                  <a:spcPct val="34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3" name="Google Shape;813;p44"/>
          <p:cNvSpPr/>
          <p:nvPr/>
        </p:nvSpPr>
        <p:spPr>
          <a:xfrm rot="10800000">
            <a:off x="13114788" y="4336789"/>
            <a:ext cx="1297552" cy="572545"/>
          </a:xfrm>
          <a:custGeom>
            <a:rect b="b" l="l" r="r" t="t"/>
            <a:pathLst>
              <a:path extrusionOk="0" h="572545" w="1297552">
                <a:moveTo>
                  <a:pt x="0" y="0"/>
                </a:moveTo>
                <a:lnTo>
                  <a:pt x="1297552" y="0"/>
                </a:lnTo>
                <a:lnTo>
                  <a:pt x="1297552" y="572545"/>
                </a:lnTo>
                <a:lnTo>
                  <a:pt x="0" y="5725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14" name="Google Shape;814;p44"/>
          <p:cNvSpPr/>
          <p:nvPr/>
        </p:nvSpPr>
        <p:spPr>
          <a:xfrm rot="10800000">
            <a:off x="15702406" y="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2679798" y="2184036"/>
                </a:moveTo>
                <a:lnTo>
                  <a:pt x="0" y="2184036"/>
                </a:lnTo>
                <a:lnTo>
                  <a:pt x="0" y="0"/>
                </a:lnTo>
                <a:lnTo>
                  <a:pt x="2679798" y="0"/>
                </a:lnTo>
                <a:lnTo>
                  <a:pt x="2679798" y="2184036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15" name="Google Shape;815;p44"/>
          <p:cNvSpPr/>
          <p:nvPr/>
        </p:nvSpPr>
        <p:spPr>
          <a:xfrm flipH="1" rot="10800000">
            <a:off x="0" y="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0" y="2184036"/>
                </a:moveTo>
                <a:lnTo>
                  <a:pt x="2679798" y="2184036"/>
                </a:lnTo>
                <a:lnTo>
                  <a:pt x="2679798" y="0"/>
                </a:lnTo>
                <a:lnTo>
                  <a:pt x="0" y="0"/>
                </a:lnTo>
                <a:lnTo>
                  <a:pt x="0" y="2184036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16" name="Google Shape;816;p44"/>
          <p:cNvSpPr/>
          <p:nvPr/>
        </p:nvSpPr>
        <p:spPr>
          <a:xfrm rot="1127820">
            <a:off x="-5324569" y="8041142"/>
            <a:ext cx="9162348" cy="3882545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17" name="Google Shape;817;p44"/>
          <p:cNvSpPr/>
          <p:nvPr/>
        </p:nvSpPr>
        <p:spPr>
          <a:xfrm rot="-1971343">
            <a:off x="14219212" y="8350673"/>
            <a:ext cx="9153855" cy="3878946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 txBox="1"/>
          <p:nvPr/>
        </p:nvSpPr>
        <p:spPr>
          <a:xfrm>
            <a:off x="2575950" y="1715625"/>
            <a:ext cx="13136100" cy="1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222C5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1) Select Top 5 Sectors by Median Trading Volume from 2010 to 2016</a:t>
            </a:r>
            <a:endParaRPr b="1" sz="3500">
              <a:solidFill>
                <a:srgbClr val="222C5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2060231" y="3716575"/>
            <a:ext cx="8428500" cy="54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1F1F1F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	</a:t>
            </a:r>
            <a:r>
              <a:rPr b="1" lang="en-US" sz="2500">
                <a:solidFill>
                  <a:srgbClr val="1F1F1F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S&amp;P SECTORS</a:t>
            </a:r>
            <a:endParaRPr b="1" sz="2500">
              <a:solidFill>
                <a:srgbClr val="1F1F1F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AutoNum type="arabicPeriod"/>
            </a:pPr>
            <a:r>
              <a:rPr lang="en-US" sz="2500">
                <a:solidFill>
                  <a:srgbClr val="1F1F1F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Consumer Discretionary (XLY)</a:t>
            </a:r>
            <a:endParaRPr sz="2500">
              <a:solidFill>
                <a:srgbClr val="1F1F1F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AutoNum type="arabicPeriod"/>
            </a:pPr>
            <a:r>
              <a:rPr lang="en-US" sz="2500">
                <a:solidFill>
                  <a:srgbClr val="1F1F1F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Consumer Staples (XLP)</a:t>
            </a:r>
            <a:endParaRPr sz="2500">
              <a:solidFill>
                <a:srgbClr val="1F1F1F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AutoNum type="arabicPeriod"/>
            </a:pPr>
            <a:r>
              <a:rPr lang="en-US" sz="2500">
                <a:solidFill>
                  <a:srgbClr val="1F1F1F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Health Care (XLV)</a:t>
            </a:r>
            <a:endParaRPr sz="2500">
              <a:solidFill>
                <a:srgbClr val="1F1F1F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AutoNum type="arabicPeriod"/>
            </a:pPr>
            <a:r>
              <a:rPr lang="en-US" sz="2500">
                <a:solidFill>
                  <a:srgbClr val="1F1F1F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Industrials (XLI)</a:t>
            </a:r>
            <a:endParaRPr sz="2500">
              <a:solidFill>
                <a:srgbClr val="1F1F1F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AutoNum type="arabicPeriod"/>
            </a:pPr>
            <a:r>
              <a:rPr lang="en-US" sz="2500">
                <a:solidFill>
                  <a:srgbClr val="1F1F1F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Information Technology (XLK)</a:t>
            </a:r>
            <a:endParaRPr sz="2500">
              <a:solidFill>
                <a:srgbClr val="1F1F1F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AutoNum type="arabicPeriod"/>
            </a:pPr>
            <a:r>
              <a:rPr lang="en-US" sz="2500">
                <a:solidFill>
                  <a:srgbClr val="1F1F1F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Materials (XL</a:t>
            </a:r>
            <a:r>
              <a:rPr lang="en-US" sz="2500">
                <a:solidFill>
                  <a:srgbClr val="1F1F1F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B)</a:t>
            </a:r>
            <a:endParaRPr sz="2500">
              <a:solidFill>
                <a:srgbClr val="1F1F1F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AutoNum type="arabicPeriod"/>
            </a:pPr>
            <a:r>
              <a:rPr lang="en-US" sz="2500">
                <a:solidFill>
                  <a:srgbClr val="1F1F1F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Real Estate (XLRE)</a:t>
            </a:r>
            <a:endParaRPr sz="2500">
              <a:solidFill>
                <a:srgbClr val="1F1F1F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AutoNum type="arabicPeriod"/>
            </a:pPr>
            <a:r>
              <a:rPr lang="en-US" sz="2500">
                <a:solidFill>
                  <a:srgbClr val="1F1F1F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Communication Services (XLC)</a:t>
            </a:r>
            <a:endParaRPr sz="2500">
              <a:solidFill>
                <a:srgbClr val="1F1F1F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AutoNum type="arabicPeriod"/>
            </a:pPr>
            <a:r>
              <a:rPr lang="en-US" sz="2500">
                <a:solidFill>
                  <a:srgbClr val="1F1F1F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Utilities (XLU)</a:t>
            </a:r>
            <a:endParaRPr sz="2500">
              <a:solidFill>
                <a:srgbClr val="1F1F1F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AutoNum type="arabicPeriod"/>
            </a:pPr>
            <a:r>
              <a:rPr lang="en-US" sz="2500">
                <a:solidFill>
                  <a:srgbClr val="1F1F1F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Financials (XLF)</a:t>
            </a:r>
            <a:endParaRPr sz="2500">
              <a:solidFill>
                <a:srgbClr val="1F1F1F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AutoNum type="arabicPeriod"/>
            </a:pPr>
            <a:r>
              <a:rPr lang="en-US" sz="2500">
                <a:solidFill>
                  <a:srgbClr val="1F1F1F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Energy (XLE)</a:t>
            </a:r>
            <a:endParaRPr sz="2500">
              <a:solidFill>
                <a:srgbClr val="1F1F1F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8808950" y="5417975"/>
            <a:ext cx="1235700" cy="91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6"/>
          <p:cNvSpPr txBox="1"/>
          <p:nvPr/>
        </p:nvSpPr>
        <p:spPr>
          <a:xfrm>
            <a:off x="10490275" y="4629875"/>
            <a:ext cx="57375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1F1F1F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SHORTLISTED SECTORS</a:t>
            </a:r>
            <a:endParaRPr b="1" sz="2500">
              <a:solidFill>
                <a:srgbClr val="1F1F1F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AutoNum type="arabicPeriod"/>
            </a:pPr>
            <a:r>
              <a:rPr lang="en-US" sz="2500">
                <a:solidFill>
                  <a:srgbClr val="1F1F1F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Financials (XLF)</a:t>
            </a:r>
            <a:endParaRPr sz="2500">
              <a:solidFill>
                <a:srgbClr val="1F1F1F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AutoNum type="arabicPeriod"/>
            </a:pPr>
            <a:r>
              <a:rPr lang="en-US" sz="2500">
                <a:solidFill>
                  <a:srgbClr val="1F1F1F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Energy (XLE)</a:t>
            </a:r>
            <a:endParaRPr sz="2500">
              <a:solidFill>
                <a:srgbClr val="1F1F1F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AutoNum type="arabicPeriod"/>
            </a:pPr>
            <a:r>
              <a:rPr lang="en-US" sz="2500">
                <a:solidFill>
                  <a:srgbClr val="1F1F1F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Industrials (XLI)</a:t>
            </a:r>
            <a:endParaRPr sz="2500">
              <a:solidFill>
                <a:srgbClr val="1F1F1F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AutoNum type="arabicPeriod"/>
            </a:pPr>
            <a:r>
              <a:rPr lang="en-US" sz="2500">
                <a:solidFill>
                  <a:srgbClr val="1F1F1F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Utilities (XLU)</a:t>
            </a:r>
            <a:endParaRPr sz="2500">
              <a:solidFill>
                <a:srgbClr val="1F1F1F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AutoNum type="arabicPeriod"/>
            </a:pPr>
            <a:r>
              <a:rPr lang="en-US" sz="2500">
                <a:solidFill>
                  <a:srgbClr val="1F1F1F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Information Technology (XLK)</a:t>
            </a:r>
            <a:endParaRPr sz="2500">
              <a:solidFill>
                <a:srgbClr val="1F1F1F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2" name="Google Shape;202;p16"/>
          <p:cNvSpPr/>
          <p:nvPr/>
        </p:nvSpPr>
        <p:spPr>
          <a:xfrm rot="10800000">
            <a:off x="15702406" y="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2679798" y="2184036"/>
                </a:moveTo>
                <a:lnTo>
                  <a:pt x="0" y="2184036"/>
                </a:lnTo>
                <a:lnTo>
                  <a:pt x="0" y="0"/>
                </a:lnTo>
                <a:lnTo>
                  <a:pt x="2679798" y="0"/>
                </a:lnTo>
                <a:lnTo>
                  <a:pt x="2679798" y="218403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3" name="Google Shape;203;p16"/>
          <p:cNvSpPr/>
          <p:nvPr/>
        </p:nvSpPr>
        <p:spPr>
          <a:xfrm flipH="1" rot="10800000">
            <a:off x="0" y="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0" y="2184036"/>
                </a:moveTo>
                <a:lnTo>
                  <a:pt x="2679798" y="2184036"/>
                </a:lnTo>
                <a:lnTo>
                  <a:pt x="2679798" y="0"/>
                </a:lnTo>
                <a:lnTo>
                  <a:pt x="0" y="0"/>
                </a:lnTo>
                <a:lnTo>
                  <a:pt x="0" y="218403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4" name="Google Shape;204;p16"/>
          <p:cNvSpPr/>
          <p:nvPr/>
        </p:nvSpPr>
        <p:spPr>
          <a:xfrm rot="1127820">
            <a:off x="-5324569" y="8041142"/>
            <a:ext cx="9162348" cy="3882545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5" name="Google Shape;205;p16"/>
          <p:cNvSpPr/>
          <p:nvPr/>
        </p:nvSpPr>
        <p:spPr>
          <a:xfrm rot="-1971343">
            <a:off x="14219212" y="8350673"/>
            <a:ext cx="9153855" cy="3878946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/>
          <p:nvPr/>
        </p:nvSpPr>
        <p:spPr>
          <a:xfrm>
            <a:off x="2575950" y="594925"/>
            <a:ext cx="131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222C5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1" name="Google Shape;211;p17"/>
          <p:cNvSpPr/>
          <p:nvPr/>
        </p:nvSpPr>
        <p:spPr>
          <a:xfrm rot="10800000">
            <a:off x="15702406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2679798" y="2184036"/>
                </a:moveTo>
                <a:lnTo>
                  <a:pt x="0" y="2184036"/>
                </a:lnTo>
                <a:lnTo>
                  <a:pt x="0" y="0"/>
                </a:lnTo>
                <a:lnTo>
                  <a:pt x="2679798" y="0"/>
                </a:lnTo>
                <a:lnTo>
                  <a:pt x="2679798" y="218403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2" name="Google Shape;212;p17"/>
          <p:cNvSpPr/>
          <p:nvPr/>
        </p:nvSpPr>
        <p:spPr>
          <a:xfrm flipH="1" rot="10800000">
            <a:off x="0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0" y="2184036"/>
                </a:moveTo>
                <a:lnTo>
                  <a:pt x="2679798" y="2184036"/>
                </a:lnTo>
                <a:lnTo>
                  <a:pt x="2679798" y="0"/>
                </a:lnTo>
                <a:lnTo>
                  <a:pt x="0" y="0"/>
                </a:lnTo>
                <a:lnTo>
                  <a:pt x="0" y="218403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3" name="Google Shape;213;p17"/>
          <p:cNvSpPr/>
          <p:nvPr/>
        </p:nvSpPr>
        <p:spPr>
          <a:xfrm rot="1127820">
            <a:off x="-5324569" y="8041142"/>
            <a:ext cx="9162348" cy="3882545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4" name="Google Shape;214;p17"/>
          <p:cNvSpPr/>
          <p:nvPr/>
        </p:nvSpPr>
        <p:spPr>
          <a:xfrm rot="-1971343">
            <a:off x="14219212" y="8350673"/>
            <a:ext cx="9153855" cy="3878946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5" name="Google Shape;215;p17"/>
          <p:cNvSpPr txBox="1"/>
          <p:nvPr/>
        </p:nvSpPr>
        <p:spPr>
          <a:xfrm>
            <a:off x="2433300" y="1717175"/>
            <a:ext cx="132312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2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222C5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2) Identify Top 10 Holdings from the 5 chosen sector’s ETF </a:t>
            </a:r>
            <a:r>
              <a:rPr b="1" lang="en-US" sz="3500">
                <a:solidFill>
                  <a:srgbClr val="222C5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and Filter for Those with Higher Medium Trading Volume</a:t>
            </a:r>
            <a:endParaRPr b="1" sz="3500">
              <a:solidFill>
                <a:srgbClr val="222C5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6" name="Google Shape;216;p17"/>
          <p:cNvSpPr txBox="1"/>
          <p:nvPr/>
        </p:nvSpPr>
        <p:spPr>
          <a:xfrm>
            <a:off x="2433297" y="5016725"/>
            <a:ext cx="134214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3000"/>
              <a:buFont typeface="Poppins"/>
              <a:buAutoNum type="arabicPeriod"/>
            </a:pPr>
            <a:r>
              <a:rPr lang="en-US" sz="30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We check for stock medium trading volume * 3 &gt; sector’s ETF trading volume and shortlist stocks in the respective sectors that pass this check </a:t>
            </a:r>
            <a:endParaRPr sz="30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000"/>
              <a:buFont typeface="Poppins"/>
              <a:buAutoNum type="arabicPeriod"/>
            </a:pPr>
            <a:r>
              <a:rPr lang="en-US" sz="30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This ensures that we identify stocks with the highest trading volume since a higher volume often means better liquidity, allowing us to trade the stock easily and market orders can be executed almost instantly in our strategy.</a:t>
            </a:r>
            <a:endParaRPr sz="30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6568050" y="3550725"/>
            <a:ext cx="5151900" cy="1043700"/>
          </a:xfrm>
          <a:prstGeom prst="trapezoid">
            <a:avLst>
              <a:gd fmla="val 25000" name="adj"/>
            </a:avLst>
          </a:prstGeom>
          <a:solidFill>
            <a:srgbClr val="B60712"/>
          </a:solidFill>
          <a:ln cap="flat" cmpd="sng" w="9525">
            <a:solidFill>
              <a:srgbClr val="D608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2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RATIONALE</a:t>
            </a:r>
            <a:endParaRPr b="1" sz="35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/>
          <p:nvPr/>
        </p:nvSpPr>
        <p:spPr>
          <a:xfrm>
            <a:off x="2575950" y="594925"/>
            <a:ext cx="131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222C5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23" name="Google Shape;223;p18"/>
          <p:cNvSpPr/>
          <p:nvPr/>
        </p:nvSpPr>
        <p:spPr>
          <a:xfrm rot="10800000">
            <a:off x="15702406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2679798" y="2184036"/>
                </a:moveTo>
                <a:lnTo>
                  <a:pt x="0" y="2184036"/>
                </a:lnTo>
                <a:lnTo>
                  <a:pt x="0" y="0"/>
                </a:lnTo>
                <a:lnTo>
                  <a:pt x="2679798" y="0"/>
                </a:lnTo>
                <a:lnTo>
                  <a:pt x="2679798" y="218403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4" name="Google Shape;224;p18"/>
          <p:cNvSpPr/>
          <p:nvPr/>
        </p:nvSpPr>
        <p:spPr>
          <a:xfrm flipH="1" rot="10800000">
            <a:off x="0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0" y="2184036"/>
                </a:moveTo>
                <a:lnTo>
                  <a:pt x="2679798" y="2184036"/>
                </a:lnTo>
                <a:lnTo>
                  <a:pt x="2679798" y="0"/>
                </a:lnTo>
                <a:lnTo>
                  <a:pt x="0" y="0"/>
                </a:lnTo>
                <a:lnTo>
                  <a:pt x="0" y="218403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5" name="Google Shape;225;p18"/>
          <p:cNvSpPr/>
          <p:nvPr/>
        </p:nvSpPr>
        <p:spPr>
          <a:xfrm rot="1127820">
            <a:off x="-5324569" y="8041142"/>
            <a:ext cx="9162348" cy="3882545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6" name="Google Shape;226;p18"/>
          <p:cNvSpPr/>
          <p:nvPr/>
        </p:nvSpPr>
        <p:spPr>
          <a:xfrm rot="-1971343">
            <a:off x="14219212" y="8350673"/>
            <a:ext cx="9153855" cy="3878946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7" name="Google Shape;227;p18"/>
          <p:cNvSpPr txBox="1"/>
          <p:nvPr/>
        </p:nvSpPr>
        <p:spPr>
          <a:xfrm>
            <a:off x="2679800" y="1414400"/>
            <a:ext cx="13231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2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222C5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3) Sort the Stocks by Decreasing Volatility and select one  Stock From </a:t>
            </a:r>
            <a:r>
              <a:rPr b="1" lang="en-US" sz="3500">
                <a:solidFill>
                  <a:srgbClr val="222C5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</a:t>
            </a:r>
            <a:r>
              <a:rPr b="1" lang="en-US" sz="3500">
                <a:solidFill>
                  <a:srgbClr val="222C5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ach </a:t>
            </a:r>
            <a:r>
              <a:rPr b="1" lang="en-US" sz="3500">
                <a:solidFill>
                  <a:srgbClr val="222C5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</a:t>
            </a:r>
            <a:r>
              <a:rPr b="1" lang="en-US" sz="3500">
                <a:solidFill>
                  <a:srgbClr val="222C5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ector That Has A &lt; 0.60 Correlation Coefficient to The Other Chosen Stocks’ Returns</a:t>
            </a:r>
            <a:endParaRPr b="1" sz="3500">
              <a:solidFill>
                <a:srgbClr val="222C5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28" name="Google Shape;228;p18"/>
          <p:cNvSpPr txBox="1"/>
          <p:nvPr/>
        </p:nvSpPr>
        <p:spPr>
          <a:xfrm>
            <a:off x="2433297" y="5320900"/>
            <a:ext cx="13421400" cy="4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3000"/>
              <a:buFont typeface="Poppins"/>
              <a:buAutoNum type="arabicPeriod"/>
            </a:pPr>
            <a:r>
              <a:rPr lang="en-US" sz="30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We aim to diversify and choose stocks from different sectors to ensure more stable returns and less overall risk. </a:t>
            </a:r>
            <a:endParaRPr sz="30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000"/>
              <a:buFont typeface="Poppins"/>
              <a:buAutoNum type="arabicPeriod"/>
            </a:pPr>
            <a:r>
              <a:rPr lang="en-US" sz="30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By training our strategy on a range of price patterns, it could be more adaptable to diverse market conditions, enhancing its robustness over time.</a:t>
            </a:r>
            <a:endParaRPr sz="30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000"/>
              <a:buFont typeface="Poppins"/>
              <a:buAutoNum type="arabicPeriod"/>
            </a:pPr>
            <a:r>
              <a:rPr lang="en-US" sz="30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We choose stocks with higher volatility which indicates a greater potential for price movements, aligning with the strategy’s goal to capture active price fluctuations.</a:t>
            </a:r>
            <a:endParaRPr sz="30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9" name="Google Shape;229;p18"/>
          <p:cNvSpPr/>
          <p:nvPr/>
        </p:nvSpPr>
        <p:spPr>
          <a:xfrm>
            <a:off x="6568050" y="3852525"/>
            <a:ext cx="5151900" cy="1043700"/>
          </a:xfrm>
          <a:prstGeom prst="trapezoid">
            <a:avLst>
              <a:gd fmla="val 25000" name="adj"/>
            </a:avLst>
          </a:prstGeom>
          <a:solidFill>
            <a:srgbClr val="B60712"/>
          </a:solidFill>
          <a:ln cap="flat" cmpd="sng" w="9525">
            <a:solidFill>
              <a:srgbClr val="D608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2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RATIONALE</a:t>
            </a:r>
            <a:endParaRPr b="1" sz="35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/>
        </p:nvSpPr>
        <p:spPr>
          <a:xfrm>
            <a:off x="5441150" y="4825025"/>
            <a:ext cx="7654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0">
                <a:solidFill>
                  <a:srgbClr val="D60816"/>
                </a:solidFill>
              </a:rPr>
              <a:t>FEATURES</a:t>
            </a:r>
            <a:endParaRPr sz="11000"/>
          </a:p>
        </p:txBody>
      </p:sp>
      <p:sp>
        <p:nvSpPr>
          <p:cNvPr id="235" name="Google Shape;235;p19"/>
          <p:cNvSpPr txBox="1"/>
          <p:nvPr/>
        </p:nvSpPr>
        <p:spPr>
          <a:xfrm>
            <a:off x="5415591" y="3797299"/>
            <a:ext cx="7456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solidFill>
                  <a:srgbClr val="222C5B"/>
                </a:solidFill>
              </a:rPr>
              <a:t>STRATEGY</a:t>
            </a:r>
            <a:endParaRPr sz="9000"/>
          </a:p>
        </p:txBody>
      </p:sp>
      <p:grpSp>
        <p:nvGrpSpPr>
          <p:cNvPr id="236" name="Google Shape;236;p19"/>
          <p:cNvGrpSpPr/>
          <p:nvPr/>
        </p:nvGrpSpPr>
        <p:grpSpPr>
          <a:xfrm>
            <a:off x="1266104" y="3943249"/>
            <a:ext cx="1549756" cy="881787"/>
            <a:chOff x="0" y="-95250"/>
            <a:chExt cx="291045" cy="165600"/>
          </a:xfrm>
        </p:grpSpPr>
        <p:sp>
          <p:nvSpPr>
            <p:cNvPr id="237" name="Google Shape;237;p19"/>
            <p:cNvSpPr/>
            <p:nvPr/>
          </p:nvSpPr>
          <p:spPr>
            <a:xfrm>
              <a:off x="0" y="0"/>
              <a:ext cx="291045" cy="70237"/>
            </a:xfrm>
            <a:custGeom>
              <a:rect b="b" l="l" r="r" t="t"/>
              <a:pathLst>
                <a:path extrusionOk="0" h="70237" w="291045">
                  <a:moveTo>
                    <a:pt x="0" y="0"/>
                  </a:moveTo>
                  <a:lnTo>
                    <a:pt x="291045" y="0"/>
                  </a:lnTo>
                  <a:lnTo>
                    <a:pt x="291045" y="70237"/>
                  </a:lnTo>
                  <a:lnTo>
                    <a:pt x="0" y="70237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238" name="Google Shape;238;p19"/>
            <p:cNvSpPr txBox="1"/>
            <p:nvPr/>
          </p:nvSpPr>
          <p:spPr>
            <a:xfrm>
              <a:off x="0" y="-95250"/>
              <a:ext cx="291000" cy="1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775" lIns="41775" spcFirstLastPara="1" rIns="41775" wrap="square" tIns="41775">
              <a:noAutofit/>
            </a:bodyPr>
            <a:lstStyle/>
            <a:p>
              <a:pPr indent="0" lvl="0" marL="0" marR="0" rtl="0" algn="ctr">
                <a:lnSpc>
                  <a:spcPct val="34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" name="Google Shape;239;p19"/>
          <p:cNvGrpSpPr/>
          <p:nvPr/>
        </p:nvGrpSpPr>
        <p:grpSpPr>
          <a:xfrm>
            <a:off x="2815865" y="3943249"/>
            <a:ext cx="1307143" cy="881787"/>
            <a:chOff x="0" y="-95250"/>
            <a:chExt cx="245482" cy="165600"/>
          </a:xfrm>
        </p:grpSpPr>
        <p:sp>
          <p:nvSpPr>
            <p:cNvPr id="240" name="Google Shape;240;p19"/>
            <p:cNvSpPr/>
            <p:nvPr/>
          </p:nvSpPr>
          <p:spPr>
            <a:xfrm>
              <a:off x="0" y="0"/>
              <a:ext cx="245482" cy="70237"/>
            </a:xfrm>
            <a:custGeom>
              <a:rect b="b" l="l" r="r" t="t"/>
              <a:pathLst>
                <a:path extrusionOk="0" h="70237" w="245482">
                  <a:moveTo>
                    <a:pt x="0" y="0"/>
                  </a:moveTo>
                  <a:lnTo>
                    <a:pt x="245482" y="0"/>
                  </a:lnTo>
                  <a:lnTo>
                    <a:pt x="245482" y="70237"/>
                  </a:lnTo>
                  <a:lnTo>
                    <a:pt x="0" y="70237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241" name="Google Shape;241;p19"/>
            <p:cNvSpPr txBox="1"/>
            <p:nvPr/>
          </p:nvSpPr>
          <p:spPr>
            <a:xfrm>
              <a:off x="0" y="-95250"/>
              <a:ext cx="245400" cy="1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775" lIns="41775" spcFirstLastPara="1" rIns="41775" wrap="square" tIns="41775">
              <a:noAutofit/>
            </a:bodyPr>
            <a:lstStyle/>
            <a:p>
              <a:pPr indent="0" lvl="0" marL="0" marR="0" rtl="0" algn="ctr">
                <a:lnSpc>
                  <a:spcPct val="34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19"/>
          <p:cNvSpPr/>
          <p:nvPr/>
        </p:nvSpPr>
        <p:spPr>
          <a:xfrm>
            <a:off x="4236940" y="4336802"/>
            <a:ext cx="1297552" cy="572545"/>
          </a:xfrm>
          <a:custGeom>
            <a:rect b="b" l="l" r="r" t="t"/>
            <a:pathLst>
              <a:path extrusionOk="0" h="572545" w="1297552">
                <a:moveTo>
                  <a:pt x="0" y="0"/>
                </a:moveTo>
                <a:lnTo>
                  <a:pt x="1297552" y="0"/>
                </a:lnTo>
                <a:lnTo>
                  <a:pt x="1297552" y="572545"/>
                </a:lnTo>
                <a:lnTo>
                  <a:pt x="0" y="5725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43" name="Google Shape;243;p19"/>
          <p:cNvGrpSpPr/>
          <p:nvPr/>
        </p:nvGrpSpPr>
        <p:grpSpPr>
          <a:xfrm rot="10800000">
            <a:off x="15833419" y="4454812"/>
            <a:ext cx="1549756" cy="881787"/>
            <a:chOff x="0" y="-95250"/>
            <a:chExt cx="291045" cy="165600"/>
          </a:xfrm>
        </p:grpSpPr>
        <p:sp>
          <p:nvSpPr>
            <p:cNvPr id="244" name="Google Shape;244;p19"/>
            <p:cNvSpPr/>
            <p:nvPr/>
          </p:nvSpPr>
          <p:spPr>
            <a:xfrm>
              <a:off x="0" y="0"/>
              <a:ext cx="291045" cy="70237"/>
            </a:xfrm>
            <a:custGeom>
              <a:rect b="b" l="l" r="r" t="t"/>
              <a:pathLst>
                <a:path extrusionOk="0" h="70237" w="291045">
                  <a:moveTo>
                    <a:pt x="0" y="0"/>
                  </a:moveTo>
                  <a:lnTo>
                    <a:pt x="291045" y="0"/>
                  </a:lnTo>
                  <a:lnTo>
                    <a:pt x="291045" y="70237"/>
                  </a:lnTo>
                  <a:lnTo>
                    <a:pt x="0" y="70237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245" name="Google Shape;245;p19"/>
            <p:cNvSpPr txBox="1"/>
            <p:nvPr/>
          </p:nvSpPr>
          <p:spPr>
            <a:xfrm>
              <a:off x="0" y="-95250"/>
              <a:ext cx="291000" cy="1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775" lIns="41775" spcFirstLastPara="1" rIns="41775" wrap="square" tIns="41775">
              <a:noAutofit/>
            </a:bodyPr>
            <a:lstStyle/>
            <a:p>
              <a:pPr indent="0" lvl="0" marL="0" marR="0" rtl="0" algn="ctr">
                <a:lnSpc>
                  <a:spcPct val="34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6" name="Google Shape;246;p19"/>
          <p:cNvGrpSpPr/>
          <p:nvPr/>
        </p:nvGrpSpPr>
        <p:grpSpPr>
          <a:xfrm rot="10800000">
            <a:off x="14526272" y="4454812"/>
            <a:ext cx="1307143" cy="881787"/>
            <a:chOff x="0" y="-95250"/>
            <a:chExt cx="245482" cy="165600"/>
          </a:xfrm>
        </p:grpSpPr>
        <p:sp>
          <p:nvSpPr>
            <p:cNvPr id="247" name="Google Shape;247;p19"/>
            <p:cNvSpPr/>
            <p:nvPr/>
          </p:nvSpPr>
          <p:spPr>
            <a:xfrm>
              <a:off x="0" y="0"/>
              <a:ext cx="245482" cy="70237"/>
            </a:xfrm>
            <a:custGeom>
              <a:rect b="b" l="l" r="r" t="t"/>
              <a:pathLst>
                <a:path extrusionOk="0" h="70237" w="245482">
                  <a:moveTo>
                    <a:pt x="0" y="0"/>
                  </a:moveTo>
                  <a:lnTo>
                    <a:pt x="245482" y="0"/>
                  </a:lnTo>
                  <a:lnTo>
                    <a:pt x="245482" y="70237"/>
                  </a:lnTo>
                  <a:lnTo>
                    <a:pt x="0" y="70237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248" name="Google Shape;248;p19"/>
            <p:cNvSpPr txBox="1"/>
            <p:nvPr/>
          </p:nvSpPr>
          <p:spPr>
            <a:xfrm>
              <a:off x="0" y="-95250"/>
              <a:ext cx="245400" cy="1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775" lIns="41775" spcFirstLastPara="1" rIns="41775" wrap="square" tIns="41775">
              <a:noAutofit/>
            </a:bodyPr>
            <a:lstStyle/>
            <a:p>
              <a:pPr indent="0" lvl="0" marL="0" marR="0" rtl="0" algn="ctr">
                <a:lnSpc>
                  <a:spcPct val="34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19"/>
          <p:cNvSpPr/>
          <p:nvPr/>
        </p:nvSpPr>
        <p:spPr>
          <a:xfrm rot="10800000">
            <a:off x="13114788" y="4336789"/>
            <a:ext cx="1297552" cy="572545"/>
          </a:xfrm>
          <a:custGeom>
            <a:rect b="b" l="l" r="r" t="t"/>
            <a:pathLst>
              <a:path extrusionOk="0" h="572545" w="1297552">
                <a:moveTo>
                  <a:pt x="0" y="0"/>
                </a:moveTo>
                <a:lnTo>
                  <a:pt x="1297552" y="0"/>
                </a:lnTo>
                <a:lnTo>
                  <a:pt x="1297552" y="572545"/>
                </a:lnTo>
                <a:lnTo>
                  <a:pt x="0" y="5725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0" name="Google Shape;250;p19"/>
          <p:cNvSpPr/>
          <p:nvPr/>
        </p:nvSpPr>
        <p:spPr>
          <a:xfrm rot="10800000">
            <a:off x="15702406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2679798" y="2184036"/>
                </a:moveTo>
                <a:lnTo>
                  <a:pt x="0" y="2184036"/>
                </a:lnTo>
                <a:lnTo>
                  <a:pt x="0" y="0"/>
                </a:lnTo>
                <a:lnTo>
                  <a:pt x="2679798" y="0"/>
                </a:lnTo>
                <a:lnTo>
                  <a:pt x="2679798" y="2184036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1" name="Google Shape;251;p19"/>
          <p:cNvSpPr/>
          <p:nvPr/>
        </p:nvSpPr>
        <p:spPr>
          <a:xfrm flipH="1" rot="10800000">
            <a:off x="0" y="-19844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0" y="2184036"/>
                </a:moveTo>
                <a:lnTo>
                  <a:pt x="2679798" y="2184036"/>
                </a:lnTo>
                <a:lnTo>
                  <a:pt x="2679798" y="0"/>
                </a:lnTo>
                <a:lnTo>
                  <a:pt x="0" y="0"/>
                </a:lnTo>
                <a:lnTo>
                  <a:pt x="0" y="2184036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2" name="Google Shape;252;p19"/>
          <p:cNvSpPr/>
          <p:nvPr/>
        </p:nvSpPr>
        <p:spPr>
          <a:xfrm rot="1127820">
            <a:off x="-5324569" y="8041142"/>
            <a:ext cx="9162348" cy="3882545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3" name="Google Shape;253;p19"/>
          <p:cNvSpPr/>
          <p:nvPr/>
        </p:nvSpPr>
        <p:spPr>
          <a:xfrm rot="-1971343">
            <a:off x="14219212" y="8350673"/>
            <a:ext cx="9153855" cy="3878946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4" name="Google Shape;254;p19"/>
          <p:cNvSpPr/>
          <p:nvPr/>
        </p:nvSpPr>
        <p:spPr>
          <a:xfrm>
            <a:off x="8336800" y="1767975"/>
            <a:ext cx="1596875" cy="1520825"/>
          </a:xfrm>
          <a:prstGeom prst="flowChartInputOutput">
            <a:avLst/>
          </a:prstGeom>
          <a:solidFill>
            <a:srgbClr val="B60712"/>
          </a:solidFill>
          <a:ln cap="flat" cmpd="sng" w="9525">
            <a:solidFill>
              <a:srgbClr val="D608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9"/>
          <p:cNvSpPr txBox="1"/>
          <p:nvPr/>
        </p:nvSpPr>
        <p:spPr>
          <a:xfrm rot="521143">
            <a:off x="8716978" y="1615160"/>
            <a:ext cx="1102544" cy="1826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2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2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98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/>
          <p:nvPr/>
        </p:nvSpPr>
        <p:spPr>
          <a:xfrm>
            <a:off x="2575950" y="594925"/>
            <a:ext cx="131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222C5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61" name="Google Shape;261;p20"/>
          <p:cNvSpPr/>
          <p:nvPr/>
        </p:nvSpPr>
        <p:spPr>
          <a:xfrm rot="10800000">
            <a:off x="15702406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2679798" y="2184036"/>
                </a:moveTo>
                <a:lnTo>
                  <a:pt x="0" y="2184036"/>
                </a:lnTo>
                <a:lnTo>
                  <a:pt x="0" y="0"/>
                </a:lnTo>
                <a:lnTo>
                  <a:pt x="2679798" y="0"/>
                </a:lnTo>
                <a:lnTo>
                  <a:pt x="2679798" y="218403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2" name="Google Shape;262;p20"/>
          <p:cNvSpPr/>
          <p:nvPr/>
        </p:nvSpPr>
        <p:spPr>
          <a:xfrm flipH="1" rot="10800000">
            <a:off x="0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0" y="2184036"/>
                </a:moveTo>
                <a:lnTo>
                  <a:pt x="2679798" y="2184036"/>
                </a:lnTo>
                <a:lnTo>
                  <a:pt x="2679798" y="0"/>
                </a:lnTo>
                <a:lnTo>
                  <a:pt x="0" y="0"/>
                </a:lnTo>
                <a:lnTo>
                  <a:pt x="0" y="218403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3" name="Google Shape;263;p20"/>
          <p:cNvSpPr/>
          <p:nvPr/>
        </p:nvSpPr>
        <p:spPr>
          <a:xfrm rot="1127820">
            <a:off x="-5324569" y="8041142"/>
            <a:ext cx="9162348" cy="3882545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4" name="Google Shape;264;p20"/>
          <p:cNvSpPr/>
          <p:nvPr/>
        </p:nvSpPr>
        <p:spPr>
          <a:xfrm rot="-1971343">
            <a:off x="14219212" y="8350673"/>
            <a:ext cx="9153855" cy="3878946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5" name="Google Shape;265;p20"/>
          <p:cNvSpPr txBox="1"/>
          <p:nvPr/>
        </p:nvSpPr>
        <p:spPr>
          <a:xfrm>
            <a:off x="13093548" y="3534425"/>
            <a:ext cx="3783000" cy="55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Char char="-"/>
            </a:pP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Stop loss is varied for different phases (volatile and non-volatile period)</a:t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Char char="-"/>
            </a:pP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Use of ATR and different multiplier for different economic conditions to determine stop loss price</a:t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6" name="Google Shape;266;p20"/>
          <p:cNvSpPr/>
          <p:nvPr/>
        </p:nvSpPr>
        <p:spPr>
          <a:xfrm>
            <a:off x="6615150" y="468675"/>
            <a:ext cx="5532600" cy="1356300"/>
          </a:xfrm>
          <a:prstGeom prst="trapezoid">
            <a:avLst>
              <a:gd fmla="val 25000" name="adj"/>
            </a:avLst>
          </a:prstGeom>
          <a:solidFill>
            <a:srgbClr val="B60712"/>
          </a:solidFill>
          <a:ln cap="flat" cmpd="sng" w="9525">
            <a:solidFill>
              <a:srgbClr val="D608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2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FEATURES</a:t>
            </a:r>
            <a:endParaRPr b="1" sz="49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267" name="Google Shape;267;p20"/>
          <p:cNvGrpSpPr/>
          <p:nvPr/>
        </p:nvGrpSpPr>
        <p:grpSpPr>
          <a:xfrm>
            <a:off x="13346191" y="2567818"/>
            <a:ext cx="1115354" cy="590820"/>
            <a:chOff x="0" y="-57150"/>
            <a:chExt cx="680177" cy="360300"/>
          </a:xfrm>
        </p:grpSpPr>
        <p:sp>
          <p:nvSpPr>
            <p:cNvPr id="268" name="Google Shape;268;p20"/>
            <p:cNvSpPr/>
            <p:nvPr/>
          </p:nvSpPr>
          <p:spPr>
            <a:xfrm>
              <a:off x="0" y="0"/>
              <a:ext cx="680177" cy="303112"/>
            </a:xfrm>
            <a:custGeom>
              <a:rect b="b" l="l" r="r" t="t"/>
              <a:pathLst>
                <a:path extrusionOk="0" h="303112" w="680177">
                  <a:moveTo>
                    <a:pt x="203200" y="0"/>
                  </a:moveTo>
                  <a:lnTo>
                    <a:pt x="680177" y="0"/>
                  </a:lnTo>
                  <a:lnTo>
                    <a:pt x="476977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269" name="Google Shape;269;p20"/>
            <p:cNvSpPr txBox="1"/>
            <p:nvPr/>
          </p:nvSpPr>
          <p:spPr>
            <a:xfrm>
              <a:off x="101600" y="-57150"/>
              <a:ext cx="4770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0" name="Google Shape;270;p20"/>
          <p:cNvGrpSpPr/>
          <p:nvPr/>
        </p:nvGrpSpPr>
        <p:grpSpPr>
          <a:xfrm>
            <a:off x="13584035" y="2567818"/>
            <a:ext cx="3292522" cy="590820"/>
            <a:chOff x="0" y="-57150"/>
            <a:chExt cx="2007880" cy="360300"/>
          </a:xfrm>
        </p:grpSpPr>
        <p:sp>
          <p:nvSpPr>
            <p:cNvPr id="271" name="Google Shape;271;p20"/>
            <p:cNvSpPr/>
            <p:nvPr/>
          </p:nvSpPr>
          <p:spPr>
            <a:xfrm>
              <a:off x="0" y="0"/>
              <a:ext cx="2007880" cy="303112"/>
            </a:xfrm>
            <a:custGeom>
              <a:rect b="b" l="l" r="r" t="t"/>
              <a:pathLst>
                <a:path extrusionOk="0" h="303112" w="2007880">
                  <a:moveTo>
                    <a:pt x="203200" y="0"/>
                  </a:moveTo>
                  <a:lnTo>
                    <a:pt x="2007880" y="0"/>
                  </a:lnTo>
                  <a:lnTo>
                    <a:pt x="1804680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272" name="Google Shape;272;p20"/>
            <p:cNvSpPr txBox="1"/>
            <p:nvPr/>
          </p:nvSpPr>
          <p:spPr>
            <a:xfrm>
              <a:off x="101600" y="-57150"/>
              <a:ext cx="18048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3" name="Google Shape;273;p20"/>
          <p:cNvSpPr txBox="1"/>
          <p:nvPr/>
        </p:nvSpPr>
        <p:spPr>
          <a:xfrm>
            <a:off x="14036128" y="2680415"/>
            <a:ext cx="238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Stop Loss</a:t>
            </a:r>
            <a:endParaRPr sz="3000"/>
          </a:p>
        </p:txBody>
      </p:sp>
      <p:sp>
        <p:nvSpPr>
          <p:cNvPr id="274" name="Google Shape;274;p20"/>
          <p:cNvSpPr txBox="1"/>
          <p:nvPr/>
        </p:nvSpPr>
        <p:spPr>
          <a:xfrm>
            <a:off x="7492360" y="3534425"/>
            <a:ext cx="3783000" cy="51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Char char="-"/>
            </a:pP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Cooldown is implemented after every buy and sell to prevent overtrading</a:t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Char char="-"/>
            </a:pP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Cooldown period is longer (10 days) during non-volatile period compared to volatile period (3 days)</a:t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75" name="Google Shape;275;p20"/>
          <p:cNvGrpSpPr/>
          <p:nvPr/>
        </p:nvGrpSpPr>
        <p:grpSpPr>
          <a:xfrm>
            <a:off x="7745004" y="2567818"/>
            <a:ext cx="1115354" cy="590820"/>
            <a:chOff x="0" y="-57150"/>
            <a:chExt cx="680177" cy="360300"/>
          </a:xfrm>
        </p:grpSpPr>
        <p:sp>
          <p:nvSpPr>
            <p:cNvPr id="276" name="Google Shape;276;p20"/>
            <p:cNvSpPr/>
            <p:nvPr/>
          </p:nvSpPr>
          <p:spPr>
            <a:xfrm>
              <a:off x="0" y="0"/>
              <a:ext cx="680177" cy="303112"/>
            </a:xfrm>
            <a:custGeom>
              <a:rect b="b" l="l" r="r" t="t"/>
              <a:pathLst>
                <a:path extrusionOk="0" h="303112" w="680177">
                  <a:moveTo>
                    <a:pt x="203200" y="0"/>
                  </a:moveTo>
                  <a:lnTo>
                    <a:pt x="680177" y="0"/>
                  </a:lnTo>
                  <a:lnTo>
                    <a:pt x="476977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277" name="Google Shape;277;p20"/>
            <p:cNvSpPr txBox="1"/>
            <p:nvPr/>
          </p:nvSpPr>
          <p:spPr>
            <a:xfrm>
              <a:off x="101600" y="-57150"/>
              <a:ext cx="4770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8" name="Google Shape;278;p20"/>
          <p:cNvGrpSpPr/>
          <p:nvPr/>
        </p:nvGrpSpPr>
        <p:grpSpPr>
          <a:xfrm>
            <a:off x="7982848" y="2567818"/>
            <a:ext cx="3292522" cy="590820"/>
            <a:chOff x="0" y="-57150"/>
            <a:chExt cx="2007880" cy="360300"/>
          </a:xfrm>
        </p:grpSpPr>
        <p:sp>
          <p:nvSpPr>
            <p:cNvPr id="279" name="Google Shape;279;p20"/>
            <p:cNvSpPr/>
            <p:nvPr/>
          </p:nvSpPr>
          <p:spPr>
            <a:xfrm>
              <a:off x="0" y="0"/>
              <a:ext cx="2007880" cy="303112"/>
            </a:xfrm>
            <a:custGeom>
              <a:rect b="b" l="l" r="r" t="t"/>
              <a:pathLst>
                <a:path extrusionOk="0" h="303112" w="2007880">
                  <a:moveTo>
                    <a:pt x="203200" y="0"/>
                  </a:moveTo>
                  <a:lnTo>
                    <a:pt x="2007880" y="0"/>
                  </a:lnTo>
                  <a:lnTo>
                    <a:pt x="1804680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280" name="Google Shape;280;p20"/>
            <p:cNvSpPr txBox="1"/>
            <p:nvPr/>
          </p:nvSpPr>
          <p:spPr>
            <a:xfrm>
              <a:off x="101600" y="-57150"/>
              <a:ext cx="18048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1" name="Google Shape;281;p20"/>
          <p:cNvSpPr txBox="1"/>
          <p:nvPr/>
        </p:nvSpPr>
        <p:spPr>
          <a:xfrm>
            <a:off x="8434940" y="2680415"/>
            <a:ext cx="238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Cooldown </a:t>
            </a:r>
            <a:endParaRPr sz="3000"/>
          </a:p>
        </p:txBody>
      </p:sp>
      <p:sp>
        <p:nvSpPr>
          <p:cNvPr id="282" name="Google Shape;282;p20"/>
          <p:cNvSpPr txBox="1"/>
          <p:nvPr/>
        </p:nvSpPr>
        <p:spPr>
          <a:xfrm>
            <a:off x="1891173" y="3566638"/>
            <a:ext cx="3783000" cy="61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Char char="-"/>
            </a:pP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Carry out different strategy for different phases (volatile vs non volatile)</a:t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2500"/>
              <a:buFont typeface="Poppins"/>
              <a:buChar char="-"/>
            </a:pP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Volatility is determined by VIX index with a rolling window of 75, with high VIX determined as when it is in the upper </a:t>
            </a:r>
            <a:r>
              <a:rPr lang="en-US" sz="2500">
                <a:solidFill>
                  <a:srgbClr val="1F1F1F"/>
                </a:solidFill>
                <a:latin typeface="Poppins"/>
                <a:ea typeface="Poppins"/>
                <a:cs typeface="Poppins"/>
                <a:sym typeface="Poppins"/>
              </a:rPr>
              <a:t>quartile (0.75)</a:t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rgbClr val="1F1F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83" name="Google Shape;283;p20"/>
          <p:cNvGrpSpPr/>
          <p:nvPr/>
        </p:nvGrpSpPr>
        <p:grpSpPr>
          <a:xfrm>
            <a:off x="2143816" y="2600030"/>
            <a:ext cx="1115354" cy="590820"/>
            <a:chOff x="0" y="-57150"/>
            <a:chExt cx="680177" cy="360300"/>
          </a:xfrm>
        </p:grpSpPr>
        <p:sp>
          <p:nvSpPr>
            <p:cNvPr id="284" name="Google Shape;284;p20"/>
            <p:cNvSpPr/>
            <p:nvPr/>
          </p:nvSpPr>
          <p:spPr>
            <a:xfrm>
              <a:off x="0" y="0"/>
              <a:ext cx="680177" cy="303112"/>
            </a:xfrm>
            <a:custGeom>
              <a:rect b="b" l="l" r="r" t="t"/>
              <a:pathLst>
                <a:path extrusionOk="0" h="303112" w="680177">
                  <a:moveTo>
                    <a:pt x="203200" y="0"/>
                  </a:moveTo>
                  <a:lnTo>
                    <a:pt x="680177" y="0"/>
                  </a:lnTo>
                  <a:lnTo>
                    <a:pt x="476977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22C5B"/>
            </a:solidFill>
            <a:ln>
              <a:noFill/>
            </a:ln>
          </p:spPr>
        </p:sp>
        <p:sp>
          <p:nvSpPr>
            <p:cNvPr id="285" name="Google Shape;285;p20"/>
            <p:cNvSpPr txBox="1"/>
            <p:nvPr/>
          </p:nvSpPr>
          <p:spPr>
            <a:xfrm>
              <a:off x="101600" y="-57150"/>
              <a:ext cx="4770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6" name="Google Shape;286;p20"/>
          <p:cNvGrpSpPr/>
          <p:nvPr/>
        </p:nvGrpSpPr>
        <p:grpSpPr>
          <a:xfrm>
            <a:off x="2381649" y="2600038"/>
            <a:ext cx="3499936" cy="590820"/>
            <a:chOff x="0" y="-57150"/>
            <a:chExt cx="2007880" cy="360300"/>
          </a:xfrm>
        </p:grpSpPr>
        <p:sp>
          <p:nvSpPr>
            <p:cNvPr id="287" name="Google Shape;287;p20"/>
            <p:cNvSpPr/>
            <p:nvPr/>
          </p:nvSpPr>
          <p:spPr>
            <a:xfrm>
              <a:off x="0" y="0"/>
              <a:ext cx="2007880" cy="303112"/>
            </a:xfrm>
            <a:custGeom>
              <a:rect b="b" l="l" r="r" t="t"/>
              <a:pathLst>
                <a:path extrusionOk="0" h="303112" w="2007880">
                  <a:moveTo>
                    <a:pt x="203200" y="0"/>
                  </a:moveTo>
                  <a:lnTo>
                    <a:pt x="2007880" y="0"/>
                  </a:lnTo>
                  <a:lnTo>
                    <a:pt x="1804680" y="303112"/>
                  </a:lnTo>
                  <a:lnTo>
                    <a:pt x="0" y="3031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60816"/>
            </a:solidFill>
            <a:ln>
              <a:noFill/>
            </a:ln>
          </p:spPr>
        </p:sp>
        <p:sp>
          <p:nvSpPr>
            <p:cNvPr id="288" name="Google Shape;288;p20"/>
            <p:cNvSpPr txBox="1"/>
            <p:nvPr/>
          </p:nvSpPr>
          <p:spPr>
            <a:xfrm>
              <a:off x="101600" y="-57150"/>
              <a:ext cx="18048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20"/>
          <p:cNvSpPr txBox="1"/>
          <p:nvPr/>
        </p:nvSpPr>
        <p:spPr>
          <a:xfrm>
            <a:off x="2833750" y="2712638"/>
            <a:ext cx="267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Varied phases</a:t>
            </a:r>
            <a:r>
              <a:rPr b="1" lang="en-US" sz="3000">
                <a:solidFill>
                  <a:srgbClr val="FFFFFF"/>
                </a:solidFill>
              </a:rPr>
              <a:t> 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"/>
          <p:cNvSpPr txBox="1"/>
          <p:nvPr/>
        </p:nvSpPr>
        <p:spPr>
          <a:xfrm>
            <a:off x="2575950" y="594925"/>
            <a:ext cx="131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222C5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95" name="Google Shape;295;p21"/>
          <p:cNvSpPr/>
          <p:nvPr/>
        </p:nvSpPr>
        <p:spPr>
          <a:xfrm rot="10800000">
            <a:off x="15702406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2679798" y="2184036"/>
                </a:moveTo>
                <a:lnTo>
                  <a:pt x="0" y="2184036"/>
                </a:lnTo>
                <a:lnTo>
                  <a:pt x="0" y="0"/>
                </a:lnTo>
                <a:lnTo>
                  <a:pt x="2679798" y="0"/>
                </a:lnTo>
                <a:lnTo>
                  <a:pt x="2679798" y="218403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6" name="Google Shape;296;p21"/>
          <p:cNvSpPr/>
          <p:nvPr/>
        </p:nvSpPr>
        <p:spPr>
          <a:xfrm flipH="1" rot="10800000">
            <a:off x="0" y="-76200"/>
            <a:ext cx="2679798" cy="2184036"/>
          </a:xfrm>
          <a:custGeom>
            <a:rect b="b" l="l" r="r" t="t"/>
            <a:pathLst>
              <a:path extrusionOk="0" h="2184036" w="2679798">
                <a:moveTo>
                  <a:pt x="0" y="2184036"/>
                </a:moveTo>
                <a:lnTo>
                  <a:pt x="2679798" y="2184036"/>
                </a:lnTo>
                <a:lnTo>
                  <a:pt x="2679798" y="0"/>
                </a:lnTo>
                <a:lnTo>
                  <a:pt x="0" y="0"/>
                </a:lnTo>
                <a:lnTo>
                  <a:pt x="0" y="218403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7" name="Google Shape;297;p21"/>
          <p:cNvSpPr/>
          <p:nvPr/>
        </p:nvSpPr>
        <p:spPr>
          <a:xfrm rot="1127820">
            <a:off x="-5324569" y="8041142"/>
            <a:ext cx="9162348" cy="3882545"/>
          </a:xfrm>
          <a:custGeom>
            <a:rect b="b" l="l" r="r" t="t"/>
            <a:pathLst>
              <a:path extrusionOk="0" h="3879128" w="9154284">
                <a:moveTo>
                  <a:pt x="0" y="0"/>
                </a:moveTo>
                <a:lnTo>
                  <a:pt x="9154284" y="0"/>
                </a:lnTo>
                <a:lnTo>
                  <a:pt x="9154284" y="3879128"/>
                </a:lnTo>
                <a:lnTo>
                  <a:pt x="0" y="3879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8" name="Google Shape;298;p21"/>
          <p:cNvSpPr/>
          <p:nvPr/>
        </p:nvSpPr>
        <p:spPr>
          <a:xfrm>
            <a:off x="4572000" y="468675"/>
            <a:ext cx="8735400" cy="1356300"/>
          </a:xfrm>
          <a:prstGeom prst="trapezoid">
            <a:avLst>
              <a:gd fmla="val 25000" name="adj"/>
            </a:avLst>
          </a:prstGeom>
          <a:solidFill>
            <a:srgbClr val="B60712"/>
          </a:solidFill>
          <a:ln cap="flat" cmpd="sng" w="9525">
            <a:solidFill>
              <a:srgbClr val="D608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2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ATR </a:t>
            </a:r>
            <a:r>
              <a:rPr b="1" lang="en-US" sz="39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for Stop Loss </a:t>
            </a:r>
            <a:endParaRPr b="1" sz="39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aphicFrame>
        <p:nvGraphicFramePr>
          <p:cNvPr id="299" name="Google Shape;299;p21"/>
          <p:cNvGraphicFramePr/>
          <p:nvPr/>
        </p:nvGraphicFramePr>
        <p:xfrm>
          <a:off x="1352188" y="198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{685FDC12-B4F2-4633-B53A-052C379EE6FD}</a:tableStyleId>
              </a:tblPr>
              <a:tblGrid>
                <a:gridCol w="3047775"/>
                <a:gridCol w="6239575"/>
                <a:gridCol w="7072975"/>
              </a:tblGrid>
              <a:tr h="888450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0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Volatile Period</a:t>
                      </a:r>
                      <a:endParaRPr b="1" sz="22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Non-Volatile Period</a:t>
                      </a:r>
                      <a:endParaRPr sz="22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  <a:tr h="242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How is it Calculated? </a:t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VIX is high during this period, therefore we set a low multiplier of 1. </a:t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68300" lvl="0" marL="457200" rtl="0" algn="l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200"/>
                        <a:buFont typeface="Poppins"/>
                        <a:buChar char="-"/>
                      </a:pPr>
                      <a:r>
                        <a:rPr lang="en-US" sz="2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Long position stop loss: </a:t>
                      </a:r>
                      <a:r>
                        <a:rPr lang="en-US" sz="2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Entry price - (ATR * multiplier)</a:t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68300" lvl="0" marL="457200" rtl="0" algn="l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200"/>
                        <a:buFont typeface="Poppins"/>
                        <a:buChar char="-"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Short position stop loss: Entry price + (ATR * multiplier)</a:t>
                      </a:r>
                      <a:endParaRPr sz="2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VIX is low during this period, therefore we set a high multiplier of 1..5 </a:t>
                      </a:r>
                      <a:endParaRPr sz="2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68300" lvl="0" marL="457200" rtl="0" algn="l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Poppins"/>
                        <a:buChar char="-"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Long position stop loss: Entry price - (ATR * multiplier)</a:t>
                      </a:r>
                      <a:endParaRPr sz="2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68300" lvl="0" marL="457200" rtl="0" algn="l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Poppins"/>
                        <a:buChar char="-"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Short position stop loss: Entry price + (ATR * multiplier)</a:t>
                      </a:r>
                      <a:endParaRPr sz="2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Additional Information</a:t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68300" lvl="0" marL="457200" rtl="0" algn="l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Poppins"/>
                        <a:buChar char="●"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Rolling window used for optimisation</a:t>
                      </a:r>
                      <a:endParaRPr sz="2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68300" lvl="0" marL="457200" rtl="0" algn="l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Poppins"/>
                        <a:buChar char="●"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Rolling window used for optimisation</a:t>
                      </a:r>
                      <a:endParaRPr sz="2200">
                        <a:solidFill>
                          <a:srgbClr val="00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How is it Used? </a:t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-3683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200"/>
                        <a:buFont typeface="Poppins"/>
                        <a:buChar char="-"/>
                      </a:pPr>
                      <a:r>
                        <a:rPr lang="en-US" sz="2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The multiplier helps tailor the stop-loss level to suit different market conditions, such as high VIX and low VIX</a:t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683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200"/>
                        <a:buFont typeface="Poppins"/>
                        <a:buChar char="-"/>
                      </a:pPr>
                      <a:r>
                        <a:rPr lang="en-US" sz="2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Non-volatile Stop Loss: Smaller fluctuations are expected, a larger multiplier can widen the stop-loss, reducing the likelihood of triggering stops during minor price movements, which can possibly cause great losses</a:t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683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200"/>
                        <a:buFont typeface="Poppins"/>
                        <a:buChar char="-"/>
                      </a:pPr>
                      <a:r>
                        <a:rPr lang="en-US" sz="2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Volatile Stop Loss: a smaller multiplier tightens the stop loss, reducing potential losses by closing positions more quickly if prices start to move in the opposite direction.</a:t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