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263" r:id="rId10"/>
    <p:sldId id="310" r:id="rId11"/>
    <p:sldId id="311" r:id="rId12"/>
    <p:sldId id="304" r:id="rId13"/>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A09D79"/>
    <a:srgbClr val="AD5C4D"/>
    <a:srgbClr val="636A58"/>
    <a:srgbClr val="505A47"/>
    <a:srgbClr val="D1D8B7"/>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9" d="100"/>
          <a:sy n="79" d="100"/>
        </p:scale>
        <p:origin x="85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82" d="100"/>
          <a:sy n="82" d="100"/>
        </p:scale>
        <p:origin x="39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D8B8B40F-769A-4EE9-847E-D4A92DBA7321}" type="datetime1">
              <a:rPr lang="ru-RU" smtClean="0"/>
              <a:t>17.09.2024</a:t>
            </a:fld>
            <a:endParaRPr lang="ru-RU" dirty="0"/>
          </a:p>
        </p:txBody>
      </p:sp>
      <p:sp>
        <p:nvSpPr>
          <p:cNvPr id="4" name="Нижний колонтитул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49E357A0-8177-46BC-BFCE-19D99E3453CC}" type="slidenum">
              <a:rPr lang="ru-RU" smtClean="0"/>
              <a:t>‹#›</a:t>
            </a:fld>
            <a:endParaRPr lang="ru-RU"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fld id="{CAFF85DC-005D-4A1E-B0C6-CD77D1EC69C8}" type="datetime1">
              <a:rPr lang="ru-RU" smtClean="0"/>
              <a:pPr/>
              <a:t>16.09.2024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7C366290-4595-5745-A50F-D5EC13BAC604}" type="slidenum">
              <a:rPr lang="ru-RU" noProof="0" smtClean="0"/>
              <a:t>‹#›</a:t>
            </a:fld>
            <a:endParaRPr lang="ru-RU"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48704D6B-CA75-C920-89B4-EA8B79E6D4DB}"/>
              </a:ext>
            </a:extLst>
          </p:cNvPr>
          <p:cNvSpPr>
            <a:spLocks noGrp="1"/>
          </p:cNvSpPr>
          <p:nvPr>
            <p:ph type="body" idx="1"/>
          </p:nvPr>
        </p:nvSpPr>
        <p:spPr/>
        <p:txBody>
          <a:bodyPr rtlCol="0"/>
          <a:lstStyle>
            <a:defPPr>
              <a:defRPr lang="ru-RU"/>
            </a:defPPr>
          </a:lstStyle>
          <a:p>
            <a:pPr rtl="0"/>
            <a:endParaRPr lang="ru-RU" dirty="0"/>
          </a:p>
        </p:txBody>
      </p:sp>
      <p:sp>
        <p:nvSpPr>
          <p:cNvPr id="4" name="Номер слайда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rtlCol="0"/>
          <a:lstStyle>
            <a:defPPr>
              <a:defRPr lang="ru-RU"/>
            </a:defPPr>
          </a:lstStyle>
          <a:p>
            <a:pPr rtl="0"/>
            <a:fld id="{7C366290-4595-5745-A50F-D5EC13BAC604}" type="slidenum">
              <a:rPr lang="ru-RU" noProof="0" smtClean="0"/>
              <a:t>1</a:t>
            </a:fld>
            <a:endParaRPr lang="ru-RU"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2</a:t>
            </a:fld>
            <a:endParaRPr lang="ru-RU"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3</a:t>
            </a:fld>
            <a:endParaRPr lang="ru-RU"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4</a:t>
            </a:fld>
            <a:endParaRPr lang="ru-RU"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5</a:t>
            </a:fld>
            <a:endParaRPr lang="ru-RU"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6</a:t>
            </a:fld>
            <a:endParaRPr lang="ru-RU"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7</a:t>
            </a:fld>
            <a:endParaRPr lang="ru-RU"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8</a:t>
            </a:fld>
            <a:endParaRPr lang="ru-RU"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7C366290-4595-5745-A50F-D5EC13BAC604}" type="slidenum">
              <a:rPr lang="ru-RU" noProof="0" smtClean="0"/>
              <a:t>9</a:t>
            </a:fld>
            <a:endParaRPr lang="ru-RU"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2">
    <p:bg>
      <p:bgPr>
        <a:solidFill>
          <a:schemeClr val="bg2"/>
        </a:solidFill>
        <a:effectLst/>
      </p:bgPr>
    </p:bg>
    <p:spTree>
      <p:nvGrpSpPr>
        <p:cNvPr id="1" name=""/>
        <p:cNvGrpSpPr/>
        <p:nvPr/>
      </p:nvGrpSpPr>
      <p:grpSpPr>
        <a:xfrm>
          <a:off x="0" y="0"/>
          <a:ext cx="0" cy="0"/>
          <a:chOff x="0" y="0"/>
          <a:chExt cx="0" cy="0"/>
        </a:xfrm>
      </p:grpSpPr>
      <p:sp>
        <p:nvSpPr>
          <p:cNvPr id="29" name="Полилиния: Фигура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p>
        </p:txBody>
      </p:sp>
      <p:sp>
        <p:nvSpPr>
          <p:cNvPr id="7" name="Полилиния: Фигура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34" name="Полилиния: Фигура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3" name="Полилиния: Фигура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rtlCol="0" anchor="ctr"/>
          <a:lstStyle>
            <a:lvl1pPr algn="ctr">
              <a:defRPr lang="ru-RU" sz="4800"/>
            </a:lvl1pPr>
          </a:lstStyle>
          <a:p>
            <a:pPr rtl="0"/>
            <a:r>
              <a:rPr lang="ru-RU"/>
              <a:t>щелкните, чтобы добавить заголовок</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и два элемента содержимого 2">
    <p:bg>
      <p:bgPr>
        <a:solidFill>
          <a:schemeClr val="bg2"/>
        </a:solidFill>
        <a:effectLst/>
      </p:bgPr>
    </p:bg>
    <p:spTree>
      <p:nvGrpSpPr>
        <p:cNvPr id="1" name=""/>
        <p:cNvGrpSpPr/>
        <p:nvPr/>
      </p:nvGrpSpPr>
      <p:grpSpPr>
        <a:xfrm>
          <a:off x="0" y="0"/>
          <a:ext cx="0" cy="0"/>
          <a:chOff x="0" y="0"/>
          <a:chExt cx="0" cy="0"/>
        </a:xfrm>
      </p:grpSpPr>
      <p:sp>
        <p:nvSpPr>
          <p:cNvPr id="17" name="Полилиния: фигура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p>
        </p:txBody>
      </p:sp>
      <p:sp>
        <p:nvSpPr>
          <p:cNvPr id="24" name="Полилиния: Фигура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6" name="Полилиния: Фигура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cxnSp>
        <p:nvCxnSpPr>
          <p:cNvPr id="18" name="Прямая соединительная линия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Заголовок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rtlCol="0" anchor="b" anchorCtr="0"/>
          <a:lstStyle>
            <a:lvl1pPr>
              <a:defRPr lang="ru-RU" sz="3200"/>
            </a:lvl1pPr>
          </a:lstStyle>
          <a:p>
            <a:pPr rtl="0"/>
            <a:r>
              <a:rPr lang="ru-RU"/>
              <a:t>Образец заголовка</a:t>
            </a:r>
            <a:endParaRPr lang="ru-RU" dirty="0"/>
          </a:p>
        </p:txBody>
      </p:sp>
      <p:sp>
        <p:nvSpPr>
          <p:cNvPr id="3" name="Объект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0" name="Объект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rtlCol="0">
            <a:normAutofit/>
          </a:bodyPr>
          <a:lstStyle>
            <a:lvl1pPr marL="228600" indent="-228600">
              <a:buFont typeface="Courier New" panose="02070309020205020404" pitchFamily="49" charset="0"/>
              <a:buChar char="o"/>
              <a:defRPr lang="ru-RU" sz="2000"/>
            </a:lvl1pPr>
            <a:lvl2pPr marL="685800" indent="-228600">
              <a:spcBef>
                <a:spcPts val="1000"/>
              </a:spcBef>
              <a:buFont typeface="Courier New" panose="02070309020205020404" pitchFamily="49" charset="0"/>
              <a:buChar char="o"/>
              <a:defRPr lang="ru-RU" sz="2000"/>
            </a:lvl2pPr>
            <a:lvl3pPr marL="1143000" indent="-228600">
              <a:spcBef>
                <a:spcPts val="1000"/>
              </a:spcBef>
              <a:buFont typeface="Courier New" panose="02070309020205020404" pitchFamily="49" charset="0"/>
              <a:buChar char="o"/>
              <a:defRPr lang="ru-RU" sz="2000"/>
            </a:lvl3pPr>
            <a:lvl4pPr marL="1600200" indent="-228600">
              <a:spcBef>
                <a:spcPts val="1000"/>
              </a:spcBef>
              <a:buFont typeface="Courier New" panose="02070309020205020404" pitchFamily="49" charset="0"/>
              <a:buChar char="o"/>
              <a:defRPr lang="ru-RU" sz="2000"/>
            </a:lvl4pPr>
            <a:lvl5pPr marL="20574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4" name="Номер слайда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Заголовок и два элемента содержимого">
    <p:bg>
      <p:bgPr>
        <a:solidFill>
          <a:schemeClr val="bg2"/>
        </a:solidFill>
        <a:effectLst/>
      </p:bgPr>
    </p:bg>
    <p:spTree>
      <p:nvGrpSpPr>
        <p:cNvPr id="1" name=""/>
        <p:cNvGrpSpPr/>
        <p:nvPr/>
      </p:nvGrpSpPr>
      <p:grpSpPr>
        <a:xfrm>
          <a:off x="0" y="0"/>
          <a:ext cx="0" cy="0"/>
          <a:chOff x="0" y="0"/>
          <a:chExt cx="0" cy="0"/>
        </a:xfrm>
      </p:grpSpPr>
      <p:sp>
        <p:nvSpPr>
          <p:cNvPr id="13" name="Полилиния: Фигура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9" name="Полилиния: Фигура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0" name="Заголовок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rtlCol="0" anchor="b" anchorCtr="0"/>
          <a:lstStyle>
            <a:lvl1pPr>
              <a:defRPr lang="ru-RU" sz="3200"/>
            </a:lvl1pPr>
          </a:lstStyle>
          <a:p>
            <a:pPr rtl="0"/>
            <a:r>
              <a:rPr lang="ru-RU"/>
              <a:t>щелкните, чтобы добавить заголовок</a:t>
            </a:r>
          </a:p>
        </p:txBody>
      </p:sp>
      <p:sp>
        <p:nvSpPr>
          <p:cNvPr id="6" name="Объект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rtlCol="0">
            <a:normAutofit/>
          </a:bodyPr>
          <a:lstStyle>
            <a:lvl1pPr marL="228600" indent="-228600">
              <a:buFont typeface="Courier New" panose="02070309020205020404" pitchFamily="49" charset="0"/>
              <a:buChar char="o"/>
              <a:defRPr lang="ru-RU" sz="2000" cap="all" baseline="0"/>
            </a:lvl1pPr>
            <a:lvl2pPr marL="685800" indent="-228600">
              <a:spcBef>
                <a:spcPts val="1000"/>
              </a:spcBef>
              <a:buFont typeface="Courier New" panose="02070309020205020404" pitchFamily="49" charset="0"/>
              <a:buChar char="o"/>
              <a:defRPr lang="ru-RU" sz="2000"/>
            </a:lvl2pPr>
            <a:lvl3pPr marL="1143000" indent="-228600">
              <a:spcBef>
                <a:spcPts val="1000"/>
              </a:spcBef>
              <a:buFont typeface="Courier New" panose="02070309020205020404" pitchFamily="49" charset="0"/>
              <a:buChar char="o"/>
              <a:defRPr lang="ru-RU" sz="2000"/>
            </a:lvl3pPr>
            <a:lvl4pPr marL="1600200" indent="-228600">
              <a:spcBef>
                <a:spcPts val="1000"/>
              </a:spcBef>
              <a:buFont typeface="Courier New" panose="02070309020205020404" pitchFamily="49" charset="0"/>
              <a:buChar char="o"/>
              <a:defRPr lang="ru-RU" sz="2000"/>
            </a:lvl4pPr>
            <a:lvl5pPr marL="20574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2" name="Объект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4" name="Номер слайда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и содержимое 5">
    <p:bg>
      <p:bgPr>
        <a:solidFill>
          <a:schemeClr val="bg2"/>
        </a:solidFill>
        <a:effectLst/>
      </p:bgPr>
    </p:bg>
    <p:spTree>
      <p:nvGrpSpPr>
        <p:cNvPr id="1" name=""/>
        <p:cNvGrpSpPr/>
        <p:nvPr/>
      </p:nvGrpSpPr>
      <p:grpSpPr>
        <a:xfrm>
          <a:off x="0" y="0"/>
          <a:ext cx="0" cy="0"/>
          <a:chOff x="0" y="0"/>
          <a:chExt cx="0" cy="0"/>
        </a:xfrm>
      </p:grpSpPr>
      <p:sp>
        <p:nvSpPr>
          <p:cNvPr id="6" name="Полилиния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8" name="Полилиния: фигура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45" name="Заголовок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rtlCol="0" anchor="b" anchorCtr="0"/>
          <a:lstStyle>
            <a:lvl1pPr>
              <a:defRPr lang="ru-RU" sz="3200"/>
            </a:lvl1pPr>
          </a:lstStyle>
          <a:p>
            <a:pPr rtl="0"/>
            <a:r>
              <a:rPr lang="ru-RU"/>
              <a:t>щелкните, чтобы добавить заголовок</a:t>
            </a:r>
          </a:p>
        </p:txBody>
      </p:sp>
      <p:sp>
        <p:nvSpPr>
          <p:cNvPr id="7" name="Местозаполнитель таблицы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rtlCol="0"/>
          <a:lstStyle>
            <a:defPPr>
              <a:defRPr lang="ru-RU"/>
            </a:defPPr>
          </a:lstStyle>
          <a:p>
            <a:pPr rtl="0"/>
            <a:r>
              <a:rPr lang="ru-RU"/>
              <a:t>Вставка таблицы</a:t>
            </a:r>
            <a:endParaRPr lang="ru-RU" dirty="0"/>
          </a:p>
        </p:txBody>
      </p:sp>
      <p:sp>
        <p:nvSpPr>
          <p:cNvPr id="3" name="Номер слайда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Закрытие">
    <p:bg>
      <p:bgPr>
        <a:solidFill>
          <a:schemeClr val="bg2"/>
        </a:solidFill>
        <a:effectLst/>
      </p:bgPr>
    </p:bg>
    <p:spTree>
      <p:nvGrpSpPr>
        <p:cNvPr id="1" name=""/>
        <p:cNvGrpSpPr/>
        <p:nvPr/>
      </p:nvGrpSpPr>
      <p:grpSpPr>
        <a:xfrm>
          <a:off x="0" y="0"/>
          <a:ext cx="0" cy="0"/>
          <a:chOff x="0" y="0"/>
          <a:chExt cx="0" cy="0"/>
        </a:xfrm>
      </p:grpSpPr>
      <p:sp>
        <p:nvSpPr>
          <p:cNvPr id="8" name="Полилиния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p>
        </p:txBody>
      </p:sp>
      <p:sp>
        <p:nvSpPr>
          <p:cNvPr id="25" name="Полилиния: Фигура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3" name="Полилиния: Фигура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rtlCol="0" anchor="ctr"/>
          <a:lstStyle>
            <a:lvl1pPr algn="l">
              <a:defRPr lang="ru-RU" sz="4800"/>
            </a:lvl1pPr>
          </a:lstStyle>
          <a:p>
            <a:pPr rtl="0"/>
            <a:r>
              <a:rPr lang="ru-RU"/>
              <a:t>щелкните, чтобы добавить заголовок</a:t>
            </a:r>
          </a:p>
        </p:txBody>
      </p:sp>
      <p:sp>
        <p:nvSpPr>
          <p:cNvPr id="3" name="Объект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rtlCol="0" anchor="ctr">
            <a:normAutofit/>
          </a:bodyPr>
          <a:lstStyle>
            <a:lvl1pPr marL="0" indent="0">
              <a:buFont typeface="Courier New" panose="02070309020205020404" pitchFamily="49" charset="0"/>
              <a:buNone/>
              <a:defRPr lang="ru-RU" sz="2000" cap="all" baseline="0"/>
            </a:lvl1pPr>
            <a:lvl2pPr marL="0" indent="0">
              <a:spcBef>
                <a:spcPts val="1000"/>
              </a:spcBef>
              <a:buFont typeface="Courier New" panose="02070309020205020404" pitchFamily="49" charset="0"/>
              <a:buNone/>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Пустой слайд">
    <p:bg>
      <p:bgPr>
        <a:solidFill>
          <a:schemeClr val="bg2"/>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Полилиния: Фигура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5" name="Полилиния: фигура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grpSp>
      <p:sp>
        <p:nvSpPr>
          <p:cNvPr id="6" name="Полилиния: Фигура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7" name="Номер слайда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Повестка дня 2">
    <p:bg>
      <p:bgPr>
        <a:solidFill>
          <a:schemeClr val="bg2"/>
        </a:solidFill>
        <a:effectLst/>
      </p:bgPr>
    </p:bg>
    <p:spTree>
      <p:nvGrpSpPr>
        <p:cNvPr id="1" name=""/>
        <p:cNvGrpSpPr/>
        <p:nvPr/>
      </p:nvGrpSpPr>
      <p:grpSpPr>
        <a:xfrm>
          <a:off x="0" y="0"/>
          <a:ext cx="0" cy="0"/>
          <a:chOff x="0" y="0"/>
          <a:chExt cx="0" cy="0"/>
        </a:xfrm>
      </p:grpSpPr>
      <p:sp>
        <p:nvSpPr>
          <p:cNvPr id="5" name="Полилиния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5" name="Полилиния: Фигура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2" name="Полилиния: Фигура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6" name="Полилиния: Форма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rtlCol="0" anchor="ctr" anchorCtr="0"/>
          <a:lstStyle>
            <a:lvl1pPr algn="l">
              <a:defRPr lang="ru-RU" sz="3200">
                <a:solidFill>
                  <a:schemeClr val="accent1"/>
                </a:solidFill>
              </a:defRPr>
            </a:lvl1pPr>
          </a:lstStyle>
          <a:p>
            <a:pPr rtl="0"/>
            <a:r>
              <a:rPr lang="ru-RU"/>
              <a:t>щелкните, чтобы добавить заголовок</a:t>
            </a:r>
          </a:p>
        </p:txBody>
      </p:sp>
      <p:sp>
        <p:nvSpPr>
          <p:cNvPr id="3" name="Объект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rtlCol="0"/>
          <a:lstStyle>
            <a:lvl1pPr marL="0" indent="0" algn="r">
              <a:buNone/>
              <a:defRPr lang="ru-RU" sz="2400" cap="all" baseline="0"/>
            </a:lvl1pPr>
            <a:lvl2pPr marL="457200" indent="0" algn="r">
              <a:buNone/>
              <a:defRPr lang="ru-RU" sz="1800">
                <a:latin typeface="Times New Roman" panose="02020603050405020304" pitchFamily="18" charset="0"/>
                <a:cs typeface="+mj-cs"/>
              </a:defRPr>
            </a:lvl2pPr>
            <a:lvl3pPr marL="914400" indent="0" algn="r">
              <a:buNone/>
              <a:defRPr lang="ru-RU"/>
            </a:lvl3pPr>
            <a:lvl4pPr marL="1371600" indent="0" algn="r">
              <a:buNone/>
              <a:defRPr lang="ru-RU"/>
            </a:lvl4pPr>
            <a:lvl5pPr marL="1828800" indent="0" algn="r">
              <a:buNone/>
              <a:defRPr lang="ru-RU"/>
            </a:lvl5pPr>
          </a:lstStyle>
          <a:p>
            <a:pPr lvl="0" rtl="0"/>
            <a:r>
              <a:rPr lang="ru-RU" dirty="0"/>
              <a:t>Текст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Рисунок с подписью 2">
    <p:bg>
      <p:bgPr>
        <a:solidFill>
          <a:schemeClr val="bg2"/>
        </a:solidFill>
        <a:effectLst/>
      </p:bgPr>
    </p:bg>
    <p:spTree>
      <p:nvGrpSpPr>
        <p:cNvPr id="1" name=""/>
        <p:cNvGrpSpPr/>
        <p:nvPr/>
      </p:nvGrpSpPr>
      <p:grpSpPr>
        <a:xfrm>
          <a:off x="0" y="0"/>
          <a:ext cx="0" cy="0"/>
          <a:chOff x="0" y="0"/>
          <a:chExt cx="0" cy="0"/>
        </a:xfrm>
      </p:grpSpPr>
      <p:sp>
        <p:nvSpPr>
          <p:cNvPr id="10" name="Заголовок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rtlCol="0" anchor="ctr"/>
          <a:lstStyle>
            <a:lvl1pPr>
              <a:lnSpc>
                <a:spcPct val="75000"/>
              </a:lnSpc>
              <a:defRPr lang="ru-RU" sz="4800"/>
            </a:lvl1pPr>
          </a:lstStyle>
          <a:p>
            <a:pPr rtl="0"/>
            <a:r>
              <a:rPr lang="ru-RU"/>
              <a:t>щелкните, чтобы добавить заголовок</a:t>
            </a:r>
          </a:p>
        </p:txBody>
      </p:sp>
      <p:pic>
        <p:nvPicPr>
          <p:cNvPr id="9" name="Рисунок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Полилиния: фигура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1" name="Рисунок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t">
            <a:noAutofit/>
          </a:bodyPr>
          <a:lstStyle>
            <a:lvl1pPr marL="0" indent="0" algn="r">
              <a:buNone/>
              <a:defRPr lang="ru-RU" sz="1800"/>
            </a:lvl1pPr>
            <a:lvl2pPr marL="457200" indent="0">
              <a:buNone/>
              <a:defRPr lang="ru-RU" sz="2800"/>
            </a:lvl2pPr>
            <a:lvl3pPr marL="914400" indent="0">
              <a:buNone/>
              <a:defRPr lang="ru-RU" sz="2400"/>
            </a:lvl3pPr>
            <a:lvl4pPr marL="1371600" indent="0">
              <a:buNone/>
              <a:defRPr lang="ru-RU" sz="2000"/>
            </a:lvl4pPr>
            <a:lvl5pPr marL="1828800" indent="0">
              <a:buNone/>
              <a:defRPr lang="ru-RU" sz="2000"/>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rtl="0"/>
            <a:r>
              <a:rPr lang="ru-RU"/>
              <a:t>Вставка рисунка</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раздела 1">
    <p:bg>
      <p:bgPr>
        <a:solidFill>
          <a:schemeClr val="bg2"/>
        </a:solidFill>
        <a:effectLst/>
      </p:bgPr>
    </p:bg>
    <p:spTree>
      <p:nvGrpSpPr>
        <p:cNvPr id="1" name=""/>
        <p:cNvGrpSpPr/>
        <p:nvPr/>
      </p:nvGrpSpPr>
      <p:grpSpPr>
        <a:xfrm>
          <a:off x="0" y="0"/>
          <a:ext cx="0" cy="0"/>
          <a:chOff x="0" y="0"/>
          <a:chExt cx="0" cy="0"/>
        </a:xfrm>
      </p:grpSpPr>
      <p:sp>
        <p:nvSpPr>
          <p:cNvPr id="3" name="Полилиния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8" name="Полилиния: Фигура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30" name="Полилиния: фигура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8" name="Заголовок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rtlCol="0" anchor="b"/>
          <a:lstStyle>
            <a:lvl1pPr>
              <a:lnSpc>
                <a:spcPct val="75000"/>
              </a:lnSpc>
              <a:defRPr lang="ru-RU" sz="4800">
                <a:solidFill>
                  <a:schemeClr val="tx1"/>
                </a:solidFill>
              </a:defRPr>
            </a:lvl1pPr>
          </a:lstStyle>
          <a:p>
            <a:pPr rtl="0"/>
            <a:r>
              <a:rPr lang="ru-RU"/>
              <a:t>щелкните, чтобы добавить заголовок</a:t>
            </a:r>
          </a:p>
        </p:txBody>
      </p:sp>
      <p:sp>
        <p:nvSpPr>
          <p:cNvPr id="5" name="Рисунок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rtlCol="0">
            <a:noAutofit/>
          </a:bodyPr>
          <a:lstStyle>
            <a:lvl1pPr marL="0" indent="0">
              <a:buNone/>
              <a:defRPr lang="ru-RU" sz="2000">
                <a:solidFill>
                  <a:schemeClr val="tx1"/>
                </a:solidFill>
              </a:defRPr>
            </a:lvl1pPr>
          </a:lstStyle>
          <a:p>
            <a:pPr rtl="0"/>
            <a:r>
              <a:rPr lang="ru-RU"/>
              <a:t>Вставка рисунка</a:t>
            </a:r>
          </a:p>
        </p:txBody>
      </p:sp>
      <p:sp>
        <p:nvSpPr>
          <p:cNvPr id="9" name="Объект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rtlCol="0">
            <a:noAutofit/>
          </a:bodyPr>
          <a:lstStyle>
            <a:lvl1pPr marL="0" indent="0">
              <a:buFont typeface="Courier New" panose="02070309020205020404" pitchFamily="49" charset="0"/>
              <a:buNone/>
              <a:defRPr lang="ru-RU" sz="2400" b="0" cap="all" baseline="0"/>
            </a:lvl1pPr>
            <a:lvl2pPr>
              <a:defRPr lang="ru-RU" sz="2400"/>
            </a:lvl2pPr>
            <a:lvl3pPr>
              <a:defRPr lang="ru-RU" sz="2400"/>
            </a:lvl3pPr>
            <a:lvl4pPr>
              <a:defRPr lang="ru-RU" sz="2400"/>
            </a:lvl4pPr>
            <a:lvl5pPr>
              <a:defRPr lang="ru-RU" sz="2400"/>
            </a:lvl5pPr>
          </a:lstStyle>
          <a:p>
            <a:pPr lvl="0" rtl="0"/>
            <a:r>
              <a:rPr lang="ru-RU"/>
              <a:t>Текст слайда</a:t>
            </a:r>
          </a:p>
          <a:p>
            <a:pPr lvl="1" rtl="0"/>
            <a:r>
              <a:rPr lang="ru-RU"/>
              <a:t>Второй уровень</a:t>
            </a:r>
          </a:p>
          <a:p>
            <a:pPr lvl="2" rtl="0"/>
            <a:r>
              <a:rPr lang="ru-RU"/>
              <a:t>Третий уровень</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и содержимое 7">
    <p:bg>
      <p:bgPr>
        <a:solidFill>
          <a:schemeClr val="bg2"/>
        </a:solidFill>
        <a:effectLst/>
      </p:bgPr>
    </p:bg>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Полилиния: Фигура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0" name="Полилиния: Фигура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grpSp>
      <p:sp>
        <p:nvSpPr>
          <p:cNvPr id="6" name="Заголовок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rtlCol="0" anchor="b" anchorCtr="0"/>
          <a:lstStyle>
            <a:lvl1pPr>
              <a:defRPr lang="ru-RU" sz="3200"/>
            </a:lvl1pPr>
          </a:lstStyle>
          <a:p>
            <a:pPr rtl="0"/>
            <a:r>
              <a:rPr lang="ru-RU"/>
              <a:t>щелкните, чтобы добавить заголовок</a:t>
            </a:r>
          </a:p>
        </p:txBody>
      </p:sp>
      <p:sp>
        <p:nvSpPr>
          <p:cNvPr id="12" name="Полилиния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5" name="Полилиния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3" name="Полилиния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7" name="Объект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rtlCol="0">
            <a:normAutofit/>
          </a:bodyPr>
          <a:lstStyle>
            <a:lvl1pPr>
              <a:defRPr lang="ru-RU" sz="2000"/>
            </a:lvl1pPr>
            <a:lvl2pPr>
              <a:defRPr lang="ru-RU" sz="1800"/>
            </a:lvl2pPr>
            <a:lvl3pPr>
              <a:defRPr lang="ru-RU" sz="1600"/>
            </a:lvl3pPr>
            <a:lvl4pPr>
              <a:defRPr lang="ru-RU" sz="1400"/>
            </a:lvl4pPr>
            <a:lvl5pPr>
              <a:defRPr lang="ru-RU" sz="14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3" name="Номер слайда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Цитата">
    <p:bg>
      <p:bgPr>
        <a:solidFill>
          <a:schemeClr val="bg2"/>
        </a:solidFill>
        <a:effectLst/>
      </p:bgPr>
    </p:bg>
    <p:spTree>
      <p:nvGrpSpPr>
        <p:cNvPr id="1" name=""/>
        <p:cNvGrpSpPr/>
        <p:nvPr/>
      </p:nvGrpSpPr>
      <p:grpSpPr>
        <a:xfrm>
          <a:off x="0" y="0"/>
          <a:ext cx="0" cy="0"/>
          <a:chOff x="0" y="0"/>
          <a:chExt cx="0" cy="0"/>
        </a:xfrm>
      </p:grpSpPr>
      <p:sp>
        <p:nvSpPr>
          <p:cNvPr id="52" name="Полилиния: фигура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p>
        </p:txBody>
      </p:sp>
      <p:sp>
        <p:nvSpPr>
          <p:cNvPr id="4" name="Полилиния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pic>
        <p:nvPicPr>
          <p:cNvPr id="6" name="Рисунок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Полилиния: Фигура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rtlCol="0" anchor="b" anchorCtr="0"/>
          <a:lstStyle>
            <a:lvl1pPr algn="ctr">
              <a:defRPr lang="ru-RU" sz="4800" cap="none" baseline="0">
                <a:latin typeface="Times New Roman" panose="02020603050405020304" pitchFamily="18" charset="0"/>
                <a:cs typeface="+mj-cs"/>
              </a:defRPr>
            </a:lvl1pPr>
          </a:lstStyle>
          <a:p>
            <a:pPr rtl="0"/>
            <a:r>
              <a:rPr lang="ru-RU" dirty="0"/>
              <a:t>щелкните, чтобы добавить заголовок</a:t>
            </a:r>
          </a:p>
        </p:txBody>
      </p:sp>
      <p:sp>
        <p:nvSpPr>
          <p:cNvPr id="32" name="Текст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rtlCol="0">
            <a:normAutofit/>
          </a:bodyPr>
          <a:lstStyle>
            <a:lvl1pPr marL="0" indent="0" algn="ctr">
              <a:lnSpc>
                <a:spcPct val="100000"/>
              </a:lnSpc>
              <a:spcBef>
                <a:spcPts val="0"/>
              </a:spcBef>
              <a:buNone/>
              <a:defRPr lang="ru-RU" sz="2400" cap="all" baseline="0"/>
            </a:lvl1pPr>
          </a:lstStyle>
          <a:p>
            <a:pPr lvl="0" rtl="0"/>
            <a:r>
              <a:rPr lang="ru-RU"/>
              <a:t>Текст слайда</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Таблица 1">
    <p:bg>
      <p:bgPr>
        <a:solidFill>
          <a:schemeClr val="bg2"/>
        </a:solidFill>
        <a:effectLst/>
      </p:bgPr>
    </p:bg>
    <p:spTree>
      <p:nvGrpSpPr>
        <p:cNvPr id="1" name=""/>
        <p:cNvGrpSpPr/>
        <p:nvPr/>
      </p:nvGrpSpPr>
      <p:grpSpPr>
        <a:xfrm>
          <a:off x="0" y="0"/>
          <a:ext cx="0" cy="0"/>
          <a:chOff x="0" y="0"/>
          <a:chExt cx="0" cy="0"/>
        </a:xfrm>
      </p:grpSpPr>
      <p:sp>
        <p:nvSpPr>
          <p:cNvPr id="3" name="Заголовок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rtlCol="0" anchor="b" anchorCtr="0"/>
          <a:lstStyle>
            <a:lvl1pPr>
              <a:defRPr lang="ru-RU" sz="3200"/>
            </a:lvl1pPr>
          </a:lstStyle>
          <a:p>
            <a:pPr rtl="0"/>
            <a:r>
              <a:rPr lang="ru-RU"/>
              <a:t>щелкните, чтобы добавить заголовок</a:t>
            </a:r>
          </a:p>
        </p:txBody>
      </p:sp>
      <p:sp>
        <p:nvSpPr>
          <p:cNvPr id="2" name="Объект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Объект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7" name="Полилиния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2" name="Полилиния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p>
        </p:txBody>
      </p:sp>
      <p:sp>
        <p:nvSpPr>
          <p:cNvPr id="5" name="Номер слайда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Два элемента содержимого 2">
    <p:bg>
      <p:bgPr>
        <a:solidFill>
          <a:schemeClr val="bg2"/>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Полилиния: Фигура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1" name="Полилиния: Фигура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grpSp>
      <p:sp>
        <p:nvSpPr>
          <p:cNvPr id="8" name="Заголовок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rtlCol="0" anchor="b"/>
          <a:lstStyle>
            <a:lvl1pPr>
              <a:defRPr lang="ru-RU" sz="3200"/>
            </a:lvl1pPr>
          </a:lstStyle>
          <a:p>
            <a:pPr rtl="0"/>
            <a:r>
              <a:rPr lang="ru-RU"/>
              <a:t>щелкните, чтобы добавить заголовок</a:t>
            </a:r>
          </a:p>
        </p:txBody>
      </p:sp>
      <p:sp>
        <p:nvSpPr>
          <p:cNvPr id="10" name="Объект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rtlCol="0">
            <a:normAutofit/>
          </a:bodyPr>
          <a:lstStyle>
            <a:lvl1pPr marL="228600" indent="-228600">
              <a:buFont typeface="+mj-lt"/>
              <a:buAutoNum type="arabicPeriod"/>
              <a:defRPr lang="ru-RU" sz="2000"/>
            </a:lvl1pPr>
            <a:lvl2pPr marL="685800" indent="-457200">
              <a:spcBef>
                <a:spcPts val="1000"/>
              </a:spcBef>
              <a:buFont typeface="+mj-lt"/>
              <a:buAutoNum type="alphaLcPeriod"/>
              <a:defRPr lang="ru-RU" sz="2000"/>
            </a:lvl2pPr>
            <a:lvl3pPr marL="914400" indent="-457200">
              <a:spcBef>
                <a:spcPts val="1000"/>
              </a:spcBef>
              <a:buFont typeface="+mj-lt"/>
              <a:buAutoNum type="arabicParenR"/>
              <a:defRPr lang="ru-RU" sz="2000"/>
            </a:lvl3pPr>
            <a:lvl4pPr marL="1143000" indent="-457200">
              <a:spcBef>
                <a:spcPts val="1000"/>
              </a:spcBef>
              <a:buFont typeface="+mj-lt"/>
              <a:buAutoNum type="alphaLcParenR"/>
              <a:defRPr lang="ru-RU" sz="2000"/>
            </a:lvl4pPr>
            <a:lvl5pPr marL="11430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p:txBody>
      </p:sp>
      <p:sp>
        <p:nvSpPr>
          <p:cNvPr id="6" name="Объект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Номер слайда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Содержимое заголовка и рисунок">
    <p:bg>
      <p:bgPr>
        <a:solidFill>
          <a:schemeClr val="bg2"/>
        </a:solidFill>
        <a:effectLst/>
      </p:bgPr>
    </p:bg>
    <p:spTree>
      <p:nvGrpSpPr>
        <p:cNvPr id="1" name=""/>
        <p:cNvGrpSpPr/>
        <p:nvPr/>
      </p:nvGrpSpPr>
      <p:grpSpPr>
        <a:xfrm>
          <a:off x="0" y="0"/>
          <a:ext cx="0" cy="0"/>
          <a:chOff x="0" y="0"/>
          <a:chExt cx="0" cy="0"/>
        </a:xfrm>
      </p:grpSpPr>
      <p:sp>
        <p:nvSpPr>
          <p:cNvPr id="11" name="Полилиния: Фигура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30" name="Полилиния: Фигура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0" name="Заголовок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rtlCol="0" anchor="b" anchorCtr="0"/>
          <a:lstStyle>
            <a:lvl1pPr>
              <a:defRPr lang="ru-RU" sz="3200"/>
            </a:lvl1pPr>
          </a:lstStyle>
          <a:p>
            <a:pPr rtl="0"/>
            <a:r>
              <a:rPr lang="ru-RU"/>
              <a:t>Образец заголовка</a:t>
            </a:r>
            <a:endParaRPr lang="ru-RU" dirty="0"/>
          </a:p>
        </p:txBody>
      </p:sp>
      <p:sp>
        <p:nvSpPr>
          <p:cNvPr id="3" name="Объект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rtlCol="0">
            <a:normAutofit/>
          </a:bodyPr>
          <a:lstStyle>
            <a:lvl1pPr marL="0" indent="0">
              <a:buNone/>
              <a:defRPr lang="ru-RU" sz="2000"/>
            </a:lvl1pPr>
            <a:lvl2pPr marL="228600" indent="-228600">
              <a:spcBef>
                <a:spcPts val="1000"/>
              </a:spcBef>
              <a:buFont typeface="Courier New" panose="02070309020205020404" pitchFamily="49" charset="0"/>
              <a:buChar char="o"/>
              <a:defRPr lang="ru-RU" sz="2000"/>
            </a:lvl2pPr>
            <a:lvl3pPr marL="685800" indent="-228600">
              <a:spcBef>
                <a:spcPts val="1000"/>
              </a:spcBef>
              <a:buFont typeface="Courier New" panose="02070309020205020404" pitchFamily="49" charset="0"/>
              <a:buChar char="o"/>
              <a:defRPr lang="ru-RU" sz="2000"/>
            </a:lvl3pPr>
            <a:lvl4pPr marL="1143000" indent="-228600">
              <a:spcBef>
                <a:spcPts val="1000"/>
              </a:spcBef>
              <a:buFont typeface="Courier New" panose="02070309020205020404" pitchFamily="49" charset="0"/>
              <a:buChar char="o"/>
              <a:defRPr lang="ru-RU" sz="2000"/>
            </a:lvl4pPr>
            <a:lvl5pPr marL="1600200" indent="-228600">
              <a:spcBef>
                <a:spcPts val="1000"/>
              </a:spcBef>
              <a:buFont typeface="Courier New" panose="02070309020205020404" pitchFamily="49" charset="0"/>
              <a:buChar char="o"/>
              <a:defRPr lang="ru-RU" sz="20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Рисунок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rtlCol="0">
            <a:normAutofit/>
          </a:bodyPr>
          <a:lstStyle>
            <a:lvl1pPr marL="0" indent="0" algn="r">
              <a:buNone/>
              <a:defRPr lang="ru-RU" sz="2000"/>
            </a:lvl1pPr>
          </a:lstStyle>
          <a:p>
            <a:pPr rtl="0"/>
            <a:r>
              <a:rPr lang="ru-RU"/>
              <a:t>Вставка рисунка</a:t>
            </a:r>
          </a:p>
        </p:txBody>
      </p:sp>
      <p:sp>
        <p:nvSpPr>
          <p:cNvPr id="6" name="Номер слайда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ru-RU"/>
            </a:defPPr>
          </a:lstStyle>
          <a:p>
            <a:pPr rtl="0"/>
            <a:r>
              <a:rPr lang="ru-RU" dirty="0"/>
              <a:t>Образец заголовка</a:t>
            </a:r>
          </a:p>
        </p:txBody>
      </p:sp>
      <p:sp>
        <p:nvSpPr>
          <p:cNvPr id="3" name="Текст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ru-RU" sz="1400">
                <a:solidFill>
                  <a:schemeClr val="tx1"/>
                </a:solidFill>
              </a:defRPr>
            </a:lvl1pPr>
          </a:lstStyle>
          <a:p>
            <a:pPr rtl="0"/>
            <a:endParaRPr lang="ru-RU" dirty="0"/>
          </a:p>
        </p:txBody>
      </p:sp>
      <p:sp>
        <p:nvSpPr>
          <p:cNvPr id="5" name="Нижний колонтитул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ru-RU" sz="1400">
                <a:solidFill>
                  <a:schemeClr val="tx1"/>
                </a:solidFill>
              </a:defRPr>
            </a:lvl1pPr>
          </a:lstStyle>
          <a:p>
            <a:pPr rtl="0"/>
            <a:endParaRPr lang="ru-RU" dirty="0"/>
          </a:p>
        </p:txBody>
      </p:sp>
      <p:sp>
        <p:nvSpPr>
          <p:cNvPr id="6" name="Номер слайда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lang="ru-RU" sz="2400" b="0" i="0">
                <a:solidFill>
                  <a:schemeClr val="tx1"/>
                </a:solidFill>
                <a:latin typeface="Times New Roman" panose="02020603050405020304" pitchFamily="18" charset="0"/>
                <a:cs typeface="Times New Roman"/>
              </a:defRPr>
            </a:lvl1pPr>
          </a:lstStyle>
          <a:p>
            <a:fld id="{58FB4751-880F-D840-AAA9-3A15815CC996}" type="slidenum">
              <a:rPr lang="ru-RU" smtClean="0"/>
              <a:pPr/>
              <a:t>‹#›</a:t>
            </a:fld>
            <a:endParaRPr lang="ru-RU" dirty="0"/>
          </a:p>
        </p:txBody>
      </p:sp>
      <p:cxnSp>
        <p:nvCxnSpPr>
          <p:cNvPr id="8" name="Прямая соединительная линия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lang="ru-RU" sz="6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ru-RU"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rtlCol="0" anchor="ctr"/>
          <a:lstStyle>
            <a:defPPr>
              <a:defRPr lang="ru-RU"/>
            </a:defPPr>
          </a:lstStyle>
          <a:p>
            <a:pPr rtl="0"/>
            <a:r>
              <a:rPr lang="en-US" b="1"/>
              <a:t>Smart goals</a:t>
            </a:r>
            <a:endParaRPr lang="ru-RU" b="1"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F46C7B-D29F-368C-FEEC-CDFA125F8E5C}"/>
              </a:ext>
            </a:extLst>
          </p:cNvPr>
          <p:cNvSpPr>
            <a:spLocks noGrp="1"/>
          </p:cNvSpPr>
          <p:nvPr>
            <p:ph type="title"/>
          </p:nvPr>
        </p:nvSpPr>
        <p:spPr>
          <a:xfrm>
            <a:off x="6096000" y="2337115"/>
            <a:ext cx="5009787" cy="3214902"/>
          </a:xfrm>
        </p:spPr>
        <p:txBody>
          <a:bodyPr rtlCol="0" anchor="b">
            <a:normAutofit fontScale="90000"/>
          </a:bodyPr>
          <a:lstStyle>
            <a:defPPr>
              <a:defRPr lang="ru-RU"/>
            </a:defPPr>
          </a:lstStyle>
          <a:p>
            <a:pPr algn="ctr" rtl="0"/>
            <a:r>
              <a:rPr lang="en-US" sz="2400" b="0" i="0" dirty="0">
                <a:effectLst/>
              </a:rPr>
              <a:t>SMART goals are created using a certain set of standards or measures which ensure that your aims are achievable within a specific time. SMART is an acronym that you can use to guide the setting of your goals. </a:t>
            </a:r>
            <a:br>
              <a:rPr lang="en-US" sz="2400" b="0" i="0" dirty="0">
                <a:effectLst/>
              </a:rPr>
            </a:br>
            <a:r>
              <a:rPr lang="en-US" sz="2400" b="0" i="0" dirty="0">
                <a:effectLst/>
              </a:rPr>
              <a:t>To ensure that your goals are achievable and clear, each has to be:</a:t>
            </a:r>
            <a:br>
              <a:rPr lang="en-US" sz="2400" b="0" i="0" dirty="0">
                <a:effectLst/>
              </a:rPr>
            </a:br>
            <a:br>
              <a:rPr lang="en-US" sz="2400" b="0" i="0" dirty="0">
                <a:effectLst/>
              </a:rPr>
            </a:br>
            <a:br>
              <a:rPr lang="en-US" sz="2400" b="0" i="0" dirty="0">
                <a:effectLst/>
              </a:rPr>
            </a:br>
            <a:br>
              <a:rPr lang="en-US" sz="2400" b="0" i="0" dirty="0">
                <a:effectLst/>
              </a:rPr>
            </a:br>
            <a:br>
              <a:rPr lang="en-US" sz="1800" b="0" i="0" dirty="0">
                <a:effectLst/>
              </a:rPr>
            </a:br>
            <a:endParaRPr lang="ru-RU" sz="1800" dirty="0"/>
          </a:p>
        </p:txBody>
      </p:sp>
      <p:sp>
        <p:nvSpPr>
          <p:cNvPr id="13" name="Slide Number Placeholder 4">
            <a:extLst>
              <a:ext uri="{FF2B5EF4-FFF2-40B4-BE49-F238E27FC236}">
                <a16:creationId xmlns:a16="http://schemas.microsoft.com/office/drawing/2014/main" id="{CB343B94-A97F-27AF-3A6D-744FA16D5262}"/>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ru-RU" smtClean="0"/>
              <a:pPr>
                <a:spcAft>
                  <a:spcPts val="600"/>
                </a:spcAft>
              </a:pPr>
              <a:t>2</a:t>
            </a:fld>
            <a:endParaRPr lang="ru-RU"/>
          </a:p>
        </p:txBody>
      </p:sp>
      <p:graphicFrame>
        <p:nvGraphicFramePr>
          <p:cNvPr id="6" name="Таблица 4">
            <a:extLst>
              <a:ext uri="{FF2B5EF4-FFF2-40B4-BE49-F238E27FC236}">
                <a16:creationId xmlns:a16="http://schemas.microsoft.com/office/drawing/2014/main" id="{0D6FB95E-6987-A57C-3663-3FD6F6FAC24E}"/>
              </a:ext>
            </a:extLst>
          </p:cNvPr>
          <p:cNvGraphicFramePr>
            <a:graphicFrameLocks noGrp="1"/>
          </p:cNvGraphicFramePr>
          <p:nvPr>
            <p:ph sz="quarter" idx="13"/>
            <p:extLst>
              <p:ext uri="{D42A27DB-BD31-4B8C-83A1-F6EECF244321}">
                <p14:modId xmlns:p14="http://schemas.microsoft.com/office/powerpoint/2010/main" val="1976455283"/>
              </p:ext>
            </p:extLst>
          </p:nvPr>
        </p:nvGraphicFramePr>
        <p:xfrm>
          <a:off x="330699" y="919173"/>
          <a:ext cx="5009786" cy="5408580"/>
        </p:xfrm>
        <a:graphic>
          <a:graphicData uri="http://schemas.openxmlformats.org/drawingml/2006/table">
            <a:tbl>
              <a:tblPr firstRow="1" bandRow="1"/>
              <a:tblGrid>
                <a:gridCol w="5009786">
                  <a:extLst>
                    <a:ext uri="{9D8B030D-6E8A-4147-A177-3AD203B41FA5}">
                      <a16:colId xmlns:a16="http://schemas.microsoft.com/office/drawing/2014/main" val="1563570424"/>
                    </a:ext>
                  </a:extLst>
                </a:gridCol>
              </a:tblGrid>
              <a:tr h="833823">
                <a:tc>
                  <a:txBody>
                    <a:bodyPr/>
                    <a:lstStyle>
                      <a:defPPr>
                        <a:defRPr lang="ru-RU"/>
                      </a:defPPr>
                    </a:lstStyle>
                    <a:p>
                      <a:pPr marL="0" marR="0" lvl="0" indent="0" algn="ctr" defTabSz="914400" rtl="0" eaLnBrk="1" fontAlgn="auto" latinLnBrk="0" hangingPunct="1">
                        <a:lnSpc>
                          <a:spcPct val="100000"/>
                        </a:lnSpc>
                        <a:spcBef>
                          <a:spcPts val="0"/>
                        </a:spcBef>
                        <a:spcAft>
                          <a:spcPts val="0"/>
                        </a:spcAft>
                        <a:buClrTx/>
                        <a:buSzTx/>
                        <a:buFontTx/>
                        <a:buNone/>
                        <a:tabLst/>
                        <a:defRPr lang="ru-RU"/>
                      </a:pPr>
                      <a:r>
                        <a:rPr lang="en-US" sz="2400" b="1" i="0" kern="1200" dirty="0">
                          <a:solidFill>
                            <a:schemeClr val="tx1"/>
                          </a:solidFill>
                          <a:effectLst/>
                          <a:latin typeface="+mn-lt"/>
                          <a:ea typeface="+mn-ea"/>
                          <a:cs typeface="+mn-cs"/>
                        </a:rPr>
                        <a:t>Specific </a:t>
                      </a:r>
                      <a:r>
                        <a:rPr lang="en-US" sz="2400" b="0" i="0" kern="1200" dirty="0">
                          <a:solidFill>
                            <a:schemeClr val="tx1"/>
                          </a:solidFill>
                          <a:effectLst/>
                          <a:latin typeface="+mn-lt"/>
                          <a:ea typeface="+mn-ea"/>
                          <a:cs typeface="+mn-cs"/>
                        </a:rPr>
                        <a:t>(sensible, simple, significant).:</a:t>
                      </a:r>
                      <a:endParaRPr lang="ru-RU" sz="2400" b="0" dirty="0">
                        <a:latin typeface="Times New Roman" panose="02020603050405020304" pitchFamily="18" charset="0"/>
                        <a:cs typeface="+mj-cs"/>
                      </a:endParaRPr>
                    </a:p>
                  </a:txBody>
                  <a:tcPr marL="81343" marR="81343" marT="40672" marB="40672">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284537">
                <a:tc>
                  <a:txBody>
                    <a:bodyPr/>
                    <a:lstStyle>
                      <a:defPPr>
                        <a:defRPr lang="ru-RU"/>
                      </a:defPPr>
                    </a:lstStyle>
                    <a:p>
                      <a:pPr algn="ctr" rtl="0"/>
                      <a:r>
                        <a:rPr lang="en-US" sz="2400" b="1" i="0" kern="1200" dirty="0">
                          <a:solidFill>
                            <a:schemeClr val="tx1"/>
                          </a:solidFill>
                          <a:effectLst/>
                          <a:latin typeface="+mn-lt"/>
                          <a:ea typeface="+mn-ea"/>
                          <a:cs typeface="+mn-cs"/>
                        </a:rPr>
                        <a:t>Measurable </a:t>
                      </a:r>
                      <a:r>
                        <a:rPr lang="en-US" sz="2400" b="0" i="0" kern="1200" dirty="0">
                          <a:solidFill>
                            <a:schemeClr val="tx1"/>
                          </a:solidFill>
                          <a:effectLst/>
                          <a:latin typeface="+mn-lt"/>
                          <a:ea typeface="+mn-ea"/>
                          <a:cs typeface="+mn-cs"/>
                        </a:rPr>
                        <a:t>(motivating and meaningful).</a:t>
                      </a:r>
                    </a:p>
                    <a:p>
                      <a:pPr algn="ctr" rtl="0"/>
                      <a:endParaRPr lang="ru-RU" sz="2400" b="0" kern="1200" dirty="0">
                        <a:solidFill>
                          <a:schemeClr val="tx1"/>
                        </a:solidFill>
                        <a:latin typeface="Times New Roman" panose="02020603050405020304" pitchFamily="18" charset="0"/>
                        <a:ea typeface="+mn-ea"/>
                        <a:cs typeface="+mj-cs"/>
                      </a:endParaRPr>
                    </a:p>
                  </a:txBody>
                  <a:tcPr marL="81343" marR="81343" marT="40672" marB="4067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46502">
                <a:tc>
                  <a:txBody>
                    <a:bodyPr/>
                    <a:lstStyle>
                      <a:defPPr>
                        <a:defRPr lang="ru-RU"/>
                      </a:defPPr>
                    </a:lstStyle>
                    <a:p>
                      <a:pPr algn="ctr" rtl="0"/>
                      <a:r>
                        <a:rPr lang="en-US" sz="2400" b="1" i="0" kern="1200" dirty="0">
                          <a:solidFill>
                            <a:schemeClr val="tx1"/>
                          </a:solidFill>
                          <a:effectLst/>
                          <a:latin typeface="+mn-lt"/>
                          <a:ea typeface="+mn-ea"/>
                          <a:cs typeface="+mn-cs"/>
                        </a:rPr>
                        <a:t>Achievable </a:t>
                      </a:r>
                      <a:r>
                        <a:rPr lang="en-US" sz="2400" b="0" i="0" kern="1200" dirty="0">
                          <a:solidFill>
                            <a:schemeClr val="tx1"/>
                          </a:solidFill>
                          <a:effectLst/>
                          <a:latin typeface="+mn-lt"/>
                          <a:ea typeface="+mn-ea"/>
                          <a:cs typeface="+mn-cs"/>
                        </a:rPr>
                        <a:t>(attainable, agreed).</a:t>
                      </a:r>
                    </a:p>
                    <a:p>
                      <a:pPr algn="ctr" rtl="0"/>
                      <a:endParaRPr lang="ru-RU" sz="2400" b="0" kern="1200" dirty="0">
                        <a:solidFill>
                          <a:schemeClr val="tx1"/>
                        </a:solidFill>
                        <a:latin typeface="Times New Roman" panose="02020603050405020304" pitchFamily="18" charset="0"/>
                        <a:ea typeface="+mn-ea"/>
                        <a:cs typeface="+mj-cs"/>
                      </a:endParaRPr>
                    </a:p>
                  </a:txBody>
                  <a:tcPr marL="81343" marR="81343" marT="40672" marB="4067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71859">
                <a:tc>
                  <a:txBody>
                    <a:bodyPr/>
                    <a:lstStyle>
                      <a:defPPr>
                        <a:defRPr lang="ru-RU"/>
                      </a:defPPr>
                    </a:lstStyle>
                    <a:p>
                      <a:pPr marL="0" marR="0" lvl="0" indent="0" algn="ctr" defTabSz="914400" rtl="0" eaLnBrk="1" fontAlgn="auto" latinLnBrk="0" hangingPunct="1">
                        <a:lnSpc>
                          <a:spcPct val="100000"/>
                        </a:lnSpc>
                        <a:spcBef>
                          <a:spcPts val="0"/>
                        </a:spcBef>
                        <a:spcAft>
                          <a:spcPts val="0"/>
                        </a:spcAft>
                        <a:buClrTx/>
                        <a:buSzTx/>
                        <a:buFontTx/>
                        <a:buNone/>
                        <a:tabLst/>
                        <a:defRPr lang="ru-RU"/>
                      </a:pPr>
                      <a:r>
                        <a:rPr lang="en-US" sz="2400" b="1" i="0" kern="1200" dirty="0">
                          <a:solidFill>
                            <a:schemeClr val="tx1"/>
                          </a:solidFill>
                          <a:effectLst/>
                          <a:latin typeface="+mn-lt"/>
                          <a:ea typeface="+mn-ea"/>
                          <a:cs typeface="+mn-cs"/>
                        </a:rPr>
                        <a:t>Relevant </a:t>
                      </a:r>
                      <a:r>
                        <a:rPr lang="en-US" sz="2400" b="0" i="0" kern="1200" dirty="0">
                          <a:solidFill>
                            <a:schemeClr val="tx1"/>
                          </a:solidFill>
                          <a:effectLst/>
                          <a:latin typeface="+mn-lt"/>
                          <a:ea typeface="+mn-ea"/>
                          <a:cs typeface="+mn-cs"/>
                        </a:rPr>
                        <a:t>(realistic and resourced, reasonable, result-based).</a:t>
                      </a:r>
                      <a:endParaRPr lang="ru-RU" sz="2400" b="0" kern="1200" dirty="0">
                        <a:solidFill>
                          <a:schemeClr val="tx1"/>
                        </a:solidFill>
                        <a:latin typeface="Times New Roman" panose="02020603050405020304" pitchFamily="18" charset="0"/>
                        <a:ea typeface="+mn-ea"/>
                        <a:cs typeface="+mj-cs"/>
                      </a:endParaRPr>
                    </a:p>
                  </a:txBody>
                  <a:tcPr marL="81343" marR="81343" marT="40672" marB="4067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171859">
                <a:tc>
                  <a:txBody>
                    <a:bodyPr/>
                    <a:lstStyle>
                      <a:defPPr>
                        <a:defRPr lang="ru-RU"/>
                      </a:defPPr>
                    </a:lstStyle>
                    <a:p>
                      <a:pPr marL="0" marR="0" lvl="0" indent="0" algn="ctr" defTabSz="914400" rtl="0" eaLnBrk="1" fontAlgn="auto" latinLnBrk="0" hangingPunct="1">
                        <a:lnSpc>
                          <a:spcPct val="100000"/>
                        </a:lnSpc>
                        <a:spcBef>
                          <a:spcPts val="0"/>
                        </a:spcBef>
                        <a:spcAft>
                          <a:spcPts val="0"/>
                        </a:spcAft>
                        <a:buClrTx/>
                        <a:buSzTx/>
                        <a:buFontTx/>
                        <a:buNone/>
                        <a:tabLst/>
                        <a:defRPr lang="ru-RU"/>
                      </a:pPr>
                      <a:r>
                        <a:rPr lang="en-US" sz="2400" b="1" i="0" kern="1200" dirty="0">
                          <a:solidFill>
                            <a:schemeClr val="tx1"/>
                          </a:solidFill>
                          <a:effectLst/>
                          <a:latin typeface="+mn-lt"/>
                          <a:ea typeface="+mn-ea"/>
                          <a:cs typeface="+mn-cs"/>
                        </a:rPr>
                        <a:t>Time-bound </a:t>
                      </a:r>
                      <a:r>
                        <a:rPr lang="en-US" sz="2400" b="0" i="0" kern="1200" dirty="0">
                          <a:solidFill>
                            <a:schemeClr val="tx1"/>
                          </a:solidFill>
                          <a:effectLst/>
                          <a:latin typeface="+mn-lt"/>
                          <a:ea typeface="+mn-ea"/>
                          <a:cs typeface="+mn-cs"/>
                        </a:rPr>
                        <a:t>(time-sensitive, time/cost limited, time-based, timely).</a:t>
                      </a:r>
                      <a:endParaRPr lang="ru-RU" sz="2400" b="0" kern="1200" dirty="0">
                        <a:solidFill>
                          <a:schemeClr val="tx1"/>
                        </a:solidFill>
                        <a:latin typeface="Times New Roman" panose="02020603050405020304" pitchFamily="18" charset="0"/>
                        <a:ea typeface="+mn-ea"/>
                        <a:cs typeface="+mj-cs"/>
                      </a:endParaRPr>
                    </a:p>
                  </a:txBody>
                  <a:tcPr marL="81343" marR="81343" marT="40672" marB="4067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rtlCol="0" anchor="ctr">
            <a:normAutofit/>
          </a:bodyPr>
          <a:lstStyle>
            <a:defPPr>
              <a:defRPr lang="ru-RU"/>
            </a:defPPr>
          </a:lstStyle>
          <a:p>
            <a:r>
              <a:rPr lang="en-US" sz="1900" b="1" i="0">
                <a:effectLst/>
              </a:rPr>
              <a:t>S- Specific</a:t>
            </a:r>
            <a:br>
              <a:rPr lang="en-US" sz="1900" b="0" i="0">
                <a:effectLst/>
              </a:rPr>
            </a:br>
            <a:br>
              <a:rPr lang="en-US" sz="1900" b="0" i="0">
                <a:effectLst/>
              </a:rPr>
            </a:br>
            <a:r>
              <a:rPr lang="en-US" sz="1900" b="0" i="0">
                <a:effectLst/>
              </a:rPr>
              <a:t>For a goal to be effective, it must be specific. Do not ignore the littlest detail. A specific goal provides answers to questions such as:</a:t>
            </a:r>
            <a:br>
              <a:rPr lang="en-US" sz="1900" b="0" i="0">
                <a:effectLst/>
              </a:rPr>
            </a:br>
            <a:br>
              <a:rPr lang="en-US" sz="1900" b="0" i="0">
                <a:effectLst/>
              </a:rPr>
            </a:br>
            <a:r>
              <a:rPr lang="en-US" sz="1900" b="1" i="0">
                <a:effectLst/>
              </a:rPr>
              <a:t>What objectives are you required to accomplish?</a:t>
            </a:r>
            <a:br>
              <a:rPr lang="en-US" sz="1900" b="1" i="0">
                <a:effectLst/>
              </a:rPr>
            </a:br>
            <a:br>
              <a:rPr lang="en-US" sz="1900" b="0" i="0">
                <a:effectLst/>
              </a:rPr>
            </a:br>
            <a:r>
              <a:rPr lang="en-US" sz="1900" b="1" i="0">
                <a:effectLst/>
              </a:rPr>
              <a:t>Who is in charge of it?</a:t>
            </a:r>
            <a:br>
              <a:rPr lang="en-US" sz="1900" b="1" i="0">
                <a:effectLst/>
              </a:rPr>
            </a:br>
            <a:br>
              <a:rPr lang="en-US" sz="1900" b="0" i="0">
                <a:effectLst/>
              </a:rPr>
            </a:br>
            <a:r>
              <a:rPr lang="en-US" sz="1900" b="1" i="0">
                <a:effectLst/>
              </a:rPr>
              <a:t>What steps will you take to accomplish it? </a:t>
            </a:r>
            <a:br>
              <a:rPr lang="en-US" sz="1900" b="1" i="0">
                <a:effectLst/>
              </a:rPr>
            </a:br>
            <a:br>
              <a:rPr lang="en-US" sz="1900" b="0" i="0">
                <a:effectLst/>
              </a:rPr>
            </a:br>
            <a:r>
              <a:rPr lang="en-US" sz="1900" b="0" i="0">
                <a:effectLst/>
              </a:rPr>
              <a:t>Putting these questions into consideration will assist you in setting a goal that is achievable, describes your aims, and gives you that crucial context.</a:t>
            </a:r>
            <a:br>
              <a:rPr lang="en-US" sz="1900" b="0" i="0">
                <a:effectLst/>
              </a:rPr>
            </a:br>
            <a:r>
              <a:rPr lang="en-US" sz="1900" b="0" i="0">
                <a:effectLst/>
              </a:rPr>
              <a:t>For example, if you are a marketer and you aim to become the marketing head, there are specific goals you need to follow. The specific goal can include gaining the skills and working experience that are required for you to be the marketing head within your organization to build your career and help you lead a successful team.</a:t>
            </a:r>
            <a:br>
              <a:rPr lang="en-US" sz="1900" b="0" i="0">
                <a:effectLst/>
              </a:rPr>
            </a:br>
            <a:endParaRPr lang="ru-RU" sz="1900"/>
          </a:p>
        </p:txBody>
      </p:sp>
      <p:pic>
        <p:nvPicPr>
          <p:cNvPr id="8" name="Рисунок 21" descr="Человек в черной юбке и белой рубашке держит пучок одуванчиков">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l="42" r="2" b="2"/>
          <a:stretch/>
        </p:blipFill>
        <p:spPr>
          <a:xfrm>
            <a:off x="7401941" y="10"/>
            <a:ext cx="4790059" cy="6587057"/>
          </a:xfrm>
          <a:no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61377AF6-2477-81EC-D1BC-43FD72DF18F6}"/>
              </a:ext>
            </a:extLst>
          </p:cNvPr>
          <p:cNvSpPr>
            <a:spLocks noGrp="1"/>
          </p:cNvSpPr>
          <p:nvPr>
            <p:ph type="title"/>
          </p:nvPr>
        </p:nvSpPr>
        <p:spPr>
          <a:xfrm>
            <a:off x="914400" y="914400"/>
            <a:ext cx="5641848" cy="5029200"/>
          </a:xfrm>
        </p:spPr>
        <p:txBody>
          <a:bodyPr rtlCol="0" anchor="ctr">
            <a:normAutofit/>
          </a:bodyPr>
          <a:lstStyle>
            <a:defPPr>
              <a:defRPr lang="ru-RU"/>
            </a:defPPr>
          </a:lstStyle>
          <a:p>
            <a:r>
              <a:rPr lang="en-US" sz="1900" b="1" i="0">
                <a:effectLst/>
              </a:rPr>
              <a:t>M- Measurable</a:t>
            </a:r>
            <a:br>
              <a:rPr lang="en-US" sz="1900" b="1" i="0">
                <a:effectLst/>
              </a:rPr>
            </a:br>
            <a:br>
              <a:rPr lang="en-US" sz="1900" b="0" i="0">
                <a:effectLst/>
              </a:rPr>
            </a:br>
            <a:r>
              <a:rPr lang="en-US" sz="1900" b="0" i="0">
                <a:effectLst/>
              </a:rPr>
              <a:t>An objective must have a criteria or basis for measuring progress. This criteria will be used to determine and track when you’ve achieved your objective.</a:t>
            </a:r>
            <a:br>
              <a:rPr lang="en-US" sz="1900" b="0" i="0">
                <a:effectLst/>
              </a:rPr>
            </a:br>
            <a:r>
              <a:rPr lang="en-US" sz="1900" b="0" i="0">
                <a:effectLst/>
              </a:rPr>
              <a:t>Quantifying your goals (i.e. ensuring that your goals are measurable) makes it much simpler to monitor your progress and know once you get to your goal.</a:t>
            </a:r>
            <a:br>
              <a:rPr lang="en-US" sz="1900" b="0" i="0">
                <a:effectLst/>
              </a:rPr>
            </a:br>
            <a:r>
              <a:rPr lang="en-US" sz="1900" b="0" i="0">
                <a:effectLst/>
              </a:rPr>
              <a:t>A goal that is measurable should answer questions like:</a:t>
            </a:r>
            <a:br>
              <a:rPr lang="en-US" sz="1900" b="0" i="0">
                <a:effectLst/>
              </a:rPr>
            </a:br>
            <a:br>
              <a:rPr lang="en-US" sz="1900" b="0" i="0">
                <a:effectLst/>
              </a:rPr>
            </a:br>
            <a:r>
              <a:rPr lang="en-US" sz="1900" b="1" i="0">
                <a:effectLst/>
              </a:rPr>
              <a:t>How much?</a:t>
            </a:r>
            <a:br>
              <a:rPr lang="en-US" sz="1900" b="1" i="0">
                <a:effectLst/>
              </a:rPr>
            </a:br>
            <a:br>
              <a:rPr lang="en-US" sz="1900" b="0" i="0">
                <a:effectLst/>
              </a:rPr>
            </a:br>
            <a:r>
              <a:rPr lang="en-US" sz="1900" b="1" i="0">
                <a:effectLst/>
              </a:rPr>
              <a:t>How many?</a:t>
            </a:r>
            <a:br>
              <a:rPr lang="en-US" sz="1900" b="1" i="0">
                <a:effectLst/>
              </a:rPr>
            </a:br>
            <a:br>
              <a:rPr lang="en-US" sz="1900" b="0" i="0">
                <a:effectLst/>
              </a:rPr>
            </a:br>
            <a:r>
              <a:rPr lang="en-US" sz="1900" b="1" i="0">
                <a:effectLst/>
              </a:rPr>
              <a:t>How do I know once it is achieved?</a:t>
            </a:r>
            <a:br>
              <a:rPr lang="en-US" sz="1900" b="1" i="0">
                <a:effectLst/>
              </a:rPr>
            </a:br>
            <a:br>
              <a:rPr lang="en-US" sz="1900" b="0" i="0">
                <a:effectLst/>
              </a:rPr>
            </a:br>
            <a:r>
              <a:rPr lang="en-US" sz="1900" b="0" i="0">
                <a:effectLst/>
              </a:rPr>
              <a:t>For example, you can quantify your goal of getting the skill, to be the head of marketing by setting a target that by a particular time, you would have finished the necessary training courses and gained the needed experience.</a:t>
            </a:r>
            <a:br>
              <a:rPr lang="en-US" sz="1900" b="0" i="0">
                <a:effectLst/>
              </a:rPr>
            </a:br>
            <a:endParaRPr lang="ru-RU" sz="1900"/>
          </a:p>
        </p:txBody>
      </p:sp>
      <p:pic>
        <p:nvPicPr>
          <p:cNvPr id="4" name="Объект 3" descr="Человек держит растение">
            <a:extLst>
              <a:ext uri="{FF2B5EF4-FFF2-40B4-BE49-F238E27FC236}">
                <a16:creationId xmlns:a16="http://schemas.microsoft.com/office/drawing/2014/main" id="{0DEBEDD0-2C97-CD36-23CF-99F082806824}"/>
              </a:ext>
            </a:extLst>
          </p:cNvPr>
          <p:cNvPicPr>
            <a:picLocks noGrp="1" noChangeAspect="1"/>
          </p:cNvPicPr>
          <p:nvPr>
            <p:ph type="pic" idx="1"/>
          </p:nvPr>
        </p:nvPicPr>
        <p:blipFill rotWithShape="1">
          <a:blip r:embed="rId3"/>
          <a:srcRect l="18618" r="32843" b="2"/>
          <a:stretch/>
        </p:blipFill>
        <p:spPr>
          <a:xfrm>
            <a:off x="7401941" y="10"/>
            <a:ext cx="4790059" cy="6587057"/>
          </a:xfrm>
          <a:noFill/>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8">
            <a:extLst>
              <a:ext uri="{FF2B5EF4-FFF2-40B4-BE49-F238E27FC236}">
                <a16:creationId xmlns:a16="http://schemas.microsoft.com/office/drawing/2014/main" id="{A7BE12AD-D808-BDE0-3EB8-5BC50B1D8474}"/>
              </a:ext>
            </a:extLst>
          </p:cNvPr>
          <p:cNvSpPr>
            <a:spLocks noGrp="1"/>
          </p:cNvSpPr>
          <p:nvPr>
            <p:ph type="ctrTitle"/>
          </p:nvPr>
        </p:nvSpPr>
        <p:spPr>
          <a:xfrm>
            <a:off x="457962" y="291830"/>
            <a:ext cx="11276076" cy="5817140"/>
          </a:xfrm>
        </p:spPr>
        <p:txBody>
          <a:bodyPr rtlCol="0" anchor="ctr">
            <a:normAutofit/>
          </a:bodyPr>
          <a:lstStyle>
            <a:defPPr>
              <a:defRPr lang="ru-RU"/>
            </a:defPPr>
          </a:lstStyle>
          <a:p>
            <a:r>
              <a:rPr lang="en-US" sz="2800" b="1" i="0" dirty="0">
                <a:effectLst/>
              </a:rPr>
              <a:t>A- Achievable</a:t>
            </a:r>
            <a:br>
              <a:rPr lang="en-US" sz="1600" b="1" i="0" dirty="0">
                <a:effectLst/>
              </a:rPr>
            </a:br>
            <a:br>
              <a:rPr lang="en-US" sz="1600" b="0" i="0" dirty="0">
                <a:effectLst/>
              </a:rPr>
            </a:br>
            <a:r>
              <a:rPr lang="en-US" sz="2000" b="0" i="0" dirty="0">
                <a:effectLst/>
              </a:rPr>
              <a:t>It is important that your goals are realistic, not some far-fetched fairy tales. For something to be achievable means making sure that your goal is something within your reach (sometimes, “A” can be used to represent “attainable”). Simply put, this is the point in the whole process when you critically check yourself if your goal can really be achieved.</a:t>
            </a:r>
            <a:br>
              <a:rPr lang="en-US" sz="2000" b="0" i="0" dirty="0">
                <a:effectLst/>
              </a:rPr>
            </a:br>
            <a:r>
              <a:rPr lang="en-US" sz="2000" b="0" i="0" dirty="0">
                <a:effectLst/>
              </a:rPr>
              <a:t>You ask yourself questions such as:</a:t>
            </a:r>
            <a:br>
              <a:rPr lang="en-US" sz="2000" b="0" i="0" dirty="0">
                <a:effectLst/>
              </a:rPr>
            </a:br>
            <a:br>
              <a:rPr lang="en-US" sz="2000" b="0" i="0" dirty="0">
                <a:effectLst/>
              </a:rPr>
            </a:br>
            <a:r>
              <a:rPr lang="en-US" sz="2000" b="1" i="0" dirty="0">
                <a:effectLst/>
              </a:rPr>
              <a:t>Is the goal you’re aiming attainable?</a:t>
            </a:r>
            <a:br>
              <a:rPr lang="en-US" sz="2000" b="1" i="0" dirty="0">
                <a:effectLst/>
              </a:rPr>
            </a:br>
            <a:br>
              <a:rPr lang="en-US" sz="2000" b="0" i="0" dirty="0">
                <a:effectLst/>
              </a:rPr>
            </a:br>
            <a:r>
              <a:rPr lang="en-US" sz="2000" b="1" i="0" dirty="0">
                <a:effectLst/>
              </a:rPr>
              <a:t>Is it something your team can successfully accomplish?</a:t>
            </a:r>
            <a:br>
              <a:rPr lang="en-US" sz="2000" b="1" i="0" dirty="0">
                <a:effectLst/>
              </a:rPr>
            </a:br>
            <a:br>
              <a:rPr lang="en-US" sz="2000" b="0" i="0" dirty="0">
                <a:effectLst/>
              </a:rPr>
            </a:br>
            <a:r>
              <a:rPr lang="en-US" sz="2000" b="1" i="0" dirty="0">
                <a:effectLst/>
              </a:rPr>
              <a:t>How achievable is the goal considering other factors that can restrain you such as financial factors? </a:t>
            </a:r>
            <a:br>
              <a:rPr lang="en-US" sz="2000" b="1" i="0" dirty="0">
                <a:effectLst/>
              </a:rPr>
            </a:br>
            <a:br>
              <a:rPr lang="en-US" sz="2000" b="0" i="0" dirty="0">
                <a:effectLst/>
              </a:rPr>
            </a:br>
            <a:r>
              <a:rPr lang="en-US" sz="2000" b="0" i="0" dirty="0">
                <a:effectLst/>
              </a:rPr>
              <a:t>It is crucial to check any limitations that may hinder your goal.</a:t>
            </a:r>
            <a:br>
              <a:rPr lang="en-US" sz="2000" b="0" i="0" dirty="0">
                <a:effectLst/>
              </a:rPr>
            </a:br>
            <a:r>
              <a:rPr lang="en-US" sz="2000" b="0" i="0" dirty="0">
                <a:effectLst/>
              </a:rPr>
              <a:t>For instance, there may be a need for you to question yourself if developing the needed skill to become the marketing head is realistic considering your prior experience and qualification. For example, do you have the required time to finish the training effectively? Do you have the necessary resources? Do you have enough funds to get the training</a:t>
            </a:r>
            <a:r>
              <a:rPr lang="ru-RU" sz="2000" dirty="0"/>
              <a:t>?</a:t>
            </a:r>
          </a:p>
        </p:txBody>
      </p:sp>
      <p:sp>
        <p:nvSpPr>
          <p:cNvPr id="3" name="Номер слайда 2" hidden="1">
            <a:extLst>
              <a:ext uri="{FF2B5EF4-FFF2-40B4-BE49-F238E27FC236}">
                <a16:creationId xmlns:a16="http://schemas.microsoft.com/office/drawing/2014/main" id="{50CD348E-9357-0442-4555-AF6B4AFE34B6}"/>
              </a:ext>
            </a:extLst>
          </p:cNvPr>
          <p:cNvSpPr>
            <a:spLocks noGrp="1"/>
          </p:cNvSpPr>
          <p:nvPr>
            <p:ph type="sldNum" sz="quarter" idx="4294967295"/>
          </p:nvPr>
        </p:nvSpPr>
        <p:spPr>
          <a:xfrm>
            <a:off x="11353800" y="5879804"/>
            <a:ext cx="661416" cy="895899"/>
          </a:xfrm>
        </p:spPr>
        <p:txBody>
          <a:bodyPr rtlCol="0"/>
          <a:lstStyle>
            <a:defPPr>
              <a:defRPr lang="ru-RU"/>
            </a:defPPr>
          </a:lstStyle>
          <a:p>
            <a:pPr rtl="0">
              <a:spcAft>
                <a:spcPts val="600"/>
              </a:spcAft>
            </a:pPr>
            <a:fld id="{58FB4751-880F-D840-AAA9-3A15815CC996}" type="slidenum">
              <a:rPr lang="ru-RU" smtClean="0"/>
              <a:pPr rtl="0">
                <a:spcAft>
                  <a:spcPts val="600"/>
                </a:spcAft>
              </a:pPr>
              <a:t>5</a:t>
            </a:fld>
            <a:endParaRPr lang="ru-RU"/>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2">
            <a:extLst>
              <a:ext uri="{FF2B5EF4-FFF2-40B4-BE49-F238E27FC236}">
                <a16:creationId xmlns:a16="http://schemas.microsoft.com/office/drawing/2014/main" id="{2A3D95EF-8A67-7F71-37EF-9EB02511B163}"/>
              </a:ext>
            </a:extLst>
          </p:cNvPr>
          <p:cNvSpPr>
            <a:spLocks noGrp="1"/>
          </p:cNvSpPr>
          <p:nvPr>
            <p:ph type="ctrTitle"/>
          </p:nvPr>
        </p:nvSpPr>
        <p:spPr>
          <a:xfrm>
            <a:off x="506600" y="233464"/>
            <a:ext cx="11178799" cy="5943600"/>
          </a:xfrm>
        </p:spPr>
        <p:txBody>
          <a:bodyPr rtlCol="0" anchor="ctr">
            <a:normAutofit/>
          </a:bodyPr>
          <a:lstStyle>
            <a:defPPr>
              <a:defRPr lang="ru-RU"/>
            </a:defPPr>
          </a:lstStyle>
          <a:p>
            <a:r>
              <a:rPr lang="en-US" sz="2800" b="1" i="0" dirty="0">
                <a:effectLst/>
              </a:rPr>
              <a:t>R – Relevant</a:t>
            </a:r>
            <a:br>
              <a:rPr lang="en-US" sz="2800" b="1" i="0" dirty="0">
                <a:effectLst/>
              </a:rPr>
            </a:br>
            <a:br>
              <a:rPr lang="en-US" sz="1900" b="0" i="0" dirty="0">
                <a:effectLst/>
              </a:rPr>
            </a:br>
            <a:r>
              <a:rPr lang="en-US" sz="1900" b="0" i="0" dirty="0">
                <a:effectLst/>
              </a:rPr>
              <a:t>No one sets a goal just out of a joke or for no reason. There must be a genuine benefit that comes with attaining your chosen goal. That is what we mean by “relevant”. In this step, you check why the goal is important to you and your organization. Immediately you know this important benefit, ensure you include it in your SMART goal so that everyone can envision your big picture. Therefore, ensure that your plans move everybody forward, but that you are still the one responsible for attaining this goal. </a:t>
            </a:r>
            <a:br>
              <a:rPr lang="en-US" sz="1900" b="0" i="0" dirty="0">
                <a:effectLst/>
              </a:rPr>
            </a:br>
            <a:r>
              <a:rPr lang="en-US" sz="1900" b="0" i="0" dirty="0">
                <a:effectLst/>
              </a:rPr>
              <a:t>A relevant goal can provide a positive answer to the following questions:</a:t>
            </a:r>
            <a:br>
              <a:rPr lang="en-US" sz="1900" b="0" i="0" dirty="0">
                <a:effectLst/>
              </a:rPr>
            </a:br>
            <a:br>
              <a:rPr lang="en-US" sz="1900" b="0" i="0" dirty="0">
                <a:effectLst/>
              </a:rPr>
            </a:br>
            <a:r>
              <a:rPr lang="en-US" sz="1900" b="1" i="0" dirty="0">
                <a:effectLst/>
              </a:rPr>
              <a:t>Does this goal worth it?</a:t>
            </a:r>
            <a:br>
              <a:rPr lang="en-US" sz="1900" b="1" i="0" dirty="0">
                <a:effectLst/>
              </a:rPr>
            </a:br>
            <a:br>
              <a:rPr lang="en-US" sz="1900" b="0" i="0" dirty="0">
                <a:effectLst/>
              </a:rPr>
            </a:br>
            <a:r>
              <a:rPr lang="en-US" sz="1900" b="1" i="0" dirty="0">
                <a:effectLst/>
              </a:rPr>
              <a:t>Is this the appropriate time?</a:t>
            </a:r>
            <a:br>
              <a:rPr lang="en-US" sz="1900" b="1" i="0" dirty="0">
                <a:effectLst/>
              </a:rPr>
            </a:br>
            <a:br>
              <a:rPr lang="en-US" sz="1900" b="0" i="0" dirty="0">
                <a:effectLst/>
              </a:rPr>
            </a:br>
            <a:r>
              <a:rPr lang="en-US" sz="1900" b="1" i="0" dirty="0">
                <a:effectLst/>
              </a:rPr>
              <a:t>Does this suit your other needs or efforts?</a:t>
            </a:r>
            <a:br>
              <a:rPr lang="en-US" sz="1900" b="1" i="0" dirty="0">
                <a:effectLst/>
              </a:rPr>
            </a:br>
            <a:br>
              <a:rPr lang="en-US" sz="1900" b="0" i="0" dirty="0">
                <a:effectLst/>
              </a:rPr>
            </a:br>
            <a:r>
              <a:rPr lang="en-US" sz="1900" b="1" i="0" dirty="0">
                <a:effectLst/>
              </a:rPr>
              <a:t>Are you the right person to reach this goal?</a:t>
            </a:r>
            <a:br>
              <a:rPr lang="en-US" sz="1900" b="1" i="0" dirty="0">
                <a:effectLst/>
              </a:rPr>
            </a:br>
            <a:br>
              <a:rPr lang="en-US" sz="1900" b="0" i="0" dirty="0">
                <a:effectLst/>
              </a:rPr>
            </a:br>
            <a:r>
              <a:rPr lang="en-US" sz="1900" b="0" i="0" dirty="0">
                <a:effectLst/>
              </a:rPr>
              <a:t>For instance, you may want to have the skills to be the head of marketing within your company, however, is it the appropriate time to take the required training or gain another qualification? Are you sure that you are the best person for the role of marketing head? And so on.</a:t>
            </a:r>
            <a:br>
              <a:rPr lang="en-US" sz="1900" b="0" i="0" dirty="0">
                <a:effectLst/>
              </a:rPr>
            </a:br>
            <a:endParaRPr lang="ru-RU" sz="1900"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949404F1-8E94-7D3D-71E2-A1A4B7CBCB4A}"/>
              </a:ext>
            </a:extLst>
          </p:cNvPr>
          <p:cNvSpPr>
            <a:spLocks noGrp="1"/>
          </p:cNvSpPr>
          <p:nvPr>
            <p:ph type="ctrTitle"/>
          </p:nvPr>
        </p:nvSpPr>
        <p:spPr>
          <a:xfrm>
            <a:off x="915924" y="914400"/>
            <a:ext cx="10360152" cy="5029200"/>
          </a:xfrm>
        </p:spPr>
        <p:txBody>
          <a:bodyPr rtlCol="0" anchor="ctr">
            <a:normAutofit fontScale="90000"/>
          </a:bodyPr>
          <a:lstStyle>
            <a:defPPr>
              <a:defRPr lang="ru-RU"/>
            </a:defPPr>
          </a:lstStyle>
          <a:p>
            <a:r>
              <a:rPr lang="en-US" sz="2800" b="1" i="0" dirty="0">
                <a:effectLst/>
              </a:rPr>
              <a:t>T- Time-bound</a:t>
            </a:r>
            <a:br>
              <a:rPr lang="en-US" sz="2800" b="1" i="0" dirty="0">
                <a:effectLst/>
              </a:rPr>
            </a:br>
            <a:br>
              <a:rPr lang="en-US" sz="2800" b="1" i="0" dirty="0">
                <a:effectLst/>
              </a:rPr>
            </a:br>
            <a:r>
              <a:rPr lang="en-US" sz="2200" b="0" i="0" dirty="0">
                <a:effectLst/>
              </a:rPr>
              <a:t>Good goals will not take forever to achieve, i.e. they have a due date. The last element of SMART goals is that they are supposed to be time-bound (sometimes referred to as “timely” or “time-based”). This is another essential way of measuring success. You and your team should be unanimous about when a goal should be achieved. Your SMART goals must have standards that are time-related, so everyone knows how to be on track within an appointed time.</a:t>
            </a:r>
            <a:br>
              <a:rPr lang="en-US" sz="2200" b="0" i="0" dirty="0">
                <a:effectLst/>
              </a:rPr>
            </a:br>
            <a:r>
              <a:rPr lang="en-US" sz="2200" b="0" i="0" dirty="0">
                <a:effectLst/>
              </a:rPr>
              <a:t>A time-bound goal will always answer the following questions:</a:t>
            </a:r>
            <a:br>
              <a:rPr lang="en-US" sz="2200" b="0" i="0" dirty="0">
                <a:effectLst/>
              </a:rPr>
            </a:br>
            <a:br>
              <a:rPr lang="en-US" sz="2200" b="0" i="0" dirty="0">
                <a:effectLst/>
              </a:rPr>
            </a:br>
            <a:r>
              <a:rPr lang="en-US" sz="2200" b="1" i="0" dirty="0">
                <a:effectLst/>
              </a:rPr>
              <a:t>When?</a:t>
            </a:r>
            <a:br>
              <a:rPr lang="en-US" sz="2200" b="1" i="0" dirty="0">
                <a:effectLst/>
              </a:rPr>
            </a:br>
            <a:br>
              <a:rPr lang="en-US" sz="2200" b="0" i="0" dirty="0">
                <a:effectLst/>
              </a:rPr>
            </a:br>
            <a:r>
              <a:rPr lang="en-US" sz="2200" b="1" i="0" dirty="0">
                <a:effectLst/>
              </a:rPr>
              <a:t>What can I achieve within six months/a stipulated time?</a:t>
            </a:r>
            <a:br>
              <a:rPr lang="en-US" sz="2200" b="1" i="0" dirty="0">
                <a:effectLst/>
              </a:rPr>
            </a:br>
            <a:br>
              <a:rPr lang="en-US" sz="2200" b="0" i="0" dirty="0">
                <a:effectLst/>
              </a:rPr>
            </a:br>
            <a:r>
              <a:rPr lang="en-US" sz="2200" b="1" i="0" dirty="0">
                <a:effectLst/>
              </a:rPr>
              <a:t>What can I do today?</a:t>
            </a:r>
            <a:br>
              <a:rPr lang="en-US" sz="2200" b="1" i="0" dirty="0">
                <a:effectLst/>
              </a:rPr>
            </a:br>
            <a:br>
              <a:rPr lang="en-US" sz="2200" b="0" i="0" dirty="0">
                <a:effectLst/>
              </a:rPr>
            </a:br>
            <a:r>
              <a:rPr lang="en-US" sz="2200" b="0" i="0" dirty="0">
                <a:effectLst/>
              </a:rPr>
              <a:t>For example, acquiring the skills to be the head of marketing may require more training or experience, as stated before. What is the span of taking these required skills? Is further training required to qualify you for a particular examination or qualification? It is crucial to give yourself a time frame that is realistic for you to attain the smaller goals that are required to attain your financial objective.</a:t>
            </a:r>
            <a:br>
              <a:rPr lang="en-US" sz="2200" b="0" i="0" dirty="0">
                <a:effectLst/>
              </a:rPr>
            </a:br>
            <a:endParaRPr lang="ru-RU" sz="2200" dirty="0"/>
          </a:p>
        </p:txBody>
      </p:sp>
      <p:sp>
        <p:nvSpPr>
          <p:cNvPr id="2" name="Номер слайда 1" hidden="1">
            <a:extLst>
              <a:ext uri="{FF2B5EF4-FFF2-40B4-BE49-F238E27FC236}">
                <a16:creationId xmlns:a16="http://schemas.microsoft.com/office/drawing/2014/main" id="{F35BAC3D-60A1-816B-5C79-2E8B6D9806E9}"/>
              </a:ext>
            </a:extLst>
          </p:cNvPr>
          <p:cNvSpPr>
            <a:spLocks noGrp="1"/>
          </p:cNvSpPr>
          <p:nvPr>
            <p:ph type="sldNum" sz="quarter" idx="4294967295"/>
          </p:nvPr>
        </p:nvSpPr>
        <p:spPr>
          <a:xfrm>
            <a:off x="11353800" y="5879804"/>
            <a:ext cx="661416" cy="895899"/>
          </a:xfrm>
        </p:spPr>
        <p:txBody>
          <a:bodyPr rtlCol="0"/>
          <a:lstStyle>
            <a:defPPr>
              <a:defRPr lang="ru-RU"/>
            </a:defPPr>
          </a:lstStyle>
          <a:p>
            <a:pPr rtl="0">
              <a:spcAft>
                <a:spcPts val="600"/>
              </a:spcAft>
            </a:pPr>
            <a:fld id="{58FB4751-880F-D840-AAA9-3A15815CC996}" type="slidenum">
              <a:rPr lang="ru-RU" smtClean="0"/>
              <a:pPr rtl="0">
                <a:spcAft>
                  <a:spcPts val="600"/>
                </a:spcAft>
              </a:pPr>
              <a:t>7</a:t>
            </a:fld>
            <a:endParaRPr lang="ru-RU"/>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a:extLst>
              <a:ext uri="{FF2B5EF4-FFF2-40B4-BE49-F238E27FC236}">
                <a16:creationId xmlns:a16="http://schemas.microsoft.com/office/drawing/2014/main" id="{ADA62994-2556-9FD0-C998-BE8E764AA504}"/>
              </a:ext>
            </a:extLst>
          </p:cNvPr>
          <p:cNvSpPr>
            <a:spLocks noGrp="1"/>
          </p:cNvSpPr>
          <p:nvPr>
            <p:ph type="ctrTitle"/>
          </p:nvPr>
        </p:nvSpPr>
        <p:spPr>
          <a:xfrm>
            <a:off x="915924" y="914400"/>
            <a:ext cx="10360152" cy="5029200"/>
          </a:xfrm>
        </p:spPr>
        <p:txBody>
          <a:bodyPr anchor="ctr">
            <a:normAutofit/>
          </a:bodyPr>
          <a:lstStyle/>
          <a:p>
            <a:r>
              <a:rPr lang="en-US" sz="3000" b="0" i="0">
                <a:effectLst/>
              </a:rPr>
              <a:t>SMART is an efficient tool that gives you:</a:t>
            </a:r>
            <a:br>
              <a:rPr lang="en-US" sz="3000" b="0" i="0">
                <a:effectLst/>
              </a:rPr>
            </a:br>
            <a:r>
              <a:rPr lang="en-US" sz="3000" b="0" i="0">
                <a:effectLst/>
              </a:rPr>
              <a:t>Clarity, motivation, and focus that you require to accomplish your goals. It can as well better your ability to get them by encouraging you to clearly define your aims and set a due date. SMART goals are also simple for anyone, anywhere to use without any training or special tools.</a:t>
            </a:r>
            <a:br>
              <a:rPr lang="en-US" sz="3000" b="0" i="0">
                <a:effectLst/>
              </a:rPr>
            </a:br>
            <a:r>
              <a:rPr lang="en-US" sz="3000" b="0" i="0">
                <a:effectLst/>
              </a:rPr>
              <a:t>So many interpretations of SMART have indicated that it can reduce its efficiency or be misinterpreted. Some individuals are of the opinion that SMART does not work effectively for long-term goals because it is not flexible, while others suggest that it can repress creativity.</a:t>
            </a:r>
            <a:br>
              <a:rPr lang="en-US" sz="3000" b="0" i="0">
                <a:effectLst/>
              </a:rPr>
            </a:br>
            <a:endParaRPr lang="ru-RU" sz="3000"/>
          </a:p>
        </p:txBody>
      </p:sp>
      <p:sp>
        <p:nvSpPr>
          <p:cNvPr id="5" name="Номер слайда 4" hidden="1">
            <a:extLst>
              <a:ext uri="{FF2B5EF4-FFF2-40B4-BE49-F238E27FC236}">
                <a16:creationId xmlns:a16="http://schemas.microsoft.com/office/drawing/2014/main" id="{AF012FDC-7484-2B3B-E496-144348256B81}"/>
              </a:ext>
            </a:extLst>
          </p:cNvPr>
          <p:cNvSpPr>
            <a:spLocks noGrp="1"/>
          </p:cNvSpPr>
          <p:nvPr>
            <p:ph type="sldNum" sz="quarter" idx="4294967295"/>
          </p:nvPr>
        </p:nvSpPr>
        <p:spPr>
          <a:xfrm>
            <a:off x="11353800" y="5879804"/>
            <a:ext cx="661416" cy="895899"/>
          </a:xfrm>
        </p:spPr>
        <p:txBody>
          <a:bodyPr rtlCol="0"/>
          <a:lstStyle>
            <a:defPPr>
              <a:defRPr lang="ru-RU"/>
            </a:defPPr>
          </a:lstStyle>
          <a:p>
            <a:pPr rtl="0">
              <a:spcAft>
                <a:spcPts val="600"/>
              </a:spcAft>
            </a:pPr>
            <a:fld id="{58FB4751-880F-D840-AAA9-3A15815CC996}" type="slidenum">
              <a:rPr lang="ru-RU" smtClean="0"/>
              <a:pPr rtl="0">
                <a:spcAft>
                  <a:spcPts val="600"/>
                </a:spcAft>
              </a:pPr>
              <a:t>8</a:t>
            </a:fld>
            <a:endParaRPr lang="ru-RU"/>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D5DC0028-4150-0F89-E59C-F563C67F6CFD}"/>
              </a:ext>
            </a:extLst>
          </p:cNvPr>
          <p:cNvSpPr>
            <a:spLocks noGrp="1"/>
          </p:cNvSpPr>
          <p:nvPr>
            <p:ph type="ctrTitle"/>
          </p:nvPr>
        </p:nvSpPr>
        <p:spPr>
          <a:xfrm>
            <a:off x="915924" y="914400"/>
            <a:ext cx="10360152" cy="5029200"/>
          </a:xfrm>
        </p:spPr>
        <p:txBody>
          <a:bodyPr rtlCol="0" anchor="ctr">
            <a:normAutofit/>
          </a:bodyPr>
          <a:lstStyle>
            <a:defPPr>
              <a:defRPr lang="ru-RU"/>
            </a:defPPr>
          </a:lstStyle>
          <a:p>
            <a:pPr rtl="0"/>
            <a:r>
              <a:rPr lang="en-US" dirty="0"/>
              <a:t>Thanks for </a:t>
            </a:r>
            <a:r>
              <a:rPr lang="en-US"/>
              <a:t>your attention </a:t>
            </a:r>
            <a:endParaRPr lang="ru-RU"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Пользовательская">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Times New Roman"/>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588_TF11964407_Win32" id="{99A439A1-8564-4FCD-AD62-9F2919651CC7}" vid="{3CF7D6B9-F8BB-4CB3-96C6-B3579B161606}"/>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{E7991BD3-2CEE-445A-95BC-93CF50953954}tf11964407_win32</Template>
  <TotalTime>1305</TotalTime>
  <Words>1167</Words>
  <Application>Microsoft Office PowerPoint</Application>
  <PresentationFormat>Широкоэкранный</PresentationFormat>
  <Paragraphs>27</Paragraphs>
  <Slides>9</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Courier New</vt:lpstr>
      <vt:lpstr>Gill Sans Nova Light</vt:lpstr>
      <vt:lpstr>Times New Roman</vt:lpstr>
      <vt:lpstr>Пользовательская</vt:lpstr>
      <vt:lpstr>Smart goals</vt:lpstr>
      <vt:lpstr>SMART goals are created using a certain set of standards or measures which ensure that your aims are achievable within a specific time. SMART is an acronym that you can use to guide the setting of your goals.  To ensure that your goals are achievable and clear, each has to be:     </vt:lpstr>
      <vt:lpstr>S- Specific  For a goal to be effective, it must be specific. Do not ignore the littlest detail. A specific goal provides answers to questions such as:  What objectives are you required to accomplish?  Who is in charge of it?  What steps will you take to accomplish it?   Putting these questions into consideration will assist you in setting a goal that is achievable, describes your aims, and gives you that crucial context. For example, if you are a marketer and you aim to become the marketing head, there are specific goals you need to follow. The specific goal can include gaining the skills and working experience that are required for you to be the marketing head within your organization to build your career and help you lead a successful team. </vt:lpstr>
      <vt:lpstr>M- Measurable  An objective must have a criteria or basis for measuring progress. This criteria will be used to determine and track when you’ve achieved your objective. Quantifying your goals (i.e. ensuring that your goals are measurable) makes it much simpler to monitor your progress and know once you get to your goal. A goal that is measurable should answer questions like:  How much?  How many?  How do I know once it is achieved?  For example, you can quantify your goal of getting the skill, to be the head of marketing by setting a target that by a particular time, you would have finished the necessary training courses and gained the needed experience. </vt:lpstr>
      <vt:lpstr>A- Achievable  It is important that your goals are realistic, not some far-fetched fairy tales. For something to be achievable means making sure that your goal is something within your reach (sometimes, “A” can be used to represent “attainable”). Simply put, this is the point in the whole process when you critically check yourself if your goal can really be achieved. You ask yourself questions such as:  Is the goal you’re aiming attainable?  Is it something your team can successfully accomplish?  How achievable is the goal considering other factors that can restrain you such as financial factors?   It is crucial to check any limitations that may hinder your goal. For instance, there may be a need for you to question yourself if developing the needed skill to become the marketing head is realistic considering your prior experience and qualification. For example, do you have the required time to finish the training effectively? Do you have the necessary resources? Do you have enough funds to get the training?</vt:lpstr>
      <vt:lpstr>R – Relevant  No one sets a goal just out of a joke or for no reason. There must be a genuine benefit that comes with attaining your chosen goal. That is what we mean by “relevant”. In this step, you check why the goal is important to you and your organization. Immediately you know this important benefit, ensure you include it in your SMART goal so that everyone can envision your big picture. Therefore, ensure that your plans move everybody forward, but that you are still the one responsible for attaining this goal.  A relevant goal can provide a positive answer to the following questions:  Does this goal worth it?  Is this the appropriate time?  Does this suit your other needs or efforts?  Are you the right person to reach this goal?  For instance, you may want to have the skills to be the head of marketing within your company, however, is it the appropriate time to take the required training or gain another qualification? Are you sure that you are the best person for the role of marketing head? And so on. </vt:lpstr>
      <vt:lpstr>T- Time-bound  Good goals will not take forever to achieve, i.e. they have a due date. The last element of SMART goals is that they are supposed to be time-bound (sometimes referred to as “timely” or “time-based”). This is another essential way of measuring success. You and your team should be unanimous about when a goal should be achieved. Your SMART goals must have standards that are time-related, so everyone knows how to be on track within an appointed time. A time-bound goal will always answer the following questions:  When?  What can I achieve within six months/a stipulated time?  What can I do today?  For example, acquiring the skills to be the head of marketing may require more training or experience, as stated before. What is the span of taking these required skills? Is further training required to qualify you for a particular examination or qualification? It is crucial to give yourself a time frame that is realistic for you to attain the smaller goals that are required to attain your financial objective. </vt:lpstr>
      <vt:lpstr>SMART is an efficient tool that gives you: Clarity, motivation, and focus that you require to accomplish your goals. It can as well better your ability to get them by encouraging you to clearly define your aims and set a due date. SMART goals are also simple for anyone, anywhere to use without any training or special tools. So many interpretations of SMART have indicated that it can reduce its efficiency or be misinterpreted. Some individuals are of the opinion that SMART does not work effectively for long-term goals because it is not flexible, while others suggest that it can repress creativity. </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egamovihh@gmail.com</dc:creator>
  <cp:lastModifiedBy>egamovihh@gmail.com</cp:lastModifiedBy>
  <cp:revision>2</cp:revision>
  <dcterms:created xsi:type="dcterms:W3CDTF">2024-09-16T08:06:17Z</dcterms:created>
  <dcterms:modified xsi:type="dcterms:W3CDTF">2024-09-17T08:33:34Z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