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0972800" cy="164592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4000" b="1">
                <a:solidFill>
                  <a:srgbClr val="070000"/>
                </a:solidFill>
                <a:latin typeface="Georgia"/>
              </a:rPr>
              <a:t>Introduction to Recurrent Neural Networks: Vanishing &amp; Exploding Gradients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0972800" cy="1371600"/>
          </a:xfrm>
          <a:prstGeom prst="rect">
            <a:avLst/>
          </a:prstGeom>
          <a:noFill/>
        </p:spPr>
        <p:txBody>
          <a:bodyPr wrap="square" anchor="ctr" lIns="182880" rIns="182880" tIns="91440" bIns="91440">
            <a:spAutoFit/>
          </a:bodyPr>
          <a:lstStyle/>
          <a:p>
            <a:pPr algn="ctr"/>
            <a:r>
              <a:rPr sz="1600" b="0">
                <a:solidFill>
                  <a:srgbClr val="8B0000"/>
                </a:solidFill>
                <a:latin typeface="Open Sans"/>
              </a:rPr>
              <a:t>This presentation introduces Recurrent Neural Networks (RNNs), their core architecture, and how they process sequential data. It then delves into the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754880"/>
            <a:ext cx="10972800" cy="731520"/>
          </a:xfrm>
          <a:prstGeom prst="rect">
            <a:avLst/>
          </a:prstGeom>
          <a:noFill/>
        </p:spPr>
        <p:txBody>
          <a:bodyPr wrap="square" anchor="ctr" lIns="182880" rIns="182880">
            <a:spAutoFit/>
          </a:bodyPr>
          <a:lstStyle/>
          <a:p>
            <a:pPr algn="ctr"/>
            <a:r>
              <a:rPr sz="1400" b="0">
                <a:solidFill>
                  <a:srgbClr val="010000"/>
                </a:solidFill>
                <a:latin typeface="Open Sans"/>
              </a:rPr>
              <a:t>Presented by Dr. Alex Chen, Senior EdTech Architect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Training RNNs: Backpropagation Through Time (BPTT)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**Backpropagation Through Time (BPTT)**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RNNs are trained using a variant of backpropagation called </a:t>
            </a:r>
            <a:r>
              <a:rPr sz="1600" b="1">
                <a:solidFill>
                  <a:srgbClr val="010000"/>
                </a:solidFill>
                <a:latin typeface="Open Sans"/>
              </a:rPr>
              <a:t>Backpropagation Through Time (BPTT)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It works by applying the standard backpropagation algorithm to the unrolled network.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Gradients are calculated at each time step and propagated *backward* through the unrolled sequence to update the shared weights.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Crucially: Gradients from different time steps are </a:t>
            </a:r>
            <a:r>
              <a:rPr sz="1600" b="1">
                <a:solidFill>
                  <a:srgbClr val="010000"/>
                </a:solidFill>
                <a:latin typeface="Open Sans"/>
              </a:rPr>
              <a:t>summed</a:t>
            </a:r>
            <a:r>
              <a:rPr sz="1600" b="0">
                <a:solidFill>
                  <a:srgbClr val="010000"/>
                </a:solidFill>
                <a:latin typeface="Open Sans"/>
              </a:rPr>
              <a:t> for the shared weights.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Quick Check: RNN Fundamentals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**RNN Fundamentals**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1: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What is the primary advantage of an RNN over a traditional feedforward network for sequential data?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697480"/>
            <a:ext cx="9601200" cy="21488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063240"/>
            <a:ext cx="9601200" cy="1783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2: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Explain the concept of 'shared weights' in an unrolled RNN. Why is this important?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657600"/>
            <a:ext cx="9601200" cy="11887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/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023360"/>
            <a:ext cx="9601200" cy="8229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 3:</a:t>
            </a:r>
            <a:r>
              <a:rPr sz="1600" b="0">
                <a:solidFill>
                  <a:srgbClr val="010000"/>
                </a:solidFill>
                <a:latin typeface="Open Sans"/>
              </a:rPr>
              <a:t> Briefly describe what Backpropagation Through Time (BPTT) achieves.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Achilles' Heel of Basic RNNs: Gradient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**Gradient Problems**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Despite their theoretical power, basic RNNs face fundamental training issues.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These arise directly from BPTT and shared weights over long sequences.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Two main problems: </a:t>
            </a:r>
            <a:r>
              <a:rPr sz="1600" b="1">
                <a:solidFill>
                  <a:srgbClr val="010000"/>
                </a:solidFill>
                <a:latin typeface="Open Sans"/>
              </a:rPr>
              <a:t>Vanishing Gradients</a:t>
            </a:r>
            <a:r>
              <a:rPr sz="1600" b="0">
                <a:solidFill>
                  <a:srgbClr val="010000"/>
                </a:solidFill>
                <a:latin typeface="Open Sans"/>
              </a:rPr>
              <a:t> &amp; </a:t>
            </a:r>
            <a:r>
              <a:rPr sz="1600" b="1">
                <a:solidFill>
                  <a:srgbClr val="010000"/>
                </a:solidFill>
                <a:latin typeface="Open Sans"/>
              </a:rPr>
              <a:t>Exploding Gradients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They make learning long-term dependencies or stabilizing training very difficult.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Vanishing Gradients: The 'Forgetting'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**The 'Forgetting' Problem**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Gradients are signals that guide weight updates during training.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In RNNs, these gradients can become </a:t>
            </a:r>
            <a:r>
              <a:rPr sz="1600" b="1">
                <a:solidFill>
                  <a:srgbClr val="010000"/>
                </a:solidFill>
                <a:latin typeface="Open Sans"/>
              </a:rPr>
              <a:t>extremely small</a:t>
            </a:r>
            <a:r>
              <a:rPr sz="1600" b="0">
                <a:solidFill>
                  <a:srgbClr val="010000"/>
                </a:solidFill>
                <a:latin typeface="Open Sans"/>
              </a:rPr>
              <a:t> as they propagate backward through many time steps.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Effect: Weights barely update, especially for connections far back in time.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makes it hard to learn long-term dependencies.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Why Gradients Vanish: The Multiplicative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**The Multiplicative Effect**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Cause 1: Repeated Multiplication of Small Values: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During BPTT, gradients are multiplied by derivatives of activation functions (e.g., sigmoid/tanh, often &lt;1) and small weights.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Cause 2: Long Sequences: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more time steps, the more multiplications, leading to exponential decay.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Analogy: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Multiplying 0.5 by itself many times (0.5 * 0.5 = 0.25, 0.25 * 0.5 = 0.125...).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Impact: Forgetting Long-Term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**Forgetting Long-Term Dependencies**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RNNs struggle to learn connections between distant events in a sequence.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network 'forgets' information from earlier time steps.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Limits basic RNNs to very short-term memory.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Example: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In 'The man who wore a blue hat and lived in a big city... was a good singer,' the RNN might struggle to link 'man' to 'singer' due to the long distance.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Exploding Gradients: The 'Instability'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**The 'Instability' Problem**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Opposite of vanishing: Gradients become </a:t>
            </a:r>
            <a:r>
              <a:rPr sz="1600" b="1">
                <a:solidFill>
                  <a:srgbClr val="010000"/>
                </a:solidFill>
                <a:latin typeface="Open Sans"/>
              </a:rPr>
              <a:t>extremely large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Effect: Massive, erratic weight updates, making the network unstable.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Leads to erratic behavior during training, preventing convergence.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Why Gradients Explode: Uncontrolled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**Uncontrolled Growth**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Cause 1: Repeated Multiplication of Large Values: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During BPTT, gradients are multiplied by derivatives of activation functions (if &gt;1) and large weights.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Analogy: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Multiplying 2.0 by itself many times (2 * 2 = 4, 4 * 2 = 8, 16, 32...).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Can occur even with shorter sequences if initial weights are large.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Impact: Training Instability and Divergence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**Training Instability and Divergence**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Numerical Overflow (NaNs):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Gradients become so large they exceed numerical precision, resulting in 'Not a Number' errors.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Extremely Large Loss Values: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model's predictions become wildly inaccurate.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Oscillating Loss Function: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The training loss jumps erratically instead of smoothly decreasing, making convergence impossible.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Network weights become wildly unstable and unusable.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Mitigation: Gradient Clipping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**Gradient Clipping**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Solution: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If a gradient's magnitude (its 'size') exceeds a predefined threshold, scale it down.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It doesn't solve the root cause, but prevents numerical instability.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Simple and effective for </a:t>
            </a:r>
            <a:r>
              <a:rPr sz="1600" b="1">
                <a:solidFill>
                  <a:srgbClr val="010000"/>
                </a:solidFill>
                <a:latin typeface="Open Sans"/>
              </a:rPr>
              <a:t>exploding gradients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Does not help with vanishing gradients.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Recurrent Neural Networks: Memory, Challenges, and Why They Matter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**Understanding Vanishing and Exploding Gradients**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Presented by: Dr. Alex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Compare &amp; Contrast: Vanishing vs. Exploding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**Vanishing vs. Exploding Gradients**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Let's summarize the key characteristics of vanishing and exploding gradients.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2468880"/>
          <a:ext cx="96012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Feature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Vanishing Gradients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ctr"/>
                      <a:r>
                        <a:rPr sz="1400" b="1">
                          <a:solidFill>
                            <a:srgbClr val="FCF2F2"/>
                          </a:solidFill>
                          <a:latin typeface="Georgia"/>
                        </a:rPr>
                        <a:t>Exploding Gradients</a:t>
                      </a:r>
                    </a:p>
                  </a:txBody>
                  <a:tcPr>
                    <a:solidFill>
                      <a:srgbClr val="8B0000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Gradients become too small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Gradients become too large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Effect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Forgetting long-term dependencies, slow learning for early layers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Unstable training, numerical overflow (NaNs), oscillating loss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Causes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Repeated multiplication by values &lt; 1 (e.g., tanh/sigmoid derivatives), small weights, long sequence</a:t>
                      </a:r>
                    </a:p>
                  </a:txBody>
                  <a:tcPr/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Repeated multiplication by values &gt; 1, large weights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Mitigation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Requires advanced architectures (LSTMs, GRUs)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  <a:tc>
                  <a:txBody>
                    <a:bodyPr wrap="square" lIns="45720" rIns="45720" anchor="ctr"/>
                    <a:lstStyle/>
                    <a:p/>
                    <a:p>
                      <a:pPr algn="l"/>
                      <a:r>
                        <a:rPr sz="1100" b="0">
                          <a:solidFill>
                            <a:srgbClr val="010000"/>
                          </a:solidFill>
                          <a:latin typeface="Open Sans"/>
                        </a:rPr>
                        <a:t>Gradient Clipping</a:t>
                      </a:r>
                    </a:p>
                  </a:txBody>
                  <a:tcP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Key Takeaways: What We've Learned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**What We've Learned**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RNNs: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Powerful for sequential data, thanks to recurrent connections and shared weights.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Unrolling &amp; BPTT:</a:t>
            </a:r>
            <a:r>
              <a:rPr sz="1600" b="0">
                <a:solidFill>
                  <a:srgbClr val="010000"/>
                </a:solidFill>
                <a:latin typeface="Open Sans"/>
              </a:rPr>
              <a:t> How RNNs are conceptualized and trained.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Vanishing Gradients: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Leads to forgetting long-term context due to shrinking gradients.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Exploding Gradients: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Causes unstable training due to runaway gradients (can be mitigated by </a:t>
            </a:r>
            <a:r>
              <a:rPr sz="1600" b="1">
                <a:solidFill>
                  <a:srgbClr val="010000"/>
                </a:solidFill>
                <a:latin typeface="Open Sans"/>
              </a:rPr>
              <a:t>gradient clipping</a:t>
            </a:r>
            <a:r>
              <a:rPr sz="1600" b="0">
                <a:solidFill>
                  <a:srgbClr val="010000"/>
                </a:solidFill>
                <a:latin typeface="Open Sans"/>
              </a:rPr>
              <a:t>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Beyond Basic RNNs: Why LSTMs and GRUs?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**Why LSTMs and GRUs?**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gradient problems significantly limit the effectiveness of basic RNNs.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They can't effectively learn long-range dependencies in many real-world scenarios.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led to the development of more sophisticated architectures.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LSTMs (Long Short-Term Memory) &amp; GRUs (Gated Recurrent Units)</a:t>
            </a:r>
            <a:r>
              <a:rPr sz="1600" b="0">
                <a:solidFill>
                  <a:srgbClr val="010000"/>
                </a:solidFill>
                <a:latin typeface="Open Sans"/>
              </a:rPr>
              <a:t> are designed to mitigate these issues by introducing 'gates' to control information flow.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Where RNNs (and their variants)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**Real-World Applications**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Natural Language Processing (NLP):</a:t>
            </a:r>
            <a:r>
              <a:rPr sz="1600" b="0">
                <a:solidFill>
                  <a:srgbClr val="010000"/>
                </a:solidFill>
                <a:latin typeface="Open Sans"/>
              </a:rPr>
              <a:t> Machine Translation, Text Generation, Sentiment Analysis, Chatbots.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Speech Recognition: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Converting spoken words to text (e.g., Siri, Alexa).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Time Series Prediction: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Stock Markets, Weather Forecasting, Anomaly Detection.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Music Generation: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Creating new melodies and compositions.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Video Analysis: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Understanding actions and events over time.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Applying Your Knowledge: Scenario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**Scenario Analysis**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Scenario:</a:t>
            </a:r>
            <a:r>
              <a:rPr sz="1600" b="0">
                <a:solidFill>
                  <a:srgbClr val="010000"/>
                </a:solidFill>
                <a:latin typeface="Open Sans"/>
              </a:rPr>
              <a:t> You're training an RNN to predict the next word in a novel. After training for a while, you notice the model predicts common words well, but struggles to connect a character's action from 50 pages ago to their current behavior.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154680"/>
            <a:ext cx="9601200" cy="16916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520440"/>
            <a:ext cx="9601200" cy="13258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Question: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Which gradient problem is this likely related to, and why?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Continue Your Learning Journey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**Next Steps &amp; Resources**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Explore Advanced Architectures: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Deep dive into LSTMs, GRUs, Attention Mechanisms, and Transformers.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Online Courses: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Coursera, edX, fast.ai offer excellent ML/DL courses.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Books: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'Deep Learning' by Goodfellow et al., 'Neural Networks and Deep Learning' by Michael Nielsen.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Practical Frameworks: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Experiment with RNNs (and LSTMs/GRUs) in TensorFlow or PyTorch.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Research Papers:</a:t>
            </a:r>
            <a:r>
              <a:rPr sz="1600" b="0">
                <a:solidFill>
                  <a:srgbClr val="010000"/>
                </a:solidFill>
                <a:latin typeface="Open Sans"/>
              </a:rPr>
              <a:t> Read original papers on RNNs (e.g., Elman, 1990) and LSTMs (e.g., Hochreiter &amp; Schmidhuber, 1997).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**Let's Discuss!**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What questions do you have about RNNs or gradient problems?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9601200" cy="23774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Any thoughts or insights you'd like to share?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**For Your Time &amp; Engagement**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Dr. Alex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9601200" cy="23774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Senior EdTech Architect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834640"/>
            <a:ext cx="9601200" cy="20116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alex.chen@example.com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200400"/>
            <a:ext cx="9601200" cy="16459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LinkedIn: /in/alexchen-edtech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Agenda &amp; Learning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9601200" cy="3657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Need for RNNs: Sequential Data Challenges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RNN Fundamentals: Structure &amp; Operation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 Gradient Problem: Vanishing &amp; Exploding Gradients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Why it Matters: Implications &amp; Future Architectures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114800"/>
            <a:ext cx="9601200" cy="7315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By the end of this session, you will be able to: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4480560"/>
            <a:ext cx="9601200" cy="7315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Understand how RNNs process sequential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Challenge: Traditional Neural Networks &amp; Sequential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**Traditional Neural Networks &amp; Sequential Data**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Standard NNs treat inputs independently.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But many real-world problems have </a:t>
            </a:r>
            <a:r>
              <a:rPr sz="1600" b="1">
                <a:solidFill>
                  <a:srgbClr val="010000"/>
                </a:solidFill>
                <a:latin typeface="Open Sans"/>
              </a:rPr>
              <a:t>context</a:t>
            </a:r>
            <a:r>
              <a:rPr sz="1600" b="0">
                <a:solidFill>
                  <a:srgbClr val="010000"/>
                </a:solidFill>
                <a:latin typeface="Open Sans"/>
              </a:rPr>
              <a:t> and </a:t>
            </a:r>
            <a:r>
              <a:rPr sz="1600" b="1">
                <a:solidFill>
                  <a:srgbClr val="010000"/>
                </a:solidFill>
                <a:latin typeface="Open Sans"/>
              </a:rPr>
              <a:t>order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Examples: Stock prices, weather, sentences.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What is 'Sequential Data'?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**Data Where Order Matters**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1">
                <a:solidFill>
                  <a:srgbClr val="010000"/>
                </a:solidFill>
                <a:latin typeface="Open Sans"/>
              </a:rPr>
              <a:t>Definition:</a:t>
            </a:r>
            <a:r>
              <a:rPr sz="1600" b="0">
                <a:solidFill>
                  <a:srgbClr val="010000"/>
                </a:solidFill>
                <a:latin typeface="Open Sans"/>
              </a:rPr>
              <a:t> Data points where the order matters and influences future points.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Introducing Recurrent Neural Networks (RNNs)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**Neural Networks with Memory**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RNNs are specifically designed for sequential data.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They possess a 'memory' mechanism.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memory comes from a </a:t>
            </a:r>
            <a:r>
              <a:rPr sz="1600" b="1">
                <a:solidFill>
                  <a:srgbClr val="010000"/>
                </a:solidFill>
                <a:latin typeface="Open Sans"/>
              </a:rPr>
              <a:t>recurrent connection</a:t>
            </a:r>
            <a:r>
              <a:rPr sz="1600" b="0">
                <a:solidFill>
                  <a:srgbClr val="010000"/>
                </a:solidFill>
                <a:latin typeface="Open Sans"/>
              </a:rPr>
              <a:t> that feeds previous outputs (or hidden states) back into the network.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The Heart of RNNs: The Recurrent 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**The Recurrent Connection**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At each time step 't', the RNN takes two inputs: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• Current input `x_t`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• Previous hidden state `h_{t-1}` (the 'memory')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It then computes a new hidden state `h_t` and an output `y_t`.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Crucially: The same set of weights are </a:t>
            </a:r>
            <a:r>
              <a:rPr sz="1600" b="1">
                <a:solidFill>
                  <a:srgbClr val="010000"/>
                </a:solidFill>
                <a:latin typeface="Open Sans"/>
              </a:rPr>
              <a:t>shared</a:t>
            </a:r>
            <a:r>
              <a:rPr sz="1600" b="0">
                <a:solidFill>
                  <a:srgbClr val="010000"/>
                </a:solidFill>
                <a:latin typeface="Open Sans"/>
              </a:rPr>
              <a:t> across all time steps.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Unrolling RNNs: Visualizing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**Visualizing Time**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9260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/>
          <a:p>
            <a:pPr>
              <a:spcBef>
                <a:spcPts val="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A single RNN unit can be 'unrolled' over time.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This creates a deep network, with one 'layer' per time step.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sz="1600" b="0">
                <a:solidFill>
                  <a:srgbClr val="010000"/>
                </a:solidFill>
                <a:latin typeface="Open Sans"/>
              </a:rPr>
              <a:t>Each 'layer' (time step) still uses the </a:t>
            </a:r>
            <a:r>
              <a:rPr sz="1600" b="1">
                <a:solidFill>
                  <a:srgbClr val="010000"/>
                </a:solidFill>
                <a:latin typeface="Open Sans"/>
              </a:rPr>
              <a:t>same set of shared weights</a:t>
            </a:r>
            <a:r>
              <a:rPr sz="1600" b="0">
                <a:solidFill>
                  <a:srgbClr val="010000"/>
                </a:solidFill>
                <a:latin typeface="Open Sans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7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058400" cy="13716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2400" b="1">
                <a:solidFill>
                  <a:srgbClr val="070000"/>
                </a:solidFill>
                <a:latin typeface="Georgia"/>
              </a:rPr>
              <a:t>Unrolled RNN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1">
                <a:solidFill>
                  <a:srgbClr val="8B0000"/>
                </a:solidFill>
                <a:latin typeface="Open Sans"/>
              </a:rPr>
              <a:t>**A Chain of Identical Cells**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03120"/>
            <a:ext cx="9601200" cy="27432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This diagram clearly shows the flow: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2468880"/>
            <a:ext cx="9601200" cy="237744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Inputs `x_1, x_2, ... x_t` at each time step.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834640"/>
            <a:ext cx="9601200" cy="201168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Hidden states `h_1, h_2, ... h_t` carrying information through time.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3200400"/>
            <a:ext cx="9601200" cy="164592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Outputs `y_1, y_2, ... y_t` produced at each step (or just at the end).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3566160"/>
            <a:ext cx="9601200" cy="128016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The recurrent connection (from `h_{t-1}` to `h_t`) is key to memory.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" y="3931920"/>
            <a:ext cx="9601200" cy="914400"/>
          </a:xfrm>
          <a:prstGeom prst="rect">
            <a:avLst/>
          </a:prstGeom>
          <a:noFill/>
        </p:spPr>
        <p:txBody>
          <a:bodyPr wrap="square" anchor="t" tIns="91440" bIns="91440">
            <a:spAutoFit/>
          </a:bodyPr>
          <a:lstStyle/>
          <a:p>
            <a:pPr algn="l"/>
            <a:r>
              <a:rPr sz="1600" b="0">
                <a:solidFill>
                  <a:srgbClr val="010000"/>
                </a:solidFill>
                <a:latin typeface="Open Sans"/>
              </a:rPr>
              <a:t>• Notice the shared weights (often denoted U, W, V).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6217920"/>
            <a:ext cx="11274552" cy="18288"/>
          </a:xfrm>
          <a:prstGeom prst="rect">
            <a:avLst/>
          </a:prstGeom>
          <a:solidFill>
            <a:srgbClr val="8B000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8229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/>
            <a:r>
              <a:rPr sz="1000" b="0">
                <a:solidFill>
                  <a:srgbClr val="8B0000"/>
                </a:solidFill>
                <a:latin typeface="Open Sans"/>
              </a:rPr>
              <a:t>Introduction to Recurrent Neural Networks: Vanishing &amp; Exploding Gradients | TeachFlow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91672" y="6400800"/>
            <a:ext cx="914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/>
            <a:r>
              <a:rPr sz="1000" b="1">
                <a:solidFill>
                  <a:srgbClr val="8B0000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