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0972800" cy="164592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4000" b="1">
                <a:solidFill>
                  <a:srgbClr val="070000"/>
                </a:solidFill>
                <a:latin typeface="Georgia"/>
              </a:rPr>
              <a:t>Unlocking the Power of AI: Key Mechanisms of the Transformer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0972800" cy="137160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1600" b="0">
                <a:solidFill>
                  <a:srgbClr val="8B0000"/>
                </a:solidFill>
                <a:latin typeface="Open Sans"/>
              </a:rPr>
              <a:t>This presentation delves into the core architectural components of the Transformer model, explaining how Scaled Dot-Product Attention, Self-Attention,...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754880"/>
            <a:ext cx="10972800" cy="731520"/>
          </a:xfrm>
          <a:prstGeom prst="rect">
            <a:avLst/>
          </a:prstGeom>
          <a:noFill/>
        </p:spPr>
        <p:txBody>
          <a:bodyPr wrap="square" anchor="ctr" lIns="182880" rIns="182880">
            <a:spAutoFit/>
          </a:bodyPr>
          <a:lstStyle/>
          <a:p>
            <a:pPr algn="ctr"/>
            <a:r>
              <a:rPr sz="1400" b="0">
                <a:solidFill>
                  <a:srgbClr val="010000"/>
                </a:solidFill>
                <a:latin typeface="Open Sans"/>
              </a:rPr>
              <a:t>Presented by AI Learning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Transformer: A Synergistic Masterpiece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**How the core mechanisms work together.**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Self-Attention: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Enables parallel processing and captures global dependencies.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Multi-Head Attention: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Enriches understanding by focusing on diverse relationships.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Positional Encoding: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Provides crucial sequential information despite parallelism.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Practical Applications of Transformers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**Impact across AI domains.**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Natural Language Processing (NLP):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Machine Translation, Text Summarization, Question Answering, Chatbots (e.g., ChatGPT, Bard).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Computer Vision (CV):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Vision Transformers (ViT) for Image Classification, Object Detection, Image Generation.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Speech Recognition: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Transcribing audio to text with high accuracy.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Time Series Analysis: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Forecasting, anomaly detection in sequential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Q&amp;A /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**Your insights and queries.**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This is an opportunity to ask any questions you have about the Transformer's mechanisms, their applications, or any related topics. Let's discuss!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Unlocking the Power of AI: Key Mechanisms of the Transformer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Today's Journey: Learning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**Today, we'll explore the core innovations that power the Transformer architecture.**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fundamental differences between Transformer and traditional RNN/LSTM.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purpose and mechanism of Scaled Dot-Product Attention.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</a:t>
            </a:r>
            <a:r>
              <a:rPr sz="1600" b="0">
                <a:solidFill>
                  <a:srgbClr val="010000"/>
                </a:solidFill>
                <a:latin typeface="Open Sans"/>
              </a:rPr>
              <a:t> Self-Attention and Multi-Head Attention.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role of Positional Encoding.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</a:t>
            </a:r>
            <a:r>
              <a:rPr sz="1600" b="0">
                <a:solidFill>
                  <a:srgbClr val="010000"/>
                </a:solidFill>
                <a:latin typeface="Open Sans"/>
              </a:rPr>
              <a:t> how these mechanisms collectively contribute to the Transformer's success.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Need for Transformers: Legacy Limitations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**Why we needed a breakthrough.**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Sequential Processing: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Process data word-by-word, limiting speed and parallelism.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Long-Range Dependencies: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Struggle to connect distant words effectively (vanishing/exploding gradients).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Bottleneck: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Hidden state becomes a bottleneck for information flow across long sequences.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Scaled Dot-Product Attention: The Core 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**The heart of the Transformer's ability to focus.**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At its core, </a:t>
            </a:r>
            <a:r>
              <a:rPr sz="1600" b="0">
                <a:solidFill>
                  <a:srgbClr val="010000"/>
                </a:solidFill>
                <a:latin typeface="Open Sans"/>
              </a:rPr>
              <a:t>Attention is about selectively focusing</a:t>
            </a:r>
            <a:r>
              <a:rPr sz="1600" b="0">
                <a:solidFill>
                  <a:srgbClr val="010000"/>
                </a:solidFill>
                <a:latin typeface="Open Sans"/>
              </a:rPr>
              <a:t> on relevant information. It allows the model to </a:t>
            </a:r>
            <a:r>
              <a:rPr sz="1600" b="0">
                <a:solidFill>
                  <a:srgbClr val="010000"/>
                </a:solidFill>
                <a:latin typeface="Open Sans"/>
              </a:rPr>
              <a:t>weigh the importance</a:t>
            </a:r>
            <a:r>
              <a:rPr sz="1600" b="0">
                <a:solidFill>
                  <a:srgbClr val="010000"/>
                </a:solidFill>
                <a:latin typeface="Open Sans"/>
              </a:rPr>
              <a:t> of different parts of the input when processing a specific part. This mechanism is central to how Transformers achieve their impressive performance.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154680"/>
            <a:ext cx="9601200" cy="16916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Let's break down the components of this fundamental formula: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" y="3520440"/>
          <a:ext cx="9601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Component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Description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Role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Q (Query)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What I'm looking for (e.g., current word)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The element for which we want to compute attention.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K (Key)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What's available (e.g., all other words)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The elements against which the query is compared.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V (Value)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The actual information associated with keys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The actual information to be weighted and summed.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$\sqrt{d_k}$ (Scaling Factor)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Dimension of Keys (d_k)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Prevents dot products from growing too large, ensuring stable gradients.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softmax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Activation function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Converts raw scores into probabilities (attention weights) that sum to 1.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Visualizing Scaled Dot-Product Attention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**How Query, Key, and Value interact.**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This diagram illustrates the step-by-step process of how Scaled Dot-Product Attention transforms input embeddings into a contextually rich output. It highlights the parallel computations that allow the Transformer to process sequences efficiently.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From General Attention to Self-Attention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**Q, K, V from the *same* source.**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General Attention: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Query from one source, Key/Value from another (e.g., Encoder-Decoder attention in sequence-to-sequence models).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Self-Attention: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Query, Key, AND Value are all derived from the *same* input sequence.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allows each word to 'look at' and understand its relationship with </a:t>
            </a:r>
            <a:r>
              <a:rPr sz="1600" b="1">
                <a:solidFill>
                  <a:srgbClr val="010000"/>
                </a:solidFill>
                <a:latin typeface="Open Sans"/>
              </a:rPr>
              <a:t>every other word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 the same sentence, enabling powerful contextual understanding.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Multi-Head Attention: Multiple Lenses on Relationships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**Beyond a single focus.**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Solution: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Run multiple attention mechanisms (heads) in parallel!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Each 'head' learns different linear projections ($W_i^Q, W_i^K, W_i^V$) of Q, K, V.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allows the model to focus on different aspects of relationships simultaneously (e.g., syntactic, semantic, co-reference).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Outputs of all heads are </a:t>
            </a:r>
            <a:r>
              <a:rPr sz="1600" b="1">
                <a:solidFill>
                  <a:srgbClr val="010000"/>
                </a:solidFill>
                <a:latin typeface="Open Sans"/>
              </a:rPr>
              <a:t>concatenated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and then linearly transformed by $W^O$ to produce the final output.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Positional Encoding: The Missing Piece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**Why position matters.**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Problem: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Without recurrence, the Transformer has no inherent sense of word order.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If we shuffle the words in a sentence, the attention mechanism might still produce the same output (e.g., 'Dog bites man' vs. 'Man bites dog' could yield similar attention scores without positional info).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Solution: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Positional Encoding adds a unique 'positional vector' to each word embedding.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Unlocking the Power of AI: Key Mechanisms of the Transformer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