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0972800" cy="1645920"/>
          </a:xfrm>
          <a:prstGeom prst="rect">
            <a:avLst/>
          </a:prstGeom>
          <a:noFill/>
        </p:spPr>
        <p:txBody>
          <a:bodyPr wrap="square" anchor="ctr" lIns="182880" rIns="182880" tIns="91440" bIns="91440">
            <a:spAutoFit/>
          </a:bodyPr>
          <a:lstStyle/>
          <a:p>
            <a:pPr algn="ctr"/>
            <a:r>
              <a:rPr sz="4000" b="1">
                <a:solidFill>
                  <a:srgbClr val="070000"/>
                </a:solidFill>
                <a:latin typeface="Georgia"/>
              </a:rPr>
              <a:t>Introduction to Neural Networks: Understanding the Building Blocks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10972800" cy="1371600"/>
          </a:xfrm>
          <a:prstGeom prst="rect">
            <a:avLst/>
          </a:prstGeom>
          <a:noFill/>
        </p:spPr>
        <p:txBody>
          <a:bodyPr wrap="square" anchor="ctr" lIns="182880" rIns="182880" tIns="91440" bIns="91440">
            <a:spAutoFit/>
          </a:bodyPr>
          <a:lstStyle/>
          <a:p>
            <a:pPr algn="ctr"/>
            <a:r>
              <a:rPr sz="1600" b="0">
                <a:solidFill>
                  <a:srgbClr val="8B0000"/>
                </a:solidFill>
                <a:latin typeface="Open Sans"/>
              </a:rPr>
              <a:t>This presentation provides a foundational understanding of neural networks, covering the core concepts of perceptrons, activation functions, and backp...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754880"/>
            <a:ext cx="10972800" cy="731520"/>
          </a:xfrm>
          <a:prstGeom prst="rect">
            <a:avLst/>
          </a:prstGeom>
          <a:noFill/>
        </p:spPr>
        <p:txBody>
          <a:bodyPr wrap="square" anchor="ctr" lIns="182880" rIns="182880">
            <a:spAutoFit/>
          </a:bodyPr>
          <a:lstStyle/>
          <a:p>
            <a:pPr algn="ctr"/>
            <a:r>
              <a:rPr sz="1400" b="0">
                <a:solidFill>
                  <a:srgbClr val="010000"/>
                </a:solidFill>
                <a:latin typeface="Open Sans"/>
              </a:rPr>
              <a:t>Presented by Senior Technical Documentation Architect and Data Structure Specialist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The Step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Function: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Takes the calculated weighted sum as input.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Decision Rule: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If the weighted sum is greater than or equal to a predefined threshold, the output is 1 (activated). Otherwise, the output is 0 (not activated).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Synonym: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This is the Perceptron's 'activation function' – its simple way of making a binary decision.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Perceptron's Limitation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Linear Separability: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Perceptrons can only solve problems where data can be separated by a single straight line (linearly separable data).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The XOR Gate: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Exclusive OR (XOR) logic function is a classic example of a problem that is NOT linearly separable.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Implication: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This highlights a fundamental limitation: single perceptrons are insufficient for complex, real-world data patterns.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Knowledge Check: Perceptrons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Question 1:</a:t>
            </a:r>
            <a:r>
              <a:rPr sz="1600" b="0">
                <a:solidFill>
                  <a:srgbClr val="010000"/>
                </a:solidFill>
                <a:latin typeface="Open Sans"/>
              </a:rPr>
              <a:t> Which component determines the 'importance' of an input in a perceptron?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A) Bias
B) Weight
C) Input
D) Step Function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Question 2: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True or False: A single perceptron can solve any complex classification problem.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Question 3 (Discussion):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Why is understanding the XOR problem important for learning about neural networks?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Module 2: Activation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Why Non-linearity?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Stacking Linear Functions: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Combining multiple linear transformations (like perceptrons with only step functions) only results in another linear transformation. You can't learn anything more complex than a straight line.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Real-World Data:</a:t>
            </a:r>
            <a:r>
              <a:rPr sz="1600" b="0">
                <a:solidFill>
                  <a:srgbClr val="010000"/>
                </a:solidFill>
                <a:latin typeface="Open Sans"/>
              </a:rPr>
              <a:t> Most real-world data (images, text, speech) is inherently non-linear and cannot be separated by simple lines.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Enabling Complexity: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Non-linear activation functions allow neural networks to model intricate, non-linear relationships and learn complex features.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Purpose of Activation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Function: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Determines if a neuron should be 'activated' (fire) and pass its output to the next layer in the network.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Key Role: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Introduce non-linearity into the network's output, allowing it to learn and represent complex patterns that go beyond simple linear relationships.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Location: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Applied to the weighted sum of inputs in each neuron.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Common Activation Function 1: Sigmoid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Output Range: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Compresses any input value into a range between 0 and 1.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Characteristics: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Smooth, continuous, and differentiable at all points (important for learning algorithms).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Use Case: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Historically popular for output layers where probabilities are needed.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Limitation: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</a:t>
            </a:r>
            <a:r>
              <a:rPr sz="1600" b="1">
                <a:solidFill>
                  <a:srgbClr val="010000"/>
                </a:solidFill>
                <a:latin typeface="Open Sans"/>
              </a:rPr>
              <a:t>Vanishing Gradient Problem</a:t>
            </a:r>
            <a:r>
              <a:rPr sz="1600" b="0">
                <a:solidFill>
                  <a:srgbClr val="010000"/>
                </a:solidFill>
                <a:latin typeface="Open Sans"/>
              </a:rPr>
              <a:t> – gradients become very small for inputs far from zero, slowing down learning in deep networks.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Common Activation Function 2: ReLU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Output:</a:t>
            </a:r>
            <a:r>
              <a:rPr sz="1600" b="0">
                <a:solidFill>
                  <a:srgbClr val="010000"/>
                </a:solidFill>
                <a:latin typeface="Open Sans"/>
              </a:rPr>
              <a:t> `max(0, input)` – If the input is positive, it outputs the input; otherwise, it outputs zero.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Characteristics: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Computationally very efficient, and helps mitigate the vanishing gradient problem compared to Sigmoid/Tanh.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Use Case: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Currently the most popular choice for hidden layers in deep neural networks.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Limitation: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</a:t>
            </a:r>
            <a:r>
              <a:rPr sz="1600" b="1">
                <a:solidFill>
                  <a:srgbClr val="010000"/>
                </a:solidFill>
                <a:latin typeface="Open Sans"/>
              </a:rPr>
              <a:t>Dying ReLU Problem</a:t>
            </a:r>
            <a:r>
              <a:rPr sz="1600" b="0">
                <a:solidFill>
                  <a:srgbClr val="010000"/>
                </a:solidFill>
                <a:latin typeface="Open Sans"/>
              </a:rPr>
              <a:t> – neurons can become 'dead' or inactive if their input always remains negative, causing them to never activate.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Common Activation Function 3: Tanh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Output Range: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Compresses any input value into a range between -1 and 1.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Characteristics: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Similar to Sigmoid, but its output is zero-centered, which can sometimes aid in training.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Use Case: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Sometimes preferred over Sigmoid in hidden layers due to its zero-centered output.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Limitation: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Still susceptible to the </a:t>
            </a:r>
            <a:r>
              <a:rPr sz="1600" b="1">
                <a:solidFill>
                  <a:srgbClr val="010000"/>
                </a:solidFill>
                <a:latin typeface="Open Sans"/>
              </a:rPr>
              <a:t>Vanishing Gradient Problem</a:t>
            </a:r>
            <a:r>
              <a:rPr sz="1600" b="0">
                <a:solidFill>
                  <a:srgbClr val="010000"/>
                </a:solidFill>
                <a:latin typeface="Open Sans"/>
              </a:rPr>
              <a:t>, similar to Sigmoid.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Activation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1520" y="1371600"/>
          <a:ext cx="9601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Feature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Sigmoid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ReLU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Tanh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Output Range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0 to 1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0 to ∞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-1 to 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Non-linear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Yes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Yes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Yes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Differentiable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Yes (mostly)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Yes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Common Issue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Vanishing Gradient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Dying ReLU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Vanishing Gradient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Introduction to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Knowledge Check: Activation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Question 1:</a:t>
            </a:r>
            <a:r>
              <a:rPr sz="1600" b="0">
                <a:solidFill>
                  <a:srgbClr val="010000"/>
                </a:solidFill>
                <a:latin typeface="Open Sans"/>
              </a:rPr>
              <a:t> What is the primary reason to use non-linear activation functions in a neural network?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Question 2:</a:t>
            </a:r>
            <a:r>
              <a:rPr sz="1600" b="0">
                <a:solidFill>
                  <a:srgbClr val="010000"/>
                </a:solidFill>
                <a:latin typeface="Open Sans"/>
              </a:rPr>
              <a:t> Which activation function is most commonly used in hidden layers and why?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Question 3 (Discussion):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If you needed an activation function whose output was centered around zero, which would you choose and why?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Module 3: Backpropagation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Backpropagation: Learning from Mistakes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Analogy: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Imagine a student taking a test. They make mistakes, then review their errors to understand what went wrong and improve for the next test.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Purpose: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Backpropagation is an algorithm that efficiently trains neural networks by systematically adjusting their internal parameters (weights and biases).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Key: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It propagates the 'error' or 'mistake' *backward* through the network to figure out how each parameter contributed to that error.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Backpropagation Step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Action: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Input data is fed into the network's first layer.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Flow: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Data then flows through each subsequent layer, with neurons calculating their weighted sums and applying activation functions.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Result: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 final output or prediction is generated by the network.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Connection: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This is exactly what we learned about with perceptrons and activation functions – the network processing information from input to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Backpropagation Step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Loss Function: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After the forward pass, the network's prediction is compared to the actual, correct target value.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Quantifying Error: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 'loss function' (or cost function) mathematically quantifies the difference between the prediction and the target.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Goal: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higher the output of the loss function, the worse the network's prediction was. The goal is to minimize this loss.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Backpropagation Step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Error Propagation: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calculated error is propagated *backward* from the output layer, through the hidden layers, towards the input layer.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Gradients: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At each connection (weight) and neuron (bias), 'gradients' are calculated. A gradient tells us: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Direction: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How much the error would change if we slightly adjusted that weight or bias.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Magnitude: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'steepness' of that change, indicating how sensitive the error is to that parameter.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Calculus: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This process uses the 'chain rule' from calculus to efficiently distribute the error contribution to each parameter.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Backpropagation Step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Adjustment:</a:t>
            </a:r>
            <a:r>
              <a:rPr sz="1600" b="0">
                <a:solidFill>
                  <a:srgbClr val="010000"/>
                </a:solidFill>
                <a:latin typeface="Open Sans"/>
              </a:rPr>
              <a:t> Using the calculated gradients, the network's weights and biases are adjusted.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Optimization Algorithm: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An 'optimization algorithm' (e.g., Gradient Descent) uses these gradients to find the 'path of steepest descent' on the error landscape, moving towards lower error.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Learning Rate: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 crucial hyperparameter that controls the size of the steps taken during parameter updates.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Impact: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 too-high learning rate can cause overshooting; too low results in slow learning.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Iterative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Repetition: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entire process (Forward Pass → Error Calculation → Backward Pass → Parameter Update) is repeated many times.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Epoch:</a:t>
            </a:r>
            <a:r>
              <a:rPr sz="1600" b="0">
                <a:solidFill>
                  <a:srgbClr val="010000"/>
                </a:solidFill>
                <a:latin typeface="Open Sans"/>
              </a:rPr>
              <a:t> One complete pass of the entire training dataset through the network (both forward and backward passes).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Improvement:</a:t>
            </a:r>
            <a:r>
              <a:rPr sz="1600" b="0">
                <a:solidFill>
                  <a:srgbClr val="010000"/>
                </a:solidFill>
                <a:latin typeface="Open Sans"/>
              </a:rPr>
              <a:t> Neural networks learn gradually, refining their understanding and improving their predictions with each successive epoch.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Visualizing Backpropagation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Knowledge Check: Backpropagation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Question 1:</a:t>
            </a:r>
            <a:r>
              <a:rPr sz="1600" b="0">
                <a:solidFill>
                  <a:srgbClr val="010000"/>
                </a:solidFill>
                <a:latin typeface="Open Sans"/>
              </a:rPr>
              <a:t> What is the purpose of the 'loss function' in backpropagation?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Question 2: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If your learning rate is too high, what might happen to your network's training?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Question 3 (Discussion):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Why is it important for activation functions to be 'differentiable' for backpropagation to work effectively?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Welcome! Your Learning Journey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Understand Perceptrons: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basic computational unit.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Recognize Activation Functions: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How non-linearity is introduced.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Demystify Backpropagation: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core learning algorithm.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Why this matters: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Connecting concepts to real-world AI applications.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Key Takeaways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Perceptrons: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basic computational unit, making binary decisions.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Activation Functions: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Essential for introducing non-linearity, enabling networks to learn complex patterns.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Backpropagation: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powerful algorithm that allows neural networks to learn by iteratively adjusting their weights and biases based on calculated errors.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From Concepts to Real-World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Autonomous Driving:</a:t>
            </a:r>
            <a:r>
              <a:rPr sz="1600" b="0">
                <a:solidFill>
                  <a:srgbClr val="010000"/>
                </a:solidFill>
                <a:latin typeface="Open Sans"/>
              </a:rPr>
              <a:t> Object detection and prediction.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Medical Diagnosis: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Analyzing images (X-rays, MRIs) for anomalies.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Financial Modeling:</a:t>
            </a:r>
            <a:r>
              <a:rPr sz="1600" b="0">
                <a:solidFill>
                  <a:srgbClr val="010000"/>
                </a:solidFill>
                <a:latin typeface="Open Sans"/>
              </a:rPr>
              <a:t> Predicting market trends and risk assessment.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Speech &amp; Image Recognition: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Powering virtual assistants and facial recognition systems.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Your Foundation: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This knowledge is the bedrock for understanding and building modern AI applications.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Where to Go Next?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Further Learning:</a:t>
            </a:r>
            <a:r>
              <a:rPr sz="1600" b="0">
                <a:solidFill>
                  <a:srgbClr val="010000"/>
                </a:solidFill>
                <a:latin typeface="Open Sans"/>
              </a:rPr>
              <a:t> Explore online courses (Coursera, edX), specialized books, and academic papers.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Practice: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Try implementing a simple perceptron in Python, experiment with frameworks like TensorFlow or PyTorch.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Community: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Join AI/ML forums, attend local meetups, and connect with other enthusiasts and professionals.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Presenter:</a:t>
            </a:r>
            <a:r>
              <a:rPr sz="1600" b="0">
                <a:solidFill>
                  <a:srgbClr val="010000"/>
                </a:solidFill>
                <a:latin typeface="Open Sans"/>
              </a:rPr>
              <a:t> Senior Technical Documentation Architect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Contact:</a:t>
            </a:r>
            <a:r>
              <a:rPr sz="1600" b="0">
                <a:solidFill>
                  <a:srgbClr val="010000"/>
                </a:solidFill>
                <a:latin typeface="Open Sans"/>
              </a:rPr>
              <a:t> [Your Email/LinkedIn/Website]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What are Neural Networks?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Computational Models: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Inspired by the human brain's structure and function.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Purpose: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Designed to learn complex patterns from vast amounts of data.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Goal:</a:t>
            </a:r>
            <a:r>
              <a:rPr sz="1600" b="0">
                <a:solidFill>
                  <a:srgbClr val="010000"/>
                </a:solidFill>
                <a:latin typeface="Open Sans"/>
              </a:rPr>
              <a:t> Make predictions, classify information, and solve intricate problems.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Applications: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Powering image recognition, speech processing, medical diagnosis, and more.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Today's Core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Perceptrons: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basic building block of a neural network.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Activation Functions: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Essential for adding complexity and non-linearity.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Backpropagation: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algorithm that enables networks to learn from their mistakes.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Module 1: Perceptrons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What is a Perceptron?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Definition: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earliest model of an artificial neuron, proposed by Frank Rosenblatt in 1957.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Function: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Takes multiple numerical inputs and produces a single binary output (0 or 1).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Role: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Used for basic classification tasks, like deciding 'yes' or 'no', or 'spam' vs. 'not spam'.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Perceptron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Inputs (x):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data points or features fed into the perceptron (e.g., pixel values in an image, numerical measurements).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Weights (w):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Numerical values assigned to each input, indicating its relative importance or influence on the output. A higher weight means that input has a stronger impact.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Perceptron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Bias (b):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An independent value that shifts the activation threshold. It allows the perceptron to activate even if all inputs are zero, or to remain inactive despite some positive inputs. (Analogy: A baseline 'eagerness to fire').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Weighted Sum: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sum of all inputs multiplied by their respective weights, plus the bias. This is the core calculation: Σ(x * w) + b.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Neural Networks: Understanding the Building Blocks of AI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