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r>
              <a:t>📚 Agenda (Part 1)</a:t>
            </a:r>
          </a:p>
        </p:txBody>
      </p:sp>
      <p:sp>
        <p:nvSpPr>
          <p:cNvPr id="3" name="TextBox 2"/>
          <p:cNvSpPr txBox="1"/>
          <p:nvPr/>
        </p:nvSpPr>
        <p:spPr>
          <a:xfrm>
            <a:off x="640080" y="1645920"/>
            <a:ext cx="7315200" cy="4572000"/>
          </a:xfrm>
          <a:prstGeom prst="rect">
            <a:avLst/>
          </a:prstGeom>
          <a:noFill/>
        </p:spPr>
        <p:txBody>
          <a:bodyPr wrap="square">
            <a:spAutoFit/>
          </a:bodyPr>
          <a:lstStyle/>
          <a:p>
            <a:pPr algn="l"/>
          </a:p>
          <a:p>
            <a:pPr algn="l"/>
            <a:r>
              <a:rPr sz="2000">
                <a:solidFill>
                  <a:srgbClr val="1E1E1E"/>
                </a:solidFill>
              </a:rPr>
              <a:t>1. Linear Algebra</a:t>
            </a:r>
          </a:p>
          <a:p>
            <a:pPr algn="l"/>
            <a:r>
              <a:rPr sz="2000">
                <a:solidFill>
                  <a:srgbClr val="1E1E1E"/>
                </a:solidFill>
              </a:rPr>
              <a:t>2. Calculus</a:t>
            </a:r>
          </a:p>
          <a:p>
            <a:pPr algn="l"/>
            <a:r>
              <a:rPr sz="2000">
                <a:solidFill>
                  <a:srgbClr val="1E1E1E"/>
                </a:solidFill>
              </a:rPr>
              <a:t>3. Probability and Statistics</a:t>
            </a:r>
          </a:p>
          <a:p>
            <a:pPr algn="l"/>
            <a:r>
              <a:rPr sz="2000">
                <a:solidFill>
                  <a:srgbClr val="1E1E1E"/>
                </a:solidFill>
              </a:rPr>
              <a:t>4. Data Preprocessing</a:t>
            </a:r>
          </a:p>
          <a:p>
            <a:pPr algn="l"/>
            <a:r>
              <a:rPr sz="2000">
                <a:solidFill>
                  <a:srgbClr val="1E1E1E"/>
                </a:solidFill>
              </a:rPr>
              <a:t>5. Supervised Learning</a:t>
            </a:r>
          </a:p>
          <a:p>
            <a:pPr algn="l"/>
            <a:r>
              <a:rPr sz="2000">
                <a:solidFill>
                  <a:srgbClr val="1E1E1E"/>
                </a:solidFill>
              </a:rPr>
              <a:t>6. Unsupervised Learning</a:t>
            </a:r>
          </a:p>
          <a:p>
            <a:pPr algn="l"/>
            <a:r>
              <a:rPr sz="2000">
                <a:solidFill>
                  <a:srgbClr val="1E1E1E"/>
                </a:solidFill>
              </a:rPr>
              <a:t>7. Model Evaluation Metrics</a:t>
            </a:r>
          </a:p>
          <a:p>
            <a:pPr algn="l"/>
            <a:r>
              <a:rPr sz="2000">
                <a:solidFill>
                  <a:srgbClr val="1E1E1E"/>
                </a:solidFill>
              </a:rPr>
              <a:t>8. Regularization Techniques</a:t>
            </a:r>
          </a:p>
          <a:p>
            <a:pPr algn="l"/>
            <a:r>
              <a:rPr sz="2000">
                <a:solidFill>
                  <a:srgbClr val="1E1E1E"/>
                </a:solidFill>
              </a:rPr>
              <a:t>9. Bias-Variance Tradeoff</a:t>
            </a:r>
          </a:p>
          <a:p>
            <a:pPr algn="l"/>
            <a:r>
              <a:rPr sz="2000">
                <a:solidFill>
                  <a:srgbClr val="1E1E1E"/>
                </a:solidFill>
              </a:rPr>
              <a:t>10. Feature Engineering</a:t>
            </a:r>
          </a:p>
          <a:p>
            <a:pPr algn="l"/>
            <a:r>
              <a:rPr sz="2000">
                <a:solidFill>
                  <a:srgbClr val="1E1E1E"/>
                </a:solidFill>
              </a:rPr>
              <a:t>11. Cross-Validation</a:t>
            </a:r>
          </a:p>
          <a:p>
            <a:pPr algn="l"/>
            <a:r>
              <a:rPr sz="2000">
                <a:solidFill>
                  <a:srgbClr val="1E1E1E"/>
                </a:solidFill>
              </a:rPr>
              <a:t>12. Hyperparameter Tuning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Dual Problem in Linear SVMs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dual form of the linear SVM objective is shown: minimize α (1/2 Σᵢ Σⱼ αᵢαⱼtᵢtⱼxᵢᵀxⱼ - Σᵢ αᵢ)</a:t>
            </a:r>
          </a:p>
          <a:p>
            <a:pPr algn="l">
              <a:spcAft>
                <a:spcPts val="400"/>
              </a:spcAft>
            </a:pPr>
            <a:r>
              <a:rPr sz="2000">
                <a:solidFill>
                  <a:srgbClr val="1E1E1E"/>
                </a:solidFill>
              </a:rPr>
              <a:t>This is subject to αᵢ ≥ 0 and Σᵢ αᵢtᵢ = 0.</a:t>
            </a:r>
          </a:p>
          <a:p>
            <a:pPr algn="l">
              <a:spcAft>
                <a:spcPts val="400"/>
              </a:spcAft>
            </a:pPr>
            <a:r>
              <a:rPr sz="2000">
                <a:solidFill>
                  <a:srgbClr val="1E1E1E"/>
                </a:solidFill>
              </a:rPr>
              <a:t>Solving the dual problem can provide the same solution as the primal problem in SVMs.</a:t>
            </a:r>
          </a:p>
          <a:p>
            <a:pPr algn="l">
              <a:spcAft>
                <a:spcPts val="400"/>
              </a:spcAft>
            </a:pPr>
            <a:r>
              <a:rPr sz="2000">
                <a:solidFill>
                  <a:srgbClr val="1E1E1E"/>
                </a:solidFill>
              </a:rPr>
              <a:t>The dual problem often involves dot products between input vectors.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Mitigating Bias: A Cautious Approach</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Understanding and mitigating bias in AI is an area of active research.</a:t>
            </a:r>
          </a:p>
          <a:p>
            <a:pPr algn="l">
              <a:spcAft>
                <a:spcPts val="400"/>
              </a:spcAft>
            </a:pPr>
            <a:r>
              <a:rPr sz="2000">
                <a:solidFill>
                  <a:srgbClr val="1E1E1E"/>
                </a:solidFill>
              </a:rPr>
              <a:t>Thorough evaluation of a model's performance is crucial, going beyond simple average performance.</a:t>
            </a:r>
          </a:p>
          <a:p>
            <a:pPr algn="l">
              <a:spcAft>
                <a:spcPts val="400"/>
              </a:spcAft>
            </a:pPr>
            <a:r>
              <a:rPr sz="2000">
                <a:solidFill>
                  <a:srgbClr val="1E1E1E"/>
                </a:solidFill>
              </a:rPr>
              <a:t>Before deploying a model, consider potential harm, especially in applications with ethical implications (e.g., loan applications).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Conclusion: The Importance of Careful Model Development</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bias-variance tradeoff is a fundamental concept in machine learning.</a:t>
            </a:r>
          </a:p>
          <a:p>
            <a:pPr algn="l">
              <a:spcAft>
                <a:spcPts val="400"/>
              </a:spcAft>
            </a:pPr>
            <a:r>
              <a:rPr sz="2000">
                <a:solidFill>
                  <a:srgbClr val="1E1E1E"/>
                </a:solidFill>
              </a:rPr>
              <a:t>Achieving optimal model performance requires a careful balance between bias and variance.</a:t>
            </a:r>
          </a:p>
          <a:p>
            <a:pPr algn="l">
              <a:spcAft>
                <a:spcPts val="400"/>
              </a:spcAft>
            </a:pPr>
            <a:r>
              <a:rPr sz="2000">
                <a:solidFill>
                  <a:srgbClr val="1E1E1E"/>
                </a:solidFill>
              </a:rPr>
              <a:t>A thoughtful approach to data selection, model design, and deployment is critical for minimizing error and mitigating potential biases.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Feature Engineering</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Introduction to Feature Engineering in Machine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Feature engineering is a critical process in machine learning, impacting model success significantly.</a:t>
            </a:r>
          </a:p>
          <a:p>
            <a:pPr algn="l">
              <a:spcAft>
                <a:spcPts val="400"/>
              </a:spcAft>
            </a:pPr>
            <a:r>
              <a:rPr sz="2000">
                <a:solidFill>
                  <a:srgbClr val="1E1E1E"/>
                </a:solidFill>
              </a:rPr>
              <a:t>It involves selecting the most useful features, extracting new ones from existing data, and creating entirely new features through data gathering.</a:t>
            </a:r>
          </a:p>
          <a:p>
            <a:pPr algn="l">
              <a:spcAft>
                <a:spcPts val="400"/>
              </a:spcAft>
            </a:pPr>
            <a:r>
              <a:rPr sz="2000">
                <a:solidFill>
                  <a:srgbClr val="1E1E1E"/>
                </a:solidFill>
              </a:rPr>
              <a:t>A crucial aspect of a successful machine learning project is creating a good set of features.</a:t>
            </a:r>
          </a:p>
          <a:p>
            <a:pPr algn="l">
              <a:spcAft>
                <a:spcPts val="400"/>
              </a:spcAft>
            </a:pPr>
            <a:r>
              <a:rPr sz="2000">
                <a:solidFill>
                  <a:srgbClr val="1E1E1E"/>
                </a:solidFill>
              </a:rPr>
              <a:t>Poor feature engineering (garbage in, garbage out) leads to poor model performance.</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Feature Engineering Steps: Data Cleaning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first step involves data cleaning, addressing missing values.</a:t>
            </a:r>
          </a:p>
          <a:p>
            <a:pPr algn="l">
              <a:spcAft>
                <a:spcPts val="400"/>
              </a:spcAft>
            </a:pPr>
            <a:r>
              <a:rPr sz="2000">
                <a:solidFill>
                  <a:srgbClr val="1E1E1E"/>
                </a:solidFill>
              </a:rPr>
              <a:t>Missing values can be filled using methods like replacing with zero, the mean, or the median.</a:t>
            </a:r>
          </a:p>
          <a:p>
            <a:pPr algn="l">
              <a:spcAft>
                <a:spcPts val="400"/>
              </a:spcAft>
            </a:pPr>
            <a:r>
              <a:rPr sz="2000">
                <a:solidFill>
                  <a:srgbClr val="1E1E1E"/>
                </a:solidFill>
              </a:rPr>
              <a:t>Alternatively, rows or columns containing missing values can be dropped.</a:t>
            </a:r>
          </a:p>
          <a:p>
            <a:pPr algn="l">
              <a:spcAft>
                <a:spcPts val="400"/>
              </a:spcAft>
            </a:pPr>
            <a:r>
              <a:rPr sz="2000">
                <a:solidFill>
                  <a:srgbClr val="1E1E1E"/>
                </a:solidFill>
              </a:rPr>
              <a:t>Working with copies of the data is crucial to preserve the original dataset.</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Feature Engineering Steps: Feature Selection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Feature selection aims to identify the most useful attributes for training.</a:t>
            </a:r>
          </a:p>
          <a:p>
            <a:pPr algn="l">
              <a:spcAft>
                <a:spcPts val="400"/>
              </a:spcAft>
            </a:pPr>
            <a:r>
              <a:rPr sz="2000">
                <a:solidFill>
                  <a:srgbClr val="1E1E1E"/>
                </a:solidFill>
              </a:rPr>
              <a:t>It involves dropping attributes that provide no useful information for the prediction task.</a:t>
            </a:r>
          </a:p>
          <a:p>
            <a:pPr algn="l">
              <a:spcAft>
                <a:spcPts val="400"/>
              </a:spcAft>
            </a:pPr>
            <a:r>
              <a:rPr sz="2000">
                <a:solidFill>
                  <a:srgbClr val="1E1E1E"/>
                </a:solidFill>
              </a:rPr>
              <a:t>Feature selection enhances model performance by reducing noise and improving efficiency.</a:t>
            </a:r>
          </a:p>
          <a:p>
            <a:pPr algn="l">
              <a:spcAft>
                <a:spcPts val="400"/>
              </a:spcAft>
            </a:pPr>
            <a:r>
              <a:rPr sz="2000">
                <a:solidFill>
                  <a:srgbClr val="1E1E1E"/>
                </a:solidFill>
              </a:rPr>
              <a:t>This step is optional but often beneficial.</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Feature Engineering: Transforming Continuous Features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Continuous features can be discretized to transform them into categorical features.</a:t>
            </a:r>
          </a:p>
          <a:p>
            <a:pPr algn="l">
              <a:spcAft>
                <a:spcPts val="400"/>
              </a:spcAft>
            </a:pPr>
            <a:r>
              <a:rPr sz="2000">
                <a:solidFill>
                  <a:srgbClr val="1E1E1E"/>
                </a:solidFill>
              </a:rPr>
              <a:t>This can simplify the model and improve performance in some cases.</a:t>
            </a:r>
          </a:p>
          <a:p>
            <a:pPr algn="l">
              <a:spcAft>
                <a:spcPts val="400"/>
              </a:spcAft>
            </a:pPr>
            <a:r>
              <a:rPr sz="2000">
                <a:solidFill>
                  <a:srgbClr val="1E1E1E"/>
                </a:solidFill>
              </a:rPr>
              <a:t>The method of discretization needs to be carefully selected based on the data.</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Feature Engineering: Decomposing Features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Categorical features and date/time features often require decomposition into more meaningful attributes.</a:t>
            </a:r>
          </a:p>
          <a:p>
            <a:pPr algn="l">
              <a:spcAft>
                <a:spcPts val="400"/>
              </a:spcAft>
            </a:pPr>
            <a:r>
              <a:rPr sz="2000">
                <a:solidFill>
                  <a:srgbClr val="1E1E1E"/>
                </a:solidFill>
              </a:rPr>
              <a:t>Decomposition increases model understanding and potentially improves performance.</a:t>
            </a:r>
          </a:p>
          <a:p>
            <a:pPr algn="l">
              <a:spcAft>
                <a:spcPts val="400"/>
              </a:spcAft>
            </a:pPr>
            <a:r>
              <a:rPr sz="2000">
                <a:solidFill>
                  <a:srgbClr val="1E1E1E"/>
                </a:solidFill>
              </a:rPr>
              <a:t>This involves breaking down complex features into simpler, more directly relevant components.</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Feature Engineering: Adding Feature Transformations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Adding transformations can improve model performance by creating features more suitable for the model.</a:t>
            </a:r>
          </a:p>
          <a:p>
            <a:pPr algn="l">
              <a:spcAft>
                <a:spcPts val="400"/>
              </a:spcAft>
            </a:pPr>
            <a:r>
              <a:rPr sz="2000">
                <a:solidFill>
                  <a:srgbClr val="1E1E1E"/>
                </a:solidFill>
              </a:rPr>
              <a:t>Examples include logarithmic transformations (log(x)), square roots (sqrt(x)), squared values (x²), etc.</a:t>
            </a:r>
          </a:p>
          <a:p>
            <a:pPr algn="l">
              <a:spcAft>
                <a:spcPts val="400"/>
              </a:spcAft>
            </a:pPr>
            <a:r>
              <a:rPr sz="2000">
                <a:solidFill>
                  <a:srgbClr val="1E1E1E"/>
                </a:solidFill>
              </a:rPr>
              <a:t>The choice of transformation depends on the specific data and model.</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Feature Engineering: Aggregating Features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Creating new features by aggregating existing ones can uncover hidden relationships.</a:t>
            </a:r>
          </a:p>
          <a:p>
            <a:pPr algn="l">
              <a:spcAft>
                <a:spcPts val="400"/>
              </a:spcAft>
            </a:pPr>
            <a:r>
              <a:rPr sz="2000">
                <a:solidFill>
                  <a:srgbClr val="1E1E1E"/>
                </a:solidFill>
              </a:rPr>
              <a:t>This may involve summing, averaging, or other statistical operations to create more informative attributes.</a:t>
            </a:r>
          </a:p>
          <a:p>
            <a:pPr algn="l">
              <a:spcAft>
                <a:spcPts val="400"/>
              </a:spcAft>
            </a:pPr>
            <a:r>
              <a:rPr sz="2000">
                <a:solidFill>
                  <a:srgbClr val="1E1E1E"/>
                </a:solidFill>
              </a:rPr>
              <a:t>This step allows the creation of composite features representing more complex relationships.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Making Predictions with Kernelized SVMs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decision function for a new instance x⁽ⁿ⁾ includes dot products between x⁽ⁿ⁾ and support vectors.</a:t>
            </a:r>
          </a:p>
          <a:p>
            <a:pPr algn="l">
              <a:spcAft>
                <a:spcPts val="400"/>
              </a:spcAft>
            </a:pPr>
            <a:r>
              <a:rPr sz="2000">
                <a:solidFill>
                  <a:srgbClr val="1E1E1E"/>
                </a:solidFill>
              </a:rPr>
              <a:t>This avoids computations involving all training instances.</a:t>
            </a:r>
          </a:p>
          <a:p>
            <a:pPr algn="l">
              <a:spcAft>
                <a:spcPts val="400"/>
              </a:spcAft>
            </a:pPr>
            <a:r>
              <a:rPr sz="2000">
                <a:solidFill>
                  <a:srgbClr val="1E1E1E"/>
                </a:solidFill>
              </a:rPr>
              <a:t>The equation:  h(w,b)(ϕ(x⁽ⁿ⁾)) = Σᵢ αᵢtᵢK(xᵢ, x⁽ⁿ⁾) + b  shows how predictions are made, using the kernel function K.</a:t>
            </a:r>
          </a:p>
          <a:p>
            <a:pPr algn="l">
              <a:spcAft>
                <a:spcPts val="400"/>
              </a:spcAft>
            </a:pPr>
            <a:r>
              <a:rPr sz="2000">
                <a:solidFill>
                  <a:srgbClr val="1E1E1E"/>
                </a:solidFill>
              </a:rPr>
              <a:t>Only support vectors (where αᵢ &gt; 0) are needed for predictions.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Feature Engineering Steps: Feature Scaling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Feature scaling involves standardizing or normalizing features.</a:t>
            </a:r>
          </a:p>
          <a:p>
            <a:pPr algn="l">
              <a:spcAft>
                <a:spcPts val="400"/>
              </a:spcAft>
            </a:pPr>
            <a:r>
              <a:rPr sz="2000">
                <a:solidFill>
                  <a:srgbClr val="1E1E1E"/>
                </a:solidFill>
              </a:rPr>
              <a:t>This ensures that all features contribute equally to the model, preventing features with larger values from dominating.</a:t>
            </a:r>
          </a:p>
          <a:p>
            <a:pPr algn="l">
              <a:spcAft>
                <a:spcPts val="400"/>
              </a:spcAft>
            </a:pPr>
            <a:r>
              <a:rPr sz="2000">
                <a:solidFill>
                  <a:srgbClr val="1E1E1E"/>
                </a:solidFill>
              </a:rPr>
              <a:t>Common methods include standardization (z-score normalization) and min-max scaling.</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Handling Missing Features and Irrelevant Features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If a small percentage of instances are missing features, consider ignoring the attribute, ignoring those instances, filling in missing values, or training separate models with and without the feature.</a:t>
            </a:r>
          </a:p>
          <a:p>
            <a:pPr algn="l">
              <a:spcAft>
                <a:spcPts val="400"/>
              </a:spcAft>
            </a:pPr>
            <a:r>
              <a:rPr sz="2000">
                <a:solidFill>
                  <a:srgbClr val="1E1E1E"/>
                </a:solidFill>
              </a:rPr>
              <a:t>Irrelevant features negatively impact model performance. Careful feature selection is vital to avoid this.</a:t>
            </a:r>
          </a:p>
          <a:p>
            <a:pPr algn="l">
              <a:spcAft>
                <a:spcPts val="400"/>
              </a:spcAft>
            </a:pPr>
            <a:r>
              <a:rPr sz="2000">
                <a:solidFill>
                  <a:srgbClr val="1E1E1E"/>
                </a:solidFill>
              </a:rPr>
              <a:t>Identifying and addressing irrelevant features is critical for successful model training.</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Feature Engineering and Model Performance</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Feature engineering is an iterative process; multiple iterations of selection, transformation, and evaluation may be needed.</a:t>
            </a:r>
          </a:p>
          <a:p>
            <a:pPr algn="l">
              <a:spcAft>
                <a:spcPts val="400"/>
              </a:spcAft>
            </a:pPr>
            <a:r>
              <a:rPr sz="2000">
                <a:solidFill>
                  <a:srgbClr val="1E1E1E"/>
                </a:solidFill>
              </a:rPr>
              <a:t>The choice of feature engineering techniques heavily influences the performance of the machine learning model.</a:t>
            </a:r>
          </a:p>
          <a:p>
            <a:pPr algn="l">
              <a:spcAft>
                <a:spcPts val="400"/>
              </a:spcAft>
            </a:pPr>
            <a:r>
              <a:rPr sz="2000">
                <a:solidFill>
                  <a:srgbClr val="1E1E1E"/>
                </a:solidFill>
              </a:rPr>
              <a:t>Documenting applied transformations is crucial for reproducibility and future use.</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Cross-Validation</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Introduction to Cross-Validation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Cross-validation is a technique used to evaluate machine learning models.</a:t>
            </a:r>
          </a:p>
          <a:p>
            <a:pPr algn="l">
              <a:spcAft>
                <a:spcPts val="400"/>
              </a:spcAft>
            </a:pPr>
            <a:r>
              <a:rPr sz="2000">
                <a:solidFill>
                  <a:srgbClr val="1E1E1E"/>
                </a:solidFill>
              </a:rPr>
              <a:t>It involves training a model on a subset of the data and evaluating it on a complementary subset.</a:t>
            </a:r>
          </a:p>
          <a:p>
            <a:pPr algn="l">
              <a:spcAft>
                <a:spcPts val="400"/>
              </a:spcAft>
            </a:pPr>
            <a:r>
              <a:rPr sz="2000">
                <a:solidFill>
                  <a:srgbClr val="1E1E1E"/>
                </a:solidFill>
              </a:rPr>
              <a:t>This helps assess the model's performance on unseen data (out-of-sample accuracy).</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The Three Steps of Cross-Validation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**Step 1:** Split the dataset into training and test sets.</a:t>
            </a:r>
          </a:p>
          <a:p>
            <a:pPr algn="l">
              <a:spcAft>
                <a:spcPts val="400"/>
              </a:spcAft>
            </a:pPr>
            <a:r>
              <a:rPr sz="2000">
                <a:solidFill>
                  <a:srgbClr val="1E1E1E"/>
                </a:solidFill>
              </a:rPr>
              <a:t>**Step 2:** Train the model using the training set.</a:t>
            </a:r>
          </a:p>
          <a:p>
            <a:pPr algn="l">
              <a:spcAft>
                <a:spcPts val="400"/>
              </a:spcAft>
            </a:pPr>
            <a:r>
              <a:rPr sz="2000">
                <a:solidFill>
                  <a:srgbClr val="1E1E1E"/>
                </a:solidFill>
              </a:rPr>
              <a:t>**Step 3:** Test the model using the test set and evaluate its performance.</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Addressing Accuracy Variation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Even with cross-validation, model accuracy can vary across different training/test splits.</a:t>
            </a:r>
          </a:p>
          <a:p>
            <a:pPr algn="l">
              <a:spcAft>
                <a:spcPts val="400"/>
              </a:spcAft>
            </a:pPr>
            <a:r>
              <a:rPr sz="2000">
                <a:solidFill>
                  <a:srgbClr val="1E1E1E"/>
                </a:solidFill>
              </a:rPr>
              <a:t>This variation necessitates a more robust method like k-fold cross-validation.</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K-Fold Cross-Validation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K-fold cross-validation splits the dataset into 'k' subsets (folds).</a:t>
            </a:r>
          </a:p>
          <a:p>
            <a:pPr algn="l">
              <a:spcAft>
                <a:spcPts val="400"/>
              </a:spcAft>
            </a:pPr>
            <a:r>
              <a:rPr sz="2000">
                <a:solidFill>
                  <a:srgbClr val="1E1E1E"/>
                </a:solidFill>
              </a:rPr>
              <a:t>The model is trained on k-1 folds and evaluated on the remaining fold.</a:t>
            </a:r>
          </a:p>
          <a:p>
            <a:pPr algn="l">
              <a:spcAft>
                <a:spcPts val="400"/>
              </a:spcAft>
            </a:pPr>
            <a:r>
              <a:rPr sz="2000">
                <a:solidFill>
                  <a:srgbClr val="1E1E1E"/>
                </a:solidFill>
              </a:rPr>
              <a:t>This process is repeated 'k' times, with a different fold held out for testing each time.</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Python Implementation of K-Fold Cross-Validation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`cross_val_score()` function from `sklearn.model_selection` is used.</a:t>
            </a:r>
          </a:p>
          <a:p>
            <a:pPr algn="l">
              <a:spcAft>
                <a:spcPts val="400"/>
              </a:spcAft>
            </a:pPr>
            <a:r>
              <a:rPr sz="2000">
                <a:solidFill>
                  <a:srgbClr val="1E1E1E"/>
                </a:solidFill>
              </a:rPr>
              <a:t>It takes the model, training data (X), target variables (y), and the number of folds (cv) as input.</a:t>
            </a:r>
          </a:p>
          <a:p>
            <a:pPr algn="l">
              <a:spcAft>
                <a:spcPts val="400"/>
              </a:spcAft>
            </a:pPr>
            <a:r>
              <a:rPr sz="2000">
                <a:solidFill>
                  <a:srgbClr val="1E1E1E"/>
                </a:solidFill>
              </a:rPr>
              <a:t>The function returns a list of accuracy scores for each fold; these need to be averaged for the overall model accuracy.</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Illustrative Example: Accuracy vs. Dummy Classifier</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An example shows a model achieving &gt;95% accuracy using k-fold cross-validation.</a:t>
            </a:r>
          </a:p>
          <a:p>
            <a:pPr algn="l">
              <a:spcAft>
                <a:spcPts val="400"/>
              </a:spcAft>
            </a:pPr>
            <a:r>
              <a:rPr sz="2000">
                <a:solidFill>
                  <a:srgbClr val="1E1E1E"/>
                </a:solidFill>
              </a:rPr>
              <a:t>A dummy classifier (predicting the most frequent class) achieves &gt;90% accuracy on the same dataset.</a:t>
            </a:r>
          </a:p>
          <a:p>
            <a:pPr algn="l">
              <a:spcAft>
                <a:spcPts val="400"/>
              </a:spcAft>
            </a:pPr>
            <a:r>
              <a:rPr sz="2000">
                <a:solidFill>
                  <a:srgbClr val="1E1E1E"/>
                </a:solidFill>
              </a:rPr>
              <a:t>This highlights that accuracy alone can be misleading, especially with skewed datasets.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Polynomial Regression and Feature Transformation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Polynomial regression adds polynomial combinations of features as new features.</a:t>
            </a:r>
          </a:p>
          <a:p>
            <a:pPr algn="l">
              <a:spcAft>
                <a:spcPts val="400"/>
              </a:spcAft>
            </a:pPr>
            <a:r>
              <a:rPr sz="2000">
                <a:solidFill>
                  <a:srgbClr val="1E1E1E"/>
                </a:solidFill>
              </a:rPr>
              <a:t>`PolynomialFeatures` (Scikit-Learn) transforms data by adding polynomial terms.</a:t>
            </a:r>
          </a:p>
          <a:p>
            <a:pPr algn="l">
              <a:spcAft>
                <a:spcPts val="400"/>
              </a:spcAft>
            </a:pPr>
            <a:r>
              <a:rPr sz="2000">
                <a:solidFill>
                  <a:srgbClr val="1E1E1E"/>
                </a:solidFill>
              </a:rPr>
              <a:t>This allows linear models to fit non-linear data.</a:t>
            </a:r>
          </a:p>
          <a:p>
            <a:pPr algn="l">
              <a:spcAft>
                <a:spcPts val="400"/>
              </a:spcAft>
            </a:pPr>
            <a:r>
              <a:rPr sz="2000">
                <a:solidFill>
                  <a:srgbClr val="1E1E1E"/>
                </a:solidFill>
              </a:rPr>
              <a:t>Example: transforming a single feature x into [x, x²] for a quadratic model.</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Confusion Matrix and Cross-Validation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confusion matrix is a better performance measure than accuracy, especially for imbalanced datasets.</a:t>
            </a:r>
          </a:p>
          <a:p>
            <a:pPr algn="l">
              <a:spcAft>
                <a:spcPts val="400"/>
              </a:spcAft>
            </a:pPr>
            <a:r>
              <a:rPr sz="2000">
                <a:solidFill>
                  <a:srgbClr val="1E1E1E"/>
                </a:solidFill>
              </a:rPr>
              <a:t>The `cross_val_predict()` function generates predictions for each test fold, allowing for confusion matrix calculation.</a:t>
            </a:r>
          </a:p>
          <a:p>
            <a:pPr algn="l">
              <a:spcAft>
                <a:spcPts val="400"/>
              </a:spcAft>
            </a:pPr>
            <a:r>
              <a:rPr sz="2000">
                <a:solidFill>
                  <a:srgbClr val="1E1E1E"/>
                </a:solidFill>
              </a:rPr>
              <a:t>This avoids using the test set prematurely, preserving it for final model evaluation.</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Hyperparameter Optimization and Cross-Validation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Hyperparameters are parameters that cannot be learned during training and need to be set beforehand.</a:t>
            </a:r>
          </a:p>
          <a:p>
            <a:pPr algn="l">
              <a:spcAft>
                <a:spcPts val="400"/>
              </a:spcAft>
            </a:pPr>
            <a:r>
              <a:rPr sz="2000">
                <a:solidFill>
                  <a:srgbClr val="1E1E1E"/>
                </a:solidFill>
              </a:rPr>
              <a:t>Examples include 'k' in k-Nearest Neighbors.</a:t>
            </a:r>
          </a:p>
          <a:p>
            <a:pPr algn="l">
              <a:spcAft>
                <a:spcPts val="400"/>
              </a:spcAft>
            </a:pPr>
            <a:r>
              <a:rPr sz="2000">
                <a:solidFill>
                  <a:srgbClr val="1E1E1E"/>
                </a:solidFill>
              </a:rPr>
              <a:t>Finding the best combination of hyperparameters can be treated as a search problem, often solved using cross-validation.</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Holdout Validation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Holdout validation involves splitting the training set into smaller training and validation sets.</a:t>
            </a:r>
          </a:p>
          <a:p>
            <a:pPr algn="l">
              <a:spcAft>
                <a:spcPts val="400"/>
              </a:spcAft>
            </a:pPr>
            <a:r>
              <a:rPr sz="2000">
                <a:solidFill>
                  <a:srgbClr val="1E1E1E"/>
                </a:solidFill>
              </a:rPr>
              <a:t>Models are trained on the smaller training set and evaluated on the validation set.</a:t>
            </a:r>
          </a:p>
          <a:p>
            <a:pPr algn="l">
              <a:spcAft>
                <a:spcPts val="400"/>
              </a:spcAft>
            </a:pPr>
            <a:r>
              <a:rPr sz="2000">
                <a:solidFill>
                  <a:srgbClr val="1E1E1E"/>
                </a:solidFill>
              </a:rPr>
              <a:t>The best performing model is then retrained on the full training set (including the validation set) before final testing.</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Addressing Data Mismatch</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Training data might not perfectly represent production data.</a:t>
            </a:r>
          </a:p>
          <a:p>
            <a:pPr algn="l">
              <a:spcAft>
                <a:spcPts val="400"/>
              </a:spcAft>
            </a:pPr>
            <a:r>
              <a:rPr sz="2000">
                <a:solidFill>
                  <a:srgbClr val="1E1E1E"/>
                </a:solidFill>
              </a:rPr>
              <a:t>A solution is to use a separate validation set of representative production data.</a:t>
            </a:r>
          </a:p>
          <a:p>
            <a:pPr algn="l">
              <a:spcAft>
                <a:spcPts val="400"/>
              </a:spcAft>
            </a:pPr>
            <a:r>
              <a:rPr sz="2000">
                <a:solidFill>
                  <a:srgbClr val="1E1E1E"/>
                </a:solidFill>
              </a:rPr>
              <a:t>A "train-dev" set (a subset of the training data) can help distinguish between overfitting and data mismatch issues.</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Hyperparameter Tuning</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Introduction to Hyperparameter Tuning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Hyperparameters are parameters of a learning algorithm, not the model itself.  They are set *before* training and remain constant during training.</a:t>
            </a:r>
          </a:p>
          <a:p>
            <a:pPr algn="l">
              <a:spcAft>
                <a:spcPts val="400"/>
              </a:spcAft>
            </a:pPr>
            <a:r>
              <a:rPr sz="2000">
                <a:solidFill>
                  <a:srgbClr val="1E1E1E"/>
                </a:solidFill>
              </a:rPr>
              <a:t>Incorrect hyperparameter values can lead to underfitting (model too simple) or overfitting (model too complex).</a:t>
            </a:r>
          </a:p>
          <a:p>
            <a:pPr algn="l">
              <a:spcAft>
                <a:spcPts val="400"/>
              </a:spcAft>
            </a:pPr>
            <a:r>
              <a:rPr sz="2000">
                <a:solidFill>
                  <a:srgbClr val="1E1E1E"/>
                </a:solidFill>
              </a:rPr>
              <a:t>Tuning hyperparameters is crucial for building effective machine learning systems.</a:t>
            </a:r>
          </a:p>
          <a:p>
            <a:pPr algn="l">
              <a:spcAft>
                <a:spcPts val="400"/>
              </a:spcAft>
            </a:pPr>
            <a:r>
              <a:rPr sz="2000">
                <a:solidFill>
                  <a:srgbClr val="1E1E1E"/>
                </a:solidFill>
              </a:rPr>
              <a:t>Examples of hyperparameters include:  `k` in k-Nearest Neighbors, the learning rate in gradient descent, and regularization strength.</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Grid Search for Hyperparameter Tuning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GridSearchCV evaluates a machine learning model across a range of hyperparameter values.</a:t>
            </a:r>
          </a:p>
          <a:p>
            <a:pPr algn="l">
              <a:spcAft>
                <a:spcPts val="400"/>
              </a:spcAft>
            </a:pPr>
            <a:r>
              <a:rPr sz="2000">
                <a:solidFill>
                  <a:srgbClr val="1E1E1E"/>
                </a:solidFill>
              </a:rPr>
              <a:t>It explores all possible combinations of hyperparameter values within a defined grid.</a:t>
            </a:r>
          </a:p>
          <a:p>
            <a:pPr algn="l">
              <a:spcAft>
                <a:spcPts val="400"/>
              </a:spcAft>
            </a:pPr>
            <a:r>
              <a:rPr sz="2000">
                <a:solidFill>
                  <a:srgbClr val="1E1E1E"/>
                </a:solidFill>
              </a:rPr>
              <a:t>An example is tuning a K-Nearest Neighbors model by testing various values of `k`.</a:t>
            </a:r>
          </a:p>
          <a:p>
            <a:pPr algn="l">
              <a:spcAft>
                <a:spcPts val="400"/>
              </a:spcAft>
            </a:pPr>
            <a:r>
              <a:rPr sz="2000">
                <a:solidFill>
                  <a:srgbClr val="1E1E1E"/>
                </a:solidFill>
              </a:rPr>
              <a:t>The best hyperparameter combination is selected based on performance metrics.</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Randomized Search for Hyperparameter Tuning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RandomizedSearchCV is preferable to GridSearchCV, especially for large hyperparameter spaces.</a:t>
            </a:r>
          </a:p>
          <a:p>
            <a:pPr algn="l">
              <a:spcAft>
                <a:spcPts val="400"/>
              </a:spcAft>
            </a:pPr>
            <a:r>
              <a:rPr sz="2000">
                <a:solidFill>
                  <a:srgbClr val="1E1E1E"/>
                </a:solidFill>
              </a:rPr>
              <a:t>It evaluates a fixed number of randomly selected hyperparameter combinations.</a:t>
            </a:r>
          </a:p>
          <a:p>
            <a:pPr algn="l">
              <a:spcAft>
                <a:spcPts val="400"/>
              </a:spcAft>
            </a:pPr>
            <a:r>
              <a:rPr sz="2000">
                <a:solidFill>
                  <a:srgbClr val="1E1E1E"/>
                </a:solidFill>
              </a:rPr>
              <a:t>This approach is efficient when dealing with continuous or high-cardinality discrete hyperparameters.</a:t>
            </a:r>
          </a:p>
          <a:p>
            <a:pPr algn="l">
              <a:spcAft>
                <a:spcPts val="400"/>
              </a:spcAft>
            </a:pPr>
            <a:r>
              <a:rPr sz="2000">
                <a:solidFill>
                  <a:srgbClr val="1E1E1E"/>
                </a:solidFill>
              </a:rPr>
              <a:t>It explores more unique hyperparameter values than grid search for the same number of iterations.</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Keras Tuner for Hyperparameter Optimization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Keras Tuner provides several tuning strategies, including `RandomSearch` and `BayesianOptimization`.</a:t>
            </a:r>
          </a:p>
          <a:p>
            <a:pPr algn="l">
              <a:spcAft>
                <a:spcPts val="400"/>
              </a:spcAft>
            </a:pPr>
            <a:r>
              <a:rPr sz="2000">
                <a:solidFill>
                  <a:srgbClr val="1E1E1E"/>
                </a:solidFill>
              </a:rPr>
              <a:t>`RandomSearch` randomly samples hyperparameter values within specified ranges.</a:t>
            </a:r>
          </a:p>
          <a:p>
            <a:pPr algn="l">
              <a:spcAft>
                <a:spcPts val="400"/>
              </a:spcAft>
            </a:pPr>
            <a:r>
              <a:rPr sz="2000">
                <a:solidFill>
                  <a:srgbClr val="1E1E1E"/>
                </a:solidFill>
              </a:rPr>
              <a:t>`BayesianOptimization` uses a Gaussian process to efficiently explore the hyperparameter space and focus on promising regions.</a:t>
            </a:r>
          </a:p>
          <a:p>
            <a:pPr algn="l">
              <a:spcAft>
                <a:spcPts val="400"/>
              </a:spcAft>
            </a:pPr>
            <a:r>
              <a:rPr sz="2000">
                <a:solidFill>
                  <a:srgbClr val="1E1E1E"/>
                </a:solidFill>
              </a:rPr>
              <a:t>Keras Tuner integrates well with TensorBoard for monitoring the tuning process.</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Keras Tuner:  `RandomSearch` Example</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 `RandomSearch` tuner can be used with a `build_model` function to define the model architecture and hyperparameter ranges.</a:t>
            </a:r>
          </a:p>
          <a:p>
            <a:pPr algn="l">
              <a:spcAft>
                <a:spcPts val="400"/>
              </a:spcAft>
            </a:pPr>
            <a:r>
              <a:rPr sz="2000">
                <a:solidFill>
                  <a:srgbClr val="1E1E1E"/>
                </a:solidFill>
              </a:rPr>
              <a:t>The `search()` method runs the specified number of trials, training and evaluating models with randomly sampled hyperparameters.</a:t>
            </a:r>
          </a:p>
          <a:p>
            <a:pPr algn="l">
              <a:spcAft>
                <a:spcPts val="400"/>
              </a:spcAft>
            </a:pPr>
            <a:r>
              <a:rPr sz="2000">
                <a:solidFill>
                  <a:srgbClr val="1E1E1E"/>
                </a:solidFill>
              </a:rPr>
              <a:t>The `get_best_models()` and `get_best_hyperparameters()` methods retrieve the top-performing models and their hyperparameters.</a:t>
            </a:r>
          </a:p>
          <a:p>
            <a:pPr algn="l">
              <a:spcAft>
                <a:spcPts val="400"/>
              </a:spcAft>
            </a:pPr>
            <a:r>
              <a:rPr sz="2000">
                <a:solidFill>
                  <a:srgbClr val="1E1E1E"/>
                </a:solidFill>
              </a:rPr>
              <a:t>The `overwrite` parameter controls whether to delete existing trial results before starting a new search.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TensorFlow and NumPy Integration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TensorFlow tensors and NumPy arrays are interoperable.</a:t>
            </a:r>
          </a:p>
          <a:p>
            <a:pPr algn="l">
              <a:spcAft>
                <a:spcPts val="400"/>
              </a:spcAft>
            </a:pPr>
            <a:r>
              <a:rPr sz="2000">
                <a:solidFill>
                  <a:srgbClr val="1E1E1E"/>
                </a:solidFill>
              </a:rPr>
              <a:t>You can create tensors from NumPy arrays and vice versa.</a:t>
            </a:r>
          </a:p>
          <a:p>
            <a:pPr algn="l">
              <a:spcAft>
                <a:spcPts val="400"/>
              </a:spcAft>
            </a:pPr>
            <a:r>
              <a:rPr sz="2000">
                <a:solidFill>
                  <a:srgbClr val="1E1E1E"/>
                </a:solidFill>
              </a:rPr>
              <a:t>TensorFlow operations can be applied to NumPy arrays, and NumPy operations to tensors.</a:t>
            </a:r>
          </a:p>
          <a:p>
            <a:pPr algn="l">
              <a:spcAft>
                <a:spcPts val="400"/>
              </a:spcAft>
            </a:pPr>
            <a:r>
              <a:rPr sz="2000">
                <a:solidFill>
                  <a:srgbClr val="1E1E1E"/>
                </a:solidFill>
              </a:rPr>
              <a:t>Note that NumPy uses 64-bit precision by default, while TensorFlow uses 32-bit.</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Keras Tuner:  `BayesianOptimization` Example</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 `BayesianOptimization` tuner utilizes a Gaussian process to intelligently explore the hyperparameter space.</a:t>
            </a:r>
          </a:p>
          <a:p>
            <a:pPr algn="l">
              <a:spcAft>
                <a:spcPts val="400"/>
              </a:spcAft>
            </a:pPr>
            <a:r>
              <a:rPr sz="2000">
                <a:solidFill>
                  <a:srgbClr val="1E1E1E"/>
                </a:solidFill>
              </a:rPr>
              <a:t>Hyperparameters like `alpha` (noise level) and `beta` (exploration/exploitation balance) control the algorithm's behavior.</a:t>
            </a:r>
          </a:p>
          <a:p>
            <a:pPr algn="l">
              <a:spcAft>
                <a:spcPts val="400"/>
              </a:spcAft>
            </a:pPr>
            <a:r>
              <a:rPr sz="2000">
                <a:solidFill>
                  <a:srgbClr val="1E1E1E"/>
                </a:solidFill>
              </a:rPr>
              <a:t>It gradually refines its search by focusing on promising regions identified through the Gaussian process.</a:t>
            </a:r>
          </a:p>
          <a:p>
            <a:pPr algn="l">
              <a:spcAft>
                <a:spcPts val="400"/>
              </a:spcAft>
            </a:pPr>
            <a:r>
              <a:rPr sz="2000">
                <a:solidFill>
                  <a:srgbClr val="1E1E1E"/>
                </a:solidFill>
              </a:rPr>
              <a:t>Usage is similar to `RandomSearch`, employing  `search()`, `get_best_models()`, and `get_best_hyperparameters()`.</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Hyperband for Efficient Hyperparameter Search</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Hyperband is a more sophisticated approach than pure random search.</a:t>
            </a:r>
          </a:p>
          <a:p>
            <a:pPr algn="l">
              <a:spcAft>
                <a:spcPts val="400"/>
              </a:spcAft>
            </a:pPr>
            <a:r>
              <a:rPr sz="2000">
                <a:solidFill>
                  <a:srgbClr val="1E1E1E"/>
                </a:solidFill>
              </a:rPr>
              <a:t>It intelligently allocates resources by initially training many models for a few epochs.</a:t>
            </a:r>
          </a:p>
          <a:p>
            <a:pPr algn="l">
              <a:spcAft>
                <a:spcPts val="400"/>
              </a:spcAft>
            </a:pPr>
            <a:r>
              <a:rPr sz="2000">
                <a:solidFill>
                  <a:srgbClr val="1E1E1E"/>
                </a:solidFill>
              </a:rPr>
              <a:t>It iteratively eliminates the worst-performing models, focusing resources on the top performers.</a:t>
            </a:r>
          </a:p>
          <a:p>
            <a:pPr algn="l">
              <a:spcAft>
                <a:spcPts val="400"/>
              </a:spcAft>
            </a:pPr>
            <a:r>
              <a:rPr sz="2000">
                <a:solidFill>
                  <a:srgbClr val="1E1E1E"/>
                </a:solidFill>
              </a:rPr>
              <a:t>The `max_epochs` parameter controls the maximum number of epochs for the best model.</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Scikit-Learn Pipelines and Hyperparameter Tuning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Scikit-Learn pipelines allow chaining multiple transformations (e.g., imputation, scaling) with a final estimator.</a:t>
            </a:r>
          </a:p>
          <a:p>
            <a:pPr algn="l">
              <a:spcAft>
                <a:spcPts val="400"/>
              </a:spcAft>
            </a:pPr>
            <a:r>
              <a:rPr sz="2000">
                <a:solidFill>
                  <a:srgbClr val="1E1E1E"/>
                </a:solidFill>
              </a:rPr>
              <a:t>Pipeline names are used to access hyperparameters of individual steps during tuning.</a:t>
            </a:r>
          </a:p>
          <a:p>
            <a:pPr algn="l">
              <a:spcAft>
                <a:spcPts val="400"/>
              </a:spcAft>
            </a:pPr>
            <a:r>
              <a:rPr sz="2000">
                <a:solidFill>
                  <a:srgbClr val="1E1E1E"/>
                </a:solidFill>
              </a:rPr>
              <a:t>`GridSearchCV` and `RandomizedSearchCV` can be used to tune hyperparameters within pipelines.</a:t>
            </a:r>
          </a:p>
          <a:p>
            <a:pPr algn="l">
              <a:spcAft>
                <a:spcPts val="400"/>
              </a:spcAft>
            </a:pPr>
            <a:r>
              <a:rPr sz="2000">
                <a:solidFill>
                  <a:srgbClr val="1E1E1E"/>
                </a:solidFill>
              </a:rPr>
              <a:t>The pipeline's `memory` parameter enables caching of fitted transformers to speed up subsequent fitting.</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Advanced Techniques:  Halving Search and Bayesian Optimization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Scikit-Learn offers `HalvingRandomSearchCV` and `HalvingGridSearchCV` for more efficient hyperparameter search.</a:t>
            </a:r>
          </a:p>
          <a:p>
            <a:pPr algn="l">
              <a:spcAft>
                <a:spcPts val="400"/>
              </a:spcAft>
            </a:pPr>
            <a:r>
              <a:rPr sz="2000">
                <a:solidFill>
                  <a:srgbClr val="1E1E1E"/>
                </a:solidFill>
              </a:rPr>
              <a:t>They use limited resources in initial rounds, focusing more resources on promising candidates in subsequent rounds.</a:t>
            </a:r>
          </a:p>
          <a:p>
            <a:pPr algn="l">
              <a:spcAft>
                <a:spcPts val="400"/>
              </a:spcAft>
            </a:pPr>
            <a:r>
              <a:rPr sz="2000">
                <a:solidFill>
                  <a:srgbClr val="1E1E1E"/>
                </a:solidFill>
              </a:rPr>
              <a:t>Bayesian optimization, such as that used by Vertex AI, utilizes probabilistic models (e.g., Gaussian processes) for efficient exploration of hyperparameter space.</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Hyperparameter Tuning on Google Vertex AI</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Vertex AI's hyperparameter tuning service employs a Bayesian optimization algorithm.</a:t>
            </a:r>
          </a:p>
          <a:p>
            <a:pPr algn="l">
              <a:spcAft>
                <a:spcPts val="400"/>
              </a:spcAft>
            </a:pPr>
            <a:r>
              <a:rPr sz="2000">
                <a:solidFill>
                  <a:srgbClr val="1E1E1E"/>
                </a:solidFill>
              </a:rPr>
              <a:t>A training script accepts hyperparameter values as command-line arguments (using `argparse`).</a:t>
            </a:r>
          </a:p>
          <a:p>
            <a:pPr algn="l">
              <a:spcAft>
                <a:spcPts val="400"/>
              </a:spcAft>
            </a:pPr>
            <a:r>
              <a:rPr sz="2000">
                <a:solidFill>
                  <a:srgbClr val="1E1E1E"/>
                </a:solidFill>
              </a:rPr>
              <a:t>The `metric_spec` defines the metric to optimize (e.g., "accuracy").</a:t>
            </a:r>
          </a:p>
          <a:p>
            <a:pPr algn="l">
              <a:spcAft>
                <a:spcPts val="400"/>
              </a:spcAft>
            </a:pPr>
            <a:r>
              <a:rPr sz="2000">
                <a:solidFill>
                  <a:srgbClr val="1E1E1E"/>
                </a:solidFill>
              </a:rPr>
              <a:t>`parameter_spec` specifies the hyperparameter search space, including scale (log, linear).</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Model Selection</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Understanding Model Selection in Classical Machine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Model selection involves choosing the type of model (e.g., linear regression, SVM, random forest) and fully specifying its architecture (inputs, outputs).</a:t>
            </a:r>
          </a:p>
          <a:p>
            <a:pPr algn="l">
              <a:spcAft>
                <a:spcPts val="400"/>
              </a:spcAft>
            </a:pPr>
            <a:r>
              <a:rPr sz="2000">
                <a:solidFill>
                  <a:srgbClr val="1E1E1E"/>
                </a:solidFill>
              </a:rPr>
              <a:t>The term "model" can refer to the model type, its architecture, or the trained model with specific parameter values.</a:t>
            </a:r>
          </a:p>
          <a:p>
            <a:pPr algn="l">
              <a:spcAft>
                <a:spcPts val="400"/>
              </a:spcAft>
            </a:pPr>
            <a:r>
              <a:rPr sz="2000">
                <a:solidFill>
                  <a:srgbClr val="1E1E1E"/>
                </a:solidFill>
              </a:rPr>
              <a:t>Training a model involves using an algorithm to find optimal parameter values that best fit the training data.</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Initial Model Evaluation: A Multi-Model Approach</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Begin by training several models (e.g., linear, naive Bayes, SVM, random forest, neural net) using standard parameters.</a:t>
            </a:r>
          </a:p>
          <a:p>
            <a:pPr algn="l">
              <a:spcAft>
                <a:spcPts val="400"/>
              </a:spcAft>
            </a:pPr>
            <a:r>
              <a:rPr sz="2000">
                <a:solidFill>
                  <a:srgbClr val="1E1E1E"/>
                </a:solidFill>
              </a:rPr>
              <a:t>Use N-fold cross-validation for each model to compute the mean and standard deviation of the performance measure across the folds. This provides a robust performance estimate.</a:t>
            </a:r>
          </a:p>
          <a:p>
            <a:pPr algn="l">
              <a:spcAft>
                <a:spcPts val="400"/>
              </a:spcAft>
            </a:pPr>
            <a:r>
              <a:rPr sz="2000">
                <a:solidFill>
                  <a:srgbClr val="1E1E1E"/>
                </a:solidFill>
              </a:rPr>
              <a:t>Analyze the most significant variables for each algorithm to gain insights into feature importance.</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Error Analysis: Understanding Model Limitations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Analyze the types of errors each model makes.</a:t>
            </a:r>
          </a:p>
          <a:p>
            <a:pPr algn="l">
              <a:spcAft>
                <a:spcPts val="400"/>
              </a:spcAft>
            </a:pPr>
            <a:r>
              <a:rPr sz="2000">
                <a:solidFill>
                  <a:srgbClr val="1E1E1E"/>
                </a:solidFill>
              </a:rPr>
              <a:t>Consider what additional data a human might use to correct these errors, identifying potential data limitations or biases.</a:t>
            </a:r>
          </a:p>
          <a:p>
            <a:pPr algn="l">
              <a:spcAft>
                <a:spcPts val="400"/>
              </a:spcAft>
            </a:pPr>
            <a:r>
              <a:rPr sz="2000">
                <a:solidFill>
                  <a:srgbClr val="1E1E1E"/>
                </a:solidFill>
              </a:rPr>
              <a:t>This step helps pinpoint areas for model improvement and guides subsequent feature engineering.</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Iterative Refinement: Feature Engineering and Selection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Perform feature selection and engineering based on initial model performance and error analysis.</a:t>
            </a:r>
          </a:p>
          <a:p>
            <a:pPr algn="l">
              <a:spcAft>
                <a:spcPts val="400"/>
              </a:spcAft>
            </a:pPr>
            <a:r>
              <a:rPr sz="2000">
                <a:solidFill>
                  <a:srgbClr val="1E1E1E"/>
                </a:solidFill>
              </a:rPr>
              <a:t>Iterate through steps 2 and 3 (model training/evaluation and error analysis) one or two more times, incorporating newly engineered features and potentially refining model architectures.</a:t>
            </a:r>
          </a:p>
          <a:p>
            <a:pPr algn="l">
              <a:spcAft>
                <a:spcPts val="400"/>
              </a:spcAft>
            </a:pPr>
            <a:r>
              <a:rPr sz="2000">
                <a:solidFill>
                  <a:srgbClr val="1E1E1E"/>
                </a:solidFill>
              </a:rPr>
              <a:t>Aim to use as much data as possible in later iterations, especially during fine-tuning.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Calculus</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Shortlisting Promising Models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Shortlist the top three to five most promising models.</a:t>
            </a:r>
          </a:p>
          <a:p>
            <a:pPr algn="l">
              <a:spcAft>
                <a:spcPts val="400"/>
              </a:spcAft>
            </a:pPr>
            <a:r>
              <a:rPr sz="2000">
                <a:solidFill>
                  <a:srgbClr val="1E1E1E"/>
                </a:solidFill>
              </a:rPr>
              <a:t>Prioritize models that make different types of errors. Diverse error profiles indicate that the models are capturing different aspects of the data.</a:t>
            </a:r>
          </a:p>
          <a:p>
            <a:pPr algn="l">
              <a:spcAft>
                <a:spcPts val="400"/>
              </a:spcAft>
            </a:pPr>
            <a:r>
              <a:rPr sz="2000">
                <a:solidFill>
                  <a:srgbClr val="1E1E1E"/>
                </a:solidFill>
              </a:rPr>
              <a:t>This diversity will be beneficial when considering ensemble methods later.</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Fine-tuning Hyperparameters using Cross-Validation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Fine-tune hyperparameters of the shortlisted models using cross-validation.</a:t>
            </a:r>
          </a:p>
          <a:p>
            <a:pPr algn="l">
              <a:spcAft>
                <a:spcPts val="400"/>
              </a:spcAft>
            </a:pPr>
            <a:r>
              <a:rPr sz="2000">
                <a:solidFill>
                  <a:srgbClr val="1E1E1E"/>
                </a:solidFill>
              </a:rPr>
              <a:t>Treat data transformation choices (e.g., imputation methods) as hyperparameters to be optimized.</a:t>
            </a:r>
          </a:p>
          <a:p>
            <a:pPr algn="l">
              <a:spcAft>
                <a:spcPts val="400"/>
              </a:spcAft>
            </a:pPr>
            <a:r>
              <a:rPr sz="2000">
                <a:solidFill>
                  <a:srgbClr val="1E1E1E"/>
                </a:solidFill>
              </a:rPr>
              <a:t>Automate this process as much as possible to improve efficiency.</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Hyperparameter Optimization Techniques: Grid Search</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Grid search systematically tries all combinations of hyperparameter values within a defined grid.</a:t>
            </a:r>
          </a:p>
          <a:p>
            <a:pPr algn="l">
              <a:spcAft>
                <a:spcPts val="400"/>
              </a:spcAft>
            </a:pPr>
            <a:r>
              <a:rPr sz="2000">
                <a:solidFill>
                  <a:srgbClr val="1E1E1E"/>
                </a:solidFill>
              </a:rPr>
              <a:t>While effective for small search spaces, it becomes computationally expensive with many hyperparameters or continuous ranges.</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Hyperparameter Optimization Techniques: Randomized Search</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Randomized search evaluates a fixed number of randomly sampled hyperparameter combinations.</a:t>
            </a:r>
          </a:p>
          <a:p>
            <a:pPr algn="l">
              <a:spcAft>
                <a:spcPts val="400"/>
              </a:spcAft>
            </a:pPr>
            <a:r>
              <a:rPr sz="2000">
                <a:solidFill>
                  <a:srgbClr val="1E1E1E"/>
                </a:solidFill>
              </a:rPr>
              <a:t>It is preferable to grid search, particularly for large search spaces, as it offers broader exploration of the hyperparameter landscape.</a:t>
            </a:r>
          </a:p>
          <a:p>
            <a:pPr algn="l">
              <a:spcAft>
                <a:spcPts val="400"/>
              </a:spcAft>
            </a:pPr>
            <a:r>
              <a:rPr sz="2000">
                <a:solidFill>
                  <a:srgbClr val="1E1E1E"/>
                </a:solidFill>
              </a:rPr>
              <a:t>It is especially beneficial when hyperparameters are continuous or have numerous discrete values.</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Ensemble Methods for Enhanced Performance</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Ensemble methods combine multiple models to improve overall performance.</a:t>
            </a:r>
          </a:p>
          <a:p>
            <a:pPr algn="l">
              <a:spcAft>
                <a:spcPts val="400"/>
              </a:spcAft>
            </a:pPr>
            <a:r>
              <a:rPr sz="2000">
                <a:solidFill>
                  <a:srgbClr val="1E1E1E"/>
                </a:solidFill>
              </a:rPr>
              <a:t>Combining models that make different types of errors often yields better results than using the single best model.</a:t>
            </a:r>
          </a:p>
          <a:p>
            <a:pPr algn="l">
              <a:spcAft>
                <a:spcPts val="400"/>
              </a:spcAft>
            </a:pPr>
            <a:r>
              <a:rPr sz="2000">
                <a:solidFill>
                  <a:srgbClr val="1E1E1E"/>
                </a:solidFill>
              </a:rPr>
              <a:t>Examples include averaging predictions from a k-nearest neighbors model and a random forest.</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Final Model Evaluation and Generalization Error</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Once confident in the final model(s), evaluate performance on the held-out test set to estimate generalization error.</a:t>
            </a:r>
          </a:p>
          <a:p>
            <a:pPr algn="l">
              <a:spcAft>
                <a:spcPts val="400"/>
              </a:spcAft>
            </a:pPr>
            <a:r>
              <a:rPr sz="2000">
                <a:solidFill>
                  <a:srgbClr val="1E1E1E"/>
                </a:solidFill>
              </a:rPr>
              <a:t>Avoid tweaking the model after evaluating the test set to prevent overfitting to the test data.</a:t>
            </a:r>
          </a:p>
          <a:p>
            <a:pPr algn="l">
              <a:spcAft>
                <a:spcPts val="400"/>
              </a:spcAft>
            </a:pPr>
            <a:r>
              <a:rPr sz="2000">
                <a:solidFill>
                  <a:srgbClr val="1E1E1E"/>
                </a:solidFill>
              </a:rPr>
              <a:t>This provides an unbiased estimate of how the model will perform on unseen data.</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Dimensionality Reduction</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The Curse of Dimensionality</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High-dimensional spaces behave counterintuitively; even in a unit hypercube, points can be far apart.</a:t>
            </a:r>
          </a:p>
          <a:p>
            <a:pPr algn="l">
              <a:spcAft>
                <a:spcPts val="400"/>
              </a:spcAft>
            </a:pPr>
            <a:r>
              <a:rPr sz="2000">
                <a:solidFill>
                  <a:srgbClr val="1E1E1E"/>
                </a:solidFill>
              </a:rPr>
              <a:t>High-dimensional datasets tend to be sparse, leading to unreliable predictions due to large extrapolations.</a:t>
            </a:r>
          </a:p>
          <a:p>
            <a:pPr algn="l">
              <a:spcAft>
                <a:spcPts val="400"/>
              </a:spcAft>
            </a:pPr>
            <a:r>
              <a:rPr sz="2000">
                <a:solidFill>
                  <a:srgbClr val="1E1E1E"/>
                </a:solidFill>
              </a:rPr>
              <a:t>The number of training instances needed for sufficient density grows exponentially with dimensions, increasing the risk of overfitting.</a:t>
            </a:r>
          </a:p>
          <a:p>
            <a:pPr algn="l">
              <a:spcAft>
                <a:spcPts val="400"/>
              </a:spcAft>
            </a:pPr>
            <a:r>
              <a:rPr sz="2000">
                <a:solidFill>
                  <a:srgbClr val="1E1E1E"/>
                </a:solidFill>
              </a:rPr>
              <a:t>The MNIST dataset, with its many features, illustrates the challenge;  a sufficient density would require more instances than atoms in the observable universe if instances needed to be within 0.1 of each other.</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Main Approaches to Dimensionality Reduction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**Projection:** Projects data onto a lower-dimensional subspace.  Assumes data lies near a lower-dimensional subspace.  Illustrated by projecting a 3D dataset onto a 2D plane.</a:t>
            </a:r>
          </a:p>
          <a:p>
            <a:pPr algn="l">
              <a:spcAft>
                <a:spcPts val="400"/>
              </a:spcAft>
            </a:pPr>
            <a:r>
              <a:rPr sz="2000">
                <a:solidFill>
                  <a:srgbClr val="1E1E1E"/>
                </a:solidFill>
              </a:rPr>
              <a:t>**Manifold Learning:** Models the manifold on which training instances lie.  Useful when the subspace is curved or twisted, as in the "Swiss roll" example. Relies on the "manifold assumption" that high-dimensional data often lies on a lower-dimensional manifold.</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Projection: An Example</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 3D dataset can be projected onto a 2D plane (a lower-dimensional subspace), preserving much of the variance.</a:t>
            </a:r>
          </a:p>
          <a:p>
            <a:pPr algn="l">
              <a:spcAft>
                <a:spcPts val="400"/>
              </a:spcAft>
            </a:pPr>
            <a:r>
              <a:rPr sz="2000">
                <a:solidFill>
                  <a:srgbClr val="1E1E1E"/>
                </a:solidFill>
              </a:rPr>
              <a:t>New features (z1 and z2) represent coordinates of projections onto the plane.</a:t>
            </a:r>
          </a:p>
          <a:p>
            <a:pPr algn="l">
              <a:spcAft>
                <a:spcPts val="400"/>
              </a:spcAft>
            </a:pPr>
            <a:r>
              <a:rPr sz="2000">
                <a:solidFill>
                  <a:srgbClr val="1E1E1E"/>
                </a:solidFill>
              </a:rPr>
              <a:t>Projection is not ideal for datasets where the subspace is curved or twisted (like the "Swiss roll").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Introduction to Calculus in Machine Learning: Derivatives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Calculus is fundamental to many machine learning algorithms, particularly in gradient-based optimization.</a:t>
            </a:r>
          </a:p>
          <a:p>
            <a:pPr algn="l">
              <a:spcAft>
                <a:spcPts val="400"/>
              </a:spcAft>
            </a:pPr>
            <a:r>
              <a:rPr sz="2000">
                <a:solidFill>
                  <a:srgbClr val="1E1E1E"/>
                </a:solidFill>
              </a:rPr>
              <a:t>The document focuses on calculating derivatives, crucial for understanding how model parameters affect predictions.</a:t>
            </a:r>
          </a:p>
          <a:p>
            <a:pPr algn="l">
              <a:spcAft>
                <a:spcPts val="400"/>
              </a:spcAft>
            </a:pPr>
            <a:r>
              <a:rPr sz="2000">
                <a:solidFill>
                  <a:srgbClr val="1E1E1E"/>
                </a:solidFill>
              </a:rPr>
              <a:t>Methods for calculating derivatives include manual differentiation, finite difference approximation, and automatic differentiation (autodiff).</a:t>
            </a:r>
          </a:p>
          <a:p>
            <a:pPr algn="l">
              <a:spcAft>
                <a:spcPts val="400"/>
              </a:spcAft>
            </a:pPr>
            <a:r>
              <a:rPr sz="2000">
                <a:solidFill>
                  <a:srgbClr val="1E1E1E"/>
                </a:solidFill>
              </a:rPr>
              <a:t>The goal is to find the partial derivatives of functions (like cost functions) to optimize model parameters.</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Manifold Learning: The Swiss Roll</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Swiss roll dataset is a 2D manifold (a 2D shape bent in a higher dimension).</a:t>
            </a:r>
          </a:p>
          <a:p>
            <a:pPr algn="l">
              <a:spcAft>
                <a:spcPts val="400"/>
              </a:spcAft>
            </a:pPr>
            <a:r>
              <a:rPr sz="2000">
                <a:solidFill>
                  <a:srgbClr val="1E1E1E"/>
                </a:solidFill>
              </a:rPr>
              <a:t>Simple projection onto a plane "squashes" the data, losing information.</a:t>
            </a:r>
          </a:p>
          <a:p>
            <a:pPr algn="l">
              <a:spcAft>
                <a:spcPts val="400"/>
              </a:spcAft>
            </a:pPr>
            <a:r>
              <a:rPr sz="2000">
                <a:solidFill>
                  <a:srgbClr val="1E1E1E"/>
                </a:solidFill>
              </a:rPr>
              <a:t>Manifold learning aims to "unroll" the Swiss roll, preserving relationships between instances.</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Principal Component Analysis (PCA)</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Identifies the hyperplane closest to the data and projects data onto it.</a:t>
            </a:r>
          </a:p>
          <a:p>
            <a:pPr algn="l">
              <a:spcAft>
                <a:spcPts val="400"/>
              </a:spcAft>
            </a:pPr>
            <a:r>
              <a:rPr sz="2000">
                <a:solidFill>
                  <a:srgbClr val="1E1E1E"/>
                </a:solidFill>
              </a:rPr>
              <a:t>Prioritizes preserving variance: the projection onto the principal component(s) with the most variance preserves the most information.</a:t>
            </a:r>
          </a:p>
          <a:p>
            <a:pPr algn="l">
              <a:spcAft>
                <a:spcPts val="400"/>
              </a:spcAft>
            </a:pPr>
            <a:r>
              <a:rPr sz="2000">
                <a:solidFill>
                  <a:srgbClr val="1E1E1E"/>
                </a:solidFill>
              </a:rPr>
              <a:t>Principal components are orthogonal axes representing directions of maximum variance.</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PCA: Choosing the Right Number of Dimensions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explained variance ratio indicates the proportion of variance along each principal component.</a:t>
            </a:r>
          </a:p>
          <a:p>
            <a:pPr algn="l">
              <a:spcAft>
                <a:spcPts val="400"/>
              </a:spcAft>
            </a:pPr>
            <a:r>
              <a:rPr sz="2000">
                <a:solidFill>
                  <a:srgbClr val="1E1E1E"/>
                </a:solidFill>
              </a:rPr>
              <a:t>The number of dimensions can be chosen to preserve a target percentage of variance (e.g., 95%).</a:t>
            </a:r>
          </a:p>
          <a:p>
            <a:pPr algn="l">
              <a:spcAft>
                <a:spcPts val="400"/>
              </a:spcAft>
            </a:pPr>
            <a:r>
              <a:rPr sz="2000">
                <a:solidFill>
                  <a:srgbClr val="1E1E1E"/>
                </a:solidFill>
              </a:rPr>
              <a:t>Plotting cumulative explained variance can help identify an "elbow point" where adding more dimensions provides diminishing returns.</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PCA Implementation in Scikit-Learn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Scikit-learn's PCA class uses Singular Value Decomposition (SVD) for efficient computation.</a:t>
            </a:r>
          </a:p>
          <a:p>
            <a:pPr algn="l">
              <a:spcAft>
                <a:spcPts val="400"/>
              </a:spcAft>
            </a:pPr>
            <a:r>
              <a:rPr sz="2000">
                <a:solidFill>
                  <a:srgbClr val="1E1E1E"/>
                </a:solidFill>
              </a:rPr>
              <a:t>`n_components` parameter allows specifying the number of components (integer or float representing variance ratio).</a:t>
            </a:r>
          </a:p>
          <a:p>
            <a:pPr algn="l">
              <a:spcAft>
                <a:spcPts val="400"/>
              </a:spcAft>
            </a:pPr>
            <a:r>
              <a:rPr sz="2000">
                <a:solidFill>
                  <a:srgbClr val="1E1E1E"/>
                </a:solidFill>
              </a:rPr>
              <a:t>`fit_transform()` method performs PCA and projects the data; `inverse_transform()` reconstructs data from reduced dimensions (with some information loss).</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Other Dimensionality Reduction Techniques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**Randomized PCA:** Faster than standard PCA, especially for high-dimensional datasets, using random linear projections.</a:t>
            </a:r>
          </a:p>
          <a:p>
            <a:pPr algn="l">
              <a:spcAft>
                <a:spcPts val="400"/>
              </a:spcAft>
            </a:pPr>
            <a:r>
              <a:rPr sz="2000">
                <a:solidFill>
                  <a:srgbClr val="1E1E1E"/>
                </a:solidFill>
              </a:rPr>
              <a:t>**Incremental PCA:** Handles large datasets by processing data in mini-batches, useful for datasets too large to fit in memory.  Uses `partial_fit()` method.</a:t>
            </a:r>
          </a:p>
          <a:p>
            <a:pPr algn="l">
              <a:spcAft>
                <a:spcPts val="400"/>
              </a:spcAft>
            </a:pPr>
            <a:r>
              <a:rPr sz="2000">
                <a:solidFill>
                  <a:srgbClr val="1E1E1E"/>
                </a:solidFill>
              </a:rPr>
              <a:t>**Random Projection:** Projects data onto a lower-dimensional space using random linear projections, preserving distances with high probability (Johnson-Lindenstrauss lemma).</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Locally Linear Embedding (LLE)</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 nonlinear dimensionality reduction (NLDR) technique; doesn't rely on projections like PCA.</a:t>
            </a:r>
          </a:p>
          <a:p>
            <a:pPr algn="l">
              <a:spcAft>
                <a:spcPts val="400"/>
              </a:spcAft>
            </a:pPr>
            <a:r>
              <a:rPr sz="2000">
                <a:solidFill>
                  <a:srgbClr val="1E1E1E"/>
                </a:solidFill>
              </a:rPr>
              <a:t>Measures how each instance linearly relates to its nearest neighbors, then finds a low-dimensional representation preserving local relationships.</a:t>
            </a:r>
          </a:p>
          <a:p>
            <a:pPr algn="l">
              <a:spcAft>
                <a:spcPts val="400"/>
              </a:spcAft>
            </a:pPr>
            <a:r>
              <a:rPr sz="2000">
                <a:solidFill>
                  <a:srgbClr val="1E1E1E"/>
                </a:solidFill>
              </a:rPr>
              <a:t>Computationally expensive, scaling poorly to large datasets due to `m^2` term in complexity.</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Evaluating Dimensionality Reduction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Dimensionality reduction aims to speed up training and potentially improve performance but may cause some information loss.</a:t>
            </a:r>
          </a:p>
          <a:p>
            <a:pPr algn="l">
              <a:spcAft>
                <a:spcPts val="400"/>
              </a:spcAft>
            </a:pPr>
            <a:r>
              <a:rPr sz="2000">
                <a:solidFill>
                  <a:srgbClr val="1E1E1E"/>
                </a:solidFill>
              </a:rPr>
              <a:t>For supervised learning, performance can be evaluated on a test set after training a model on reduced data.</a:t>
            </a:r>
          </a:p>
          <a:p>
            <a:pPr algn="l">
              <a:spcAft>
                <a:spcPts val="400"/>
              </a:spcAft>
            </a:pPr>
            <a:r>
              <a:rPr sz="2000">
                <a:solidFill>
                  <a:srgbClr val="1E1E1E"/>
                </a:solidFill>
              </a:rPr>
              <a:t>The reconstruction error (mean squared distance between original and reconstructed data) measures information loss in unsupervised settings.  Visual inspection of reconstructed data (e.g., MNIST images) can also provide qualitative assessment.</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Clustering Algorithms</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Introduction to Clustering Algorithms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Clustering is an unsupervised learning process that divides a dataset into groups of similar data points (clusters).</a:t>
            </a:r>
          </a:p>
          <a:p>
            <a:pPr algn="l">
              <a:spcAft>
                <a:spcPts val="400"/>
              </a:spcAft>
            </a:pPr>
            <a:r>
              <a:rPr sz="2000">
                <a:solidFill>
                  <a:srgbClr val="1E1E1E"/>
                </a:solidFill>
              </a:rPr>
              <a:t>Members within a cluster are similar, while different clusters are dissimilar.</a:t>
            </a:r>
          </a:p>
          <a:p>
            <a:pPr algn="l">
              <a:spcAft>
                <a:spcPts val="400"/>
              </a:spcAft>
            </a:pPr>
            <a:r>
              <a:rPr sz="2000">
                <a:solidFill>
                  <a:srgbClr val="1E1E1E"/>
                </a:solidFill>
              </a:rPr>
              <a:t>It aims to uncover inherent structures, groupings, and features within data.</a:t>
            </a:r>
          </a:p>
          <a:p>
            <a:pPr algn="l">
              <a:spcAft>
                <a:spcPts val="400"/>
              </a:spcAft>
            </a:pPr>
            <a:r>
              <a:rPr sz="2000">
                <a:solidFill>
                  <a:srgbClr val="1E1E1E"/>
                </a:solidFill>
              </a:rPr>
              <a:t>Applications include customer segmentation in business and plant classification in biology.  Clustering can also aid in recommender systems and dimensionality reduction.</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K-Means Clustering Algorithm</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K-means is a simple unsupervised learning algorithm that groups data into 'k' predefined clusters.</a:t>
            </a:r>
          </a:p>
          <a:p>
            <a:pPr algn="l">
              <a:spcAft>
                <a:spcPts val="400"/>
              </a:spcAft>
            </a:pPr>
            <a:r>
              <a:rPr sz="2000">
                <a:solidFill>
                  <a:srgbClr val="1E1E1E"/>
                </a:solidFill>
              </a:rPr>
              <a:t>Each cluster is represented by a centroid (the arithmetic mean of its data points).</a:t>
            </a:r>
          </a:p>
          <a:p>
            <a:pPr algn="l">
              <a:spcAft>
                <a:spcPts val="400"/>
              </a:spcAft>
            </a:pPr>
            <a:r>
              <a:rPr sz="2000">
                <a:solidFill>
                  <a:srgbClr val="1E1E1E"/>
                </a:solidFill>
              </a:rPr>
              <a:t>Data points are assigned to the nearest centroid based on Euclidean distance, minimizing the sum of squared distances to the centroid.</a:t>
            </a:r>
          </a:p>
          <a:p>
            <a:pPr algn="l">
              <a:spcAft>
                <a:spcPts val="400"/>
              </a:spcAft>
            </a:pPr>
            <a:r>
              <a:rPr sz="2000">
                <a:solidFill>
                  <a:srgbClr val="1E1E1E"/>
                </a:solidFill>
              </a:rPr>
              <a:t>The algorithm iteratively updates centroids until point assignments stabilize.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Manual Differentiation: A Basic Approach</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Manual differentiation involves using calculus rules to derive equations for partial derivatives.</a:t>
            </a:r>
          </a:p>
          <a:p>
            <a:pPr algn="l">
              <a:spcAft>
                <a:spcPts val="400"/>
              </a:spcAft>
            </a:pPr>
            <a:r>
              <a:rPr sz="2000">
                <a:solidFill>
                  <a:srgbClr val="1E1E1E"/>
                </a:solidFill>
              </a:rPr>
              <a:t>Rules include: the derivative of a constant is 0; the derivative of λx is λ; the derivative of xλ is λxλ – 1; the derivative of a sum is the sum of derivatives; and the derivative of λ times a function is λ times its derivative.</a:t>
            </a:r>
          </a:p>
          <a:p>
            <a:pPr algn="l">
              <a:spcAft>
                <a:spcPts val="400"/>
              </a:spcAft>
            </a:pPr>
            <a:r>
              <a:rPr sz="2000">
                <a:solidFill>
                  <a:srgbClr val="1E1E1E"/>
                </a:solidFill>
              </a:rPr>
              <a:t>This approach becomes tedious and error-prone for complex functions.</a:t>
            </a:r>
          </a:p>
          <a:p>
            <a:pPr algn="l">
              <a:spcAft>
                <a:spcPts val="400"/>
              </a:spcAft>
            </a:pPr>
            <a:r>
              <a:rPr sz="2000">
                <a:solidFill>
                  <a:srgbClr val="1E1E1E"/>
                </a:solidFill>
              </a:rPr>
              <a:t>Example:  For f(x, y) = x²y + y + 2, manual differentiation yields ∂f/∂x = 2xy and ∂f/∂y = x² + 1.</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K-Means Algorithm Steps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Step 1: Randomly initialize 'k' cluster centers.</a:t>
            </a:r>
          </a:p>
          <a:p>
            <a:pPr algn="l">
              <a:spcAft>
                <a:spcPts val="400"/>
              </a:spcAft>
            </a:pPr>
            <a:r>
              <a:rPr sz="2000">
                <a:solidFill>
                  <a:srgbClr val="1E1E1E"/>
                </a:solidFill>
              </a:rPr>
              <a:t>Step 2: Assign each data point to the closest cluster center using Euclidean distance.</a:t>
            </a:r>
          </a:p>
          <a:p>
            <a:pPr algn="l">
              <a:spcAft>
                <a:spcPts val="400"/>
              </a:spcAft>
            </a:pPr>
            <a:r>
              <a:rPr sz="2000">
                <a:solidFill>
                  <a:srgbClr val="1E1E1E"/>
                </a:solidFill>
              </a:rPr>
              <a:t>Step 3: Calculate the new centroid (mean) for each cluster.</a:t>
            </a:r>
          </a:p>
          <a:p>
            <a:pPr algn="l">
              <a:spcAft>
                <a:spcPts val="400"/>
              </a:spcAft>
            </a:pPr>
            <a:r>
              <a:rPr sz="2000">
                <a:solidFill>
                  <a:srgbClr val="1E1E1E"/>
                </a:solidFill>
              </a:rPr>
              <a:t>Step 4: Repeat steps 2 and 3 until point assignments remain unchanged between iterations.</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Limitations of K-Means Clustering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K-means forms only spherical clusters; it struggles with non-spherical data (unequal variance in all directions).</a:t>
            </a:r>
          </a:p>
          <a:p>
            <a:pPr algn="l">
              <a:spcAft>
                <a:spcPts val="400"/>
              </a:spcAft>
            </a:pPr>
            <a:r>
              <a:rPr sz="2000">
                <a:solidFill>
                  <a:srgbClr val="1E1E1E"/>
                </a:solidFill>
              </a:rPr>
              <a:t>Sensitive to outliers, which can significantly skew cluster formations.</a:t>
            </a:r>
          </a:p>
          <a:p>
            <a:pPr algn="l">
              <a:spcAft>
                <a:spcPts val="400"/>
              </a:spcAft>
            </a:pPr>
            <a:r>
              <a:rPr sz="2000">
                <a:solidFill>
                  <a:srgbClr val="1E1E1E"/>
                </a:solidFill>
              </a:rPr>
              <a:t>Requires pre-defining the number of clusters ('k'), for which there's no universal optimal selection method.</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Hierarchical Clustering Algorithms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Hierarchical clustering sorts clusters based on data similarity hierarchy.</a:t>
            </a:r>
          </a:p>
          <a:p>
            <a:pPr algn="l">
              <a:spcAft>
                <a:spcPts val="400"/>
              </a:spcAft>
            </a:pPr>
            <a:r>
              <a:rPr sz="2000">
                <a:solidFill>
                  <a:srgbClr val="1E1E1E"/>
                </a:solidFill>
              </a:rPr>
              <a:t>Two types: Agglomerative (bottom-up) and Divisive (top-down).</a:t>
            </a:r>
          </a:p>
          <a:p>
            <a:pPr algn="l">
              <a:spcAft>
                <a:spcPts val="400"/>
              </a:spcAft>
            </a:pPr>
            <a:r>
              <a:rPr sz="2000">
                <a:solidFill>
                  <a:srgbClr val="1E1E1E"/>
                </a:solidFill>
              </a:rPr>
              <a:t>Agglomerative clustering starts with each data point as a separate cluster and merges similar clusters iteratively until a desired number ('k' or 1) of clusters is formed.</a:t>
            </a:r>
          </a:p>
          <a:p>
            <a:pPr algn="l">
              <a:spcAft>
                <a:spcPts val="400"/>
              </a:spcAft>
            </a:pPr>
            <a:r>
              <a:rPr sz="2000">
                <a:solidFill>
                  <a:srgbClr val="1E1E1E"/>
                </a:solidFill>
              </a:rPr>
              <a:t>Divisive clustering begins with one large cluster and recursively divides it until each data point is a separate cluster.</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Hierarchical Clustering Techniques: Similarity Calculation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**MIN (Single Linkage):** Similarity between clusters C1 and C2 is the minimum similarity between any point in C1 and any point in C2.  Effective for non-elliptical shapes with sufficient inter-cluster gaps, but struggles with noise between clusters.</a:t>
            </a:r>
          </a:p>
          <a:p>
            <a:pPr algn="l">
              <a:spcAft>
                <a:spcPts val="400"/>
              </a:spcAft>
            </a:pPr>
            <a:r>
              <a:rPr sz="2000">
                <a:solidFill>
                  <a:srgbClr val="1E1E1E"/>
                </a:solidFill>
              </a:rPr>
              <a:t>**MAX (Complete Linkage):** Similarity is the maximum similarity between points in C1 and C2.  Separates clusters well with noise, but tends to break large clusters.</a:t>
            </a:r>
          </a:p>
          <a:p>
            <a:pPr algn="l">
              <a:spcAft>
                <a:spcPts val="400"/>
              </a:spcAft>
            </a:pPr>
            <a:r>
              <a:rPr sz="2000">
                <a:solidFill>
                  <a:srgbClr val="1E1E1E"/>
                </a:solidFill>
              </a:rPr>
              <a:t>**Group Average:**  Averages the similarity of all pairs of points between C1 and C2.  Effective with inter-cluster noise but less popular.</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Limitations of Hierarchical Clustering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Lacks a clear mathematical objective function.</a:t>
            </a:r>
          </a:p>
          <a:p>
            <a:pPr algn="l">
              <a:spcAft>
                <a:spcPts val="400"/>
              </a:spcAft>
            </a:pPr>
            <a:r>
              <a:rPr sz="2000">
                <a:solidFill>
                  <a:srgbClr val="1E1E1E"/>
                </a:solidFill>
              </a:rPr>
              <a:t>Each approach for calculating cluster similarity has limitations.</a:t>
            </a:r>
          </a:p>
          <a:p>
            <a:pPr algn="l">
              <a:spcAft>
                <a:spcPts val="400"/>
              </a:spcAft>
            </a:pPr>
            <a:r>
              <a:rPr sz="2000">
                <a:solidFill>
                  <a:srgbClr val="1E1E1E"/>
                </a:solidFill>
              </a:rPr>
              <a:t>High space and time complexity, making it unsuitable for large datasets.</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DBSCAN Clustering Algorithm</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DBSCAN (Density-Based Spatial Clustering of Applications with Noise) defines clusters as continuous high-density regions.</a:t>
            </a:r>
          </a:p>
          <a:p>
            <a:pPr algn="l">
              <a:spcAft>
                <a:spcPts val="400"/>
              </a:spcAft>
            </a:pPr>
            <a:r>
              <a:rPr sz="2000">
                <a:solidFill>
                  <a:srgbClr val="1E1E1E"/>
                </a:solidFill>
              </a:rPr>
              <a:t>It doesn't require specifying the number of clusters.</a:t>
            </a:r>
          </a:p>
          <a:p>
            <a:pPr algn="l">
              <a:spcAft>
                <a:spcPts val="400"/>
              </a:spcAft>
            </a:pPr>
            <a:r>
              <a:rPr sz="2000">
                <a:solidFill>
                  <a:srgbClr val="1E1E1E"/>
                </a:solidFill>
              </a:rPr>
              <a:t>For each instance, it counts instances within a radius (ε) – the ε-neighborhood.</a:t>
            </a:r>
          </a:p>
          <a:p>
            <a:pPr algn="l">
              <a:spcAft>
                <a:spcPts val="400"/>
              </a:spcAft>
            </a:pPr>
            <a:r>
              <a:rPr sz="2000">
                <a:solidFill>
                  <a:srgbClr val="1E1E1E"/>
                </a:solidFill>
              </a:rPr>
              <a:t>If an instance has at least `min_samples` in its ε-neighborhood, it's a core instance; core instances form clusters.</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Applications of Clustering Algorithms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Customer segmentation (grouping customers based on purchasing behavior).</a:t>
            </a:r>
          </a:p>
          <a:p>
            <a:pPr algn="l">
              <a:spcAft>
                <a:spcPts val="400"/>
              </a:spcAft>
            </a:pPr>
            <a:r>
              <a:rPr sz="2000">
                <a:solidFill>
                  <a:srgbClr val="1E1E1E"/>
                </a:solidFill>
              </a:rPr>
              <a:t>Image segmentation (partitioning an image into segments based on color similarity).</a:t>
            </a:r>
          </a:p>
          <a:p>
            <a:pPr algn="l">
              <a:spcAft>
                <a:spcPts val="400"/>
              </a:spcAft>
            </a:pPr>
            <a:r>
              <a:rPr sz="2000">
                <a:solidFill>
                  <a:srgbClr val="1E1E1E"/>
                </a:solidFill>
              </a:rPr>
              <a:t>Anomaly detection (identifying unusual data points).</a:t>
            </a:r>
          </a:p>
          <a:p>
            <a:pPr algn="l">
              <a:spcAft>
                <a:spcPts val="400"/>
              </a:spcAft>
            </a:pPr>
            <a:r>
              <a:rPr sz="2000">
                <a:solidFill>
                  <a:srgbClr val="1E1E1E"/>
                </a:solidFill>
              </a:rPr>
              <a:t>Dimensionality reduction (using cluster affinities as features).</a:t>
            </a:r>
          </a:p>
          <a:p>
            <a:pPr algn="l">
              <a:spcAft>
                <a:spcPts val="400"/>
              </a:spcAft>
            </a:pPr>
            <a:r>
              <a:rPr sz="2000">
                <a:solidFill>
                  <a:srgbClr val="1E1E1E"/>
                </a:solidFill>
              </a:rPr>
              <a:t>Sensor measurements, activity monitoring, audio detection, and image segmentation (specific to k-means).</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Other Clustering Algorithms Mentioned</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Gaussian Mixture Models (GMM): A probabilistic model assuming data generated from a mixture of Gaussian distributions; forms ellipsoidal clusters.  Uses Expectation-Maximization (EM) algorithm; can do soft clustering.</a:t>
            </a:r>
          </a:p>
          <a:p>
            <a:pPr algn="l">
              <a:spcAft>
                <a:spcPts val="400"/>
              </a:spcAft>
            </a:pPr>
            <a:r>
              <a:rPr sz="2000">
                <a:solidFill>
                  <a:srgbClr val="1E1E1E"/>
                </a:solidFill>
              </a:rPr>
              <a:t>Affinity Propagation: Instances exchange messages to elect exemplars; forms clusters based on exemplar elections; handles different cluster sizes well but has O(m²) complexity.</a:t>
            </a:r>
          </a:p>
          <a:p>
            <a:pPr algn="l">
              <a:spcAft>
                <a:spcPts val="400"/>
              </a:spcAft>
            </a:pPr>
            <a:r>
              <a:rPr sz="2000">
                <a:solidFill>
                  <a:srgbClr val="1E1E1E"/>
                </a:solidFill>
              </a:rPr>
              <a:t>Spectral Clustering: Uses a similarity matrix to create a low-dimensional embedding, then applies another clustering algorithm (e.g., k-means).</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Classification Algorithms</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Introduction to Classification Algorithms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Classification is a supervised learning task predicting class labels.</a:t>
            </a:r>
          </a:p>
          <a:p>
            <a:pPr algn="l">
              <a:spcAft>
                <a:spcPts val="400"/>
              </a:spcAft>
            </a:pPr>
            <a:r>
              <a:rPr sz="2000">
                <a:solidFill>
                  <a:srgbClr val="1E1E1E"/>
                </a:solidFill>
              </a:rPr>
              <a:t>Examples include spam detection and image recognition (as mentioned for SVMs).</a:t>
            </a:r>
          </a:p>
          <a:p>
            <a:pPr algn="l">
              <a:spcAft>
                <a:spcPts val="400"/>
              </a:spcAft>
            </a:pPr>
            <a:r>
              <a:rPr sz="2000">
                <a:solidFill>
                  <a:srgbClr val="1E1E1E"/>
                </a:solidFill>
              </a:rPr>
              <a:t>The MNIST dataset (70,000 handwritten digit images) is a common benchmark.</a:t>
            </a:r>
          </a:p>
          <a:p>
            <a:pPr algn="l">
              <a:spcAft>
                <a:spcPts val="400"/>
              </a:spcAft>
            </a:pPr>
            <a:r>
              <a:rPr sz="2000">
                <a:solidFill>
                  <a:srgbClr val="1E1E1E"/>
                </a:solidFill>
              </a:rPr>
              <a:t>Algorithms discussed include Support Vector Machines (SVMs), Decision Trees, and Naive Bayes Classifiers.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Finite Difference Approximation: Numerical Estimation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Approximates the derivative using the slope of a secant line between two points on the function.</a:t>
            </a:r>
          </a:p>
          <a:p>
            <a:pPr algn="l">
              <a:spcAft>
                <a:spcPts val="400"/>
              </a:spcAft>
            </a:pPr>
            <a:r>
              <a:rPr sz="2000">
                <a:solidFill>
                  <a:srgbClr val="1E1E1E"/>
                </a:solidFill>
              </a:rPr>
              <a:t>Defined as the limit of the slope as the distance between points approaches zero (Newton's difference quotient).</a:t>
            </a:r>
          </a:p>
          <a:p>
            <a:pPr algn="l">
              <a:spcAft>
                <a:spcPts val="400"/>
              </a:spcAft>
            </a:pPr>
            <a:r>
              <a:rPr sz="2000">
                <a:solidFill>
                  <a:srgbClr val="1E1E1E"/>
                </a:solidFill>
              </a:rPr>
              <a:t>Simple to implement but imprecise, especially for complex functions and with small differences (ε).</a:t>
            </a:r>
          </a:p>
          <a:p>
            <a:pPr algn="l">
              <a:spcAft>
                <a:spcPts val="400"/>
              </a:spcAft>
            </a:pPr>
            <a:r>
              <a:rPr sz="2000">
                <a:solidFill>
                  <a:srgbClr val="1E1E1E"/>
                </a:solidFill>
              </a:rPr>
              <a:t>Example code demonstrates calculating partial derivatives using this method, showing inaccuracies compared to the analytical solution.</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Support Vector Machines (SVMs): Linear Classification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SVMs aim to find the optimal hyperplane separating data into classes.</a:t>
            </a:r>
          </a:p>
          <a:p>
            <a:pPr algn="l">
              <a:spcAft>
                <a:spcPts val="400"/>
              </a:spcAft>
            </a:pPr>
            <a:r>
              <a:rPr sz="2000">
                <a:solidFill>
                  <a:srgbClr val="1E1E1E"/>
                </a:solidFill>
              </a:rPr>
              <a:t>In two dimensions, this hyperplane is a line.</a:t>
            </a:r>
          </a:p>
          <a:p>
            <a:pPr algn="l">
              <a:spcAft>
                <a:spcPts val="400"/>
              </a:spcAft>
            </a:pPr>
            <a:r>
              <a:rPr sz="2000">
                <a:solidFill>
                  <a:srgbClr val="1E1E1E"/>
                </a:solidFill>
              </a:rPr>
              <a:t>Linear SVMs are effective when data is linearly separable.</a:t>
            </a:r>
          </a:p>
          <a:p>
            <a:pPr algn="l">
              <a:spcAft>
                <a:spcPts val="400"/>
              </a:spcAft>
            </a:pPr>
            <a:r>
              <a:rPr sz="2000">
                <a:solidFill>
                  <a:srgbClr val="1E1E1E"/>
                </a:solidFill>
              </a:rPr>
              <a:t>Advantages include accuracy in high dimensions and memory efficiency.</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Support Vector Machines (SVMs): Non-linear Classification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Non-linearly separable data requires transformation to a higher-dimensional space (kernelling).</a:t>
            </a:r>
          </a:p>
          <a:p>
            <a:pPr algn="l">
              <a:spcAft>
                <a:spcPts val="400"/>
              </a:spcAft>
            </a:pPr>
            <a:r>
              <a:rPr sz="2000">
                <a:solidFill>
                  <a:srgbClr val="1E1E1E"/>
                </a:solidFill>
              </a:rPr>
              <a:t>Kernel functions (linear, polynomial, Gaussian RBF, sigmoid) enable this transformation.</a:t>
            </a:r>
          </a:p>
          <a:p>
            <a:pPr algn="l">
              <a:spcAft>
                <a:spcPts val="400"/>
              </a:spcAft>
            </a:pPr>
            <a:r>
              <a:rPr sz="2000">
                <a:solidFill>
                  <a:srgbClr val="1E1E1E"/>
                </a:solidFill>
              </a:rPr>
              <a:t>Polynomial and Gaussian RBF kernels are specifically mentioned.</a:t>
            </a:r>
          </a:p>
          <a:p>
            <a:pPr algn="l">
              <a:spcAft>
                <a:spcPts val="400"/>
              </a:spcAft>
            </a:pPr>
            <a:r>
              <a:rPr sz="2000">
                <a:solidFill>
                  <a:srgbClr val="1E1E1E"/>
                </a:solidFill>
              </a:rPr>
              <a:t>Disadvantages include challenges with small datasets and potential for overfitting.</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Decision Trees: Core Concepts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Decision trees are supervised learning algorithms for classification and regression.</a:t>
            </a:r>
          </a:p>
          <a:p>
            <a:pPr algn="l">
              <a:spcAft>
                <a:spcPts val="400"/>
              </a:spcAft>
            </a:pPr>
            <a:r>
              <a:rPr sz="2000">
                <a:solidFill>
                  <a:srgbClr val="1E1E1E"/>
                </a:solidFill>
              </a:rPr>
              <a:t>They build models as tree structures with decision nodes and leaf nodes.</a:t>
            </a:r>
          </a:p>
          <a:p>
            <a:pPr algn="l">
              <a:spcAft>
                <a:spcPts val="400"/>
              </a:spcAft>
            </a:pPr>
            <a:r>
              <a:rPr sz="2000">
                <a:solidFill>
                  <a:srgbClr val="1E1E1E"/>
                </a:solidFill>
              </a:rPr>
              <a:t>Decision nodes represent features, branches represent feature values, and leaf nodes represent class labels.</a:t>
            </a:r>
          </a:p>
          <a:p>
            <a:pPr algn="l">
              <a:spcAft>
                <a:spcPts val="400"/>
              </a:spcAft>
            </a:pPr>
            <a:r>
              <a:rPr sz="2000">
                <a:solidFill>
                  <a:srgbClr val="1E1E1E"/>
                </a:solidFill>
              </a:rPr>
              <a:t>They can handle both categorical and numerical data.</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Decision Tree Training and Prediction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algorithm breaks down the dataset into smaller subsets, incrementally building the tree.</a:t>
            </a:r>
          </a:p>
          <a:p>
            <a:pPr algn="l">
              <a:spcAft>
                <a:spcPts val="400"/>
              </a:spcAft>
            </a:pPr>
            <a:r>
              <a:rPr sz="2000">
                <a:solidFill>
                  <a:srgbClr val="1E1E1E"/>
                </a:solidFill>
              </a:rPr>
              <a:t>The root node corresponds to the best predictor.</a:t>
            </a:r>
          </a:p>
          <a:p>
            <a:pPr algn="l">
              <a:spcAft>
                <a:spcPts val="400"/>
              </a:spcAft>
            </a:pPr>
            <a:r>
              <a:rPr sz="2000">
                <a:solidFill>
                  <a:srgbClr val="1E1E1E"/>
                </a:solidFill>
              </a:rPr>
              <a:t>Predictions are made by traversing the tree based on feature values.</a:t>
            </a:r>
          </a:p>
          <a:p>
            <a:pPr algn="l">
              <a:spcAft>
                <a:spcPts val="400"/>
              </a:spcAft>
            </a:pPr>
            <a:r>
              <a:rPr sz="2000">
                <a:solidFill>
                  <a:srgbClr val="1E1E1E"/>
                </a:solidFill>
              </a:rPr>
              <a:t>The CART (Classification and Regression Tree) algorithm is used for training in Scikit-Learn.</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Naive Bayes Classifiers: Principle and Application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Naive Bayes is a probabilistic classifier based on Bayes' theorem.</a:t>
            </a:r>
          </a:p>
          <a:p>
            <a:pPr algn="l">
              <a:spcAft>
                <a:spcPts val="400"/>
              </a:spcAft>
            </a:pPr>
            <a:r>
              <a:rPr sz="2000">
                <a:solidFill>
                  <a:srgbClr val="1E1E1E"/>
                </a:solidFill>
              </a:rPr>
              <a:t>It assumes feature independence (a key "naive" assumption).</a:t>
            </a:r>
          </a:p>
          <a:p>
            <a:pPr algn="l">
              <a:spcAft>
                <a:spcPts val="400"/>
              </a:spcAft>
            </a:pPr>
            <a:r>
              <a:rPr sz="2000">
                <a:solidFill>
                  <a:srgbClr val="1E1E1E"/>
                </a:solidFill>
              </a:rPr>
              <a:t>It's not a single algorithm but a family of algorithms sharing this principle.</a:t>
            </a:r>
          </a:p>
          <a:p>
            <a:pPr algn="l">
              <a:spcAft>
                <a:spcPts val="400"/>
              </a:spcAft>
            </a:pPr>
            <a:r>
              <a:rPr sz="2000">
                <a:solidFill>
                  <a:srgbClr val="1E1E1E"/>
                </a:solidFill>
              </a:rPr>
              <a:t>An example application is classifying whether a day is suitable for playing golf based on features like outlook, temperature, humidity, and wind.</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Multiclass Classification Strategies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Many binary classifiers can be used for multiclass problems.</a:t>
            </a:r>
          </a:p>
          <a:p>
            <a:pPr algn="l">
              <a:spcAft>
                <a:spcPts val="400"/>
              </a:spcAft>
            </a:pPr>
            <a:r>
              <a:rPr sz="2000">
                <a:solidFill>
                  <a:srgbClr val="1E1E1E"/>
                </a:solidFill>
              </a:rPr>
              <a:t>One-versus-rest (OvR) trains a binary classifier for each class.</a:t>
            </a:r>
          </a:p>
          <a:p>
            <a:pPr algn="l">
              <a:spcAft>
                <a:spcPts val="400"/>
              </a:spcAft>
            </a:pPr>
            <a:r>
              <a:rPr sz="2000">
                <a:solidFill>
                  <a:srgbClr val="1E1E1E"/>
                </a:solidFill>
              </a:rPr>
              <a:t>One-versus-one (OvO) trains a classifier for each pair of classes.</a:t>
            </a:r>
          </a:p>
          <a:p>
            <a:pPr algn="l">
              <a:spcAft>
                <a:spcPts val="400"/>
              </a:spcAft>
            </a:pPr>
            <a:r>
              <a:rPr sz="2000">
                <a:solidFill>
                  <a:srgbClr val="1E1E1E"/>
                </a:solidFill>
              </a:rPr>
              <a:t>The highest scoring classifier's prediction is selected in both OvR and OvO.</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Random Forests: Ensemble Methods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Random Forests are ensemble methods based on decision trees.</a:t>
            </a:r>
          </a:p>
          <a:p>
            <a:pPr algn="l">
              <a:spcAft>
                <a:spcPts val="400"/>
              </a:spcAft>
            </a:pPr>
            <a:r>
              <a:rPr sz="2000">
                <a:solidFill>
                  <a:srgbClr val="1E1E1E"/>
                </a:solidFill>
              </a:rPr>
              <a:t>They use bootstrap aggregation (bagging) to create multiple trees from random subsets of the data and features.</a:t>
            </a:r>
          </a:p>
          <a:p>
            <a:pPr algn="l">
              <a:spcAft>
                <a:spcPts val="400"/>
              </a:spcAft>
            </a:pPr>
            <a:r>
              <a:rPr sz="2000">
                <a:solidFill>
                  <a:srgbClr val="1E1E1E"/>
                </a:solidFill>
              </a:rPr>
              <a:t>The final prediction is based on the majority vote of all trees.</a:t>
            </a:r>
          </a:p>
          <a:p>
            <a:pPr algn="l">
              <a:spcAft>
                <a:spcPts val="400"/>
              </a:spcAft>
            </a:pPr>
            <a:r>
              <a:rPr sz="2000">
                <a:solidFill>
                  <a:srgbClr val="1E1E1E"/>
                </a:solidFill>
              </a:rPr>
              <a:t>They are considered powerful algorithms and are frequently used in machine learning competitions.</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Ensemble Methods: Voting Classifiers and Boosting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Voting classifiers combine predictions from multiple classifiers.</a:t>
            </a:r>
          </a:p>
          <a:p>
            <a:pPr algn="l">
              <a:spcAft>
                <a:spcPts val="400"/>
              </a:spcAft>
            </a:pPr>
            <a:r>
              <a:rPr sz="2000">
                <a:solidFill>
                  <a:srgbClr val="1E1E1E"/>
                </a:solidFill>
              </a:rPr>
              <a:t>Hard voting selects the class with the most votes.</a:t>
            </a:r>
          </a:p>
          <a:p>
            <a:pPr algn="l">
              <a:spcAft>
                <a:spcPts val="400"/>
              </a:spcAft>
            </a:pPr>
            <a:r>
              <a:rPr sz="2000">
                <a:solidFill>
                  <a:srgbClr val="1E1E1E"/>
                </a:solidFill>
              </a:rPr>
              <a:t>Boosting sequentially trains predictors, each correcting its predecessor, focusing on hard cases.</a:t>
            </a:r>
          </a:p>
          <a:p>
            <a:pPr algn="l">
              <a:spcAft>
                <a:spcPts val="400"/>
              </a:spcAft>
            </a:pPr>
            <a:r>
              <a:rPr sz="2000">
                <a:solidFill>
                  <a:srgbClr val="1E1E1E"/>
                </a:solidFill>
              </a:rPr>
              <a:t>AdaBoost and gradient boosting are popular boosting methods.</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Understanding Model Mechanics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Deep understanding of algorithms helps in model selection, training, hyperparameter tuning and debugging.</a:t>
            </a:r>
          </a:p>
          <a:p>
            <a:pPr algn="l">
              <a:spcAft>
                <a:spcPts val="400"/>
              </a:spcAft>
            </a:pPr>
            <a:r>
              <a:rPr sz="2000">
                <a:solidFill>
                  <a:srgbClr val="1E1E1E"/>
                </a:solidFill>
              </a:rPr>
              <a:t>Understanding the "under the hood" aspects is crucial for efficient error analysis.</a:t>
            </a:r>
          </a:p>
          <a:p>
            <a:pPr algn="l">
              <a:spcAft>
                <a:spcPts val="400"/>
              </a:spcAft>
            </a:pPr>
            <a:r>
              <a:rPr sz="2000">
                <a:solidFill>
                  <a:srgbClr val="1E1E1E"/>
                </a:solidFill>
              </a:rPr>
              <a:t>This knowledge is essential for understanding neural networks.</a:t>
            </a:r>
          </a:p>
          <a:p>
            <a:pPr algn="l">
              <a:spcAft>
                <a:spcPts val="400"/>
              </a:spcAft>
            </a:pPr>
            <a:r>
              <a:rPr sz="2000">
                <a:solidFill>
                  <a:srgbClr val="1E1E1E"/>
                </a:solidFill>
              </a:rPr>
              <a:t>Linear regression is cited as a simple model example with closed-form equation solutions.</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Regression Algorithms</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Limitations of Manual and Finite Difference Methods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Manual differentiation is impractical for large, complex functions in machine learning (e.g., neural networks).</a:t>
            </a:r>
          </a:p>
          <a:p>
            <a:pPr algn="l">
              <a:spcAft>
                <a:spcPts val="400"/>
              </a:spcAft>
            </a:pPr>
            <a:r>
              <a:rPr sz="2000">
                <a:solidFill>
                  <a:srgbClr val="1E1E1E"/>
                </a:solidFill>
              </a:rPr>
              <a:t>Finite difference approximation is computationally expensive for high-dimensional functions and inaccurate due to its reliance on approximations.  Calling the function multiple times (e.g., 1001 times for 1000 parameters) becomes inefficient.</a:t>
            </a:r>
          </a:p>
          <a:p>
            <a:pPr algn="l">
              <a:spcAft>
                <a:spcPts val="400"/>
              </a:spcAft>
            </a:pPr>
            <a:r>
              <a:rPr sz="2000">
                <a:solidFill>
                  <a:srgbClr val="1E1E1E"/>
                </a:solidFill>
              </a:rPr>
              <a:t>Both methods are inadequate for training large-scale neural networks.</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Introduction to Regression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Regression is a statistical measurement used to determine the strength of the relationship between a dependent variable and one or more independent variables.</a:t>
            </a:r>
          </a:p>
          <a:p>
            <a:pPr algn="l">
              <a:spcAft>
                <a:spcPts val="400"/>
              </a:spcAft>
            </a:pPr>
            <a:r>
              <a:rPr sz="2000">
                <a:solidFill>
                  <a:srgbClr val="1E1E1E"/>
                </a:solidFill>
              </a:rPr>
              <a:t>It's used in finance, investing, and other disciplines.</a:t>
            </a:r>
          </a:p>
          <a:p>
            <a:pPr algn="l">
              <a:spcAft>
                <a:spcPts val="400"/>
              </a:spcAft>
            </a:pPr>
            <a:r>
              <a:rPr sz="2000">
                <a:solidFill>
                  <a:srgbClr val="1E1E1E"/>
                </a:solidFill>
              </a:rPr>
              <a:t>A simple linear model can be represented as: `life_satisfaction = θ0 + θ1 × GDP_per_capita`, where θ0 and θ1 are model parameters.</a:t>
            </a:r>
          </a:p>
          <a:p>
            <a:pPr algn="l">
              <a:spcAft>
                <a:spcPts val="400"/>
              </a:spcAft>
            </a:pPr>
            <a:r>
              <a:rPr sz="2000">
                <a:solidFill>
                  <a:srgbClr val="1E1E1E"/>
                </a:solidFill>
              </a:rPr>
              <a:t>The goal is to find parameter values that best fit the training data, minimizing the distance between predictions and actual values.</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Types of Regression: Linear Regression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Simple linear regression models the relationship between one independent variable (x) and one dependent variable (y) as a straight line.  Example: Predicting CO2 emission (y) based on engine size (x).</a:t>
            </a:r>
          </a:p>
          <a:p>
            <a:pPr algn="l">
              <a:spcAft>
                <a:spcPts val="400"/>
              </a:spcAft>
            </a:pPr>
            <a:r>
              <a:rPr sz="2000">
                <a:solidFill>
                  <a:srgbClr val="1E1E1E"/>
                </a:solidFill>
              </a:rPr>
              <a:t>Multiple linear regression extends this to multiple independent variables. Example: Predicting CO2 emission (y) based on engine size and number of cylinders (x1, x2).</a:t>
            </a:r>
          </a:p>
          <a:p>
            <a:pPr algn="l">
              <a:spcAft>
                <a:spcPts val="400"/>
              </a:spcAft>
            </a:pPr>
            <a:r>
              <a:rPr sz="2000">
                <a:solidFill>
                  <a:srgbClr val="1E1E1E"/>
                </a:solidFill>
              </a:rPr>
              <a:t>Scikit-learn implementation: `regr = linear_model.LinearRegression()`, followed by `.fit(train_x, train_y)` to train the model.  Coefficients and intercept are then accessible via `regr.coef_` and `regr.intercept_`.</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Linear Regression: The Normal Equation and Gradient Descent</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Normal Equation provides a closed-form solution for linear regression, directly calculating the optimal parameters.  However, it can be computationally expensive for large datasets.</a:t>
            </a:r>
          </a:p>
          <a:p>
            <a:pPr algn="l">
              <a:spcAft>
                <a:spcPts val="400"/>
              </a:spcAft>
            </a:pPr>
            <a:r>
              <a:rPr sz="2000">
                <a:solidFill>
                  <a:srgbClr val="1E1E1E"/>
                </a:solidFill>
              </a:rPr>
              <a:t>Gradient Descent is an iterative optimization algorithm that tweaks parameters to minimize the cost function (e.g., Root Mean Square Error).  It's more efficient for large datasets.</a:t>
            </a:r>
          </a:p>
          <a:p>
            <a:pPr algn="l">
              <a:spcAft>
                <a:spcPts val="400"/>
              </a:spcAft>
            </a:pPr>
            <a:r>
              <a:rPr sz="2000">
                <a:solidFill>
                  <a:srgbClr val="1E1E1E"/>
                </a:solidFill>
              </a:rPr>
              <a:t>Variants of Gradient Descent include Batch GD, Stochastic GD, and Mini-batch GD.</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Gradient Descent Algorithms: A Comparison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Batch Gradient Descent: Uses the entire training set to compute the gradient in each iteration. Slow but guaranteed to converge.</a:t>
            </a:r>
          </a:p>
          <a:p>
            <a:pPr algn="l">
              <a:spcAft>
                <a:spcPts val="400"/>
              </a:spcAft>
            </a:pPr>
            <a:r>
              <a:rPr sz="2000">
                <a:solidFill>
                  <a:srgbClr val="1E1E1E"/>
                </a:solidFill>
              </a:rPr>
              <a:t>Stochastic Gradient Descent (SGD): Uses a single training instance to compute the gradient. Fast but may not converge smoothly.</a:t>
            </a:r>
          </a:p>
          <a:p>
            <a:pPr algn="l">
              <a:spcAft>
                <a:spcPts val="400"/>
              </a:spcAft>
            </a:pPr>
            <a:r>
              <a:rPr sz="2000">
                <a:solidFill>
                  <a:srgbClr val="1E1E1E"/>
                </a:solidFill>
              </a:rPr>
              <a:t>Mini-batch Gradient Descent: Uses a small random sample of the training set.  A compromise between speed and stability.</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Polynomial Regression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Polynomial Regression models the relationship between independent and dependent variables using an nth-degree polynomial.  It can fit nonlinear data using a linear model.</a:t>
            </a:r>
          </a:p>
          <a:p>
            <a:pPr algn="l">
              <a:spcAft>
                <a:spcPts val="400"/>
              </a:spcAft>
            </a:pPr>
            <a:r>
              <a:rPr sz="2000">
                <a:solidFill>
                  <a:srgbClr val="1E1E1E"/>
                </a:solidFill>
              </a:rPr>
              <a:t>It's achieved by adding powers of each feature as new features (using `PolynomialFeatures` in Scikit-learn).</a:t>
            </a:r>
          </a:p>
          <a:p>
            <a:pPr algn="l">
              <a:spcAft>
                <a:spcPts val="400"/>
              </a:spcAft>
            </a:pPr>
            <a:r>
              <a:rPr sz="2000">
                <a:solidFill>
                  <a:srgbClr val="1E1E1E"/>
                </a:solidFill>
              </a:rPr>
              <a:t>Beware of the combinatorial explosion of features with high-degree polynomials.</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Overfitting and Learning Curves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High-degree polynomial regression can lead to overfitting, where the model fits the training data perfectly but generalizes poorly to new data.</a:t>
            </a:r>
          </a:p>
          <a:p>
            <a:pPr algn="l">
              <a:spcAft>
                <a:spcPts val="400"/>
              </a:spcAft>
            </a:pPr>
            <a:r>
              <a:rPr sz="2000">
                <a:solidFill>
                  <a:srgbClr val="1E1E1E"/>
                </a:solidFill>
              </a:rPr>
              <a:t>Learning curves plot the training and validation error as a function of the training set size.</a:t>
            </a:r>
          </a:p>
          <a:p>
            <a:pPr algn="l">
              <a:spcAft>
                <a:spcPts val="400"/>
              </a:spcAft>
            </a:pPr>
            <a:r>
              <a:rPr sz="2000">
                <a:solidFill>
                  <a:srgbClr val="1E1E1E"/>
                </a:solidFill>
              </a:rPr>
              <a:t>A large gap between training and validation error indicates overfitting.</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Regularization Techniques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Regularization constrains a model to reduce the risk of overfitting.</a:t>
            </a:r>
          </a:p>
          <a:p>
            <a:pPr algn="l">
              <a:spcAft>
                <a:spcPts val="400"/>
              </a:spcAft>
            </a:pPr>
            <a:r>
              <a:rPr sz="2000">
                <a:solidFill>
                  <a:srgbClr val="1E1E1E"/>
                </a:solidFill>
              </a:rPr>
              <a:t>Ridge Regression adds a penalty term to the cost function proportional to the square of the magnitude of the model's weights.</a:t>
            </a:r>
          </a:p>
          <a:p>
            <a:pPr algn="l">
              <a:spcAft>
                <a:spcPts val="400"/>
              </a:spcAft>
            </a:pPr>
            <a:r>
              <a:rPr sz="2000">
                <a:solidFill>
                  <a:srgbClr val="1E1E1E"/>
                </a:solidFill>
              </a:rPr>
              <a:t>Lasso Regression adds a penalty term proportional to the absolute value of the model's weights.</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Ridge, Lasso, and Elastic Net Regression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Ridge Regression (L2 regularization) shrinks the coefficients towards zero, reducing the impact of less important features.</a:t>
            </a:r>
          </a:p>
          <a:p>
            <a:pPr algn="l">
              <a:spcAft>
                <a:spcPts val="400"/>
              </a:spcAft>
            </a:pPr>
            <a:r>
              <a:rPr sz="2000">
                <a:solidFill>
                  <a:srgbClr val="1E1E1E"/>
                </a:solidFill>
              </a:rPr>
              <a:t>Lasso Regression (L1 regularization) can force some coefficients to become exactly zero, performing feature selection.</a:t>
            </a:r>
          </a:p>
          <a:p>
            <a:pPr algn="l">
              <a:spcAft>
                <a:spcPts val="400"/>
              </a:spcAft>
            </a:pPr>
            <a:r>
              <a:rPr sz="2000">
                <a:solidFill>
                  <a:srgbClr val="1E1E1E"/>
                </a:solidFill>
              </a:rPr>
              <a:t>Elastic Net Regression combines both L1 and L2 penalties.</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Evaluating Regression Models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Root Mean Square Error (RMSE) is a common performance measure for regression tasks. It calculates the square root of the average squared differences between predicted and actual values.</a:t>
            </a:r>
          </a:p>
          <a:p>
            <a:pPr algn="l">
              <a:spcAft>
                <a:spcPts val="400"/>
              </a:spcAft>
            </a:pPr>
            <a:r>
              <a:rPr sz="2000">
                <a:solidFill>
                  <a:srgbClr val="1E1E1E"/>
                </a:solidFill>
              </a:rPr>
              <a:t>A lower RMSE indicates better model performance.</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Further Considerations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choice of regression algorithm depends on the dataset's size, complexity, and the desired level of accuracy.</a:t>
            </a:r>
          </a:p>
          <a:p>
            <a:pPr algn="l">
              <a:spcAft>
                <a:spcPts val="400"/>
              </a:spcAft>
            </a:pPr>
            <a:r>
              <a:rPr sz="2000">
                <a:solidFill>
                  <a:srgbClr val="1E1E1E"/>
                </a:solidFill>
              </a:rPr>
              <a:t>Careful consideration of features, regularization, and model evaluation is crucial for building effective regression models.</a:t>
            </a:r>
          </a:p>
          <a:p>
            <a:pPr algn="l">
              <a:spcAft>
                <a:spcPts val="400"/>
              </a:spcAft>
            </a:pPr>
            <a:r>
              <a:rPr sz="2000">
                <a:solidFill>
                  <a:srgbClr val="1E1E1E"/>
                </a:solidFill>
              </a:rPr>
              <a:t>Overfitting and underfitting are key challenges to address during model development.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Forward-Mode Autodiff: A Symbolic Approach</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Autodiff automatically computes derivatives by traversing a computation graph.</a:t>
            </a:r>
          </a:p>
          <a:p>
            <a:pPr algn="l">
              <a:spcAft>
                <a:spcPts val="400"/>
              </a:spcAft>
            </a:pPr>
            <a:r>
              <a:rPr sz="2000">
                <a:solidFill>
                  <a:srgbClr val="1E1E1E"/>
                </a:solidFill>
              </a:rPr>
              <a:t>Forward mode starts at input nodes and propagates through the graph to the output, computing derivatives at each step.</a:t>
            </a:r>
          </a:p>
          <a:p>
            <a:pPr algn="l">
              <a:spcAft>
                <a:spcPts val="400"/>
              </a:spcAft>
            </a:pPr>
            <a:r>
              <a:rPr sz="2000">
                <a:solidFill>
                  <a:srgbClr val="1E1E1E"/>
                </a:solidFill>
              </a:rPr>
              <a:t>Uses the chain rule of calculus to calculate derivatives.</a:t>
            </a:r>
          </a:p>
          <a:p>
            <a:pPr algn="l">
              <a:spcAft>
                <a:spcPts val="400"/>
              </a:spcAft>
            </a:pPr>
            <a:r>
              <a:rPr sz="2000">
                <a:solidFill>
                  <a:srgbClr val="1E1E1E"/>
                </a:solidFill>
              </a:rPr>
              <a:t>Example:  For g(x, y) = 5 + xy, forward mode yields ∂g/∂x = y.  The resulting graph can be simplified after computation.</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Ensemble Methods</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Introduction to Ensemble Methods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Ensemble learning combines predictions from multiple predictors (classifiers or regressors) to improve overall prediction accuracy.</a:t>
            </a:r>
          </a:p>
          <a:p>
            <a:pPr algn="l">
              <a:spcAft>
                <a:spcPts val="400"/>
              </a:spcAft>
            </a:pPr>
            <a:r>
              <a:rPr sz="2000">
                <a:solidFill>
                  <a:srgbClr val="1E1E1E"/>
                </a:solidFill>
              </a:rPr>
              <a:t>This technique leverages the "wisdom of the crowd" principle, often resulting in better predictions than the best individual predictor.</a:t>
            </a:r>
          </a:p>
          <a:p>
            <a:pPr algn="l">
              <a:spcAft>
                <a:spcPts val="400"/>
              </a:spcAft>
            </a:pPr>
            <a:r>
              <a:rPr sz="2000">
                <a:solidFill>
                  <a:srgbClr val="1E1E1E"/>
                </a:solidFill>
              </a:rPr>
              <a:t>A group of predictors is called an ensemble; the technique is called ensemble learning, and an ensemble learning algorithm is an ensemble method.</a:t>
            </a:r>
          </a:p>
          <a:p>
            <a:pPr algn="l">
              <a:spcAft>
                <a:spcPts val="400"/>
              </a:spcAft>
            </a:pPr>
            <a:r>
              <a:rPr sz="2000">
                <a:solidFill>
                  <a:srgbClr val="1E1E1E"/>
                </a:solidFill>
              </a:rPr>
              <a:t>Winning solutions in machine learning competitions frequently utilize ensemble methods (e.g., Netflix Prize).</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Voting Classifiers: Hard and Soft Voting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 simple ensemble method involves aggregating predictions from multiple classifiers.</a:t>
            </a:r>
          </a:p>
          <a:p>
            <a:pPr algn="l">
              <a:spcAft>
                <a:spcPts val="400"/>
              </a:spcAft>
            </a:pPr>
            <a:r>
              <a:rPr sz="2000">
                <a:solidFill>
                  <a:srgbClr val="1E1E1E"/>
                </a:solidFill>
              </a:rPr>
              <a:t>Hard voting selects the class with the most votes.</a:t>
            </a:r>
          </a:p>
          <a:p>
            <a:pPr algn="l">
              <a:spcAft>
                <a:spcPts val="400"/>
              </a:spcAft>
            </a:pPr>
            <a:r>
              <a:rPr sz="2000">
                <a:solidFill>
                  <a:srgbClr val="1E1E1E"/>
                </a:solidFill>
              </a:rPr>
              <a:t>Soft voting predicts the class with the highest average class probability (requires classifiers with `predict_proba()` method).</a:t>
            </a:r>
          </a:p>
          <a:p>
            <a:pPr algn="l">
              <a:spcAft>
                <a:spcPts val="400"/>
              </a:spcAft>
            </a:pPr>
            <a:r>
              <a:rPr sz="2000">
                <a:solidFill>
                  <a:srgbClr val="1E1E1E"/>
                </a:solidFill>
              </a:rPr>
              <a:t>Soft voting often outperforms hard voting due to weighting by confidence.</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Bagging and Pasting Ensembles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Bagging (Bootstrap Aggregating) trains multiple predictors on different random subsets of the training set with replacement.</a:t>
            </a:r>
          </a:p>
          <a:p>
            <a:pPr algn="l">
              <a:spcAft>
                <a:spcPts val="400"/>
              </a:spcAft>
            </a:pPr>
            <a:r>
              <a:rPr sz="2000">
                <a:solidFill>
                  <a:srgbClr val="1E1E1E"/>
                </a:solidFill>
              </a:rPr>
              <a:t>Pasting is similar to bagging but without replacement.</a:t>
            </a:r>
          </a:p>
          <a:p>
            <a:pPr algn="l">
              <a:spcAft>
                <a:spcPts val="400"/>
              </a:spcAft>
            </a:pPr>
            <a:r>
              <a:rPr sz="2000">
                <a:solidFill>
                  <a:srgbClr val="1E1E1E"/>
                </a:solidFill>
              </a:rPr>
              <a:t>Bagging allows training instances to be sampled multiple times for the same predictor, while pasting does not.</a:t>
            </a:r>
          </a:p>
          <a:p>
            <a:pPr algn="l">
              <a:spcAft>
                <a:spcPts val="400"/>
              </a:spcAft>
            </a:pPr>
            <a:r>
              <a:rPr sz="2000">
                <a:solidFill>
                  <a:srgbClr val="1E1E1E"/>
                </a:solidFill>
              </a:rPr>
              <a:t>Both methods can be parallelized for efficient training and prediction.</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Out-of-Bag Evaluation in Bagging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In bagging, approximately 63% of training instances are sampled on average for each predictor.</a:t>
            </a:r>
          </a:p>
          <a:p>
            <a:pPr algn="l">
              <a:spcAft>
                <a:spcPts val="400"/>
              </a:spcAft>
            </a:pPr>
            <a:r>
              <a:rPr sz="2000">
                <a:solidFill>
                  <a:srgbClr val="1E1E1E"/>
                </a:solidFill>
              </a:rPr>
              <a:t>The remaining 37% are called out-of-bag (OOB) instances.</a:t>
            </a:r>
          </a:p>
          <a:p>
            <a:pPr algn="l">
              <a:spcAft>
                <a:spcPts val="400"/>
              </a:spcAft>
            </a:pPr>
            <a:r>
              <a:rPr sz="2000">
                <a:solidFill>
                  <a:srgbClr val="1E1E1E"/>
                </a:solidFill>
              </a:rPr>
              <a:t>OOB instances can be used for model evaluation without needing a separate validation set.</a:t>
            </a:r>
          </a:p>
          <a:p>
            <a:pPr algn="l">
              <a:spcAft>
                <a:spcPts val="400"/>
              </a:spcAft>
            </a:pPr>
            <a:r>
              <a:rPr sz="2000">
                <a:solidFill>
                  <a:srgbClr val="1E1E1E"/>
                </a:solidFill>
              </a:rPr>
              <a:t>Scikit-Learn's `BaggingClassifier` allows OOB evaluation using `oob_score=True`.</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Random Forests: An Ensemble of Decision Trees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 random forest is an ensemble of decision trees, each trained on a different random subset of the training set and features.</a:t>
            </a:r>
          </a:p>
          <a:p>
            <a:pPr algn="l">
              <a:spcAft>
                <a:spcPts val="400"/>
              </a:spcAft>
            </a:pPr>
            <a:r>
              <a:rPr sz="2000">
                <a:solidFill>
                  <a:srgbClr val="1E1E1E"/>
                </a:solidFill>
              </a:rPr>
              <a:t>Bootstrap aggregation (bagging) is used to create the random subsets.</a:t>
            </a:r>
          </a:p>
          <a:p>
            <a:pPr algn="l">
              <a:spcAft>
                <a:spcPts val="400"/>
              </a:spcAft>
            </a:pPr>
            <a:r>
              <a:rPr sz="2000">
                <a:solidFill>
                  <a:srgbClr val="1E1E1E"/>
                </a:solidFill>
              </a:rPr>
              <a:t>Attribute bagging randomly selects a subset of features for each tree.</a:t>
            </a:r>
          </a:p>
          <a:p>
            <a:pPr algn="l">
              <a:spcAft>
                <a:spcPts val="400"/>
              </a:spcAft>
            </a:pPr>
            <a:r>
              <a:rPr sz="2000">
                <a:solidFill>
                  <a:srgbClr val="1E1E1E"/>
                </a:solidFill>
              </a:rPr>
              <a:t>Random forests are powerful and widely used algorithms.</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Random Forest Construction and Classification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'K' individual decision trees are built from the dataset by randomly dividing the dataset and feature subspace using bagging.</a:t>
            </a:r>
          </a:p>
          <a:p>
            <a:pPr algn="l">
              <a:spcAft>
                <a:spcPts val="400"/>
              </a:spcAft>
            </a:pPr>
            <a:r>
              <a:rPr sz="2000">
                <a:solidFill>
                  <a:srgbClr val="1E1E1E"/>
                </a:solidFill>
              </a:rPr>
              <a:t>Typically, 2/3 of the dataset is selected for training each tree.</a:t>
            </a:r>
          </a:p>
          <a:p>
            <a:pPr algn="l">
              <a:spcAft>
                <a:spcPts val="400"/>
              </a:spcAft>
            </a:pPr>
            <a:r>
              <a:rPr sz="2000">
                <a:solidFill>
                  <a:srgbClr val="1E1E1E"/>
                </a:solidFill>
              </a:rPr>
              <a:t>Attribute bagging selects 'm' features from 'M' features (often m = √M).</a:t>
            </a:r>
          </a:p>
          <a:p>
            <a:pPr algn="l">
              <a:spcAft>
                <a:spcPts val="400"/>
              </a:spcAft>
            </a:pPr>
            <a:r>
              <a:rPr sz="2000">
                <a:solidFill>
                  <a:srgbClr val="1E1E1E"/>
                </a:solidFill>
              </a:rPr>
              <a:t>Classification involves predicting the class most frequently predicted by the 'K' trees.</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Boosting: AdaBoost and Gradient Boosting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Boosting combines weak learners into a strong learner.</a:t>
            </a:r>
          </a:p>
          <a:p>
            <a:pPr algn="l">
              <a:spcAft>
                <a:spcPts val="400"/>
              </a:spcAft>
            </a:pPr>
            <a:r>
              <a:rPr sz="2000">
                <a:solidFill>
                  <a:srgbClr val="1E1E1E"/>
                </a:solidFill>
              </a:rPr>
              <a:t>AdaBoost sequentially trains predictors, focusing on instances that previous predictors misclassified.</a:t>
            </a:r>
          </a:p>
          <a:p>
            <a:pPr algn="l">
              <a:spcAft>
                <a:spcPts val="400"/>
              </a:spcAft>
            </a:pPr>
            <a:r>
              <a:rPr sz="2000">
                <a:solidFill>
                  <a:srgbClr val="1E1E1E"/>
                </a:solidFill>
              </a:rPr>
              <a:t>Gradient boosting trains predictors to correct the errors of the previous ones.</a:t>
            </a:r>
          </a:p>
          <a:p>
            <a:pPr algn="l">
              <a:spcAft>
                <a:spcPts val="400"/>
              </a:spcAft>
            </a:pPr>
            <a:r>
              <a:rPr sz="2000">
                <a:solidFill>
                  <a:srgbClr val="1E1E1E"/>
                </a:solidFill>
              </a:rPr>
              <a:t>Scikit-Learn provides `AdaBoostClassifier`, `GradientBoostingRegressor`, and `GradientBoostingClassifier`.</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Gradient Boosting Regression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Gradient boosting regression involves training predictors sequentially on residual errors of the previous predictors.</a:t>
            </a:r>
          </a:p>
          <a:p>
            <a:pPr algn="l">
              <a:spcAft>
                <a:spcPts val="400"/>
              </a:spcAft>
            </a:pPr>
            <a:r>
              <a:rPr sz="2000">
                <a:solidFill>
                  <a:srgbClr val="1E1E1E"/>
                </a:solidFill>
              </a:rPr>
              <a:t>The ensemble prediction is the sum of predictions from all trees.</a:t>
            </a:r>
          </a:p>
          <a:p>
            <a:pPr algn="l">
              <a:spcAft>
                <a:spcPts val="400"/>
              </a:spcAft>
            </a:pPr>
            <a:r>
              <a:rPr sz="2000">
                <a:solidFill>
                  <a:srgbClr val="1E1E1E"/>
                </a:solidFill>
              </a:rPr>
              <a:t>`learning_rate` hyperparameter scales the contribution of each tree.</a:t>
            </a:r>
          </a:p>
          <a:p>
            <a:pPr algn="l">
              <a:spcAft>
                <a:spcPts val="400"/>
              </a:spcAft>
            </a:pPr>
            <a:r>
              <a:rPr sz="2000">
                <a:solidFill>
                  <a:srgbClr val="1E1E1E"/>
                </a:solidFill>
              </a:rPr>
              <a:t>Scikit-Learn's `GradientBoostingRegressor` is used for this method.</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Stacking Ensembles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Stacking trains a model (a "blender" or meta-learner) to aggregate predictions from multiple predictors.</a:t>
            </a:r>
          </a:p>
          <a:p>
            <a:pPr algn="l">
              <a:spcAft>
                <a:spcPts val="400"/>
              </a:spcAft>
            </a:pPr>
            <a:r>
              <a:rPr sz="2000">
                <a:solidFill>
                  <a:srgbClr val="1E1E1E"/>
                </a:solidFill>
              </a:rPr>
              <a:t>Cross-validation is used to create out-of-sample predictions for training the blender.</a:t>
            </a:r>
          </a:p>
          <a:p>
            <a:pPr algn="l">
              <a:spcAft>
                <a:spcPts val="400"/>
              </a:spcAft>
            </a:pPr>
            <a:r>
              <a:rPr sz="2000">
                <a:solidFill>
                  <a:srgbClr val="1E1E1E"/>
                </a:solidFill>
              </a:rPr>
              <a:t>Scikit-Learn provides `StackingClassifier` and `StackingRegressor`.</a:t>
            </a:r>
          </a:p>
          <a:p>
            <a:pPr algn="l">
              <a:spcAft>
                <a:spcPts val="400"/>
              </a:spcAft>
            </a:pPr>
            <a:r>
              <a:rPr sz="2000">
                <a:solidFill>
                  <a:srgbClr val="1E1E1E"/>
                </a:solidFill>
              </a:rPr>
              <a:t>Multilayer stacking can be used for potentially higher performance but increased complexity.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r>
              <a:t>📚 Agenda (Part 2)</a:t>
            </a:r>
          </a:p>
        </p:txBody>
      </p:sp>
      <p:sp>
        <p:nvSpPr>
          <p:cNvPr id="3" name="TextBox 2"/>
          <p:cNvSpPr txBox="1"/>
          <p:nvPr/>
        </p:nvSpPr>
        <p:spPr>
          <a:xfrm>
            <a:off x="640080" y="1645920"/>
            <a:ext cx="7315200" cy="4572000"/>
          </a:xfrm>
          <a:prstGeom prst="rect">
            <a:avLst/>
          </a:prstGeom>
          <a:noFill/>
        </p:spPr>
        <p:txBody>
          <a:bodyPr wrap="square">
            <a:spAutoFit/>
          </a:bodyPr>
          <a:lstStyle/>
          <a:p>
            <a:pPr algn="l"/>
          </a:p>
          <a:p>
            <a:pPr algn="l"/>
            <a:r>
              <a:rPr sz="2000">
                <a:solidFill>
                  <a:srgbClr val="1E1E1E"/>
                </a:solidFill>
              </a:rPr>
              <a:t>13. Model Selection</a:t>
            </a:r>
          </a:p>
          <a:p>
            <a:pPr algn="l"/>
            <a:r>
              <a:rPr sz="2000">
                <a:solidFill>
                  <a:srgbClr val="1E1E1E"/>
                </a:solidFill>
              </a:rPr>
              <a:t>14. Dimensionality Reduction</a:t>
            </a:r>
          </a:p>
          <a:p>
            <a:pPr algn="l"/>
            <a:r>
              <a:rPr sz="2000">
                <a:solidFill>
                  <a:srgbClr val="1E1E1E"/>
                </a:solidFill>
              </a:rPr>
              <a:t>15. Clustering Algorithms</a:t>
            </a:r>
          </a:p>
          <a:p>
            <a:pPr algn="l"/>
            <a:r>
              <a:rPr sz="2000">
                <a:solidFill>
                  <a:srgbClr val="1E1E1E"/>
                </a:solidFill>
              </a:rPr>
              <a:t>16. Classification Algorithms</a:t>
            </a:r>
          </a:p>
          <a:p>
            <a:pPr algn="l"/>
            <a:r>
              <a:rPr sz="2000">
                <a:solidFill>
                  <a:srgbClr val="1E1E1E"/>
                </a:solidFill>
              </a:rPr>
              <a:t>17. Regression Algorithms</a:t>
            </a:r>
          </a:p>
          <a:p>
            <a:pPr algn="l"/>
            <a:r>
              <a:rPr sz="2000">
                <a:solidFill>
                  <a:srgbClr val="1E1E1E"/>
                </a:solidFill>
              </a:rPr>
              <a:t>18. Ensemble Methods</a:t>
            </a:r>
          </a:p>
          <a:p>
            <a:pPr algn="l"/>
            <a:r>
              <a:rPr sz="2000">
                <a:solidFill>
                  <a:srgbClr val="1E1E1E"/>
                </a:solidFill>
              </a:rPr>
              <a:t>19. Overfitting and Underfitting</a:t>
            </a:r>
          </a:p>
          <a:p>
            <a:pPr algn="l"/>
            <a:r>
              <a:rPr sz="2000">
                <a:solidFill>
                  <a:srgbClr val="1E1E1E"/>
                </a:solidFill>
              </a:rPr>
              <a:t>20. Reinforcement Learning Basics (optional)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Forward-Mode Autodiff: Dual Numbers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Forward-mode autodiff can be implemented using dual numbers.</a:t>
            </a:r>
          </a:p>
          <a:p>
            <a:pPr algn="l">
              <a:spcAft>
                <a:spcPts val="400"/>
              </a:spcAft>
            </a:pPr>
            <a:r>
              <a:rPr sz="2000">
                <a:solidFill>
                  <a:srgbClr val="1E1E1E"/>
                </a:solidFill>
              </a:rPr>
              <a:t>Computing f(3 + ε, 4) with a dual number ε yields a result whose components represent f(3,4) and ∂f/∂x (3,4).</a:t>
            </a:r>
          </a:p>
          <a:p>
            <a:pPr algn="l">
              <a:spcAft>
                <a:spcPts val="400"/>
              </a:spcAft>
            </a:pPr>
            <a:r>
              <a:rPr sz="2000">
                <a:solidFill>
                  <a:srgbClr val="1E1E1E"/>
                </a:solidFill>
              </a:rPr>
              <a:t>A separate calculation is needed for each parameter.</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Ensemble Method Selection and Hyperparameter Tuning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Ensemble methods (random forests, AdaBoost, GBRT) are effective for various machine learning tasks.</a:t>
            </a:r>
          </a:p>
          <a:p>
            <a:pPr algn="l">
              <a:spcAft>
                <a:spcPts val="400"/>
              </a:spcAft>
            </a:pPr>
            <a:r>
              <a:rPr sz="2000">
                <a:solidFill>
                  <a:srgbClr val="1E1E1E"/>
                </a:solidFill>
              </a:rPr>
              <a:t>They are particularly suited for heterogeneous tabular data and require minimal preprocessing.</a:t>
            </a:r>
          </a:p>
          <a:p>
            <a:pPr algn="l">
              <a:spcAft>
                <a:spcPts val="400"/>
              </a:spcAft>
            </a:pPr>
            <a:r>
              <a:rPr sz="2000">
                <a:solidFill>
                  <a:srgbClr val="1E1E1E"/>
                </a:solidFill>
              </a:rPr>
              <a:t>Hyperparameter tuning (e.g., number of trees, tree depth) is crucial for optimal performance.</a:t>
            </a:r>
          </a:p>
          <a:p>
            <a:pPr algn="l">
              <a:spcAft>
                <a:spcPts val="400"/>
              </a:spcAft>
            </a:pPr>
            <a:r>
              <a:rPr sz="2000">
                <a:solidFill>
                  <a:srgbClr val="1E1E1E"/>
                </a:solidFill>
              </a:rPr>
              <a:t>Cross-validation helps evaluate and compare different ensemble methods.</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Overfitting and Underfitting</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Introduction to Overfitting and Underfitting in Machine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Overfitting and underfitting are two common problems in machine learning where the model does not generalize well to unseen data.</a:t>
            </a:r>
          </a:p>
          <a:p>
            <a:pPr algn="l">
              <a:spcAft>
                <a:spcPts val="400"/>
              </a:spcAft>
            </a:pPr>
            <a:r>
              <a:rPr sz="2000">
                <a:solidFill>
                  <a:srgbClr val="1E1E1E"/>
                </a:solidFill>
              </a:rPr>
              <a:t>Overfitting occurs when a model is too complex relative to the amount and noisiness of the training data, capturing noise instead of underlying patterns.</a:t>
            </a:r>
          </a:p>
          <a:p>
            <a:pPr algn="l">
              <a:spcAft>
                <a:spcPts val="400"/>
              </a:spcAft>
            </a:pPr>
            <a:r>
              <a:rPr sz="2000">
                <a:solidFill>
                  <a:srgbClr val="1E1E1E"/>
                </a:solidFill>
              </a:rPr>
              <a:t>Underfitting occurs when the model is too simple to learn the underlying structure of the data, resulting in poor performance even on the training data.</a:t>
            </a:r>
          </a:p>
          <a:p>
            <a:pPr algn="l">
              <a:spcAft>
                <a:spcPts val="400"/>
              </a:spcAft>
            </a:pPr>
            <a:r>
              <a:rPr sz="2000">
                <a:solidFill>
                  <a:srgbClr val="1E1E1E"/>
                </a:solidFill>
              </a:rPr>
              <a:t>Both issues hinder a model's ability to accurately predict outcomes for new, unseen data.</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Overfitting: The Taxi Driver Analogy</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analogy of a tourist being ripped off by a taxi driver and subsequently assuming all taxi drivers in that country are thieves illustrates overfitting.</a:t>
            </a:r>
          </a:p>
          <a:p>
            <a:pPr algn="l">
              <a:spcAft>
                <a:spcPts val="400"/>
              </a:spcAft>
            </a:pPr>
            <a:r>
              <a:rPr sz="2000">
                <a:solidFill>
                  <a:srgbClr val="1E1E1E"/>
                </a:solidFill>
              </a:rPr>
              <a:t>A machine learning model overfits when it learns the training data too well, including noise and specificities,  failing to generalize to new data.</a:t>
            </a:r>
          </a:p>
          <a:p>
            <a:pPr algn="l">
              <a:spcAft>
                <a:spcPts val="400"/>
              </a:spcAft>
            </a:pPr>
            <a:r>
              <a:rPr sz="2000">
                <a:solidFill>
                  <a:srgbClr val="1E1E1E"/>
                </a:solidFill>
              </a:rPr>
              <a:t>Overfitting leads to high accuracy on training data but poor performance on new, unseen data.</a:t>
            </a:r>
          </a:p>
          <a:p>
            <a:pPr algn="l">
              <a:spcAft>
                <a:spcPts val="400"/>
              </a:spcAft>
            </a:pPr>
            <a:r>
              <a:rPr sz="2000">
                <a:solidFill>
                  <a:srgbClr val="1E1E1E"/>
                </a:solidFill>
              </a:rPr>
              <a:t>A high-degree polynomial life satisfaction model that performs well on training data but is unreliable for predictions exemplifies overfitting (Figure 1-23).</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Detecting Overfitting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Cross-validation provides an estimate of a model's generalization performance.  A model overfits if it performs well on training data but poorly on cross-validation.</a:t>
            </a:r>
          </a:p>
          <a:p>
            <a:pPr algn="l">
              <a:spcAft>
                <a:spcPts val="400"/>
              </a:spcAft>
            </a:pPr>
            <a:r>
              <a:rPr sz="2000">
                <a:solidFill>
                  <a:srgbClr val="1E1E1E"/>
                </a:solidFill>
              </a:rPr>
              <a:t>Learning curves, which plot training and validation errors against training iterations, can reveal overfitting. A significant gap between the training and validation error curves indicates overfitting.</a:t>
            </a:r>
          </a:p>
          <a:p>
            <a:pPr algn="l">
              <a:spcAft>
                <a:spcPts val="400"/>
              </a:spcAft>
            </a:pPr>
            <a:r>
              <a:rPr sz="2000">
                <a:solidFill>
                  <a:srgbClr val="1E1E1E"/>
                </a:solidFill>
              </a:rPr>
              <a:t>In a scenario with scarce real data and abundant similar data (Figure 1-26), a train-dev set can help identify overfitting before evaluating on real data.</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Addressing Overfitting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To address overfitting, simplify the model by reducing parameters (e.g., using a linear model instead of a high-degree polynomial), reducing attributes, or constraining the model (regularization).</a:t>
            </a:r>
          </a:p>
          <a:p>
            <a:pPr algn="l">
              <a:spcAft>
                <a:spcPts val="400"/>
              </a:spcAft>
            </a:pPr>
            <a:r>
              <a:rPr sz="2000">
                <a:solidFill>
                  <a:srgbClr val="1E1E1E"/>
                </a:solidFill>
              </a:rPr>
              <a:t>Gathering more training data can mitigate overfitting by providing the model with a more comprehensive view of the data distribution.</a:t>
            </a:r>
          </a:p>
          <a:p>
            <a:pPr algn="l">
              <a:spcAft>
                <a:spcPts val="400"/>
              </a:spcAft>
            </a:pPr>
            <a:r>
              <a:rPr sz="2000">
                <a:solidFill>
                  <a:srgbClr val="1E1E1E"/>
                </a:solidFill>
              </a:rPr>
              <a:t>Reducing noise in the training data by fixing errors or removing outliers can improve the model's ability to generalize.</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Underfitting: A Simple Linear Model Example</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Underfitting occurs when a model is too simple to capture the complexity of the data.</a:t>
            </a:r>
          </a:p>
          <a:p>
            <a:pPr algn="l">
              <a:spcAft>
                <a:spcPts val="400"/>
              </a:spcAft>
            </a:pPr>
            <a:r>
              <a:rPr sz="2000">
                <a:solidFill>
                  <a:srgbClr val="1E1E1E"/>
                </a:solidFill>
              </a:rPr>
              <a:t>A linear model of life satisfaction is prone to underfitting because reality is more complex. Predictions are inaccurate even on training examples.</a:t>
            </a:r>
          </a:p>
          <a:p>
            <a:pPr algn="l">
              <a:spcAft>
                <a:spcPts val="400"/>
              </a:spcAft>
            </a:pPr>
            <a:r>
              <a:rPr sz="2000">
                <a:solidFill>
                  <a:srgbClr val="1E1E1E"/>
                </a:solidFill>
              </a:rPr>
              <a:t>An underfitting model shows poor performance on both training and validation data.</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Solutions for Underfitting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Select a more powerful model with more parameters to better capture the data's complexity.</a:t>
            </a:r>
          </a:p>
          <a:p>
            <a:pPr algn="l">
              <a:spcAft>
                <a:spcPts val="400"/>
              </a:spcAft>
            </a:pPr>
            <a:r>
              <a:rPr sz="2000">
                <a:solidFill>
                  <a:srgbClr val="1E1E1E"/>
                </a:solidFill>
              </a:rPr>
              <a:t>Improve feature engineering by feeding the learning algorithm better or more relevant features.</a:t>
            </a:r>
          </a:p>
          <a:p>
            <a:pPr algn="l">
              <a:spcAft>
                <a:spcPts val="400"/>
              </a:spcAft>
            </a:pPr>
            <a:r>
              <a:rPr sz="2000">
                <a:solidFill>
                  <a:srgbClr val="1E1E1E"/>
                </a:solidFill>
              </a:rPr>
              <a:t>Reduce constraints on the model, such as reducing the regularization hyperparameter to allow the model greater flexibility.</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Learning Curves and Model Complexity</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Learning curves for a linear regression model (Figure 4-15) reaching a plateau, with similar high training and validation errors, indicate underfitting.</a:t>
            </a:r>
          </a:p>
          <a:p>
            <a:pPr algn="l">
              <a:spcAft>
                <a:spcPts val="400"/>
              </a:spcAft>
            </a:pPr>
            <a:r>
              <a:rPr sz="2000">
                <a:solidFill>
                  <a:srgbClr val="1E1E1E"/>
                </a:solidFill>
              </a:rPr>
              <a:t>In contrast, learning curves for a 10th-degree polynomial model (Figure 4-16) show much lower training error, but a significant gap between training and validation error, indicating overfitting.</a:t>
            </a:r>
          </a:p>
          <a:p>
            <a:pPr algn="l">
              <a:spcAft>
                <a:spcPts val="400"/>
              </a:spcAft>
            </a:pPr>
            <a:r>
              <a:rPr sz="2000">
                <a:solidFill>
                  <a:srgbClr val="1E1E1E"/>
                </a:solidFill>
              </a:rPr>
              <a:t>Adding more training data will not improve an underfitting model; a better model or features are needed.</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Regularization to Prevent Overfitting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Regularization constrains a model to make it simpler, reducing overfitting.  It is controlled by a hyperparameter.</a:t>
            </a:r>
          </a:p>
          <a:p>
            <a:pPr algn="l">
              <a:spcAft>
                <a:spcPts val="400"/>
              </a:spcAft>
            </a:pPr>
            <a:r>
              <a:rPr sz="2000">
                <a:solidFill>
                  <a:srgbClr val="1E1E1E"/>
                </a:solidFill>
              </a:rPr>
              <a:t>Forcing a parameter to zero (e.g., forcing θ1 = 0 in a linear model) reduces the model's degrees of freedom, making it harder to overfit.</a:t>
            </a:r>
          </a:p>
          <a:p>
            <a:pPr algn="l">
              <a:spcAft>
                <a:spcPts val="400"/>
              </a:spcAft>
            </a:pPr>
            <a:r>
              <a:rPr sz="2000">
                <a:solidFill>
                  <a:srgbClr val="1E1E1E"/>
                </a:solidFill>
              </a:rPr>
              <a:t>Tuning hyperparameters is crucial in machine learning for finding the right level of regularization to prevent overfitting without underfitting.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Reverse-Mode Autodiff: Efficiency for High Dimensions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Reverse-mode autodiff (used in TensorFlow) is more efficient for high-dimensional functions (many inputs, few outputs).</a:t>
            </a:r>
          </a:p>
          <a:p>
            <a:pPr algn="l">
              <a:spcAft>
                <a:spcPts val="400"/>
              </a:spcAft>
            </a:pPr>
            <a:r>
              <a:rPr sz="2000">
                <a:solidFill>
                  <a:srgbClr val="1E1E1E"/>
                </a:solidFill>
              </a:rPr>
              <a:t>It performs a forward pass to compute node values and a backward pass to compute partial derivatives using the chain rule.</a:t>
            </a:r>
          </a:p>
          <a:p>
            <a:pPr algn="l">
              <a:spcAft>
                <a:spcPts val="400"/>
              </a:spcAft>
            </a:pPr>
            <a:r>
              <a:rPr sz="2000">
                <a:solidFill>
                  <a:srgbClr val="1E1E1E"/>
                </a:solidFill>
              </a:rPr>
              <a:t>Requires only one forward pass and one reverse pass per output, regardless of the number of inputs.</a:t>
            </a:r>
          </a:p>
          <a:p>
            <a:pPr algn="l">
              <a:spcAft>
                <a:spcPts val="400"/>
              </a:spcAft>
            </a:pPr>
            <a:r>
              <a:rPr sz="2000">
                <a:solidFill>
                  <a:srgbClr val="1E1E1E"/>
                </a:solidFill>
              </a:rPr>
              <a:t>Example illustrates this process, showing how partial derivatives are efficiently computed.</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K-Nearest Neighbors and Overfitting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Using a low value of K in K-Nearest Neighbors (KNN) leads to overfitting.  The model focuses on individual noisy points, capturing noise rather than general trends.</a:t>
            </a:r>
          </a:p>
          <a:p>
            <a:pPr algn="l">
              <a:spcAft>
                <a:spcPts val="400"/>
              </a:spcAft>
            </a:pPr>
            <a:r>
              <a:rPr sz="2000">
                <a:solidFill>
                  <a:srgbClr val="1E1E1E"/>
                </a:solidFill>
              </a:rPr>
              <a:t>A low K value creates a complex model that does not generalize well to out-of-sample data.</a:t>
            </a:r>
          </a:p>
          <a:p>
            <a:pPr algn="l">
              <a:spcAft>
                <a:spcPts val="400"/>
              </a:spcAft>
            </a:pPr>
            <a:r>
              <a:rPr sz="2000">
                <a:solidFill>
                  <a:srgbClr val="1E1E1E"/>
                </a:solidFill>
              </a:rPr>
              <a:t>A higher K value smooths predictions and generalizes better.</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SVM and Regularization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 Support Vector Machine (SVM) model can overfit if the regularization parameter C is too high. Reducing C increases the margin of the decision boundary, making it more robust.</a:t>
            </a:r>
          </a:p>
          <a:p>
            <a:pPr algn="l">
              <a:spcAft>
                <a:spcPts val="400"/>
              </a:spcAft>
            </a:pPr>
            <a:r>
              <a:rPr sz="2000">
                <a:solidFill>
                  <a:srgbClr val="1E1E1E"/>
                </a:solidFill>
              </a:rPr>
              <a:t>Reducing C too much can lead to underfitting.</a:t>
            </a:r>
          </a:p>
          <a:p>
            <a:pPr algn="l">
              <a:spcAft>
                <a:spcPts val="400"/>
              </a:spcAft>
            </a:pPr>
            <a:r>
              <a:rPr sz="2000">
                <a:solidFill>
                  <a:srgbClr val="1E1E1E"/>
                </a:solidFill>
              </a:rPr>
              <a:t>Finding the optimal C value requires tuning (similar to other hyperparameters) and often involves a trade-off between model complexity and generalization performance.</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Reinforcement Learning Basics (optional)</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Introduction to Reinforcement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Reinforcement learning (RL) is a type of machine learning where an agent learns to make decisions by interacting with an environment.  The agent receives rewards or penalties based on its actions, aiming to maximize cumulative rewards over time.</a:t>
            </a:r>
          </a:p>
          <a:p>
            <a:pPr algn="l">
              <a:spcAft>
                <a:spcPts val="400"/>
              </a:spcAft>
            </a:pPr>
            <a:r>
              <a:rPr sz="2000">
                <a:solidFill>
                  <a:srgbClr val="1E1E1E"/>
                </a:solidFill>
              </a:rPr>
              <a:t>Unlike supervised or unsupervised learning, RL doesn't rely on labeled data; instead, it learns through trial and error.</a:t>
            </a:r>
          </a:p>
          <a:p>
            <a:pPr algn="l">
              <a:spcAft>
                <a:spcPts val="400"/>
              </a:spcAft>
            </a:pPr>
            <a:r>
              <a:rPr sz="2000">
                <a:solidFill>
                  <a:srgbClr val="1E1E1E"/>
                </a:solidFill>
              </a:rPr>
              <a:t>Examples include robotics, game playing (Ms. Pac-Man, Go), smart thermostats, and automated trading.</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The Agent's Policy and the Policy Search</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An agent's policy dictates its actions in various situations. This policy can be a simple algorithm or a complex neural network.</a:t>
            </a:r>
          </a:p>
          <a:p>
            <a:pPr algn="l">
              <a:spcAft>
                <a:spcPts val="400"/>
              </a:spcAft>
            </a:pPr>
            <a:r>
              <a:rPr sz="2000">
                <a:solidFill>
                  <a:srgbClr val="1E1E1E"/>
                </a:solidFill>
              </a:rPr>
              <a:t>Policy search involves iteratively improving the policy to achieve higher rewards.  Methods include genetic algorithms (creating generations of policies, selecting the best performers, and generating offspring with variations), and optimization techniques (evaluating reward gradients and adjusting policy parameters).</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The Credit Assignment Problem and Neural Network Policies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credit assignment problem arises because rewards are often sparse and delayed.  It's difficult to determine which specific actions contributed to a final reward (e.g., in a 100-step successful task, identifying the "good" actions).</a:t>
            </a:r>
          </a:p>
          <a:p>
            <a:pPr algn="l">
              <a:spcAft>
                <a:spcPts val="400"/>
              </a:spcAft>
            </a:pPr>
            <a:r>
              <a:rPr sz="2000">
                <a:solidFill>
                  <a:srgbClr val="1E1E1E"/>
                </a:solidFill>
              </a:rPr>
              <a:t>A neural network policy can be created using Keras, taking observations as inputs and outputting action probabilities (using sigmoid or softmax activation functions depending on the number of actions).</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Policy Gradients and REINFORCE Algorithms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Policy gradient (PG) algorithms directly optimize policy parameters to maximize rewards.</a:t>
            </a:r>
          </a:p>
          <a:p>
            <a:pPr algn="l">
              <a:spcAft>
                <a:spcPts val="400"/>
              </a:spcAft>
            </a:pPr>
            <a:r>
              <a:rPr sz="2000">
                <a:solidFill>
                  <a:srgbClr val="1E1E1E"/>
                </a:solidFill>
              </a:rPr>
              <a:t>REINFORCE algorithms, introduced by Ronald Williams, are a class of PG algorithms that achieve this optimization.  They evaluate gradients of rewards with respect to policy parameters and adjust parameters accordingly.</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Markov Decision Processes (MDPs)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Many RL problems can be modeled as MDPs. These are stochastic processes with a finite number of states, transitioning randomly between states at each step.</a:t>
            </a:r>
          </a:p>
          <a:p>
            <a:pPr algn="l">
              <a:spcAft>
                <a:spcPts val="400"/>
              </a:spcAft>
            </a:pPr>
            <a:r>
              <a:rPr sz="2000">
                <a:solidFill>
                  <a:srgbClr val="1E1E1E"/>
                </a:solidFill>
              </a:rPr>
              <a:t>Transition probabilities T(s, a, s′) define the probability of going from state *s* to state *s′* given action *a*. Rewards R(s, a, s′) are associated with these transitions.</a:t>
            </a:r>
          </a:p>
          <a:p>
            <a:pPr algn="l">
              <a:spcAft>
                <a:spcPts val="400"/>
              </a:spcAft>
            </a:pPr>
            <a:r>
              <a:rPr sz="2000">
                <a:solidFill>
                  <a:srgbClr val="1E1E1E"/>
                </a:solidFill>
              </a:rPr>
              <a:t>The discount factor γ determines the importance of future rewards.</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Bellman Optimality Equation and Value Iteration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Bellman optimality equation recursively defines the optimal value V*(s) of a state *s* as the maximum expected sum of discounted future rewards achievable from that state.</a:t>
            </a:r>
          </a:p>
          <a:p>
            <a:pPr algn="l">
              <a:spcAft>
                <a:spcPts val="400"/>
              </a:spcAft>
            </a:pPr>
            <a:r>
              <a:rPr sz="2000">
                <a:solidFill>
                  <a:srgbClr val="1E1E1E"/>
                </a:solidFill>
              </a:rPr>
              <a:t>Value iteration is an algorithm that solves this equation by iteratively updating state values until convergence.</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Temporal Difference (TD)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TD learning adapts value iteration for situations where transition probabilities and rewards are unknown.</a:t>
            </a:r>
          </a:p>
          <a:p>
            <a:pPr algn="l">
              <a:spcAft>
                <a:spcPts val="400"/>
              </a:spcAft>
            </a:pPr>
            <a:r>
              <a:rPr sz="2000">
                <a:solidFill>
                  <a:srgbClr val="1E1E1E"/>
                </a:solidFill>
              </a:rPr>
              <a:t>The agent explores the MDP and updates state value estimates based on observed transitions and rewards. This update rule incorporates a learning rate α.</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The Chain Rule in Reverse-Mode Autodiff</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Reverse-mode autodiff heavily relies on the chain rule (∂f/∂x = ∂f/∂nᵢ × ∂nᵢ/∂x).</a:t>
            </a:r>
          </a:p>
          <a:p>
            <a:pPr algn="l">
              <a:spcAft>
                <a:spcPts val="400"/>
              </a:spcAft>
            </a:pPr>
            <a:r>
              <a:rPr sz="2000">
                <a:solidFill>
                  <a:srgbClr val="1E1E1E"/>
                </a:solidFill>
              </a:rPr>
              <a:t>It iteratively computes the partial derivative of the output with respect to each node, working backward from the output to the input nodes.</a:t>
            </a:r>
          </a:p>
          <a:p>
            <a:pPr algn="l">
              <a:spcAft>
                <a:spcPts val="400"/>
              </a:spcAft>
            </a:pPr>
            <a:r>
              <a:rPr sz="2000">
                <a:solidFill>
                  <a:srgbClr val="1E1E1E"/>
                </a:solidFill>
              </a:rPr>
              <a:t>Enables efficient computation of gradients for complex functions with many inputs.</a:t>
            </a: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Q-Learning and its Variations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Q-learning estimates the optimal Q-value Q(s,a) for each state-action pair.  Q-values represent the expected sum of discounted future rewards when taking action *a* in state *s*.</a:t>
            </a:r>
          </a:p>
          <a:p>
            <a:pPr algn="l">
              <a:spcAft>
                <a:spcPts val="400"/>
              </a:spcAft>
            </a:pPr>
            <a:r>
              <a:rPr sz="2000">
                <a:solidFill>
                  <a:srgbClr val="1E1E1E"/>
                </a:solidFill>
              </a:rPr>
              <a:t>Q-learning is an off-policy algorithm; the policy being trained differs from the exploration policy (which can be completely random or ε-greedy).</a:t>
            </a:r>
          </a:p>
          <a:p>
            <a:pPr algn="l">
              <a:spcAft>
                <a:spcPts val="400"/>
              </a:spcAft>
            </a:pPr>
            <a:r>
              <a:rPr sz="2000">
                <a:solidFill>
                  <a:srgbClr val="1E1E1E"/>
                </a:solidFill>
              </a:rPr>
              <a:t>An exploration function can be added to Q-learning to encourage exploration of less-visited state-action pairs.</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Deep Q-Learning and Dueling DQN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Deep Q-learning uses a deep neural network to approximate Q-values.  The network takes states as input and outputs Q-values for all possible actions.</a:t>
            </a:r>
          </a:p>
          <a:p>
            <a:pPr algn="l">
              <a:spcAft>
                <a:spcPts val="400"/>
              </a:spcAft>
            </a:pPr>
            <a:r>
              <a:rPr sz="2000">
                <a:solidFill>
                  <a:srgbClr val="1E1E1E"/>
                </a:solidFill>
              </a:rPr>
              <a:t>A dueling DQN improves upon this by separately estimating state values and action advantages, then combining them to get the final Q-values.</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Other Popular RL Algorithms and Open-Ended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AlphaGo uses Monte Carlo tree search and neural networks for game playing.</a:t>
            </a:r>
          </a:p>
          <a:p>
            <a:pPr algn="l">
              <a:spcAft>
                <a:spcPts val="400"/>
              </a:spcAft>
            </a:pPr>
            <a:r>
              <a:rPr sz="2000">
                <a:solidFill>
                  <a:srgbClr val="1E1E1E"/>
                </a:solidFill>
              </a:rPr>
              <a:t>Actor-critic algorithms combine policy gradients with deep Q-networks.  A2C is a synchronous variant of A3C (Asynchronous Advantage Actor-Critic).</a:t>
            </a:r>
          </a:p>
          <a:p>
            <a:pPr algn="l">
              <a:spcAft>
                <a:spcPts val="400"/>
              </a:spcAft>
            </a:pPr>
            <a:r>
              <a:rPr sz="2000">
                <a:solidFill>
                  <a:srgbClr val="1E1E1E"/>
                </a:solidFill>
              </a:rPr>
              <a:t>Open-ended learning (OEL) focuses on training agents capable of endlessly learning new tasks.  The Enhanced POET and DeepMind's 2021 papers are cited as relevant resources.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Partial Derivatives and Gradient Vectors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Partial derivatives measure the rate of change of a function with respect to a single variable, holding others constant.</a:t>
            </a:r>
          </a:p>
          <a:p>
            <a:pPr algn="l">
              <a:spcAft>
                <a:spcPts val="400"/>
              </a:spcAft>
            </a:pPr>
            <a:r>
              <a:rPr sz="2000">
                <a:solidFill>
                  <a:srgbClr val="1E1E1E"/>
                </a:solidFill>
              </a:rPr>
              <a:t>Gradient vectors contain all the partial derivatives of a function, useful for optimization algorithms.</a:t>
            </a:r>
          </a:p>
          <a:p>
            <a:pPr algn="l">
              <a:spcAft>
                <a:spcPts val="400"/>
              </a:spcAft>
            </a:pPr>
            <a:r>
              <a:rPr sz="2000">
                <a:solidFill>
                  <a:srgbClr val="1E1E1E"/>
                </a:solidFill>
              </a:rPr>
              <a:t>Used extensively in gradient descent optimization and other optimization algorithms.</a:t>
            </a:r>
          </a:p>
          <a:p>
            <a:pPr algn="l">
              <a:spcAft>
                <a:spcPts val="400"/>
              </a:spcAft>
            </a:pPr>
            <a:r>
              <a:rPr sz="2000">
                <a:solidFill>
                  <a:srgbClr val="1E1E1E"/>
                </a:solidFill>
              </a:rPr>
              <a:t>Equation 4-5 shows the partial derivative of the Mean Squared Error (MSE) cost function with respect to a parameter θⱼ.</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Gradient Descent and Calculus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Gradient descent uses gradient vectors (computed using calculus) to iteratively update model parameters to minimize a cost function.</a:t>
            </a:r>
          </a:p>
          <a:p>
            <a:pPr algn="l">
              <a:spcAft>
                <a:spcPts val="400"/>
              </a:spcAft>
            </a:pPr>
            <a:r>
              <a:rPr sz="2000">
                <a:solidFill>
                  <a:srgbClr val="1E1E1E"/>
                </a:solidFill>
              </a:rPr>
              <a:t>Each step involves calculating the gradient and adjusting parameters in the opposite direction to descend the cost function.</a:t>
            </a:r>
          </a:p>
          <a:p>
            <a:pPr algn="l">
              <a:spcAft>
                <a:spcPts val="400"/>
              </a:spcAft>
            </a:pPr>
            <a:r>
              <a:rPr sz="2000">
                <a:solidFill>
                  <a:srgbClr val="1E1E1E"/>
                </a:solidFill>
              </a:rPr>
              <a:t>The learning rate (η) determines the step size.</a:t>
            </a:r>
          </a:p>
          <a:p>
            <a:pPr algn="l">
              <a:spcAft>
                <a:spcPts val="400"/>
              </a:spcAft>
            </a:pPr>
            <a:r>
              <a:rPr sz="2000">
                <a:solidFill>
                  <a:srgbClr val="1E1E1E"/>
                </a:solidFill>
              </a:rPr>
              <a:t>The document mentions the method's application in linear regression, demonstrating its connection to calculus concepts.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Probability and Statistics</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Law of Large Numbers and Biased Coin Tosses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Illustrates the Law of Large Numbers: As the number of trials increases, the observed frequency of an event converges towards its theoretical probability.</a:t>
            </a:r>
          </a:p>
          <a:p>
            <a:pPr algn="l">
              <a:spcAft>
                <a:spcPts val="400"/>
              </a:spcAft>
            </a:pPr>
            <a:r>
              <a:rPr sz="2000">
                <a:solidFill>
                  <a:srgbClr val="1E1E1E"/>
                </a:solidFill>
              </a:rPr>
              <a:t>Example: A biased coin with a 51% chance of heads.  1000 tosses will likely result in ~510 heads; 10,000 tosses will show an even closer approximation to 51%.</a:t>
            </a:r>
          </a:p>
          <a:p>
            <a:pPr algn="l">
              <a:spcAft>
                <a:spcPts val="400"/>
              </a:spcAft>
            </a:pPr>
            <a:r>
              <a:rPr sz="2000">
                <a:solidFill>
                  <a:srgbClr val="1E1E1E"/>
                </a:solidFill>
              </a:rPr>
              <a:t>The probability of obtaining a majority of heads increases significantly with more tosses (75% with 1000, &gt;97% with 10,000).</a:t>
            </a:r>
          </a:p>
          <a:p>
            <a:pPr algn="l">
              <a:spcAft>
                <a:spcPts val="400"/>
              </a:spcAft>
            </a:pPr>
            <a:r>
              <a:rPr sz="2000">
                <a:solidFill>
                  <a:srgbClr val="1E1E1E"/>
                </a:solidFill>
              </a:rPr>
              <a:t>This concept is relevant to understanding ensemble methods in machine learning where the diversity of learners contributes to improved accuracy.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Probability in Machine Learning Predictions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Machine learning models often estimate probabilities for different classes.</a:t>
            </a:r>
          </a:p>
          <a:p>
            <a:pPr algn="l">
              <a:spcAft>
                <a:spcPts val="400"/>
              </a:spcAft>
            </a:pPr>
            <a:r>
              <a:rPr sz="2000">
                <a:solidFill>
                  <a:srgbClr val="1E1E1E"/>
                </a:solidFill>
              </a:rPr>
              <a:t>Example: A model predicting the probability of different types of footwear (e.g., ankle boots, sneakers).  One instance might have a 96% probability of being an ankle boot, 2% sneaker, and 1% sandal.</a:t>
            </a:r>
          </a:p>
          <a:p>
            <a:pPr algn="l">
              <a:spcAft>
                <a:spcPts val="400"/>
              </a:spcAft>
            </a:pPr>
            <a:r>
              <a:rPr sz="2000">
                <a:solidFill>
                  <a:srgbClr val="1E1E1E"/>
                </a:solidFill>
              </a:rPr>
              <a:t>These probabilities represent the model's confidence in its classification.</a:t>
            </a:r>
          </a:p>
          <a:p>
            <a:pPr algn="l">
              <a:spcAft>
                <a:spcPts val="400"/>
              </a:spcAft>
            </a:pPr>
            <a:r>
              <a:rPr sz="2000">
                <a:solidFill>
                  <a:srgbClr val="1E1E1E"/>
                </a:solidFill>
              </a:rPr>
              <a:t>The `predict_proba()` method in Scikit-learn provides these probability estimations.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Conditional Probabilities and Beam Search</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Beam search in machine translation utilizes conditional probabilities.</a:t>
            </a:r>
          </a:p>
          <a:p>
            <a:pPr algn="l">
              <a:spcAft>
                <a:spcPts val="400"/>
              </a:spcAft>
            </a:pPr>
            <a:r>
              <a:rPr sz="2000">
                <a:solidFill>
                  <a:srgbClr val="1E1E1E"/>
                </a:solidFill>
              </a:rPr>
              <a:t>Example: In translating "I like soccer," the model first estimates the probability of each possible first word.  Then, it calculates conditional probabilities for subsequent words, given the preceding words.</a:t>
            </a:r>
          </a:p>
          <a:p>
            <a:pPr algn="l">
              <a:spcAft>
                <a:spcPts val="400"/>
              </a:spcAft>
            </a:pPr>
            <a:r>
              <a:rPr sz="2000">
                <a:solidFill>
                  <a:srgbClr val="1E1E1E"/>
                </a:solidFill>
              </a:rPr>
              <a:t>This process iteratively builds sentences by selecting the highest probability combinations (within a beam width).</a:t>
            </a:r>
          </a:p>
          <a:p>
            <a:pPr algn="l">
              <a:spcAft>
                <a:spcPts val="400"/>
              </a:spcAft>
            </a:pPr>
            <a:r>
              <a:rPr sz="2000">
                <a:solidFill>
                  <a:srgbClr val="1E1E1E"/>
                </a:solidFill>
              </a:rPr>
              <a:t>The probability of a sentence is calculated by multiplying the probabilities of each word given the preceding words.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Interpreting Probabilistic Model Output</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Model output frequently consists of probability distributions across classes.</a:t>
            </a:r>
          </a:p>
          <a:p>
            <a:pPr algn="l">
              <a:spcAft>
                <a:spcPts val="400"/>
              </a:spcAft>
            </a:pPr>
            <a:r>
              <a:rPr sz="2000">
                <a:solidFill>
                  <a:srgbClr val="1E1E1E"/>
                </a:solidFill>
              </a:rPr>
              <a:t>Example:  `array([[0.  , 0.  , 0.  , 0.  , 0.  , 0.01, 0.  , 0.02, 0.  , 0.97], ...])` shows class probabilities for different instances.</a:t>
            </a:r>
          </a:p>
          <a:p>
            <a:pPr algn="l">
              <a:spcAft>
                <a:spcPts val="400"/>
              </a:spcAft>
            </a:pPr>
            <a:r>
              <a:rPr sz="2000">
                <a:solidFill>
                  <a:srgbClr val="1E1E1E"/>
                </a:solidFill>
              </a:rPr>
              <a:t>High probabilities indicate strong confidence, while low probabilities suggest uncertainty.</a:t>
            </a:r>
          </a:p>
          <a:p>
            <a:pPr algn="l">
              <a:spcAft>
                <a:spcPts val="400"/>
              </a:spcAft>
            </a:pPr>
            <a:r>
              <a:rPr sz="2000">
                <a:solidFill>
                  <a:srgbClr val="1E1E1E"/>
                </a:solidFill>
              </a:rPr>
              <a:t>Analyzing the standard deviation of these probabilities helps assess prediction reliability and uncertainty.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Linear Algebra</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Probability in Logistic Regression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In logistic regression, the hypothesis function outputs a number interpreted as the estimated probability that y=1 (positive class).</a:t>
            </a:r>
          </a:p>
          <a:p>
            <a:pPr algn="l">
              <a:spcAft>
                <a:spcPts val="400"/>
              </a:spcAft>
            </a:pPr>
            <a:r>
              <a:rPr sz="2000">
                <a:solidFill>
                  <a:srgbClr val="1E1E1E"/>
                </a:solidFill>
              </a:rPr>
              <a:t>Example: `hθ(x) = 0.7` indicates a 70% probability of a tumor being malignant.</a:t>
            </a:r>
          </a:p>
          <a:p>
            <a:pPr algn="l">
              <a:spcAft>
                <a:spcPts val="400"/>
              </a:spcAft>
            </a:pPr>
            <a:r>
              <a:rPr sz="2000">
                <a:solidFill>
                  <a:srgbClr val="1E1E1E"/>
                </a:solidFill>
              </a:rPr>
              <a:t>`hθ(x) = P(y=1|x; θ)` represents the probability of y=1 given features x and parameters θ.</a:t>
            </a:r>
          </a:p>
          <a:p>
            <a:pPr algn="l">
              <a:spcAft>
                <a:spcPts val="400"/>
              </a:spcAft>
            </a:pPr>
            <a:r>
              <a:rPr sz="2000">
                <a:solidFill>
                  <a:srgbClr val="1E1E1E"/>
                </a:solidFill>
              </a:rPr>
              <a:t>For binary classification, `P(y=1|x; θ) + P(y=0|x; θ) = 1`.</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Decision Boundaries in Logistic Regression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sigmoid function transforms the output of the hypothesis function into a probability between 0 and 1.</a:t>
            </a:r>
          </a:p>
          <a:p>
            <a:pPr algn="l">
              <a:spcAft>
                <a:spcPts val="400"/>
              </a:spcAft>
            </a:pPr>
            <a:r>
              <a:rPr sz="2000">
                <a:solidFill>
                  <a:srgbClr val="1E1E1E"/>
                </a:solidFill>
              </a:rPr>
              <a:t>If `g(z) ≥ 0.5`, then `z ≥ 0`, implying a prediction of y=1.</a:t>
            </a:r>
          </a:p>
          <a:p>
            <a:pPr algn="l">
              <a:spcAft>
                <a:spcPts val="400"/>
              </a:spcAft>
            </a:pPr>
            <a:r>
              <a:rPr sz="2000">
                <a:solidFill>
                  <a:srgbClr val="1E1E1E"/>
                </a:solidFill>
              </a:rPr>
              <a:t>The decision boundary is determined by where `θTx = 0`.</a:t>
            </a:r>
          </a:p>
          <a:p>
            <a:pPr algn="l">
              <a:spcAft>
                <a:spcPts val="400"/>
              </a:spcAft>
            </a:pPr>
            <a:r>
              <a:rPr sz="2000">
                <a:solidFill>
                  <a:srgbClr val="1E1E1E"/>
                </a:solidFill>
              </a:rPr>
              <a:t>This effectively separates the feature space into regions where y is predicted as 0 or 1 based on the probability.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Bayesian Theorem and Naive Bayes Classification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Naive Bayes uses Bayes' theorem to calculate the probability of a class given features.</a:t>
            </a:r>
          </a:p>
          <a:p>
            <a:pPr algn="l">
              <a:spcAft>
                <a:spcPts val="400"/>
              </a:spcAft>
            </a:pPr>
            <a:r>
              <a:rPr sz="2000">
                <a:solidFill>
                  <a:srgbClr val="1E1E1E"/>
                </a:solidFill>
              </a:rPr>
              <a:t>Formula (simplified): P(y|X) ∝ P(X|y)P(y)</a:t>
            </a:r>
          </a:p>
          <a:p>
            <a:pPr algn="l">
              <a:spcAft>
                <a:spcPts val="400"/>
              </a:spcAft>
            </a:pPr>
            <a:r>
              <a:rPr sz="2000">
                <a:solidFill>
                  <a:srgbClr val="1E1E1E"/>
                </a:solidFill>
              </a:rPr>
              <a:t>Example: Predicting whether to play golf (y) based on features like outlook, temperature, humidity, and wind (X).</a:t>
            </a:r>
          </a:p>
          <a:p>
            <a:pPr algn="l">
              <a:spcAft>
                <a:spcPts val="400"/>
              </a:spcAft>
            </a:pPr>
            <a:r>
              <a:rPr sz="2000">
                <a:solidFill>
                  <a:srgbClr val="1E1E1E"/>
                </a:solidFill>
              </a:rPr>
              <a:t>Requires calculating P(xi|yj) for each feature xi and class yj, and class probabilities P(y).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Pre-computations in Naive Bayes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Naive Bayes necessitates pre-computing probabilities from the dataset.</a:t>
            </a:r>
          </a:p>
          <a:p>
            <a:pPr algn="l">
              <a:spcAft>
                <a:spcPts val="400"/>
              </a:spcAft>
            </a:pPr>
            <a:r>
              <a:rPr sz="2000">
                <a:solidFill>
                  <a:srgbClr val="1E1E1E"/>
                </a:solidFill>
              </a:rPr>
              <a:t>Example: Calculating P(temperature=cool|play golf=yes) = 3/9 from the dataset.</a:t>
            </a:r>
          </a:p>
          <a:p>
            <a:pPr algn="l">
              <a:spcAft>
                <a:spcPts val="400"/>
              </a:spcAft>
            </a:pPr>
            <a:r>
              <a:rPr sz="2000">
                <a:solidFill>
                  <a:srgbClr val="1E1E1E"/>
                </a:solidFill>
              </a:rPr>
              <a:t>Class probabilities are also calculated (e.g., P(play golf=yes) = 9/14).</a:t>
            </a:r>
          </a:p>
          <a:p>
            <a:pPr algn="l">
              <a:spcAft>
                <a:spcPts val="400"/>
              </a:spcAft>
            </a:pPr>
            <a:r>
              <a:rPr sz="2000">
                <a:solidFill>
                  <a:srgbClr val="1E1E1E"/>
                </a:solidFill>
              </a:rPr>
              <a:t>These pre-computed values are then used to classify new instances.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Types of Naive Bayes and Data</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Multinomial Naive Bayes is suitable for document classification (word counts).</a:t>
            </a:r>
          </a:p>
          <a:p>
            <a:pPr algn="l">
              <a:spcAft>
                <a:spcPts val="400"/>
              </a:spcAft>
            </a:pPr>
            <a:r>
              <a:rPr sz="2000">
                <a:solidFill>
                  <a:srgbClr val="1E1E1E"/>
                </a:solidFill>
              </a:rPr>
              <a:t>The choice of Naive Bayes variant depends on the nature of the data.  The provided text doesn't specify other types.</a:t>
            </a:r>
          </a:p>
          <a:p>
            <a:pPr algn="l">
              <a:spcAft>
                <a:spcPts val="400"/>
              </a:spcAft>
            </a:pPr>
            <a:r>
              <a:rPr sz="2000">
                <a:solidFill>
                  <a:srgbClr val="1E1E1E"/>
                </a:solidFill>
              </a:rPr>
              <a:t>Data preparation (e.g., handling missing values) is crucial for accurate probability estimations.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Sampling Bias and Stratified Sampling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Biased sampling can lead to inaccurate conclusions.</a:t>
            </a:r>
          </a:p>
          <a:p>
            <a:pPr algn="l">
              <a:spcAft>
                <a:spcPts val="400"/>
              </a:spcAft>
            </a:pPr>
            <a:r>
              <a:rPr sz="2000">
                <a:solidFill>
                  <a:srgbClr val="1E1E1E"/>
                </a:solidFill>
              </a:rPr>
              <a:t>Example: Literary Digest poll wrongly predicted Landon's victory due to sampling bias favoring wealthier people (who were more likely to vote Republican).</a:t>
            </a:r>
          </a:p>
          <a:p>
            <a:pPr algn="l">
              <a:spcAft>
                <a:spcPts val="400"/>
              </a:spcAft>
            </a:pPr>
            <a:r>
              <a:rPr sz="2000">
                <a:solidFill>
                  <a:srgbClr val="1E1E1E"/>
                </a:solidFill>
              </a:rPr>
              <a:t>Stratified sampling helps mitigate bias by ensuring representation from various subgroups within the population.</a:t>
            </a:r>
          </a:p>
          <a:p>
            <a:pPr algn="l">
              <a:spcAft>
                <a:spcPts val="400"/>
              </a:spcAft>
            </a:pPr>
            <a:r>
              <a:rPr sz="2000">
                <a:solidFill>
                  <a:srgbClr val="1E1E1E"/>
                </a:solidFill>
              </a:rPr>
              <a:t>Example:  Maintaining a 51.1% female, 48.9% male ratio in a US survey to reflect the population demographics.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Data Preprocessing</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Introduction to Data Preprocessing in Machine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Data preprocessing is crucial for preparing training data before model training.</a:t>
            </a:r>
          </a:p>
          <a:p>
            <a:pPr algn="l">
              <a:spcAft>
                <a:spcPts val="400"/>
              </a:spcAft>
            </a:pPr>
            <a:r>
              <a:rPr sz="2000">
                <a:solidFill>
                  <a:srgbClr val="1E1E1E"/>
                </a:solidFill>
              </a:rPr>
              <a:t>It involves steps performed ahead of time (using tools like NumPy, Pandas, Scikit-Learn) or on-the-fly during data loading (using `tf.data`'s `map()` method).</a:t>
            </a:r>
          </a:p>
          <a:p>
            <a:pPr algn="l">
              <a:spcAft>
                <a:spcPts val="400"/>
              </a:spcAft>
            </a:pPr>
            <a:r>
              <a:rPr sz="2000">
                <a:solidFill>
                  <a:srgbClr val="1E1E1E"/>
                </a:solidFill>
              </a:rPr>
              <a:t>Consistent preprocessing steps must be applied during both training and production to avoid model discrepancies.</a:t>
            </a:r>
          </a:p>
          <a:p>
            <a:pPr algn="l">
              <a:spcAft>
                <a:spcPts val="400"/>
              </a:spcAft>
            </a:pPr>
            <a:r>
              <a:rPr sz="2000">
                <a:solidFill>
                  <a:srgbClr val="1E1E1E"/>
                </a:solidFill>
              </a:rPr>
              <a:t>A third approach involves embedding preprocessing layers directly within the model itself (as explored using Keras layers).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Preprocessing Workflow: A Step-by-Step Guide</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**Explore and Visualize:** Study each attribute's characteristics (name, type, missing values, noise, usefulness), visualize the data, and identify correlations between attributes.  Consider using Jupyter notebooks for documentation.</a:t>
            </a:r>
          </a:p>
          <a:p>
            <a:pPr algn="l">
              <a:spcAft>
                <a:spcPts val="400"/>
              </a:spcAft>
            </a:pPr>
            <a:r>
              <a:rPr sz="2000">
                <a:solidFill>
                  <a:srgbClr val="1E1E1E"/>
                </a:solidFill>
              </a:rPr>
              <a:t>**Prepare the Data:** Work on data copies to preserve the original dataset. Write functions for all transformations to ensure reproducibility and facilitate hyperparameter tuning.</a:t>
            </a:r>
          </a:p>
          <a:p>
            <a:pPr algn="l">
              <a:spcAft>
                <a:spcPts val="400"/>
              </a:spcAft>
            </a:pPr>
            <a:r>
              <a:rPr sz="2000">
                <a:solidFill>
                  <a:srgbClr val="1E1E1E"/>
                </a:solidFill>
              </a:rPr>
              <a:t>**Clean the Data:** Address outliers (fixing or removing them). Handle missing values (imputation or removal).</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Data Cleaning Techniques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Fix or remove outliers in the data.</a:t>
            </a:r>
          </a:p>
          <a:p>
            <a:pPr algn="l">
              <a:spcAft>
                <a:spcPts val="400"/>
              </a:spcAft>
            </a:pPr>
            <a:r>
              <a:rPr sz="2000">
                <a:solidFill>
                  <a:srgbClr val="1E1E1E"/>
                </a:solidFill>
              </a:rPr>
              <a:t>Handle missing values.  In numerical features, imputation using the median is suggested. In categorical features, replacing missing values with the most frequent category is an approach.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Matrix Operations in Machine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In machine learning, `X` often represents the input feature matrix (one row per instance, one column per feature).</a:t>
            </a:r>
          </a:p>
          <a:p>
            <a:pPr algn="l">
              <a:spcAft>
                <a:spcPts val="400"/>
              </a:spcAft>
            </a:pPr>
            <a:r>
              <a:rPr sz="2000">
                <a:solidFill>
                  <a:srgbClr val="1E1E1E"/>
                </a:solidFill>
              </a:rPr>
              <a:t>The weight matrix `W` has one row per input and one column per neuron.</a:t>
            </a:r>
          </a:p>
          <a:p>
            <a:pPr algn="l">
              <a:spcAft>
                <a:spcPts val="400"/>
              </a:spcAft>
            </a:pPr>
            <a:r>
              <a:rPr sz="2000">
                <a:solidFill>
                  <a:srgbClr val="1E1E1E"/>
                </a:solidFill>
              </a:rPr>
              <a:t>The bias vector `b` contains a bias term for each neuron.</a:t>
            </a:r>
          </a:p>
          <a:p>
            <a:pPr algn="l">
              <a:spcAft>
                <a:spcPts val="400"/>
              </a:spcAft>
            </a:pPr>
            <a:r>
              <a:rPr sz="2000">
                <a:solidFill>
                  <a:srgbClr val="1E1E1E"/>
                </a:solidFill>
              </a:rPr>
              <a:t>The equation `XW + b` involves matrix multiplication and "broadcasting" (adding a vector to each row of a matrix).</a:t>
            </a:r>
          </a:p>
          <a:p>
            <a:pPr algn="l">
              <a:spcAft>
                <a:spcPts val="400"/>
              </a:spcAft>
            </a:pPr>
            <a:r>
              <a:rPr sz="2000">
                <a:solidFill>
                  <a:srgbClr val="1E1E1E"/>
                </a:solidFill>
              </a:rPr>
              <a:t>The activation function φ is applied element-wise to the result of `XW + b`.</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Handling Text and Categorical Attributes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Categorical features are often handled using one-hot encoding.  This is mentioned as a typical approach used in many machine learning algorithms.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Feature Scaling and Transformation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document notes skewed-right distributions may require transformations (logarithm or square root) to achieve more symmetrical, bell-shaped distributions.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Custom Transformers and Pipelines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Scikit-learn's `ColumnTransformer` allows combining multiple transformers (e.g., for numerical and categorical features).</a:t>
            </a:r>
          </a:p>
          <a:p>
            <a:pPr algn="l">
              <a:spcAft>
                <a:spcPts val="400"/>
              </a:spcAft>
            </a:pPr>
            <a:r>
              <a:rPr sz="2000">
                <a:solidFill>
                  <a:srgbClr val="1E1E1E"/>
                </a:solidFill>
              </a:rPr>
              <a:t>Example: Creating a pipeline with `SimpleImputer`, `OneHotEncoder`, and `ColumnTransformer` to handle missing values and categorical features in a dataset.</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Efficient Data Loading with the `tf.data` API</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`tf.data` API uses `tf.data.Dataset` to represent data sequences, often loading data from disk incrementally.</a:t>
            </a:r>
          </a:p>
          <a:p>
            <a:pPr algn="l">
              <a:spcAft>
                <a:spcPts val="400"/>
              </a:spcAft>
            </a:pPr>
            <a:r>
              <a:rPr sz="2000">
                <a:solidFill>
                  <a:srgbClr val="1E1E1E"/>
                </a:solidFill>
              </a:rPr>
              <a:t>Methods like `cache()`, `shuffle()`, `repeat()`, `batch()`, and `prefetch()` are mentioned for efficient data handling.</a:t>
            </a:r>
          </a:p>
          <a:p>
            <a:pPr algn="l">
              <a:spcAft>
                <a:spcPts val="400"/>
              </a:spcAft>
            </a:pPr>
            <a:r>
              <a:rPr sz="2000">
                <a:solidFill>
                  <a:srgbClr val="1E1E1E"/>
                </a:solidFill>
              </a:rPr>
              <a:t>The `map()` method allows applying preprocessing functions to each dataset element.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The TFRecord Format for Data Storage</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TFRecord is a binary format, often used with protocol buffers, for efficient storage and loading of large datasets.  The `tf.data` API supports reading from this format.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Keras Preprocessing Layers for On-the-Fly Processing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Keras offers preprocessing layers (Normalization, Discretization, CategoryEncoding, StringLookup, Hashing) that can be integrated directly into models.</a:t>
            </a:r>
          </a:p>
          <a:p>
            <a:pPr algn="l">
              <a:spcAft>
                <a:spcPts val="400"/>
              </a:spcAft>
            </a:pPr>
            <a:r>
              <a:rPr sz="2000">
                <a:solidFill>
                  <a:srgbClr val="1E1E1E"/>
                </a:solidFill>
              </a:rPr>
              <a:t>These layers handle preprocessing during training and deployment, minimizing the risk of preprocessing mismatches.</a:t>
            </a:r>
          </a:p>
          <a:p>
            <a:pPr algn="l">
              <a:spcAft>
                <a:spcPts val="400"/>
              </a:spcAft>
            </a:pPr>
            <a:r>
              <a:rPr sz="2000">
                <a:solidFill>
                  <a:srgbClr val="1E1E1E"/>
                </a:solidFill>
              </a:rPr>
              <a:t>They can be used with the `tf.data` API through `adapt()` and `map()` methods.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Custom Keras Layers for Advanced Preprocessing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If the built-in Keras layers are insufficient, custom Keras layers can be created to meet specific preprocessing needs.  An example of a custom normalization layer is provided.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Supervised Learning</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Introduction to Supervised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Supervised learning is a machine learning approach where the algorithm is trained on a labeled dataset.</a:t>
            </a:r>
          </a:p>
          <a:p>
            <a:pPr algn="l">
              <a:spcAft>
                <a:spcPts val="400"/>
              </a:spcAft>
            </a:pPr>
            <a:r>
              <a:rPr sz="2000">
                <a:solidFill>
                  <a:srgbClr val="1E1E1E"/>
                </a:solidFill>
              </a:rPr>
              <a:t>This dataset contains both input features (e.g., mileage, age of a car) and corresponding output labels or targets (e.g., car price).</a:t>
            </a:r>
          </a:p>
          <a:p>
            <a:pPr algn="l">
              <a:spcAft>
                <a:spcPts val="400"/>
              </a:spcAft>
            </a:pPr>
            <a:r>
              <a:rPr sz="2000">
                <a:solidFill>
                  <a:srgbClr val="1E1E1E"/>
                </a:solidFill>
              </a:rPr>
              <a:t>A typical supervised learning task is classification (predicting categories, like spam/ham emails).</a:t>
            </a:r>
          </a:p>
          <a:p>
            <a:pPr algn="l">
              <a:spcAft>
                <a:spcPts val="400"/>
              </a:spcAft>
            </a:pPr>
            <a:r>
              <a:rPr sz="2000">
                <a:solidFill>
                  <a:srgbClr val="1E1E1E"/>
                </a:solidFill>
              </a:rPr>
              <a:t>Another common task is regression (predicting numeric values, like the price of a car).</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Supervised Learning: Classification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Classification involves predicting the class or category of a given input.</a:t>
            </a:r>
          </a:p>
          <a:p>
            <a:pPr algn="l">
              <a:spcAft>
                <a:spcPts val="400"/>
              </a:spcAft>
            </a:pPr>
            <a:r>
              <a:rPr sz="2000">
                <a:solidFill>
                  <a:srgbClr val="1E1E1E"/>
                </a:solidFill>
              </a:rPr>
              <a:t>A classic example is spam filtering, where emails are classified as "spam" or "ham" based on their features.</a:t>
            </a:r>
          </a:p>
          <a:p>
            <a:pPr algn="l">
              <a:spcAft>
                <a:spcPts val="400"/>
              </a:spcAft>
            </a:pPr>
            <a:r>
              <a:rPr sz="2000">
                <a:solidFill>
                  <a:srgbClr val="1E1E1E"/>
                </a:solidFill>
              </a:rPr>
              <a:t>The algorithm learns to map input features to the correct class labels through training on labeled data.</a:t>
            </a:r>
          </a:p>
          <a:p>
            <a:pPr algn="l">
              <a:spcAft>
                <a:spcPts val="400"/>
              </a:spcAft>
            </a:pPr>
            <a:r>
              <a:rPr sz="2000">
                <a:solidFill>
                  <a:srgbClr val="1E1E1E"/>
                </a:solidFill>
              </a:rPr>
              <a:t>Logistic regression is a common algorithm used for classification tasks, providing an output representing the probability of belonging to a specific class.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Vector Representation and Predictions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Vectors are often represented as column vectors (2D arrays with a single column).</a:t>
            </a:r>
          </a:p>
          <a:p>
            <a:pPr algn="l">
              <a:spcAft>
                <a:spcPts val="400"/>
              </a:spcAft>
            </a:pPr>
            <a:r>
              <a:rPr sz="2000">
                <a:solidFill>
                  <a:srgbClr val="1E1E1E"/>
                </a:solidFill>
              </a:rPr>
              <a:t>If θ and x are column vectors, the prediction is y = θᵀx, where θᵀ is the transpose of θ (a row vector).</a:t>
            </a:r>
          </a:p>
          <a:p>
            <a:pPr algn="l">
              <a:spcAft>
                <a:spcPts val="400"/>
              </a:spcAft>
            </a:pPr>
            <a:r>
              <a:rPr sz="2000">
                <a:solidFill>
                  <a:srgbClr val="1E1E1E"/>
                </a:solidFill>
              </a:rPr>
              <a:t>This notation uses matrix multiplication, unifying dot product and matrix multiplication representations.</a:t>
            </a:r>
          </a:p>
          <a:p>
            <a:pPr algn="l">
              <a:spcAft>
                <a:spcPts val="400"/>
              </a:spcAft>
            </a:pPr>
            <a:r>
              <a:rPr sz="2000">
                <a:solidFill>
                  <a:srgbClr val="1E1E1E"/>
                </a:solidFill>
              </a:rPr>
              <a:t>This is used in linear regression modeling.</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Supervised Learning: Regression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Regression focuses on predicting a continuous numeric value.</a:t>
            </a:r>
          </a:p>
          <a:p>
            <a:pPr algn="l">
              <a:spcAft>
                <a:spcPts val="400"/>
              </a:spcAft>
            </a:pPr>
            <a:r>
              <a:rPr sz="2000">
                <a:solidFill>
                  <a:srgbClr val="1E1E1E"/>
                </a:solidFill>
              </a:rPr>
              <a:t>An example is predicting the price of a car based on features like mileage, age, and brand.</a:t>
            </a:r>
          </a:p>
          <a:p>
            <a:pPr algn="l">
              <a:spcAft>
                <a:spcPts val="400"/>
              </a:spcAft>
            </a:pPr>
            <a:r>
              <a:rPr sz="2000">
                <a:solidFill>
                  <a:srgbClr val="1E1E1E"/>
                </a:solidFill>
              </a:rPr>
              <a:t>The algorithm learns the relationship between input features and the target numeric value during training.</a:t>
            </a:r>
          </a:p>
          <a:p>
            <a:pPr algn="l">
              <a:spcAft>
                <a:spcPts val="400"/>
              </a:spcAft>
            </a:pPr>
            <a:r>
              <a:rPr sz="2000">
                <a:solidFill>
                  <a:srgbClr val="1E1E1E"/>
                </a:solidFill>
              </a:rPr>
              <a:t>Linear regression is a simple yet widely used regression algorithm.</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The Role of Labels in Supervised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Labels are the desired solutions or outputs associated with each input instance in the training data.</a:t>
            </a:r>
          </a:p>
          <a:p>
            <a:pPr algn="l">
              <a:spcAft>
                <a:spcPts val="400"/>
              </a:spcAft>
            </a:pPr>
            <a:r>
              <a:rPr sz="2000">
                <a:solidFill>
                  <a:srgbClr val="1E1E1E"/>
                </a:solidFill>
              </a:rPr>
              <a:t>In spam classification, the label is "spam" or "ham." In car price prediction, the label is the car's price.</a:t>
            </a:r>
          </a:p>
          <a:p>
            <a:pPr algn="l">
              <a:spcAft>
                <a:spcPts val="400"/>
              </a:spcAft>
            </a:pPr>
            <a:r>
              <a:rPr sz="2000">
                <a:solidFill>
                  <a:srgbClr val="1E1E1E"/>
                </a:solidFill>
              </a:rPr>
              <a:t>Accurate and reliable labels are crucial for effective supervised learning.</a:t>
            </a:r>
          </a:p>
          <a:p>
            <a:pPr algn="l">
              <a:spcAft>
                <a:spcPts val="400"/>
              </a:spcAft>
            </a:pPr>
            <a:r>
              <a:rPr sz="2000">
                <a:solidFill>
                  <a:srgbClr val="1E1E1E"/>
                </a:solidFill>
              </a:rPr>
              <a:t>The process of labeling data can be time-consuming and costly, especially with large datasets.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Training a Supervised Learning Model</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Training involves feeding the labeled dataset to the chosen algorithm.</a:t>
            </a:r>
          </a:p>
          <a:p>
            <a:pPr algn="l">
              <a:spcAft>
                <a:spcPts val="400"/>
              </a:spcAft>
            </a:pPr>
            <a:r>
              <a:rPr sz="2000">
                <a:solidFill>
                  <a:srgbClr val="1E1E1E"/>
                </a:solidFill>
              </a:rPr>
              <a:t>The algorithm identifies patterns and relationships between the input features and their corresponding labels.</a:t>
            </a:r>
          </a:p>
          <a:p>
            <a:pPr algn="l">
              <a:spcAft>
                <a:spcPts val="400"/>
              </a:spcAft>
            </a:pPr>
            <a:r>
              <a:rPr sz="2000">
                <a:solidFill>
                  <a:srgbClr val="1E1E1E"/>
                </a:solidFill>
              </a:rPr>
              <a:t>The goal is to learn a model that can accurately predict labels for new, unseen data.</a:t>
            </a:r>
          </a:p>
          <a:p>
            <a:pPr algn="l">
              <a:spcAft>
                <a:spcPts val="400"/>
              </a:spcAft>
            </a:pPr>
            <a:r>
              <a:rPr sz="2000">
                <a:solidFill>
                  <a:srgbClr val="1E1E1E"/>
                </a:solidFill>
              </a:rPr>
              <a:t>Model training involves iterative optimization to minimize the error between predicted and actual labels.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Examples of Supervised Learning Algorithms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Linear Regression: Predicts a continuous output based on a linear relationship between input features and output.</a:t>
            </a:r>
          </a:p>
          <a:p>
            <a:pPr algn="l">
              <a:spcAft>
                <a:spcPts val="400"/>
              </a:spcAft>
            </a:pPr>
            <a:r>
              <a:rPr sz="2000">
                <a:solidFill>
                  <a:srgbClr val="1E1E1E"/>
                </a:solidFill>
              </a:rPr>
              <a:t>Nearest Neighbor: Classifies a new data point based on the majority class among its nearest neighbors in the training data.</a:t>
            </a:r>
          </a:p>
          <a:p>
            <a:pPr algn="l">
              <a:spcAft>
                <a:spcPts val="400"/>
              </a:spcAft>
            </a:pPr>
            <a:r>
              <a:rPr sz="2000">
                <a:solidFill>
                  <a:srgbClr val="1E1E1E"/>
                </a:solidFill>
              </a:rPr>
              <a:t>Gaussian Naive Bayes: A probabilistic classifier based on Bayes' theorem and assuming feature independence.</a:t>
            </a:r>
          </a:p>
          <a:p>
            <a:pPr algn="l">
              <a:spcAft>
                <a:spcPts val="400"/>
              </a:spcAft>
            </a:pPr>
            <a:r>
              <a:rPr sz="2000">
                <a:solidFill>
                  <a:srgbClr val="1E1E1E"/>
                </a:solidFill>
              </a:rPr>
              <a:t>Decision Trees: Creates a tree-like model to classify or regress data based on a series of decision rules.</a:t>
            </a:r>
          </a:p>
          <a:p>
            <a:pPr algn="l">
              <a:spcAft>
                <a:spcPts val="400"/>
              </a:spcAft>
            </a:pPr>
            <a:r>
              <a:rPr sz="2000">
                <a:solidFill>
                  <a:srgbClr val="1E1E1E"/>
                </a:solidFill>
              </a:rPr>
              <a:t>Support Vector Machine (SVM): Finds an optimal hyperplane to separate data points into different classes.</a:t>
            </a:r>
          </a:p>
          <a:p>
            <a:pPr algn="l">
              <a:spcAft>
                <a:spcPts val="400"/>
              </a:spcAft>
            </a:pPr>
            <a:r>
              <a:rPr sz="2000">
                <a:solidFill>
                  <a:srgbClr val="1E1E1E"/>
                </a:solidFill>
              </a:rPr>
              <a:t>Random Forest: An ensemble method that combines multiple decision trees to improve prediction accuracy.</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Model Evaluation in Supervised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After training, the model needs evaluation to assess its performance on unseen data.</a:t>
            </a:r>
          </a:p>
          <a:p>
            <a:pPr algn="l">
              <a:spcAft>
                <a:spcPts val="400"/>
              </a:spcAft>
            </a:pPr>
            <a:r>
              <a:rPr sz="2000">
                <a:solidFill>
                  <a:srgbClr val="1E1E1E"/>
                </a:solidFill>
              </a:rPr>
              <a:t>This involves using a separate test dataset with known labels to evaluate prediction accuracy.</a:t>
            </a:r>
          </a:p>
          <a:p>
            <a:pPr algn="l">
              <a:spcAft>
                <a:spcPts val="400"/>
              </a:spcAft>
            </a:pPr>
            <a:r>
              <a:rPr sz="2000">
                <a:solidFill>
                  <a:srgbClr val="1E1E1E"/>
                </a:solidFill>
              </a:rPr>
              <a:t>Common metrics for evaluating regression models include mean squared error (MSE).  The document doesn't specify metrics for classification, but implies accuracy is a factor.</a:t>
            </a:r>
          </a:p>
          <a:p>
            <a:pPr algn="l">
              <a:spcAft>
                <a:spcPts val="400"/>
              </a:spcAft>
            </a:pPr>
            <a:r>
              <a:rPr sz="2000">
                <a:solidFill>
                  <a:srgbClr val="1E1E1E"/>
                </a:solidFill>
              </a:rPr>
              <a:t>Model performance helps determine the algorithm's suitability for the task and potential need for improvements or adjustments.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Challenges in Supervised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Insufficient quantity of training data can hinder model performance.</a:t>
            </a:r>
          </a:p>
          <a:p>
            <a:pPr algn="l">
              <a:spcAft>
                <a:spcPts val="400"/>
              </a:spcAft>
            </a:pPr>
            <a:r>
              <a:rPr sz="2000">
                <a:solidFill>
                  <a:srgbClr val="1E1E1E"/>
                </a:solidFill>
              </a:rPr>
              <a:t>Nonrepresentative training data (not accurately reflecting the real-world distribution) leads to poor generalization.</a:t>
            </a:r>
          </a:p>
          <a:p>
            <a:pPr algn="l">
              <a:spcAft>
                <a:spcPts val="400"/>
              </a:spcAft>
            </a:pPr>
            <a:r>
              <a:rPr sz="2000">
                <a:solidFill>
                  <a:srgbClr val="1E1E1E"/>
                </a:solidFill>
              </a:rPr>
              <a:t>Poor-quality data (with errors or inconsistencies) negatively impacts accuracy.</a:t>
            </a:r>
          </a:p>
          <a:p>
            <a:pPr algn="l">
              <a:spcAft>
                <a:spcPts val="400"/>
              </a:spcAft>
            </a:pPr>
            <a:r>
              <a:rPr sz="2000">
                <a:solidFill>
                  <a:srgbClr val="1E1E1E"/>
                </a:solidFill>
              </a:rPr>
              <a:t>Irrelevant features in the dataset can confuse the algorithm and decrease performance.</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Overfitting and Underfitting in Supervised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Overfitting occurs when a model learns the training data too well, performing poorly on unseen data.</a:t>
            </a:r>
          </a:p>
          <a:p>
            <a:pPr algn="l">
              <a:spcAft>
                <a:spcPts val="400"/>
              </a:spcAft>
            </a:pPr>
            <a:r>
              <a:rPr sz="2000">
                <a:solidFill>
                  <a:srgbClr val="1E1E1E"/>
                </a:solidFill>
              </a:rPr>
              <a:t>Underfitting occurs when a model is too simplistic to capture the underlying patterns in the data.</a:t>
            </a:r>
          </a:p>
          <a:p>
            <a:pPr algn="l">
              <a:spcAft>
                <a:spcPts val="400"/>
              </a:spcAft>
            </a:pPr>
            <a:r>
              <a:rPr sz="2000">
                <a:solidFill>
                  <a:srgbClr val="1E1E1E"/>
                </a:solidFill>
              </a:rPr>
              <a:t>Both overfitting and underfitting reduce the generalization ability of the model.  The document does not offer specific solutions to this problem.</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Supervised Learning versus Other Learning Paradigms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document contrasts supervised learning with unsupervised learning (no labels provided), semi-supervised learning (a mix of labeled and unlabeled data), and self-supervised learning (labels generated from the data itself).</a:t>
            </a:r>
          </a:p>
          <a:p>
            <a:pPr algn="l">
              <a:spcAft>
                <a:spcPts val="400"/>
              </a:spcAft>
            </a:pPr>
            <a:r>
              <a:rPr sz="2000">
                <a:solidFill>
                  <a:srgbClr val="1E1E1E"/>
                </a:solidFill>
              </a:rPr>
              <a:t>Supervised learning requires labeled data, making it more expensive and time-consuming but generally more accurate for specific prediction tasks.</a:t>
            </a:r>
          </a:p>
          <a:p>
            <a:pPr algn="l">
              <a:spcAft>
                <a:spcPts val="400"/>
              </a:spcAft>
            </a:pPr>
            <a:r>
              <a:rPr sz="2000">
                <a:solidFill>
                  <a:srgbClr val="1E1E1E"/>
                </a:solidFill>
              </a:rPr>
              <a:t>Unsupervised learning can be applied when labeled data is scarce, allowing the discovery of patterns and structures in the data.  The document states unsupervised learning is limited in application.</a:t>
            </a:r>
          </a:p>
          <a:p>
            <a:pPr algn="l">
              <a:spcAft>
                <a:spcPts val="400"/>
              </a:spcAft>
            </a:pPr>
            <a:r>
              <a:rPr sz="2000">
                <a:solidFill>
                  <a:srgbClr val="1E1E1E"/>
                </a:solidFill>
              </a:rPr>
              <a:t>Semi-supervised learning aims to leverage both labeled and unlabeled data to improve model performance.  This is used when labeling is expensive.</a:t>
            </a:r>
          </a:p>
          <a:p>
            <a:pPr algn="l">
              <a:spcAft>
                <a:spcPts val="400"/>
              </a:spcAft>
            </a:pPr>
            <a:r>
              <a:rPr sz="2000">
                <a:solidFill>
                  <a:srgbClr val="1E1E1E"/>
                </a:solidFill>
              </a:rPr>
              <a:t>Self-supervised learning aims to leverage unlabeled data by generating labels automatically, which are then used to train a supervised learning model.</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Unsupervised Learning</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Introduction to Unsupervised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Unsupervised learning trains machines using unclassified or unlabeled data.</a:t>
            </a:r>
          </a:p>
          <a:p>
            <a:pPr algn="l">
              <a:spcAft>
                <a:spcPts val="400"/>
              </a:spcAft>
            </a:pPr>
            <a:r>
              <a:rPr sz="2000">
                <a:solidFill>
                  <a:srgbClr val="1E1E1E"/>
                </a:solidFill>
              </a:rPr>
              <a:t>The algorithm analyzes data without guidance, identifying similarities, patterns, and differences.</a:t>
            </a:r>
          </a:p>
          <a:p>
            <a:pPr algn="l">
              <a:spcAft>
                <a:spcPts val="400"/>
              </a:spcAft>
            </a:pPr>
            <a:r>
              <a:rPr sz="2000">
                <a:solidFill>
                  <a:srgbClr val="1E1E1E"/>
                </a:solidFill>
              </a:rPr>
              <a:t>This contrasts with supervised learning, which uses labeled data.</a:t>
            </a:r>
          </a:p>
          <a:p>
            <a:pPr algn="l">
              <a:spcAft>
                <a:spcPts val="400"/>
              </a:spcAft>
            </a:pPr>
            <a:r>
              <a:rPr sz="2000">
                <a:solidFill>
                  <a:srgbClr val="1E1E1E"/>
                </a:solidFill>
              </a:rPr>
              <a:t>A famous quote describes unsupervised learning as the "cake" of intelligence, with supervised learning as the icing and reinforcement learning as the cherry.</a:t>
            </a:r>
          </a:p>
          <a:p>
            <a:pPr algn="l">
              <a:spcAft>
                <a:spcPts val="400"/>
              </a:spcAft>
            </a:pPr>
            <a:r>
              <a:rPr sz="2000">
                <a:solidFill>
                  <a:srgbClr val="1E1E1E"/>
                </a:solidFill>
              </a:rPr>
              <a:t>The majority of available data is unlabeled, making unsupervised learning crucial.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Linear Regression Training and the Normal Equation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Training a model involves setting parameters to best fit the training data.</a:t>
            </a:r>
          </a:p>
          <a:p>
            <a:pPr algn="l">
              <a:spcAft>
                <a:spcPts val="400"/>
              </a:spcAft>
            </a:pPr>
            <a:r>
              <a:rPr sz="2000">
                <a:solidFill>
                  <a:srgbClr val="1E1E1E"/>
                </a:solidFill>
              </a:rPr>
              <a:t>The Root Mean Square Error (RMSE) is a common performance measure for regression models.</a:t>
            </a:r>
          </a:p>
          <a:p>
            <a:pPr algn="l">
              <a:spcAft>
                <a:spcPts val="400"/>
              </a:spcAft>
            </a:pPr>
            <a:r>
              <a:rPr sz="2000">
                <a:solidFill>
                  <a:srgbClr val="1E1E1E"/>
                </a:solidFill>
              </a:rPr>
              <a:t>The Normal Equation is a method to compute θ directly (θ_best = np.linalg.inv(X_b.T @ X_b) @ X_b.T @ y).</a:t>
            </a:r>
          </a:p>
          <a:p>
            <a:pPr algn="l">
              <a:spcAft>
                <a:spcPts val="400"/>
              </a:spcAft>
            </a:pPr>
            <a:r>
              <a:rPr sz="2000">
                <a:solidFill>
                  <a:srgbClr val="1E1E1E"/>
                </a:solidFill>
              </a:rPr>
              <a:t>The `@` operator performs matrix multiplication (equivalent to `np.matmul()`).</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Key Unsupervised Learning Tasks: Clustering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Clustering aims to group similar instances together into clusters.</a:t>
            </a:r>
          </a:p>
          <a:p>
            <a:pPr algn="l">
              <a:spcAft>
                <a:spcPts val="400"/>
              </a:spcAft>
            </a:pPr>
            <a:r>
              <a:rPr sz="2000">
                <a:solidFill>
                  <a:srgbClr val="1E1E1E"/>
                </a:solidFill>
              </a:rPr>
              <a:t>Applications include data analysis, customer segmentation, recommender systems, search engines, and image segmentation.</a:t>
            </a:r>
          </a:p>
          <a:p>
            <a:pPr algn="l">
              <a:spcAft>
                <a:spcPts val="400"/>
              </a:spcAft>
            </a:pPr>
            <a:r>
              <a:rPr sz="2000">
                <a:solidFill>
                  <a:srgbClr val="1E1E1E"/>
                </a:solidFill>
              </a:rPr>
              <a:t>It's a valuable tool for uncovering inherent groupings in data, like grouping customers based on purchasing behavior.</a:t>
            </a:r>
          </a:p>
          <a:p>
            <a:pPr algn="l">
              <a:spcAft>
                <a:spcPts val="400"/>
              </a:spcAft>
            </a:pPr>
            <a:r>
              <a:rPr sz="2000">
                <a:solidFill>
                  <a:srgbClr val="1E1E1E"/>
                </a:solidFill>
              </a:rPr>
              <a:t>Algorithms like k-means are used for clustering problems.</a:t>
            </a:r>
          </a:p>
          <a:p>
            <a:pPr algn="l">
              <a:spcAft>
                <a:spcPts val="400"/>
              </a:spcAft>
            </a:pPr>
            <a:r>
              <a:rPr sz="2000">
                <a:solidFill>
                  <a:srgbClr val="1E1E1E"/>
                </a:solidFill>
              </a:rPr>
              <a:t>Visualization algorithms, which create 2D or 3D representations of data, are also examples of unsupervised learning.</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Key Unsupervised Learning Tasks: Anomaly Detection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Anomaly detection (or outlier detection) identifies instances that deviate from "normal" data.</a:t>
            </a:r>
          </a:p>
          <a:p>
            <a:pPr algn="l">
              <a:spcAft>
                <a:spcPts val="400"/>
              </a:spcAft>
            </a:pPr>
            <a:r>
              <a:rPr sz="2000">
                <a:solidFill>
                  <a:srgbClr val="1E1E1E"/>
                </a:solidFill>
              </a:rPr>
              <a:t>Normal instances are called inliers, while abnormal instances are anomalies or outliers.</a:t>
            </a:r>
          </a:p>
          <a:p>
            <a:pPr algn="l">
              <a:spcAft>
                <a:spcPts val="400"/>
              </a:spcAft>
            </a:pPr>
            <a:r>
              <a:rPr sz="2000">
                <a:solidFill>
                  <a:srgbClr val="1E1E1E"/>
                </a:solidFill>
              </a:rPr>
              <a:t>Applications include fraud detection (unusual credit card transactions), identifying manufacturing defects, and data cleaning.</a:t>
            </a:r>
          </a:p>
          <a:p>
            <a:pPr algn="l">
              <a:spcAft>
                <a:spcPts val="400"/>
              </a:spcAft>
            </a:pPr>
            <a:r>
              <a:rPr sz="2000">
                <a:solidFill>
                  <a:srgbClr val="1E1E1E"/>
                </a:solidFill>
              </a:rPr>
              <a:t>The system learns what "normal" data looks like during training and flags deviations.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Key Unsupervised Learning Tasks: Association Rule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Association rule learning discovers rules describing large portions of data.</a:t>
            </a:r>
          </a:p>
          <a:p>
            <a:pPr algn="l">
              <a:spcAft>
                <a:spcPts val="400"/>
              </a:spcAft>
            </a:pPr>
            <a:r>
              <a:rPr sz="2000">
                <a:solidFill>
                  <a:srgbClr val="1E1E1E"/>
                </a:solidFill>
              </a:rPr>
              <a:t>An example is identifying that customers who buy product X also tend to buy product Y.</a:t>
            </a:r>
          </a:p>
          <a:p>
            <a:pPr algn="l">
              <a:spcAft>
                <a:spcPts val="400"/>
              </a:spcAft>
            </a:pPr>
            <a:r>
              <a:rPr sz="2000">
                <a:solidFill>
                  <a:srgbClr val="1E1E1E"/>
                </a:solidFill>
              </a:rPr>
              <a:t>The Apriori algorithm is an example of an algorithm used for association rule learning.</a:t>
            </a:r>
          </a:p>
          <a:p>
            <a:pPr algn="l">
              <a:spcAft>
                <a:spcPts val="400"/>
              </a:spcAft>
            </a:pPr>
            <a:r>
              <a:rPr sz="2000">
                <a:solidFill>
                  <a:srgbClr val="1E1E1E"/>
                </a:solidFill>
              </a:rPr>
              <a:t>This task helps understand relationships between different data points and can improve business strategies.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Disadvantages of Unsupervised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application spectrum is limited compared to supervised learning.</a:t>
            </a:r>
          </a:p>
          <a:p>
            <a:pPr algn="l">
              <a:spcAft>
                <a:spcPts val="400"/>
              </a:spcAft>
            </a:pPr>
            <a:r>
              <a:rPr sz="2000">
                <a:solidFill>
                  <a:srgbClr val="1E1E1E"/>
                </a:solidFill>
              </a:rPr>
              <a:t>Unlike supervised learning, it does not require labeled data for training.  This is a significant advantage.</a:t>
            </a:r>
          </a:p>
          <a:p>
            <a:pPr algn="l">
              <a:spcAft>
                <a:spcPts val="400"/>
              </a:spcAft>
            </a:pPr>
            <a:r>
              <a:rPr sz="2000">
                <a:solidFill>
                  <a:srgbClr val="1E1E1E"/>
                </a:solidFill>
              </a:rPr>
              <a:t>However, the lack of labeled data makes it more challenging to evaluate the accuracy of the model's results.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Semi-Supervised Learning: Bridging the Gap</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Semi-supervised learning combines labeled and unlabeled data for training.</a:t>
            </a:r>
          </a:p>
          <a:p>
            <a:pPr algn="l">
              <a:spcAft>
                <a:spcPts val="400"/>
              </a:spcAft>
            </a:pPr>
            <a:r>
              <a:rPr sz="2000">
                <a:solidFill>
                  <a:srgbClr val="1E1E1E"/>
                </a:solidFill>
              </a:rPr>
              <a:t>It uses a small amount of labeled data and a large amount of unlabeled data.</a:t>
            </a:r>
          </a:p>
          <a:p>
            <a:pPr algn="l">
              <a:spcAft>
                <a:spcPts val="400"/>
              </a:spcAft>
            </a:pPr>
            <a:r>
              <a:rPr sz="2000">
                <a:solidFill>
                  <a:srgbClr val="1E1E1E"/>
                </a:solidFill>
              </a:rPr>
              <a:t>This addresses the disadvantages of both supervised and unsupervised learning by leveraging the benefits of both approaches.</a:t>
            </a:r>
          </a:p>
          <a:p>
            <a:pPr algn="l">
              <a:spcAft>
                <a:spcPts val="400"/>
              </a:spcAft>
            </a:pPr>
            <a:r>
              <a:rPr sz="2000">
                <a:solidFill>
                  <a:srgbClr val="1E1E1E"/>
                </a:solidFill>
              </a:rPr>
              <a:t>Helps to improve model accuracy in scenarios where labeling is expensive or time-consuming.</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Dimensionality Reduction in Unsupervised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Dimensionality reduction algorithms reduce the number of dimensions in training data.</a:t>
            </a:r>
          </a:p>
          <a:p>
            <a:pPr algn="l">
              <a:spcAft>
                <a:spcPts val="400"/>
              </a:spcAft>
            </a:pPr>
            <a:r>
              <a:rPr sz="2000">
                <a:solidFill>
                  <a:srgbClr val="1E1E1E"/>
                </a:solidFill>
              </a:rPr>
              <a:t>This speeds up algorithm execution, reduces storage needs, and sometimes improves performance.</a:t>
            </a:r>
          </a:p>
          <a:p>
            <a:pPr algn="l">
              <a:spcAft>
                <a:spcPts val="400"/>
              </a:spcAft>
            </a:pPr>
            <a:r>
              <a:rPr sz="2000">
                <a:solidFill>
                  <a:srgbClr val="1E1E1E"/>
                </a:solidFill>
              </a:rPr>
              <a:t>Techniques include t-SNE, PCA, LLE, and MDS.</a:t>
            </a:r>
          </a:p>
          <a:p>
            <a:pPr algn="l">
              <a:spcAft>
                <a:spcPts val="400"/>
              </a:spcAft>
            </a:pPr>
            <a:r>
              <a:rPr sz="2000">
                <a:solidFill>
                  <a:srgbClr val="1E1E1E"/>
                </a:solidFill>
              </a:rPr>
              <a:t>It's often beneficial to use dimensionality reduction before applying other machine learning algorithms.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Unsupervised Pretraining for Complex Tasks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Unsupervised pretraining is useful when labeled data is scarce for complex tasks.</a:t>
            </a:r>
          </a:p>
          <a:p>
            <a:pPr algn="l">
              <a:spcAft>
                <a:spcPts val="400"/>
              </a:spcAft>
            </a:pPr>
            <a:r>
              <a:rPr sz="2000">
                <a:solidFill>
                  <a:srgbClr val="1E1E1E"/>
                </a:solidFill>
              </a:rPr>
              <a:t>It involves training an unsupervised model (like an autoencoder or GAN) on unlabeled data.</a:t>
            </a:r>
          </a:p>
          <a:p>
            <a:pPr algn="l">
              <a:spcAft>
                <a:spcPts val="400"/>
              </a:spcAft>
            </a:pPr>
            <a:r>
              <a:rPr sz="2000">
                <a:solidFill>
                  <a:srgbClr val="1E1E1E"/>
                </a:solidFill>
              </a:rPr>
              <a:t>The lower layers of the pretrained model are then reused and fine-tuned with labeled data for the target task.</a:t>
            </a:r>
          </a:p>
          <a:p>
            <a:pPr algn="l">
              <a:spcAft>
                <a:spcPts val="400"/>
              </a:spcAft>
            </a:pPr>
            <a:r>
              <a:rPr sz="2000">
                <a:solidFill>
                  <a:srgbClr val="1E1E1E"/>
                </a:solidFill>
              </a:rPr>
              <a:t>This approach was instrumental in the revival of neural networks and the success of deep learning.</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Unsupervised Pretraining Techniques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Autoencoders are used in unsupervised pretraining to learn dense representations of input data (latent representations).</a:t>
            </a:r>
          </a:p>
          <a:p>
            <a:pPr algn="l">
              <a:spcAft>
                <a:spcPts val="400"/>
              </a:spcAft>
            </a:pPr>
            <a:r>
              <a:rPr sz="2000">
                <a:solidFill>
                  <a:srgbClr val="1E1E1E"/>
                </a:solidFill>
              </a:rPr>
              <a:t>Stacked autoencoders combine multiple autoencoders to create a deeper network for better feature extraction.</a:t>
            </a:r>
          </a:p>
          <a:p>
            <a:pPr algn="l">
              <a:spcAft>
                <a:spcPts val="400"/>
              </a:spcAft>
            </a:pPr>
            <a:r>
              <a:rPr sz="2000">
                <a:solidFill>
                  <a:srgbClr val="1E1E1E"/>
                </a:solidFill>
              </a:rPr>
              <a:t>The lower layers of a stacked autoencoder, trained on unlabeled data, can be reused for supervised tasks with limited labeled data.</a:t>
            </a:r>
          </a:p>
          <a:p>
            <a:pPr algn="l">
              <a:spcAft>
                <a:spcPts val="400"/>
              </a:spcAft>
            </a:pPr>
            <a:r>
              <a:rPr sz="2000">
                <a:solidFill>
                  <a:srgbClr val="1E1E1E"/>
                </a:solidFill>
              </a:rPr>
              <a:t>Denoising autoencoders can also be used for noise removal from data.</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Self-Supervised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Self-supervised learning trains on fully unlabeled datasets, creating its own labels.</a:t>
            </a:r>
          </a:p>
          <a:p>
            <a:pPr algn="l">
              <a:spcAft>
                <a:spcPts val="400"/>
              </a:spcAft>
            </a:pPr>
            <a:r>
              <a:rPr sz="2000">
                <a:solidFill>
                  <a:srgbClr val="1E1E1E"/>
                </a:solidFill>
              </a:rPr>
              <a:t>An example is masking parts of images and training a model to recover the original image.</a:t>
            </a:r>
          </a:p>
          <a:p>
            <a:pPr algn="l">
              <a:spcAft>
                <a:spcPts val="400"/>
              </a:spcAft>
            </a:pPr>
            <a:r>
              <a:rPr sz="2000">
                <a:solidFill>
                  <a:srgbClr val="1E1E1E"/>
                </a:solidFill>
              </a:rPr>
              <a:t>This creates a model potentially useful for image repair or object removal.</a:t>
            </a:r>
          </a:p>
          <a:p>
            <a:pPr algn="l">
              <a:spcAft>
                <a:spcPts val="400"/>
              </a:spcAft>
            </a:pPr>
            <a:r>
              <a:rPr sz="2000">
                <a:solidFill>
                  <a:srgbClr val="1E1E1E"/>
                </a:solidFill>
              </a:rPr>
              <a:t>It differs from unsupervised learning in that it uses generated labels during training, but addresses similar tasks.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Model Evaluation Metrics</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Matrix Inversion and the Normal Equation's Limitations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Normal Equation involves computing the inverse of XᵀX, an (n+1) × (n+1) matrix (n being the number of features).</a:t>
            </a:r>
          </a:p>
          <a:p>
            <a:pPr algn="l">
              <a:spcAft>
                <a:spcPts val="400"/>
              </a:spcAft>
            </a:pPr>
            <a:r>
              <a:rPr sz="2000">
                <a:solidFill>
                  <a:srgbClr val="1E1E1E"/>
                </a:solidFill>
              </a:rPr>
              <a:t>The computational complexity of inverting this matrix is approximately O(n².⁴) to O(n³).</a:t>
            </a:r>
          </a:p>
          <a:p>
            <a:pPr algn="l">
              <a:spcAft>
                <a:spcPts val="400"/>
              </a:spcAft>
            </a:pPr>
            <a:r>
              <a:rPr sz="2000">
                <a:solidFill>
                  <a:srgbClr val="1E1E1E"/>
                </a:solidFill>
              </a:rPr>
              <a:t>The Normal Equation may fail if XᵀX is not invertible (e.g., if m &lt; n or features are redundant).</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Introduction to Model Evaluation in Machine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Model evaluation is crucial for determining how well a machine learning model generalizes to unseen data.</a:t>
            </a:r>
          </a:p>
          <a:p>
            <a:pPr algn="l">
              <a:spcAft>
                <a:spcPts val="400"/>
              </a:spcAft>
            </a:pPr>
            <a:r>
              <a:rPr sz="2000">
                <a:solidFill>
                  <a:srgbClr val="1E1E1E"/>
                </a:solidFill>
              </a:rPr>
              <a:t>The document highlights the importance of using a performance measure (cost or utility function) to assess model quality.  For linear regression, minimizing the distance between predictions and training examples is a common approach.</a:t>
            </a:r>
          </a:p>
          <a:p>
            <a:pPr algn="l">
              <a:spcAft>
                <a:spcPts val="400"/>
              </a:spcAft>
            </a:pPr>
            <a:r>
              <a:rPr sz="2000">
                <a:solidFill>
                  <a:srgbClr val="1E1E1E"/>
                </a:solidFill>
              </a:rPr>
              <a:t>The choice of performance metric should be closely tied to the final business objective.</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Cross-Validation for Robust Evaluation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N-fold cross-validation is recommended for evaluating model performance.</a:t>
            </a:r>
          </a:p>
          <a:p>
            <a:pPr algn="l">
              <a:spcAft>
                <a:spcPts val="400"/>
              </a:spcAft>
            </a:pPr>
            <a:r>
              <a:rPr sz="2000">
                <a:solidFill>
                  <a:srgbClr val="1E1E1E"/>
                </a:solidFill>
              </a:rPr>
              <a:t>This involves splitting the training data into N folds, training the model on N-1 folds, and evaluating it on the remaining fold. This process is repeated N times.</a:t>
            </a:r>
          </a:p>
          <a:p>
            <a:pPr algn="l">
              <a:spcAft>
                <a:spcPts val="400"/>
              </a:spcAft>
            </a:pPr>
            <a:r>
              <a:rPr sz="2000">
                <a:solidFill>
                  <a:srgbClr val="1E1E1E"/>
                </a:solidFill>
              </a:rPr>
              <a:t>The mean and standard deviation of the performance measure across the N folds provide a more robust estimate of model performance than a single train-test split.</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Performance Measures: Regression Models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For linear regression, the Root Mean Squared Error (RMSE) is a commonly used metric.  Minimizing Mean Squared Error (MSE) is computationally simpler and yields the same optimal parameters.</a:t>
            </a:r>
          </a:p>
          <a:p>
            <a:pPr algn="l">
              <a:spcAft>
                <a:spcPts val="400"/>
              </a:spcAft>
            </a:pPr>
            <a:r>
              <a:rPr sz="2000">
                <a:solidFill>
                  <a:srgbClr val="1E1E1E"/>
                </a:solidFill>
              </a:rPr>
              <a:t>The document notes that the training loss function (used during model training) might differ from the evaluation metric (used for assessing final model performance).  This is acceptable if the loss function is easier to optimize and strongly correlated with the evaluation metric.</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Performance Measures: Classification Models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Evaluating classifiers is more complex than evaluating regressors.</a:t>
            </a:r>
          </a:p>
          <a:p>
            <a:pPr algn="l">
              <a:spcAft>
                <a:spcPts val="400"/>
              </a:spcAft>
            </a:pPr>
            <a:r>
              <a:rPr sz="2000">
                <a:solidFill>
                  <a:srgbClr val="1E1E1E"/>
                </a:solidFill>
              </a:rPr>
              <a:t>The `cross_val_score()` function can be used with k-fold cross-validation to measure a classifier's accuracy.</a:t>
            </a:r>
          </a:p>
          <a:p>
            <a:pPr algn="l">
              <a:spcAft>
                <a:spcPts val="400"/>
              </a:spcAft>
            </a:pPr>
            <a:r>
              <a:rPr sz="2000">
                <a:solidFill>
                  <a:srgbClr val="1E1E1E"/>
                </a:solidFill>
              </a:rPr>
              <a:t>The document mentions the use of  `cross_val_predict()` for further analysis.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Classification Metrics: Precision and Recall</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Precision and recall are important metrics for evaluating classification models.  Precision measures the accuracy of positive predictions, while recall measures the ability to find all positive instances.</a:t>
            </a:r>
          </a:p>
          <a:p>
            <a:pPr algn="l">
              <a:spcAft>
                <a:spcPts val="400"/>
              </a:spcAft>
            </a:pPr>
            <a:r>
              <a:rPr sz="2000">
                <a:solidFill>
                  <a:srgbClr val="1E1E1E"/>
                </a:solidFill>
              </a:rPr>
              <a:t>The Receiver Operating Characteristic (ROC) curve visualizes the trade-off between sensitivity (recall) and specificity.</a:t>
            </a:r>
          </a:p>
          <a:p>
            <a:pPr algn="l">
              <a:spcAft>
                <a:spcPts val="400"/>
              </a:spcAft>
            </a:pPr>
            <a:r>
              <a:rPr sz="2000">
                <a:solidFill>
                  <a:srgbClr val="1E1E1E"/>
                </a:solidFill>
              </a:rPr>
              <a:t>`sklearn.metrics.roc_auc_score()` and `sklearn.metrics.roc_curve()` are mentioned as useful functions.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Analyzing Model Errors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Analyzing the types of errors a model makes provides valuable insights.</a:t>
            </a:r>
          </a:p>
          <a:p>
            <a:pPr algn="l">
              <a:spcAft>
                <a:spcPts val="400"/>
              </a:spcAft>
            </a:pPr>
            <a:r>
              <a:rPr sz="2000">
                <a:solidFill>
                  <a:srgbClr val="1E1E1E"/>
                </a:solidFill>
              </a:rPr>
              <a:t>The document suggests considering what data a human would have used to avoid these errors. This can guide further model improvement and feature engineering.</a:t>
            </a:r>
          </a:p>
          <a:p>
            <a:pPr algn="l">
              <a:spcAft>
                <a:spcPts val="400"/>
              </a:spcAft>
            </a:pPr>
            <a:r>
              <a:rPr sz="2000">
                <a:solidFill>
                  <a:srgbClr val="1E1E1E"/>
                </a:solidFill>
              </a:rPr>
              <a:t>This analysis helps in selecting models that make different types of errors, leading to more robust ensemble models.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Feature Selection and Engineering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iterative model development process includes steps for feature selection and engineering.</a:t>
            </a:r>
          </a:p>
          <a:p>
            <a:pPr algn="l">
              <a:spcAft>
                <a:spcPts val="400"/>
              </a:spcAft>
            </a:pPr>
            <a:r>
              <a:rPr sz="2000">
                <a:solidFill>
                  <a:srgbClr val="1E1E1E"/>
                </a:solidFill>
              </a:rPr>
              <a:t>These steps are performed to improve model performance and address identified errors.</a:t>
            </a:r>
          </a:p>
          <a:p>
            <a:pPr algn="l">
              <a:spcAft>
                <a:spcPts val="400"/>
              </a:spcAft>
            </a:pPr>
            <a:r>
              <a:rPr sz="2000">
                <a:solidFill>
                  <a:srgbClr val="1E1E1E"/>
                </a:solidFill>
              </a:rPr>
              <a:t>Multiple iterations of model training, evaluation, error analysis, and feature refinement are recommended.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Fine-tuning Hyperparameters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Fine-tuning hyperparameters is done using cross-validation.</a:t>
            </a:r>
          </a:p>
          <a:p>
            <a:pPr algn="l">
              <a:spcAft>
                <a:spcPts val="400"/>
              </a:spcAft>
            </a:pPr>
            <a:r>
              <a:rPr sz="2000">
                <a:solidFill>
                  <a:srgbClr val="1E1E1E"/>
                </a:solidFill>
              </a:rPr>
              <a:t>Data transformation choices are treated as hyperparameters during this process.</a:t>
            </a:r>
          </a:p>
          <a:p>
            <a:pPr algn="l">
              <a:spcAft>
                <a:spcPts val="400"/>
              </a:spcAft>
            </a:pPr>
            <a:r>
              <a:rPr sz="2000">
                <a:solidFill>
                  <a:srgbClr val="1E1E1E"/>
                </a:solidFill>
              </a:rPr>
              <a:t>The goal is to find the hyperparameter values that minimize the generalization error.</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Ensemble Methods for Improved Performance</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Combining well-performing models into an ensemble often leads to better overall performance.</a:t>
            </a:r>
          </a:p>
          <a:p>
            <a:pPr algn="l">
              <a:spcAft>
                <a:spcPts val="400"/>
              </a:spcAft>
            </a:pPr>
            <a:r>
              <a:rPr sz="2000">
                <a:solidFill>
                  <a:srgbClr val="1E1E1E"/>
                </a:solidFill>
              </a:rPr>
              <a:t>The document suggests using an ensemble of models that make different types of errors.</a:t>
            </a:r>
          </a:p>
          <a:p>
            <a:pPr algn="l">
              <a:spcAft>
                <a:spcPts val="400"/>
              </a:spcAft>
            </a:pPr>
            <a:r>
              <a:rPr sz="2000">
                <a:solidFill>
                  <a:srgbClr val="1E1E1E"/>
                </a:solidFill>
              </a:rPr>
              <a:t>An example is provided of averaging predictions from a k-nearest neighbors model and a random forest model.</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Data Mismatch and Model Monitoring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 potential issue is data mismatch, where training data may not perfectly represent real-world data.  This necessitates careful consideration of the data used for model evaluation and deployment.</a:t>
            </a:r>
          </a:p>
          <a:p>
            <a:pPr algn="l">
              <a:spcAft>
                <a:spcPts val="400"/>
              </a:spcAft>
            </a:pPr>
            <a:r>
              <a:rPr sz="2000">
                <a:solidFill>
                  <a:srgbClr val="1E1E1E"/>
                </a:solidFill>
              </a:rPr>
              <a:t>Continuous monitoring of model performance in production is critical due to the possibility of model rot (performance degradation over time due to changing data characteristics).</a:t>
            </a:r>
          </a:p>
          <a:p>
            <a:pPr algn="l">
              <a:spcAft>
                <a:spcPts val="400"/>
              </a:spcAft>
            </a:pPr>
            <a:r>
              <a:rPr sz="2000">
                <a:solidFill>
                  <a:srgbClr val="1E1E1E"/>
                </a:solidFill>
              </a:rPr>
              <a:t>Automating data collection, model training, evaluation, and deployment is recommended to manage the ongoing maintenance of a deployed model.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The Pseudoinverse as an Alternative</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Singular Value Decomposition (SVD) decomposes the matrix X into UΣVᵀ.</a:t>
            </a:r>
          </a:p>
          <a:p>
            <a:pPr algn="l">
              <a:spcAft>
                <a:spcPts val="400"/>
              </a:spcAft>
            </a:pPr>
            <a:r>
              <a:rPr sz="2000">
                <a:solidFill>
                  <a:srgbClr val="1E1E1E"/>
                </a:solidFill>
              </a:rPr>
              <a:t>The pseudoinverse X⁺ is computed as VΣ⁺Uᵀ.</a:t>
            </a:r>
          </a:p>
          <a:p>
            <a:pPr algn="l">
              <a:spcAft>
                <a:spcPts val="400"/>
              </a:spcAft>
            </a:pPr>
            <a:r>
              <a:rPr sz="2000">
                <a:solidFill>
                  <a:srgbClr val="1E1E1E"/>
                </a:solidFill>
              </a:rPr>
              <a:t>Σ⁺ is calculated by setting values in Σ smaller than a threshold to zero, inverting non-zero values, and transposing.</a:t>
            </a:r>
          </a:p>
          <a:p>
            <a:pPr algn="l">
              <a:spcAft>
                <a:spcPts val="400"/>
              </a:spcAft>
            </a:pPr>
            <a:r>
              <a:rPr sz="2000">
                <a:solidFill>
                  <a:srgbClr val="1E1E1E"/>
                </a:solidFill>
              </a:rPr>
              <a:t>The pseudoinverse is always defined, unlike the Normal Equation's inverse.</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Regularization Techniques</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The Need for Regularization in Machine Learning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Deep neural networks, with their vast number of parameters (tens of thousands or millions), can overfit training data.</a:t>
            </a:r>
          </a:p>
          <a:p>
            <a:pPr algn="l">
              <a:spcAft>
                <a:spcPts val="400"/>
              </a:spcAft>
            </a:pPr>
            <a:r>
              <a:rPr sz="2000">
                <a:solidFill>
                  <a:srgbClr val="1E1E1E"/>
                </a:solidFill>
              </a:rPr>
              <a:t>Overfitting occurs when a model learns the training data too well, performing poorly on unseen data.</a:t>
            </a:r>
          </a:p>
          <a:p>
            <a:pPr algn="l">
              <a:spcAft>
                <a:spcPts val="400"/>
              </a:spcAft>
            </a:pPr>
            <a:r>
              <a:rPr sz="2000">
                <a:solidFill>
                  <a:srgbClr val="1E1E1E"/>
                </a:solidFill>
              </a:rPr>
              <a:t>Regularization techniques are crucial to prevent overfitting and improve model generalization.</a:t>
            </a:r>
          </a:p>
          <a:p>
            <a:pPr algn="l">
              <a:spcAft>
                <a:spcPts val="400"/>
              </a:spcAft>
            </a:pPr>
            <a:r>
              <a:rPr sz="2000">
                <a:solidFill>
                  <a:srgbClr val="1E1E1E"/>
                </a:solidFill>
              </a:rPr>
              <a:t>Early stopping and batch normalization are effective regularization methods.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L1 and L2 Regularization in Neural Networks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L1 and L2 regularization, similar to their application in linear models, constrain neural network weights.</a:t>
            </a:r>
          </a:p>
          <a:p>
            <a:pPr algn="l">
              <a:spcAft>
                <a:spcPts val="400"/>
              </a:spcAft>
            </a:pPr>
            <a:r>
              <a:rPr sz="2000">
                <a:solidFill>
                  <a:srgbClr val="1E1E1E"/>
                </a:solidFill>
              </a:rPr>
              <a:t>L2 regularization adds a penalty term proportional to the square of the L2 norm of the weight vector to the loss function (α(∥ w ∥2)² / m).</a:t>
            </a:r>
          </a:p>
          <a:p>
            <a:pPr algn="l">
              <a:spcAft>
                <a:spcPts val="400"/>
              </a:spcAft>
            </a:pPr>
            <a:r>
              <a:rPr sz="2000">
                <a:solidFill>
                  <a:srgbClr val="1E1E1E"/>
                </a:solidFill>
              </a:rPr>
              <a:t>L1 regularization encourages sparsity (many weights equal to zero) by adding a penalty term proportional to the L1 norm.</a:t>
            </a:r>
          </a:p>
          <a:p>
            <a:pPr algn="l">
              <a:spcAft>
                <a:spcPts val="400"/>
              </a:spcAft>
            </a:pPr>
            <a:r>
              <a:rPr sz="2000">
                <a:solidFill>
                  <a:srgbClr val="1E1E1E"/>
                </a:solidFill>
              </a:rPr>
              <a:t>In Keras, these can be implemented using `tf.keras.regularizers.l2(0.01)` and `tf.keras.regularizers.l1()`, respectively.  `tf.keras.regularizers.l1_l2()` allows combining both.</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Implementing L2 Regularization in Keras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To apply L2 regularization to a Keras layer's connection weights, use the `kernel_regularizer` argument.</a:t>
            </a:r>
          </a:p>
          <a:p>
            <a:pPr algn="l">
              <a:spcAft>
                <a:spcPts val="400"/>
              </a:spcAft>
            </a:pPr>
            <a:r>
              <a:rPr sz="2000">
                <a:solidFill>
                  <a:srgbClr val="1E1E1E"/>
                </a:solidFill>
              </a:rPr>
              <a:t>Example: `layer = tf.keras.layers.Dense(100, activation="relu", kernel_initializer="he_normal", kernel_regularizer=tf.keras.regularizers.l2(0.01))`</a:t>
            </a:r>
          </a:p>
          <a:p>
            <a:pPr algn="l">
              <a:spcAft>
                <a:spcPts val="400"/>
              </a:spcAft>
            </a:pPr>
            <a:r>
              <a:rPr sz="2000">
                <a:solidFill>
                  <a:srgbClr val="1E1E1E"/>
                </a:solidFill>
              </a:rPr>
              <a:t>The `l2()` function returns a regularizer that adds the regularization loss to the final loss during training.</a:t>
            </a:r>
          </a:p>
          <a:p>
            <a:pPr algn="l">
              <a:spcAft>
                <a:spcPts val="400"/>
              </a:spcAft>
            </a:pPr>
            <a:r>
              <a:rPr sz="2000">
                <a:solidFill>
                  <a:srgbClr val="1E1E1E"/>
                </a:solidFill>
              </a:rPr>
              <a:t>Applying the same regularizer to all layers is a common practice.</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Dropout Regularization for Neural Networks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Dropout is a popular regularization technique that randomly ignores (sets to zero) neurons during training.</a:t>
            </a:r>
          </a:p>
          <a:p>
            <a:pPr algn="l">
              <a:spcAft>
                <a:spcPts val="400"/>
              </a:spcAft>
            </a:pPr>
            <a:r>
              <a:rPr sz="2000">
                <a:solidFill>
                  <a:srgbClr val="1E1E1E"/>
                </a:solidFill>
              </a:rPr>
              <a:t>This prevents neurons from co-adapting too much and improves generalization.</a:t>
            </a:r>
          </a:p>
          <a:p>
            <a:pPr algn="l">
              <a:spcAft>
                <a:spcPts val="400"/>
              </a:spcAft>
            </a:pPr>
            <a:r>
              <a:rPr sz="2000">
                <a:solidFill>
                  <a:srgbClr val="1E1E1E"/>
                </a:solidFill>
              </a:rPr>
              <a:t>At every training step, each neuron has a probability (e.g., 0.5) of being "dropped out."</a:t>
            </a:r>
          </a:p>
          <a:p>
            <a:pPr algn="l">
              <a:spcAft>
                <a:spcPts val="400"/>
              </a:spcAft>
            </a:pPr>
            <a:r>
              <a:rPr sz="2000">
                <a:solidFill>
                  <a:srgbClr val="1E1E1E"/>
                </a:solidFill>
              </a:rPr>
              <a:t>Monte Carlo (MC) dropout uses the same dropout probability at test time to obtain multiple predictions and average them.  This acts as a regularizer.</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Max-Norm Regularization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Max-norm regularization constrains the weights of each neuron (∥ w ∥2 ≤ r), where 'r' is the max-norm hyperparameter.</a:t>
            </a:r>
          </a:p>
          <a:p>
            <a:pPr algn="l">
              <a:spcAft>
                <a:spcPts val="400"/>
              </a:spcAft>
            </a:pPr>
            <a:r>
              <a:rPr sz="2000">
                <a:solidFill>
                  <a:srgbClr val="1E1E1E"/>
                </a:solidFill>
              </a:rPr>
              <a:t>It does not add a regularization term to the loss function.</a:t>
            </a:r>
          </a:p>
          <a:p>
            <a:pPr algn="l">
              <a:spcAft>
                <a:spcPts val="400"/>
              </a:spcAft>
            </a:pPr>
            <a:r>
              <a:rPr sz="2000">
                <a:solidFill>
                  <a:srgbClr val="1E1E1E"/>
                </a:solidFill>
              </a:rPr>
              <a:t>Instead, it rescales the weights after each training step if the L2 norm exceeds 'r' (w ← w r / ∥ w ∥2).</a:t>
            </a:r>
          </a:p>
          <a:p>
            <a:pPr algn="l">
              <a:spcAft>
                <a:spcPts val="400"/>
              </a:spcAft>
            </a:pPr>
            <a:r>
              <a:rPr sz="2000">
                <a:solidFill>
                  <a:srgbClr val="1E1E1E"/>
                </a:solidFill>
              </a:rPr>
              <a:t>Reducing 'r' increases regularization and helps reduce overfitting.  It can also alleviate unstable gradients.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Implementing Max-Norm in Keras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Max-norm regularization in Keras is implemented using the `kernel_constraint` argument of each hidden layer.</a:t>
            </a:r>
          </a:p>
          <a:p>
            <a:pPr algn="l">
              <a:spcAft>
                <a:spcPts val="400"/>
              </a:spcAft>
            </a:pPr>
            <a:r>
              <a:rPr sz="2000">
                <a:solidFill>
                  <a:srgbClr val="1E1E1E"/>
                </a:solidFill>
              </a:rPr>
              <a:t>A `max_norm()` constraint is set.  The specific implementation details aren't given in the provided text.</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Regularization in Ridge Regression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Ridge regression (Tikhonov regularization) adds a penalty term (α/m * Σ θi²) to the MSE loss function.</a:t>
            </a:r>
          </a:p>
          <a:p>
            <a:pPr algn="l">
              <a:spcAft>
                <a:spcPts val="400"/>
              </a:spcAft>
            </a:pPr>
            <a:r>
              <a:rPr sz="2000">
                <a:solidFill>
                  <a:srgbClr val="1E1E1E"/>
                </a:solidFill>
              </a:rPr>
              <a:t>The hyperparameter α controls the amount of regularization; α = 0 means no regularization.</a:t>
            </a:r>
          </a:p>
          <a:p>
            <a:pPr algn="l">
              <a:spcAft>
                <a:spcPts val="400"/>
              </a:spcAft>
            </a:pPr>
            <a:r>
              <a:rPr sz="2000">
                <a:solidFill>
                  <a:srgbClr val="1E1E1E"/>
                </a:solidFill>
              </a:rPr>
              <a:t>Large α values lead to weights close to zero, resulting in a simpler model.</a:t>
            </a:r>
          </a:p>
          <a:p>
            <a:pPr algn="l">
              <a:spcAft>
                <a:spcPts val="400"/>
              </a:spcAft>
            </a:pPr>
            <a:r>
              <a:rPr sz="2000">
                <a:solidFill>
                  <a:srgbClr val="1E1E1E"/>
                </a:solidFill>
              </a:rPr>
              <a:t>The bias term (θ0) is typically not regularized.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Lasso and Elastic Net Regression</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Lasso regression uses L1 regularization, encouraging sparsity in the model.</a:t>
            </a:r>
          </a:p>
          <a:p>
            <a:pPr algn="l">
              <a:spcAft>
                <a:spcPts val="400"/>
              </a:spcAft>
            </a:pPr>
            <a:r>
              <a:rPr sz="2000">
                <a:solidFill>
                  <a:srgbClr val="1E1E1E"/>
                </a:solidFill>
              </a:rPr>
              <a:t>Elastic net regression combines L1 and L2 regularization, offering a balance between sparsity and smoothness.</a:t>
            </a:r>
          </a:p>
          <a:p>
            <a:pPr algn="l">
              <a:spcAft>
                <a:spcPts val="400"/>
              </a:spcAft>
            </a:pPr>
            <a:r>
              <a:rPr sz="2000">
                <a:solidFill>
                  <a:srgbClr val="1E1E1E"/>
                </a:solidFill>
              </a:rPr>
              <a:t>Elastic net is often preferred over Lasso when features are highly correlated or the number of features exceeds training instances.</a:t>
            </a:r>
          </a:p>
          <a:p>
            <a:pPr algn="l">
              <a:spcAft>
                <a:spcPts val="400"/>
              </a:spcAft>
            </a:pPr>
            <a:r>
              <a:rPr sz="2000">
                <a:solidFill>
                  <a:srgbClr val="1E1E1E"/>
                </a:solidFill>
              </a:rPr>
              <a:t>Scikit-Learn provides `ElasticNet` for implementing elastic net regression.</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Weight Decay and AdamW</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AdamW is a variant of the Adam optimizer incorporating weight decay, a regularization technique.</a:t>
            </a:r>
          </a:p>
          <a:p>
            <a:pPr algn="l">
              <a:spcAft>
                <a:spcPts val="400"/>
              </a:spcAft>
            </a:pPr>
            <a:r>
              <a:rPr sz="2000">
                <a:solidFill>
                  <a:srgbClr val="1E1E1E"/>
                </a:solidFill>
              </a:rPr>
              <a:t>Weight decay scales down model weights at each iteration (e.g., multiplying by 0.99).</a:t>
            </a:r>
          </a:p>
          <a:p>
            <a:pPr algn="l">
              <a:spcAft>
                <a:spcPts val="400"/>
              </a:spcAft>
            </a:pPr>
            <a:r>
              <a:rPr sz="2000">
                <a:solidFill>
                  <a:srgbClr val="1E1E1E"/>
                </a:solidFill>
              </a:rPr>
              <a:t>While mathematically similar to L2 regularization with SGD, they differ with Adam.</a:t>
            </a:r>
          </a:p>
          <a:p>
            <a:pPr algn="l">
              <a:spcAft>
                <a:spcPts val="400"/>
              </a:spcAft>
            </a:pPr>
            <a:r>
              <a:rPr sz="2000">
                <a:solidFill>
                  <a:srgbClr val="1E1E1E"/>
                </a:solidFill>
              </a:rPr>
              <a:t>Using AdamW is recommended when combining Adam with weight decay, rather than using L2 regularization directly.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Kernel Trick in Support Vector Machines (SVMs)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The kernel trick efficiently computes the dot product of transformed vectors without explicitly performing the transformation.</a:t>
            </a:r>
          </a:p>
          <a:p>
            <a:pPr algn="l">
              <a:spcAft>
                <a:spcPts val="400"/>
              </a:spcAft>
            </a:pPr>
            <a:r>
              <a:rPr sz="2000">
                <a:solidFill>
                  <a:srgbClr val="1E1E1E"/>
                </a:solidFill>
              </a:rPr>
              <a:t>For a second-degree polynomial mapping, ϕ(a)ᵀϕ(b) = (aᵀb)².</a:t>
            </a:r>
          </a:p>
          <a:p>
            <a:pPr algn="l">
              <a:spcAft>
                <a:spcPts val="400"/>
              </a:spcAft>
            </a:pPr>
            <a:r>
              <a:rPr sz="2000">
                <a:solidFill>
                  <a:srgbClr val="1E1E1E"/>
                </a:solidFill>
              </a:rPr>
              <a:t>This avoids the computational cost of transforming the training set.</a:t>
            </a:r>
          </a:p>
          <a:p>
            <a:pPr algn="l">
              <a:spcAft>
                <a:spcPts val="400"/>
              </a:spcAft>
            </a:pPr>
            <a:r>
              <a:rPr sz="2000">
                <a:solidFill>
                  <a:srgbClr val="1E1E1E"/>
                </a:solidFill>
              </a:rPr>
              <a:t>Common kernels include linear, polynomial, and Gaussian RBF.</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Other Regularization Methods Mentioned</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Data augmentation artificially increases training data size by generating realistic variations of existing instances, reducing overfitting.</a:t>
            </a:r>
          </a:p>
          <a:p>
            <a:pPr algn="l">
              <a:spcAft>
                <a:spcPts val="400"/>
              </a:spcAft>
            </a:pPr>
            <a:r>
              <a:rPr sz="2000">
                <a:solidFill>
                  <a:srgbClr val="1E1E1E"/>
                </a:solidFill>
              </a:rPr>
              <a:t>Methods like `RandomCrop` and `RandomRotation` in Keras are examples of data augmentation.</a:t>
            </a:r>
          </a:p>
          <a:p>
            <a:pPr algn="l">
              <a:spcAft>
                <a:spcPts val="400"/>
              </a:spcAft>
            </a:pPr>
            <a:r>
              <a:rPr sz="2000">
                <a:solidFill>
                  <a:srgbClr val="1E1E1E"/>
                </a:solidFill>
              </a:rPr>
              <a:t>The TensorFlow Model Optimization Toolkit (TF-MOT) provides pruning API for removing connections during training based on magnitude.  This would be used if other techniques proved insufficient.</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r>
              <a:t>Bias-Variance Tradeoff</a:t>
            </a:r>
          </a:p>
        </p:txBody>
      </p:sp>
      <p:sp>
        <p:nvSpPr>
          <p:cNvPr id="3" name="Subtitle 2"/>
          <p:cNvSpPr>
            <a:spLocks noGrp="1"/>
          </p:cNvSpPr>
          <p:nvPr>
            <p:ph type="subTitle" idx="1"/>
          </p:nvPr>
        </p:nvSpPr>
        <p:spPr/>
        <p:txBody>
          <a:bodyPr/>
          <a:lstStyle/>
          <a:p>
            <a:r>
              <a:t>Section Begins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Introduction to the Bias-Variance Tradeoff</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A model's generalization error can be decomposed into three components: bias, variance, and irreducible error.</a:t>
            </a:r>
          </a:p>
          <a:p>
            <a:pPr algn="l">
              <a:spcAft>
                <a:spcPts val="400"/>
              </a:spcAft>
            </a:pPr>
            <a:r>
              <a:rPr sz="2000">
                <a:solidFill>
                  <a:srgbClr val="1E1E1E"/>
                </a:solidFill>
              </a:rPr>
              <a:t>Bias arises from incorrect assumptions in the model, such as assuming linearity when the relationship is quadratic.  High bias leads to underfitting.</a:t>
            </a:r>
          </a:p>
          <a:p>
            <a:pPr algn="l">
              <a:spcAft>
                <a:spcPts val="400"/>
              </a:spcAft>
            </a:pPr>
            <a:r>
              <a:rPr sz="2000">
                <a:solidFill>
                  <a:srgbClr val="1E1E1E"/>
                </a:solidFill>
              </a:rPr>
              <a:t>Variance reflects the model's sensitivity to small variations in the training data. High variance leads to overfitting.</a:t>
            </a:r>
          </a:p>
          <a:p>
            <a:pPr algn="l">
              <a:spcAft>
                <a:spcPts val="400"/>
              </a:spcAft>
            </a:pPr>
            <a:r>
              <a:rPr sz="2000">
                <a:solidFill>
                  <a:srgbClr val="1E1E1E"/>
                </a:solidFill>
              </a:rPr>
              <a:t>Irreducible error stems from inherent noise in the data itself and can only be reduced by improving data quality.</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Bias: Wrong Assumptions and Underfitting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High bias is characteristic of models that make overly simplistic assumptions about the data.</a:t>
            </a:r>
          </a:p>
          <a:p>
            <a:pPr algn="l">
              <a:spcAft>
                <a:spcPts val="400"/>
              </a:spcAft>
            </a:pPr>
            <a:r>
              <a:rPr sz="2000">
                <a:solidFill>
                  <a:srgbClr val="1E1E1E"/>
                </a:solidFill>
              </a:rPr>
              <a:t>An example is assuming a linear relationship when the true relationship is quadratic.</a:t>
            </a:r>
          </a:p>
          <a:p>
            <a:pPr algn="l">
              <a:spcAft>
                <a:spcPts val="400"/>
              </a:spcAft>
            </a:pPr>
            <a:r>
              <a:rPr sz="2000">
                <a:solidFill>
                  <a:srgbClr val="1E1E1E"/>
                </a:solidFill>
              </a:rPr>
              <a:t>High-bias models underfit the training data, meaning they perform poorly on both training and testing sets.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Variance: Sensitivity to Data Variations and Overfitting</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High variance indicates a model is overly sensitive to fluctuations in the training data.</a:t>
            </a:r>
          </a:p>
          <a:p>
            <a:pPr algn="l">
              <a:spcAft>
                <a:spcPts val="400"/>
              </a:spcAft>
            </a:pPr>
            <a:r>
              <a:rPr sz="2000">
                <a:solidFill>
                  <a:srgbClr val="1E1E1E"/>
                </a:solidFill>
              </a:rPr>
              <a:t>Models with many degrees of freedom (e.g., high-degree polynomial models) are prone to high variance.</a:t>
            </a:r>
          </a:p>
          <a:p>
            <a:pPr algn="l">
              <a:spcAft>
                <a:spcPts val="400"/>
              </a:spcAft>
            </a:pPr>
            <a:r>
              <a:rPr sz="2000">
                <a:solidFill>
                  <a:srgbClr val="1E1E1E"/>
                </a:solidFill>
              </a:rPr>
              <a:t>High-variance models overfit the training data, performing well on the training set but poorly on unseen data.</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The Bias-Variance Tradeoff: A Balancing Act</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Increasing model complexity typically increases variance and reduces bias.</a:t>
            </a:r>
          </a:p>
          <a:p>
            <a:pPr algn="l">
              <a:spcAft>
                <a:spcPts val="400"/>
              </a:spcAft>
            </a:pPr>
            <a:r>
              <a:rPr sz="2000">
                <a:solidFill>
                  <a:srgbClr val="1E1E1E"/>
                </a:solidFill>
              </a:rPr>
              <a:t>Conversely, decreasing model complexity increases bias and reduces variance.</a:t>
            </a:r>
          </a:p>
          <a:p>
            <a:pPr algn="l">
              <a:spcAft>
                <a:spcPts val="400"/>
              </a:spcAft>
            </a:pPr>
            <a:r>
              <a:rPr sz="2000">
                <a:solidFill>
                  <a:srgbClr val="1E1E1E"/>
                </a:solidFill>
              </a:rPr>
              <a:t>This inherent tension necessitates finding an optimal balance to minimize the overall generalization error.</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Reducing Overfitting: Regularization Techniques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Regularization constrains a model, limiting its degrees of freedom and reducing overfitting.</a:t>
            </a:r>
          </a:p>
          <a:p>
            <a:pPr algn="l">
              <a:spcAft>
                <a:spcPts val="400"/>
              </a:spcAft>
            </a:pPr>
            <a:r>
              <a:rPr sz="2000">
                <a:solidFill>
                  <a:srgbClr val="1E1E1E"/>
                </a:solidFill>
              </a:rPr>
              <a:t>For polynomial models, reducing the number of polynomial degrees is a simple regularization technique.</a:t>
            </a:r>
          </a:p>
          <a:p>
            <a:pPr algn="l">
              <a:spcAft>
                <a:spcPts val="400"/>
              </a:spcAft>
            </a:pPr>
            <a:r>
              <a:rPr sz="2000">
                <a:solidFill>
                  <a:srgbClr val="1E1E1E"/>
                </a:solidFill>
              </a:rPr>
              <a:t>For linear models, regularization typically involves constraining the model's weights.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Regularized Linear Models: Ridge, Lasso, and Elastic Net</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Ridge regression, Lasso regression, and Elastic Net regression are methods to constrain the weights of linear models.  (Further details on these specific methods are not provided in the document).</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Bias from Model Assumptions and Data Distributions</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Using the Mean Squared Error (MSE) in linear regression implicitly assumes a linear relationship and Gaussian noise. Non-linear data or non-Gaussian noise will introduce bias.</a:t>
            </a:r>
          </a:p>
          <a:p>
            <a:pPr algn="l">
              <a:spcAft>
                <a:spcPts val="400"/>
              </a:spcAft>
            </a:pPr>
            <a:r>
              <a:rPr sz="2000">
                <a:solidFill>
                  <a:srgbClr val="1E1E1E"/>
                </a:solidFill>
              </a:rPr>
              <a:t>Using log loss implicitly assumes instances follow a Gaussian distribution around their class mean. Deviations from this assumption lead to model bias.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003366"/>
                </a:solidFill>
              </a:rPr>
              <a:t>Sources of Bias Beyond Training Data</a:t>
            </a:r>
          </a:p>
        </p:txBody>
      </p:sp>
      <p:sp>
        <p:nvSpPr>
          <p:cNvPr id="3" name="Content Placeholder 2"/>
          <p:cNvSpPr>
            <a:spLocks noGrp="1"/>
          </p:cNvSpPr>
          <p:nvPr>
            <p:ph idx="1"/>
          </p:nvPr>
        </p:nvSpPr>
        <p:spPr/>
        <p:txBody>
          <a:bodyPr/>
          <a:lstStyle/>
          <a:p>
            <a:pPr algn="l"/>
          </a:p>
          <a:p>
            <a:pPr algn="l">
              <a:spcAft>
                <a:spcPts val="400"/>
              </a:spcAft>
            </a:pPr>
            <a:r>
              <a:rPr sz="2000">
                <a:solidFill>
                  <a:srgbClr val="1E1E1E"/>
                </a:solidFill>
              </a:rPr>
              <a:t>Bias can originate from various sources beyond the training data itself.</a:t>
            </a:r>
          </a:p>
          <a:p>
            <a:pPr algn="l">
              <a:spcAft>
                <a:spcPts val="400"/>
              </a:spcAft>
            </a:pPr>
            <a:r>
              <a:rPr sz="2000">
                <a:solidFill>
                  <a:srgbClr val="1E1E1E"/>
                </a:solidFill>
              </a:rPr>
              <a:t>The model's architecture, loss function, regularization techniques, and the optimizer all influence what the model learns.</a:t>
            </a:r>
          </a:p>
          <a:p>
            <a:pPr algn="l">
              <a:spcAft>
                <a:spcPts val="400"/>
              </a:spcAft>
            </a:pPr>
            <a:r>
              <a:rPr sz="2000">
                <a:solidFill>
                  <a:srgbClr val="1E1E1E"/>
                </a:solidFill>
              </a:rPr>
              <a:t>Even an unbiased model can be used in a biased way, similar to how biased survey questions can skew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