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10972800" cy="1645920"/>
          </a:xfrm>
          <a:prstGeom prst="rect">
            <a:avLst/>
          </a:prstGeom>
          <a:noFill/>
        </p:spPr>
        <p:txBody>
          <a:bodyPr wrap="square" anchor="ctr" lIns="182880" rIns="182880" tIns="91440" bIns="91440">
            <a:spAutoFit/>
          </a:bodyPr>
          <a:lstStyle/>
          <a:p>
            <a:pPr algn="ctr"/>
            <a:r>
              <a:rPr sz="4000" b="1">
                <a:solidFill>
                  <a:srgbClr val="070000"/>
                </a:solidFill>
                <a:latin typeface="Georgia"/>
              </a:rPr>
              <a:t>Understanding Linear Models: Your Foundation in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00400"/>
            <a:ext cx="10972800" cy="1371600"/>
          </a:xfrm>
          <a:prstGeom prst="rect">
            <a:avLst/>
          </a:prstGeom>
          <a:noFill/>
        </p:spPr>
        <p:txBody>
          <a:bodyPr wrap="square" anchor="ctr" lIns="182880" rIns="182880" tIns="91440" bIns="91440">
            <a:spAutoFit/>
          </a:bodyPr>
          <a:lstStyle/>
          <a:p>
            <a:pPr algn="ctr"/>
            <a:r>
              <a:rPr sz="1600" b="0">
                <a:solidFill>
                  <a:srgbClr val="8B0000"/>
                </a:solidFill>
                <a:latin typeface="Open Sans"/>
              </a:rPr>
              <a:t>This presentation provides a foundational understanding of linear models in machine learning. It covers linear relationships, the core mathematical eq...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754880"/>
            <a:ext cx="10972800" cy="731520"/>
          </a:xfrm>
          <a:prstGeom prst="rect">
            <a:avLst/>
          </a:prstGeom>
          <a:noFill/>
        </p:spPr>
        <p:txBody>
          <a:bodyPr wrap="square" anchor="ctr" lIns="182880" rIns="182880">
            <a:spAutoFit/>
          </a:bodyPr>
          <a:lstStyle/>
          <a:p>
            <a:pPr algn="ctr"/>
            <a:r>
              <a:rPr sz="1400" b="0">
                <a:solidFill>
                  <a:srgbClr val="010000"/>
                </a:solidFill>
                <a:latin typeface="Open Sans"/>
              </a:rPr>
              <a:t>Presented by Senior Technical Documentation Architect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Understanding Linear Models: Your Foundation in Machine Learning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Deeper Dive: Interpreting Coefficients in Practice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Applying Your Knowledge to a Real-World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Model:</a:t>
            </a:r>
            <a:r>
              <a:rPr sz="1600" b="0">
                <a:solidFill>
                  <a:srgbClr val="010000"/>
                </a:solidFill>
                <a:latin typeface="Open Sans"/>
              </a:rPr>
              <a:t> `Predicted_House_Price = 150,000 + (200 * Square_Feet) - (5,000 * Distance_to_City_Center)`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Your Turn (Discuss):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1. What does </a:t>
            </a:r>
            <a:r>
              <a:rPr sz="1600" b="1">
                <a:solidFill>
                  <a:srgbClr val="010000"/>
                </a:solidFill>
                <a:latin typeface="Open Sans"/>
              </a:rPr>
              <a:t>`150,000`</a:t>
            </a:r>
            <a:r>
              <a:rPr sz="1600" b="0">
                <a:solidFill>
                  <a:srgbClr val="010000"/>
                </a:solidFill>
                <a:latin typeface="Open Sans"/>
              </a:rPr>
              <a:t> mean in this context?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2. What does </a:t>
            </a:r>
            <a:r>
              <a:rPr sz="1600" b="1">
                <a:solidFill>
                  <a:srgbClr val="010000"/>
                </a:solidFill>
                <a:latin typeface="Open Sans"/>
              </a:rPr>
              <a:t>`200`</a:t>
            </a:r>
            <a:r>
              <a:rPr sz="1600" b="0">
                <a:solidFill>
                  <a:srgbClr val="010000"/>
                </a:solidFill>
                <a:latin typeface="Open Sans"/>
              </a:rPr>
              <a:t> mean?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3. What does </a:t>
            </a:r>
            <a:r>
              <a:rPr sz="1600" b="1">
                <a:solidFill>
                  <a:srgbClr val="010000"/>
                </a:solidFill>
                <a:latin typeface="Open Sans"/>
              </a:rPr>
              <a:t>`-5,000`</a:t>
            </a:r>
            <a:r>
              <a:rPr sz="1600" b="0">
                <a:solidFill>
                  <a:srgbClr val="010000"/>
                </a:solidFill>
                <a:latin typeface="Open Sans"/>
              </a:rPr>
              <a:t> mean?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Understanding Linear Models: Your Foundation in Machine Learning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Key Takeaways /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Linear Models</a:t>
            </a:r>
            <a:r>
              <a:rPr sz="1600" b="0">
                <a:solidFill>
                  <a:srgbClr val="010000"/>
                </a:solidFill>
                <a:latin typeface="Open Sans"/>
              </a:rPr>
              <a:t> predict continuous values using straight lines/hyperplanes.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The core equation `y = β₀ + β₁x` (or `y = β₀ + β₁x₁ + ...`) and its </a:t>
            </a:r>
            <a:r>
              <a:rPr sz="1600" b="1">
                <a:solidFill>
                  <a:srgbClr val="010000"/>
                </a:solidFill>
                <a:latin typeface="Open Sans"/>
              </a:rPr>
              <a:t>`β` coefficients</a:t>
            </a:r>
            <a:r>
              <a:rPr sz="1600" b="0">
                <a:solidFill>
                  <a:srgbClr val="010000"/>
                </a:solidFill>
                <a:latin typeface="Open Sans"/>
              </a:rPr>
              <a:t> are key to interpretation.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OLS (Ordinary Least Squares)</a:t>
            </a:r>
            <a:r>
              <a:rPr sz="1600" b="0">
                <a:solidFill>
                  <a:srgbClr val="010000"/>
                </a:solidFill>
                <a:latin typeface="Open Sans"/>
              </a:rPr>
              <a:t> finds the 'best-fit' line by minimizing the sum of squared errors.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Understanding </a:t>
            </a:r>
            <a:r>
              <a:rPr sz="1600" b="1">
                <a:solidFill>
                  <a:srgbClr val="010000"/>
                </a:solidFill>
                <a:latin typeface="Open Sans"/>
              </a:rPr>
              <a:t>assumptions, advantages, and disadvantages</a:t>
            </a:r>
            <a:r>
              <a:rPr sz="1600" b="0">
                <a:solidFill>
                  <a:srgbClr val="010000"/>
                </a:solidFill>
                <a:latin typeface="Open Sans"/>
              </a:rPr>
              <a:t> is crucial for effective and responsible use.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Linear models are a </a:t>
            </a:r>
            <a:r>
              <a:rPr sz="1600" b="1">
                <a:solidFill>
                  <a:srgbClr val="010000"/>
                </a:solidFill>
                <a:latin typeface="Open Sans"/>
              </a:rPr>
              <a:t>powerful, interpretable foundational tool</a:t>
            </a:r>
            <a:r>
              <a:rPr sz="1600" b="0">
                <a:solidFill>
                  <a:srgbClr val="010000"/>
                </a:solidFill>
                <a:latin typeface="Open Sans"/>
              </a:rPr>
              <a:t> in Machine Learning.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Understanding Linear Models: Your Foundation in Machine Learning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Understanding Linear Models: Your Foundation in Machine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Understanding Linear Models: Your Foundation in Machine Learning | TeachFlow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Learning 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Define a linear relationship.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Identify components of the linear equation.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Differentiate Simple &amp; Multiple Linear Regression.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Explain the conceptual process of OLS.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List advantages, disadvantages, and key assumptions.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Recognize common applications of linear models.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Understanding Linear Models: Your Foundation in Machine Learning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What is a **Linear** Relationship?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A </a:t>
            </a:r>
            <a:r>
              <a:rPr sz="1600" b="1">
                <a:solidFill>
                  <a:srgbClr val="010000"/>
                </a:solidFill>
                <a:latin typeface="Open Sans"/>
              </a:rPr>
              <a:t>consistent, proportional change</a:t>
            </a:r>
            <a:r>
              <a:rPr sz="1600" b="0">
                <a:solidFill>
                  <a:srgbClr val="010000"/>
                </a:solidFill>
                <a:latin typeface="Open Sans"/>
              </a:rPr>
              <a:t> between two variables.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Representable by a </a:t>
            </a:r>
            <a:r>
              <a:rPr sz="1600" b="1">
                <a:solidFill>
                  <a:srgbClr val="010000"/>
                </a:solidFill>
                <a:latin typeface="Open Sans"/>
              </a:rPr>
              <a:t>straight line</a:t>
            </a:r>
            <a:r>
              <a:rPr sz="1600" b="0">
                <a:solidFill>
                  <a:srgbClr val="010000"/>
                </a:solidFill>
                <a:latin typeface="Open Sans"/>
              </a:rPr>
              <a:t> on a graph.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Example:</a:t>
            </a:r>
            <a:r>
              <a:rPr sz="1600" b="0">
                <a:solidFill>
                  <a:srgbClr val="010000"/>
                </a:solidFill>
                <a:latin typeface="Open Sans"/>
              </a:rPr>
              <a:t> For every extra hour of study, an exam score increases by approximately 5 points.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Understanding Linear Models: Your Foundation in Machine Learning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Deconstructing the Equation: **`β₁` (Slope/Coefficient)**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The Heart of the Relationship: How much does Y change with X?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`β₁` (Beta-one / Slope / Coefficient):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How much </a:t>
            </a:r>
            <a:r>
              <a:rPr sz="1600" b="1">
                <a:solidFill>
                  <a:srgbClr val="010000"/>
                </a:solidFill>
                <a:latin typeface="Open Sans"/>
              </a:rPr>
              <a:t>`y` changes for every one-unit increase in `x`</a:t>
            </a:r>
            <a:r>
              <a:rPr sz="1600" b="0">
                <a:solidFill>
                  <a:srgbClr val="010000"/>
                </a:solidFill>
                <a:latin typeface="Open Sans"/>
              </a:rPr>
              <a:t>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Represents the </a:t>
            </a:r>
            <a:r>
              <a:rPr sz="1600" b="1">
                <a:solidFill>
                  <a:srgbClr val="010000"/>
                </a:solidFill>
                <a:latin typeface="Open Sans"/>
              </a:rPr>
              <a:t>'strength' and 'direction'</a:t>
            </a:r>
            <a:r>
              <a:rPr sz="1600" b="0">
                <a:solidFill>
                  <a:srgbClr val="010000"/>
                </a:solidFill>
                <a:latin typeface="Open Sans"/>
              </a:rPr>
              <a:t> of the relationship.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Example:</a:t>
            </a:r>
            <a:r>
              <a:rPr sz="1600" b="0">
                <a:solidFill>
                  <a:srgbClr val="010000"/>
                </a:solidFill>
                <a:latin typeface="Open Sans"/>
              </a:rPr>
              <a:t> If `β₁` for study hours is 5, it means your exam score is predicted to increase by 5 points for every additional hour of study.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Understanding Linear Models: Your Foundation in Machine Learning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MLR - Beyond 2D (Conceptual Visualization)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47472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While Simple Linear Regression gives us a line in 2D, Multiple Linear Regression with two input features (`x₁`, `x₂`) allows us to visualize the relationship as a </a:t>
            </a:r>
            <a:r>
              <a:rPr sz="1600" b="0">
                <a:solidFill>
                  <a:srgbClr val="010000"/>
                </a:solidFill>
                <a:latin typeface="Open Sans"/>
              </a:rPr>
              <a:t>plane in 3D space</a:t>
            </a:r>
            <a:r>
              <a:rPr sz="1600" b="0">
                <a:solidFill>
                  <a:srgbClr val="010000"/>
                </a:solidFill>
                <a:latin typeface="Open Sans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94560"/>
            <a:ext cx="9601200" cy="265176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With more than two input features, our 'line' becomes a </a:t>
            </a:r>
            <a:r>
              <a:rPr sz="1600" b="0">
                <a:solidFill>
                  <a:srgbClr val="010000"/>
                </a:solidFill>
                <a:latin typeface="Open Sans"/>
              </a:rPr>
              <a:t>'hyperplane'</a:t>
            </a:r>
            <a:r>
              <a:rPr sz="1600" b="0">
                <a:solidFill>
                  <a:srgbClr val="010000"/>
                </a:solidFill>
                <a:latin typeface="Open Sans"/>
              </a:rPr>
              <a:t> in higher dimensions – hard to visualize, but the underlying mathematical principles remain consistent!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Understanding Linear Models: Your Foundation in Machine Learning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Ordinary Least Squares (OLS) - The 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Why 'squared' errors?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1. Eliminates Negatives: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Squaring makes all errors positive, so they don't cancel each other out.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2. Penalizes Large Errors: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Larger errors become *much* larger when squared, forcing the model to prioritize reducing them, leading to a more robust fit.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114800"/>
            <a:ext cx="9601200" cy="73152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OLS is the workhorse algorithm for linear regression. Its fundamental goal is to find the line that </a:t>
            </a:r>
            <a:r>
              <a:rPr sz="1600" b="0">
                <a:solidFill>
                  <a:srgbClr val="010000"/>
                </a:solidFill>
                <a:latin typeface="Open Sans"/>
              </a:rPr>
              <a:t>minimizes the sum of the squared errors</a:t>
            </a:r>
            <a:r>
              <a:rPr sz="1600" b="0">
                <a:solidFill>
                  <a:srgbClr val="010000"/>
                </a:solidFill>
                <a:latin typeface="Open Sans"/>
              </a:rPr>
              <a:t> between the actual data points and the points predicted by our line.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Understanding Linear Models: Your Foundation in Machine Learning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Disadvantages of Linear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When Linear Models Might Fall Short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Assumption of Linearity:</a:t>
            </a:r>
            <a:r>
              <a:rPr sz="1600" b="0">
                <a:solidFill>
                  <a:srgbClr val="010000"/>
                </a:solidFill>
                <a:latin typeface="Open Sans"/>
              </a:rPr>
              <a:t> Cannot capture complex, non-linear relationships in data. If the relationship is truly curved, a straight line will be a poor fit.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Sensitivity to Outliers: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Extreme data points can heavily skew the 'best-fit' line, leading to inaccurate predictions.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Limited Complexity:</a:t>
            </a:r>
            <a:r>
              <a:rPr sz="1600" b="0">
                <a:solidFill>
                  <a:srgbClr val="010000"/>
                </a:solidFill>
                <a:latin typeface="Open Sans"/>
              </a:rPr>
              <a:t> May 'underfit' (be too simple for) complex real-world data, failing to capture intricate patterns.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Not for Categorical Outcomes: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Designed for continuous predictions, not for classifying categories (e.g., Yes/No, Spam/Not Spam).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Understanding Linear Models: Your Foundation in Machine Learning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Linear Model Characteristics at a Glance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47472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This table summarizes key characteristics of linear models compared to more complex machine learning models, highlighting where they excel and where they are limited.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31520" y="2194560"/>
          <a:ext cx="9601200" cy="224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</a:tblGrid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ctr"/>
                      <a:r>
                        <a:rPr sz="1400" b="1">
                          <a:solidFill>
                            <a:srgbClr val="FCF2F2"/>
                          </a:solidFill>
                          <a:latin typeface="Georgia"/>
                        </a:rPr>
                        <a:t>Characteristic</a:t>
                      </a:r>
                    </a:p>
                  </a:txBody>
                  <a:tcPr>
                    <a:solidFill>
                      <a:srgbClr val="8B0000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ctr"/>
                      <a:r>
                        <a:rPr sz="1400" b="1">
                          <a:solidFill>
                            <a:srgbClr val="FCF2F2"/>
                          </a:solidFill>
                          <a:latin typeface="Georgia"/>
                        </a:rPr>
                        <a:t>Linear Models</a:t>
                      </a:r>
                    </a:p>
                  </a:txBody>
                  <a:tcPr>
                    <a:solidFill>
                      <a:srgbClr val="8B0000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ctr"/>
                      <a:r>
                        <a:rPr sz="1400" b="1">
                          <a:solidFill>
                            <a:srgbClr val="FCF2F2"/>
                          </a:solidFill>
                          <a:latin typeface="Georgia"/>
                        </a:rPr>
                        <a:t>More Complex Models (e.g., Neural Networks)</a:t>
                      </a:r>
                    </a:p>
                  </a:txBody>
                  <a:tcPr>
                    <a:solidFill>
                      <a:srgbClr val="8B0000"/>
                    </a:solidFill>
                  </a:tcPr>
                </a:tc>
              </a:tr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Interpretability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High (Easy to understand coefficients)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Low (Often 'black box')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Training Speed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Very Fast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Can be Slow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</a:tr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Data Volume Needed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Less (Can work with smaller datasets)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More (Benefit from large datasets)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Handling Non-Linearity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Poor (Assumes linear relationships)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Excellent (Can model complex patterns)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</a:tr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Sensitivity to Outliers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Varies, some are robust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Ease of Implementation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High (Simple to implement)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Moderate to High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Understanding Linear Models: Your Foundation in Machine Learning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