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0972800" cy="1645920"/>
          </a:xfrm>
          <a:prstGeom prst="rect">
            <a:avLst/>
          </a:prstGeom>
          <a:noFill/>
        </p:spPr>
        <p:txBody>
          <a:bodyPr wrap="square" anchor="ctr" lIns="182880" rIns="182880" tIns="91440" bIns="91440">
            <a:spAutoFit/>
          </a:bodyPr>
          <a:lstStyle/>
          <a:p>
            <a:pPr algn="ctr"/>
            <a:r>
              <a:rPr sz="4000" b="1">
                <a:solidFill>
                  <a:srgbClr val="070000"/>
                </a:solidFill>
                <a:latin typeface="Georgia"/>
              </a:rPr>
              <a:t>Linear Regression: Understanding &amp;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10972800" cy="1371600"/>
          </a:xfrm>
          <a:prstGeom prst="rect">
            <a:avLst/>
          </a:prstGeom>
          <a:noFill/>
        </p:spPr>
        <p:txBody>
          <a:bodyPr wrap="square" anchor="ctr" lIns="182880" rIns="182880" tIns="91440" bIns="91440">
            <a:spAutoFit/>
          </a:bodyPr>
          <a:lstStyle/>
          <a:p>
            <a:pPr algn="ctr"/>
            <a:r>
              <a:rPr sz="1600" b="0">
                <a:solidFill>
                  <a:srgbClr val="8B0000"/>
                </a:solidFill>
                <a:latin typeface="Open Sans"/>
              </a:rPr>
              <a:t>Linear regression is a powerful and widely used statistical and machine learning technique for predicting continuous outcomes. It operates by finding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754880"/>
            <a:ext cx="10972800" cy="731520"/>
          </a:xfrm>
          <a:prstGeom prst="rect">
            <a:avLst/>
          </a:prstGeom>
          <a:noFill/>
        </p:spPr>
        <p:txBody>
          <a:bodyPr wrap="square" anchor="ctr" lIns="182880" rIns="182880">
            <a:spAutoFit/>
          </a:bodyPr>
          <a:lstStyle/>
          <a:p>
            <a:pPr algn="ctr"/>
            <a:r>
              <a:rPr sz="1400" b="0">
                <a:solidFill>
                  <a:srgbClr val="010000"/>
                </a:solidFill>
                <a:latin typeface="Open Sans"/>
              </a:rPr>
              <a:t>Presented by Senior Technical Documentation Architect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Implementing Linear Regression: The Scikit-learn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1. Data Preparation</a:t>
            </a:r>
            <a:r>
              <a:rPr sz="1600" b="0">
                <a:solidFill>
                  <a:srgbClr val="010000"/>
                </a:solidFill>
                <a:latin typeface="Open Sans"/>
              </a:rPr>
              <a:t> (Conceptual)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2. Importing Necessary Tools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3. Creating &amp; Training the Model</a:t>
            </a:r>
            <a:r>
              <a:rPr sz="1600" b="0">
                <a:solidFill>
                  <a:srgbClr val="010000"/>
                </a:solidFill>
                <a:latin typeface="Open Sans"/>
              </a:rPr>
              <a:t> (`.fit()` method)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4. Making Predictions</a:t>
            </a:r>
            <a:r>
              <a:rPr sz="1600" b="0">
                <a:solidFill>
                  <a:srgbClr val="010000"/>
                </a:solidFill>
                <a:latin typeface="Open Sans"/>
              </a:rPr>
              <a:t> (`.predict()` method)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Step 1: Data Preparation - Train &amp; Test Split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`X_train`, `y_train`: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portion of data used to train the model, allowing it to learn the relationships.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`X_test`, `y_test`: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portion of data the model has not seen before, used to evaluate its prediction accuracy.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114800"/>
            <a:ext cx="9601200" cy="7315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Purpose: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This split is crucial to prevent </a:t>
            </a:r>
            <a:r>
              <a:rPr sz="1600" b="0">
                <a:solidFill>
                  <a:srgbClr val="010000"/>
                </a:solidFill>
                <a:latin typeface="Open Sans"/>
              </a:rPr>
              <a:t>overfitting</a:t>
            </a:r>
            <a:r>
              <a:rPr sz="1600" b="0">
                <a:solidFill>
                  <a:srgbClr val="010000"/>
                </a:solidFill>
                <a:latin typeface="Open Sans"/>
              </a:rPr>
              <a:t> and ensure the model can generalize well to new, unseen data.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Step 2: Importing Necessary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4747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```python
import numpy as np
from sklearn.linear_model import LinearRegression
```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65960"/>
            <a:ext cx="9601200" cy="288036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`numpy` (`np`):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 fundamental package for scientific computing in Python, providing support for large, multi-dimensional arrays.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560320"/>
            <a:ext cx="9601200" cy="22860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`LinearRegression`: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specific class from `scikit-learn` that implements the linear regression model.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Step 3: Creating &amp; Training the Model (`.fit()`)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4747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```python
# Create and train model
model = LinearRegression()
model.fit(X_train, y_train)
```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65960"/>
            <a:ext cx="9601200" cy="288036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`model = LinearRegression()`: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This line creates an object (an instance) of the `LinearRegression` model. At this stage, it's an empty shell, ready to learn.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788920"/>
            <a:ext cx="9601200" cy="2057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`model.fit(X_train, y_train)`: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This is the crucial training step. The model takes the training features (`X_train`) and their corresponding target values (`y_train`) and learns the underlying linear relationship. It calculates the optimal slopes (coefficients) and the intercept that minimize prediction errors.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Step 4: Making Predictions (`.predict()`)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4747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```python
# Make predictions
predictions = model.predict(X_test)
```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737360"/>
            <a:ext cx="9601200" cy="310896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`predictions = model.predict(X_test)`: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This line uses the trained `model` to generate predictions for the input features in `X_test`. The `predictions` variable will contain the estimated continuous values based on the learned linear relationship. These predictions can then be compared to the actual `y_test` values to evaluate the model's performance.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Advantages of 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Interpretability: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coefficients directly indicate the strength and direction of each variable's impact. (e.g., +$100 per sq ft). This clarity helps understand feature influence.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Computational Efficiency: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Relatively simple mathematically, making them very fast to train and predict, even on large datasets.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Baseline Model:</a:t>
            </a:r>
            <a:r>
              <a:rPr sz="1600" b="0">
                <a:solidFill>
                  <a:srgbClr val="010000"/>
                </a:solidFill>
                <a:latin typeface="Open Sans"/>
              </a:rPr>
              <a:t> Due to simplicity and efficiency, it's an excellent starting point to establish a performance benchmark before exploring more complex algorithms.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Limitation 1: Assumption of Linearity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The most fundamental assumption: relationship between variables is </a:t>
            </a:r>
            <a:r>
              <a:rPr sz="1600" b="1">
                <a:solidFill>
                  <a:srgbClr val="010000"/>
                </a:solidFill>
                <a:latin typeface="Open Sans"/>
              </a:rPr>
              <a:t>linear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If the true relationship is non-linear (e.g., exponential, quadratic), a linear model will not accurately capture the patterns, leading to </a:t>
            </a:r>
            <a:r>
              <a:rPr sz="1600" b="1">
                <a:solidFill>
                  <a:srgbClr val="010000"/>
                </a:solidFill>
                <a:latin typeface="Open Sans"/>
              </a:rPr>
              <a:t>poor predictions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Limitation 2: Sensitivity to Outliers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Outliers: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Data points that significantly deviate from the general pattern of the data.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Impact: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 single outlier can disproportionately </a:t>
            </a:r>
            <a:r>
              <a:rPr sz="1600" b="1">
                <a:solidFill>
                  <a:srgbClr val="010000"/>
                </a:solidFill>
                <a:latin typeface="Open Sans"/>
              </a:rPr>
              <a:t>pull the line of best fit</a:t>
            </a:r>
            <a:r>
              <a:rPr sz="1600" b="0">
                <a:solidFill>
                  <a:srgbClr val="010000"/>
                </a:solidFill>
                <a:latin typeface="Open Sans"/>
              </a:rPr>
              <a:t> towards itself, skewing the model's coefficients and leading to inaccurate predictions for the majority of the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Limitation 3: Multicollinearity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Definition: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Occurs when two or more independent variables in the model are highly correlated with each other. (e.g., 'house size in sq ft' and 'number of rooms' are often correlated).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Impact:</a:t>
            </a:r>
            <a:r>
              <a:rPr sz="1600" b="0">
                <a:solidFill>
                  <a:srgbClr val="010000"/>
                </a:solidFill>
                <a:latin typeface="Open Sans"/>
              </a:rPr>
              <a:t> Can make it difficult to determine the </a:t>
            </a:r>
            <a:r>
              <a:rPr sz="1600" b="1">
                <a:solidFill>
                  <a:srgbClr val="010000"/>
                </a:solidFill>
                <a:latin typeface="Open Sans"/>
              </a:rPr>
              <a:t>individual impact</a:t>
            </a:r>
            <a:r>
              <a:rPr sz="1600" b="0">
                <a:solidFill>
                  <a:srgbClr val="010000"/>
                </a:solidFill>
                <a:latin typeface="Open Sans"/>
              </a:rPr>
              <a:t> of each correlated independent variable on the dependent variable, leading to </a:t>
            </a:r>
            <a:r>
              <a:rPr sz="1600" b="1">
                <a:solidFill>
                  <a:srgbClr val="010000"/>
                </a:solidFill>
                <a:latin typeface="Open Sans"/>
              </a:rPr>
              <a:t>unstable and less reliable coefficient estimates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Knowledge Check #2: Application &amp;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4747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Question 1:</a:t>
            </a:r>
            <a:r>
              <a:rPr sz="1600" b="0">
                <a:solidFill>
                  <a:srgbClr val="010000"/>
                </a:solidFill>
                <a:latin typeface="Open Sans"/>
              </a:rPr>
              <a:t> You are predicting sales based on advertising spend. If the relationship between advertising spend and sales is clearly </a:t>
            </a:r>
            <a:r>
              <a:rPr sz="1600" b="0">
                <a:solidFill>
                  <a:srgbClr val="010000"/>
                </a:solidFill>
                <a:latin typeface="Open Sans"/>
              </a:rPr>
              <a:t>S-shaped</a:t>
            </a:r>
            <a:r>
              <a:rPr sz="1600" b="0">
                <a:solidFill>
                  <a:srgbClr val="010000"/>
                </a:solidFill>
                <a:latin typeface="Open Sans"/>
              </a:rPr>
              <a:t> (non-linear), is Linear Regression a good choice? Why or why not?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94560"/>
            <a:ext cx="9601200" cy="265176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Question 2:</a:t>
            </a:r>
            <a:r>
              <a:rPr sz="1600" b="0">
                <a:solidFill>
                  <a:srgbClr val="010000"/>
                </a:solidFill>
                <a:latin typeface="Open Sans"/>
              </a:rPr>
              <a:t> What is one key </a:t>
            </a:r>
            <a:r>
              <a:rPr sz="1600" b="0">
                <a:solidFill>
                  <a:srgbClr val="010000"/>
                </a:solidFill>
                <a:latin typeface="Open Sans"/>
              </a:rPr>
              <a:t>advantage</a:t>
            </a:r>
            <a:r>
              <a:rPr sz="1600" b="0">
                <a:solidFill>
                  <a:srgbClr val="010000"/>
                </a:solidFill>
                <a:latin typeface="Open Sans"/>
              </a:rPr>
              <a:t> of using Linear Regression as a predictive model?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Linear Regression: Unveiling Data Relationships &amp; Making Predictions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4747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A Journey into Predictive Modeling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Key Takeaways: Mastering 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Linear Regression models </a:t>
            </a:r>
            <a:r>
              <a:rPr sz="1600" b="1">
                <a:solidFill>
                  <a:srgbClr val="010000"/>
                </a:solidFill>
                <a:latin typeface="Open Sans"/>
              </a:rPr>
              <a:t>linear relationships</a:t>
            </a:r>
            <a:r>
              <a:rPr sz="1600" b="0">
                <a:solidFill>
                  <a:srgbClr val="010000"/>
                </a:solidFill>
                <a:latin typeface="Open Sans"/>
              </a:rPr>
              <a:t> for </a:t>
            </a:r>
            <a:r>
              <a:rPr sz="1600" b="1">
                <a:solidFill>
                  <a:srgbClr val="010000"/>
                </a:solidFill>
                <a:latin typeface="Open Sans"/>
              </a:rPr>
              <a:t>continuous outcomes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Core concepts include </a:t>
            </a:r>
            <a:r>
              <a:rPr sz="1600" b="1">
                <a:solidFill>
                  <a:srgbClr val="010000"/>
                </a:solidFill>
                <a:latin typeface="Open Sans"/>
              </a:rPr>
              <a:t>Independent (X)</a:t>
            </a:r>
            <a:r>
              <a:rPr sz="1600" b="0">
                <a:solidFill>
                  <a:srgbClr val="010000"/>
                </a:solidFill>
                <a:latin typeface="Open Sans"/>
              </a:rPr>
              <a:t> and </a:t>
            </a:r>
            <a:r>
              <a:rPr sz="1600" b="1">
                <a:solidFill>
                  <a:srgbClr val="010000"/>
                </a:solidFill>
                <a:latin typeface="Open Sans"/>
              </a:rPr>
              <a:t>Dependent (y)</a:t>
            </a:r>
            <a:r>
              <a:rPr sz="1600" b="0">
                <a:solidFill>
                  <a:srgbClr val="010000"/>
                </a:solidFill>
                <a:latin typeface="Open Sans"/>
              </a:rPr>
              <a:t> variables, and the </a:t>
            </a:r>
            <a:r>
              <a:rPr sz="1600" b="1">
                <a:solidFill>
                  <a:srgbClr val="010000"/>
                </a:solidFill>
                <a:latin typeface="Open Sans"/>
              </a:rPr>
              <a:t>'line of best fit'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Implementation is straightforward using `scikit-learn`'s </a:t>
            </a:r>
            <a:r>
              <a:rPr sz="1600" b="1">
                <a:solidFill>
                  <a:srgbClr val="010000"/>
                </a:solidFill>
                <a:latin typeface="Open Sans"/>
              </a:rPr>
              <a:t>`.fit()`</a:t>
            </a:r>
            <a:r>
              <a:rPr sz="1600" b="0">
                <a:solidFill>
                  <a:srgbClr val="010000"/>
                </a:solidFill>
                <a:latin typeface="Open Sans"/>
              </a:rPr>
              <a:t> (training) and </a:t>
            </a:r>
            <a:r>
              <a:rPr sz="1600" b="1">
                <a:solidFill>
                  <a:srgbClr val="010000"/>
                </a:solidFill>
                <a:latin typeface="Open Sans"/>
              </a:rPr>
              <a:t>`.predict()`</a:t>
            </a:r>
            <a:r>
              <a:rPr sz="1600" b="0">
                <a:solidFill>
                  <a:srgbClr val="010000"/>
                </a:solidFill>
                <a:latin typeface="Open Sans"/>
              </a:rPr>
              <a:t> (prediction) methods.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Advantages: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Highly </a:t>
            </a:r>
            <a:r>
              <a:rPr sz="1600" b="1">
                <a:solidFill>
                  <a:srgbClr val="010000"/>
                </a:solidFill>
                <a:latin typeface="Open Sans"/>
              </a:rPr>
              <a:t>interpretable</a:t>
            </a:r>
            <a:r>
              <a:rPr sz="1600" b="0">
                <a:solidFill>
                  <a:srgbClr val="010000"/>
                </a:solidFill>
                <a:latin typeface="Open Sans"/>
              </a:rPr>
              <a:t>, computationally </a:t>
            </a:r>
            <a:r>
              <a:rPr sz="1600" b="1">
                <a:solidFill>
                  <a:srgbClr val="010000"/>
                </a:solidFill>
                <a:latin typeface="Open Sans"/>
              </a:rPr>
              <a:t>efficient</a:t>
            </a:r>
            <a:r>
              <a:rPr sz="1600" b="0">
                <a:solidFill>
                  <a:srgbClr val="010000"/>
                </a:solidFill>
                <a:latin typeface="Open Sans"/>
              </a:rPr>
              <a:t>, and serves as an excellent </a:t>
            </a:r>
            <a:r>
              <a:rPr sz="1600" b="1">
                <a:solidFill>
                  <a:srgbClr val="010000"/>
                </a:solidFill>
                <a:latin typeface="Open Sans"/>
              </a:rPr>
              <a:t>baseline model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Limitations: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Assumes </a:t>
            </a:r>
            <a:r>
              <a:rPr sz="1600" b="1">
                <a:solidFill>
                  <a:srgbClr val="010000"/>
                </a:solidFill>
                <a:latin typeface="Open Sans"/>
              </a:rPr>
              <a:t>linearity</a:t>
            </a:r>
            <a:r>
              <a:rPr sz="1600" b="0">
                <a:solidFill>
                  <a:srgbClr val="010000"/>
                </a:solidFill>
                <a:latin typeface="Open Sans"/>
              </a:rPr>
              <a:t>, sensitive to </a:t>
            </a:r>
            <a:r>
              <a:rPr sz="1600" b="1">
                <a:solidFill>
                  <a:srgbClr val="010000"/>
                </a:solidFill>
                <a:latin typeface="Open Sans"/>
              </a:rPr>
              <a:t>outliers</a:t>
            </a:r>
            <a:r>
              <a:rPr sz="1600" b="0">
                <a:solidFill>
                  <a:srgbClr val="010000"/>
                </a:solidFill>
                <a:latin typeface="Open Sans"/>
              </a:rPr>
              <a:t>, and can be affected by </a:t>
            </a:r>
            <a:r>
              <a:rPr sz="1600" b="1">
                <a:solidFill>
                  <a:srgbClr val="010000"/>
                </a:solidFill>
                <a:latin typeface="Open Sans"/>
              </a:rPr>
              <a:t>multicollinearity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Thank You &amp; Further Exploration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**Continue Your Learning Journey**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Practice with real datasets: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Apply what you've learned to datasets from `scikit-learn.datasets` or Kaggle.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Explore evaluation metrics: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Dive deeper into metrics like Mean Absolute Error (MAE), Mean Squared Error (MSE), and R-squared.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Discover regularization techniques: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Learn about Ridge and Lasso regression to handle overfitting and multicollinearity.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Roadmap for Our Learning Journey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**What We'll Cover Today**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What is Linear Regression?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Core Concepts &amp; Terminology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Hands-on with Scikit-learn (Implementation)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Advantages &amp; Limitations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Summary &amp; Next 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What is Linear Regression? - The Big Picture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A predictive modeling technique for </a:t>
            </a:r>
            <a:r>
              <a:rPr sz="1600" b="1">
                <a:solidFill>
                  <a:srgbClr val="010000"/>
                </a:solidFill>
                <a:latin typeface="Open Sans"/>
              </a:rPr>
              <a:t>continuous outcomes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Aims to model the </a:t>
            </a:r>
            <a:r>
              <a:rPr sz="1600" b="1">
                <a:solidFill>
                  <a:srgbClr val="010000"/>
                </a:solidFill>
                <a:latin typeface="Open Sans"/>
              </a:rPr>
              <a:t>linear relationship</a:t>
            </a:r>
            <a:r>
              <a:rPr sz="1600" b="0">
                <a:solidFill>
                  <a:srgbClr val="010000"/>
                </a:solidFill>
                <a:latin typeface="Open Sans"/>
              </a:rPr>
              <a:t> between variables.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Finds the "line of best fit" to make accurate predictions.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Why Linear Regression Matters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Foundational Algorithm: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 cornerstone in statistics and machine learning.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Baseline Model:</a:t>
            </a:r>
            <a:r>
              <a:rPr sz="1600" b="0">
                <a:solidFill>
                  <a:srgbClr val="010000"/>
                </a:solidFill>
                <a:latin typeface="Open Sans"/>
              </a:rPr>
              <a:t> Establishes a performance benchmark for more complex models.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Interpretability: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Provides clear insights into variable relationships, explaining 'why' something happens.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Key Players: Independent (X) &amp; Dependent (y)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Independent Variables (Features / Predictors - typically denoted as 'X'):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These are the input variables used to make predictions. (e.g., square footage, number of bedrooms, location when predicting house prices).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Dependent Variable (Target / Response - typically denoted as 'y'):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This is the continuous output variable that the model aims to predict. (e.g., the house price itself).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114800"/>
            <a:ext cx="9601200" cy="7315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Analogy: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Think of it as: Input (X) → Black Box (Model) → Output (y)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The "Line of Best Fit" - Visualizing the Relationship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4747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The line that best describes the relationship between X and 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737360"/>
            <a:ext cx="9601200" cy="310896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The goal is to minimize the </a:t>
            </a:r>
            <a:r>
              <a:rPr sz="1600" b="0">
                <a:solidFill>
                  <a:srgbClr val="010000"/>
                </a:solidFill>
                <a:latin typeface="Open Sans"/>
              </a:rPr>
              <a:t>distance/error</a:t>
            </a:r>
            <a:r>
              <a:rPr sz="1600" b="0">
                <a:solidFill>
                  <a:srgbClr val="010000"/>
                </a:solidFill>
                <a:latin typeface="Open Sans"/>
              </a:rPr>
              <a:t> between the line and all data points, allowing for accurate predictions.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Simple vs. Multiple 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Simple Linear Regression: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Involves </a:t>
            </a:r>
            <a:r>
              <a:rPr sz="1600" b="1">
                <a:solidFill>
                  <a:srgbClr val="010000"/>
                </a:solidFill>
                <a:latin typeface="Open Sans"/>
              </a:rPr>
              <a:t>one</a:t>
            </a:r>
            <a:r>
              <a:rPr sz="1600" b="0">
                <a:solidFill>
                  <a:srgbClr val="010000"/>
                </a:solidFill>
                <a:latin typeface="Open Sans"/>
              </a:rPr>
              <a:t> independent variable (X) to predict one dependent variable (y).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Multiple Linear Regression: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Involves </a:t>
            </a:r>
            <a:r>
              <a:rPr sz="1600" b="1">
                <a:solidFill>
                  <a:srgbClr val="010000"/>
                </a:solidFill>
                <a:latin typeface="Open Sans"/>
              </a:rPr>
              <a:t>two or more</a:t>
            </a:r>
            <a:r>
              <a:rPr sz="1600" b="0">
                <a:solidFill>
                  <a:srgbClr val="010000"/>
                </a:solidFill>
                <a:latin typeface="Open Sans"/>
              </a:rPr>
              <a:t> independent variables (X1, X2, ...) to predict one dependent variable (y).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Knowledge Check #1: Core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4747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Question 1: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In the house price prediction example, which variable would be the </a:t>
            </a:r>
            <a:r>
              <a:rPr sz="1600" b="0">
                <a:solidFill>
                  <a:srgbClr val="010000"/>
                </a:solidFill>
                <a:latin typeface="Open Sans"/>
              </a:rPr>
              <a:t>dependent variable (y)</a:t>
            </a:r>
            <a:r>
              <a:rPr sz="1600" b="0">
                <a:solidFill>
                  <a:srgbClr val="010000"/>
                </a:solidFill>
                <a:latin typeface="Open Sans"/>
              </a:rPr>
              <a:t>? (A) Square footage, (B) Number of bedrooms, (C) House price, (D) Location.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94560"/>
            <a:ext cx="9601200" cy="265176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Question 2: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True or False: Linear Regression aims to fit a curved line to data.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Linear Regression: Understanding &amp; Implementation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