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ubik Medium"/>
      <p:regular r:id="rId24"/>
      <p:bold r:id="rId25"/>
      <p:italic r:id="rId26"/>
      <p:boldItalic r:id="rId27"/>
    </p:embeddedFont>
    <p:embeddedFont>
      <p:font typeface="Rubik Light"/>
      <p:regular r:id="rId28"/>
      <p:bold r:id="rId29"/>
      <p:italic r:id="rId30"/>
      <p:boldItalic r:id="rId31"/>
    </p:embeddedFont>
    <p:embeddedFont>
      <p:font typeface="Rubik"/>
      <p:regular r:id="rId32"/>
      <p:bold r:id="rId33"/>
      <p:italic r:id="rId34"/>
      <p:boldItalic r:id="rId35"/>
    </p:embeddedFont>
    <p:embeddedFont>
      <p:font typeface="Rubik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ubik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Medium-italic.fntdata"/><Relationship Id="rId25" Type="http://schemas.openxmlformats.org/officeDocument/2006/relationships/font" Target="fonts/RubikMedium-bold.fntdata"/><Relationship Id="rId28" Type="http://schemas.openxmlformats.org/officeDocument/2006/relationships/font" Target="fonts/RubikLight-regular.fntdata"/><Relationship Id="rId27" Type="http://schemas.openxmlformats.org/officeDocument/2006/relationships/font" Target="fonts/Rubik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Light-boldItalic.fntdata"/><Relationship Id="rId30" Type="http://schemas.openxmlformats.org/officeDocument/2006/relationships/font" Target="fonts/RubikLight-italic.fntdata"/><Relationship Id="rId11" Type="http://schemas.openxmlformats.org/officeDocument/2006/relationships/slide" Target="slides/slide6.xml"/><Relationship Id="rId33" Type="http://schemas.openxmlformats.org/officeDocument/2006/relationships/font" Target="fonts/Rubik-bold.fntdata"/><Relationship Id="rId10" Type="http://schemas.openxmlformats.org/officeDocument/2006/relationships/slide" Target="slides/slide5.xml"/><Relationship Id="rId32" Type="http://schemas.openxmlformats.org/officeDocument/2006/relationships/font" Target="fonts/Rubik-regular.fntdata"/><Relationship Id="rId13" Type="http://schemas.openxmlformats.org/officeDocument/2006/relationships/slide" Target="slides/slide8.xml"/><Relationship Id="rId35" Type="http://schemas.openxmlformats.org/officeDocument/2006/relationships/font" Target="fonts/Rubik-boldItalic.fntdata"/><Relationship Id="rId12" Type="http://schemas.openxmlformats.org/officeDocument/2006/relationships/slide" Target="slides/slide7.xml"/><Relationship Id="rId34" Type="http://schemas.openxmlformats.org/officeDocument/2006/relationships/font" Target="fonts/Rubik-italic.fntdata"/><Relationship Id="rId15" Type="http://schemas.openxmlformats.org/officeDocument/2006/relationships/slide" Target="slides/slide10.xml"/><Relationship Id="rId37" Type="http://schemas.openxmlformats.org/officeDocument/2006/relationships/font" Target="fonts/RubikSemiBold-bold.fntdata"/><Relationship Id="rId14" Type="http://schemas.openxmlformats.org/officeDocument/2006/relationships/slide" Target="slides/slide9.xml"/><Relationship Id="rId36" Type="http://schemas.openxmlformats.org/officeDocument/2006/relationships/font" Target="fonts/RubikSemiBold-regular.fntdata"/><Relationship Id="rId17" Type="http://schemas.openxmlformats.org/officeDocument/2006/relationships/slide" Target="slides/slide12.xml"/><Relationship Id="rId39" Type="http://schemas.openxmlformats.org/officeDocument/2006/relationships/font" Target="fonts/RubikSemiBold-boldItalic.fntdata"/><Relationship Id="rId16" Type="http://schemas.openxmlformats.org/officeDocument/2006/relationships/slide" Target="slides/slide11.xml"/><Relationship Id="rId38" Type="http://schemas.openxmlformats.org/officeDocument/2006/relationships/font" Target="fonts/RubikSemi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356d9b0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356d9b0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93192bc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93192bc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93192b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93192b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293192bc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293192bc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112ba2a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112ba2a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112ba2ad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112ba2a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112ba2a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112ba2a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293192b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293192b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00da509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00da509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00da509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00da509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00da509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00da509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00da5092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00da509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00da509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00da509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93192b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93192b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93192b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93192b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93192b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93192b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93192b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93192b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655c8f5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655c8f5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6.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4.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hyperlink" Target="https://github.com/adeliasn15/IDX-Partner-Data-Engine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hyperlink" Target="https://drive.google.com/file/d/1-8QU4yoYyBd8uUNDzCz8BFYLKkFTSO8J/view?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34475" y="0"/>
            <a:ext cx="9144001" cy="5143501"/>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3"/>
          <p:cNvSpPr txBox="1"/>
          <p:nvPr/>
        </p:nvSpPr>
        <p:spPr>
          <a:xfrm>
            <a:off x="517900" y="1143250"/>
            <a:ext cx="5566200" cy="1569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latin typeface="Rubik"/>
                <a:ea typeface="Rubik"/>
                <a:cs typeface="Rubik"/>
                <a:sym typeface="Rubik"/>
              </a:rPr>
              <a:t>Data Warehouse E-Commerce</a:t>
            </a:r>
            <a:endParaRPr sz="2000">
              <a:solidFill>
                <a:schemeClr val="lt1"/>
              </a:solidFill>
              <a:latin typeface="Rubik"/>
              <a:ea typeface="Rubik"/>
              <a:cs typeface="Rubik"/>
              <a:sym typeface="Rubik"/>
            </a:endParaRPr>
          </a:p>
        </p:txBody>
      </p:sp>
      <p:sp>
        <p:nvSpPr>
          <p:cNvPr id="57" name="Google Shape;57;p13"/>
          <p:cNvSpPr txBox="1"/>
          <p:nvPr/>
        </p:nvSpPr>
        <p:spPr>
          <a:xfrm>
            <a:off x="517900" y="2881900"/>
            <a:ext cx="4392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Rubik SemiBold"/>
                <a:ea typeface="Rubik SemiBold"/>
                <a:cs typeface="Rubik SemiBold"/>
                <a:sym typeface="Rubik SemiBold"/>
              </a:rPr>
              <a:t>Data Engineer</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400250"/>
            <a:ext cx="43920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indent="0" lvl="0" marL="0" rtl="0" algn="l">
              <a:spcBef>
                <a:spcPts val="0"/>
              </a:spcBef>
              <a:spcAft>
                <a:spcPts val="0"/>
              </a:spcAft>
              <a:buNone/>
            </a:pPr>
            <a:r>
              <a:rPr lang="en" sz="2000">
                <a:solidFill>
                  <a:schemeClr val="lt1"/>
                </a:solidFill>
                <a:latin typeface="Rubik Light"/>
                <a:ea typeface="Rubik Light"/>
                <a:cs typeface="Rubik Light"/>
                <a:sym typeface="Rubik Light"/>
              </a:rPr>
              <a:t>Adelia Setiyaningrum</a:t>
            </a:r>
            <a:endParaRPr sz="2000">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313075" y="324787"/>
            <a:ext cx="1399900" cy="341836"/>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58" name="Google Shape;158;p22"/>
          <p:cNvSpPr txBox="1"/>
          <p:nvPr/>
        </p:nvSpPr>
        <p:spPr>
          <a:xfrm>
            <a:off x="297450" y="18561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3. MEMINDAHKAN DATA DARI STAGING KE </a:t>
            </a:r>
            <a:endParaRPr b="1" sz="2500">
              <a:latin typeface="Rubik"/>
              <a:ea typeface="Rubik"/>
              <a:cs typeface="Rubik"/>
              <a:sym typeface="Rubik"/>
            </a:endParaRPr>
          </a:p>
          <a:p>
            <a:pPr indent="342900" lvl="0" marL="0" rtl="0" algn="l">
              <a:spcBef>
                <a:spcPts val="0"/>
              </a:spcBef>
              <a:spcAft>
                <a:spcPts val="0"/>
              </a:spcAft>
              <a:buNone/>
            </a:pPr>
            <a:r>
              <a:rPr b="1" lang="en" sz="2500">
                <a:latin typeface="Rubik"/>
                <a:ea typeface="Rubik"/>
                <a:cs typeface="Rubik"/>
                <a:sym typeface="Rubik"/>
              </a:rPr>
              <a:t>DATA WAREHOUSE</a:t>
            </a:r>
            <a:endParaRPr b="1" sz="2500">
              <a:latin typeface="Rubik"/>
              <a:ea typeface="Rubik"/>
              <a:cs typeface="Rubik"/>
              <a:sym typeface="Rubik"/>
            </a:endParaRPr>
          </a:p>
        </p:txBody>
      </p:sp>
      <p:pic>
        <p:nvPicPr>
          <p:cNvPr id="159" name="Google Shape;159;p2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60" name="Google Shape;160;p22"/>
          <p:cNvSpPr txBox="1"/>
          <p:nvPr/>
        </p:nvSpPr>
        <p:spPr>
          <a:xfrm>
            <a:off x="340500" y="1240963"/>
            <a:ext cx="83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M</a:t>
            </a:r>
            <a:r>
              <a:rPr lang="en">
                <a:solidFill>
                  <a:schemeClr val="dk1"/>
                </a:solidFill>
                <a:latin typeface="Rubik"/>
                <a:ea typeface="Rubik"/>
                <a:cs typeface="Rubik"/>
                <a:sym typeface="Rubik"/>
              </a:rPr>
              <a:t>embuat </a:t>
            </a:r>
            <a:r>
              <a:rPr i="1" lang="en">
                <a:solidFill>
                  <a:schemeClr val="dk1"/>
                </a:solidFill>
                <a:latin typeface="Rubik"/>
                <a:ea typeface="Rubik"/>
                <a:cs typeface="Rubik"/>
                <a:sym typeface="Rubik"/>
              </a:rPr>
              <a:t>connection </a:t>
            </a:r>
            <a:r>
              <a:rPr lang="en">
                <a:solidFill>
                  <a:schemeClr val="dk1"/>
                </a:solidFill>
                <a:latin typeface="Rubik"/>
                <a:ea typeface="Rubik"/>
                <a:cs typeface="Rubik"/>
                <a:sym typeface="Rubik"/>
              </a:rPr>
              <a:t>dengan </a:t>
            </a:r>
            <a:r>
              <a:rPr i="1" lang="en">
                <a:solidFill>
                  <a:schemeClr val="dk1"/>
                </a:solidFill>
                <a:latin typeface="Rubik"/>
                <a:ea typeface="Rubik"/>
                <a:cs typeface="Rubik"/>
                <a:sym typeface="Rubik"/>
              </a:rPr>
              <a:t>database source </a:t>
            </a:r>
            <a:r>
              <a:rPr lang="en">
                <a:solidFill>
                  <a:schemeClr val="dk1"/>
                </a:solidFill>
                <a:latin typeface="Rubik"/>
                <a:ea typeface="Rubik"/>
                <a:cs typeface="Rubik"/>
                <a:sym typeface="Rubik"/>
              </a:rPr>
              <a:t>dan </a:t>
            </a:r>
            <a:r>
              <a:rPr i="1" lang="en">
                <a:solidFill>
                  <a:schemeClr val="dk1"/>
                </a:solidFill>
                <a:latin typeface="Rubik"/>
                <a:ea typeface="Rubik"/>
                <a:cs typeface="Rubik"/>
                <a:sym typeface="Rubik"/>
              </a:rPr>
              <a:t>database target</a:t>
            </a:r>
            <a:endParaRPr>
              <a:latin typeface="Rubik"/>
              <a:ea typeface="Rubik"/>
              <a:cs typeface="Rubik"/>
              <a:sym typeface="Rubik"/>
            </a:endParaRPr>
          </a:p>
        </p:txBody>
      </p:sp>
      <p:pic>
        <p:nvPicPr>
          <p:cNvPr id="161" name="Google Shape;161;p22"/>
          <p:cNvPicPr preferRelativeResize="0"/>
          <p:nvPr/>
        </p:nvPicPr>
        <p:blipFill>
          <a:blip r:embed="rId5">
            <a:alphaModFix/>
          </a:blip>
          <a:stretch>
            <a:fillRect/>
          </a:stretch>
        </p:blipFill>
        <p:spPr>
          <a:xfrm>
            <a:off x="5565575" y="1837025"/>
            <a:ext cx="2876225" cy="2672500"/>
          </a:xfrm>
          <a:prstGeom prst="rect">
            <a:avLst/>
          </a:prstGeom>
          <a:noFill/>
          <a:ln>
            <a:noFill/>
          </a:ln>
        </p:spPr>
      </p:pic>
      <p:sp>
        <p:nvSpPr>
          <p:cNvPr id="162" name="Google Shape;162;p22"/>
          <p:cNvSpPr txBox="1"/>
          <p:nvPr/>
        </p:nvSpPr>
        <p:spPr>
          <a:xfrm>
            <a:off x="855800" y="2528675"/>
            <a:ext cx="44442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Rubik"/>
                <a:ea typeface="Rubik"/>
                <a:cs typeface="Rubik"/>
                <a:sym typeface="Rubik"/>
              </a:rPr>
              <a:t>Klik </a:t>
            </a:r>
            <a:r>
              <a:rPr i="1" lang="en">
                <a:solidFill>
                  <a:schemeClr val="dk1"/>
                </a:solidFill>
                <a:latin typeface="Rubik"/>
                <a:ea typeface="Rubik"/>
                <a:cs typeface="Rubik"/>
                <a:sym typeface="Rubik"/>
              </a:rPr>
              <a:t>Metadata </a:t>
            </a:r>
            <a:r>
              <a:rPr lang="en">
                <a:solidFill>
                  <a:schemeClr val="dk1"/>
                </a:solidFill>
                <a:latin typeface="Rubik"/>
                <a:ea typeface="Rubik"/>
                <a:cs typeface="Rubik"/>
                <a:sym typeface="Rubik"/>
              </a:rPr>
              <a:t>-&gt; Klik kanan </a:t>
            </a:r>
            <a:r>
              <a:rPr i="1" lang="en">
                <a:solidFill>
                  <a:schemeClr val="dk1"/>
                </a:solidFill>
                <a:latin typeface="Rubik"/>
                <a:ea typeface="Rubik"/>
                <a:cs typeface="Rubik"/>
                <a:sym typeface="Rubik"/>
              </a:rPr>
              <a:t>Db Connection </a:t>
            </a:r>
            <a:r>
              <a:rPr lang="en">
                <a:solidFill>
                  <a:schemeClr val="dk1"/>
                </a:solidFill>
                <a:latin typeface="Rubik"/>
                <a:ea typeface="Rubik"/>
                <a:cs typeface="Rubik"/>
                <a:sym typeface="Rubik"/>
              </a:rPr>
              <a:t>-&gt;</a:t>
            </a:r>
            <a:r>
              <a:rPr i="1" lang="en">
                <a:solidFill>
                  <a:schemeClr val="dk1"/>
                </a:solidFill>
                <a:latin typeface="Rubik"/>
                <a:ea typeface="Rubik"/>
                <a:cs typeface="Rubik"/>
                <a:sym typeface="Rubik"/>
              </a:rPr>
              <a:t> Create connection</a:t>
            </a:r>
            <a:endParaRPr>
              <a:solidFill>
                <a:schemeClr val="dk2"/>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68" name="Google Shape;168;p23"/>
          <p:cNvSpPr txBox="1"/>
          <p:nvPr/>
        </p:nvSpPr>
        <p:spPr>
          <a:xfrm>
            <a:off x="297450" y="18561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3. MEMINDAHKAN DATA DARI STAGING KE </a:t>
            </a:r>
            <a:endParaRPr b="1" sz="2500">
              <a:latin typeface="Rubik"/>
              <a:ea typeface="Rubik"/>
              <a:cs typeface="Rubik"/>
              <a:sym typeface="Rubik"/>
            </a:endParaRPr>
          </a:p>
          <a:p>
            <a:pPr indent="342900" lvl="0" marL="0" rtl="0" algn="l">
              <a:spcBef>
                <a:spcPts val="0"/>
              </a:spcBef>
              <a:spcAft>
                <a:spcPts val="0"/>
              </a:spcAft>
              <a:buNone/>
            </a:pPr>
            <a:r>
              <a:rPr b="1" lang="en" sz="2500">
                <a:latin typeface="Rubik"/>
                <a:ea typeface="Rubik"/>
                <a:cs typeface="Rubik"/>
                <a:sym typeface="Rubik"/>
              </a:rPr>
              <a:t>DATA WAREHOUSE</a:t>
            </a:r>
            <a:endParaRPr b="1" sz="2500">
              <a:latin typeface="Rubik"/>
              <a:ea typeface="Rubik"/>
              <a:cs typeface="Rubik"/>
              <a:sym typeface="Rubik"/>
            </a:endParaRPr>
          </a:p>
        </p:txBody>
      </p:sp>
      <p:pic>
        <p:nvPicPr>
          <p:cNvPr id="169" name="Google Shape;169;p2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70" name="Google Shape;170;p23"/>
          <p:cNvSpPr txBox="1"/>
          <p:nvPr/>
        </p:nvSpPr>
        <p:spPr>
          <a:xfrm>
            <a:off x="340500" y="1240963"/>
            <a:ext cx="83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Membuat </a:t>
            </a:r>
            <a:r>
              <a:rPr i="1" lang="en">
                <a:solidFill>
                  <a:schemeClr val="dk1"/>
                </a:solidFill>
                <a:latin typeface="Rubik"/>
                <a:ea typeface="Rubik"/>
                <a:cs typeface="Rubik"/>
                <a:sym typeface="Rubik"/>
              </a:rPr>
              <a:t>connection </a:t>
            </a:r>
            <a:r>
              <a:rPr lang="en">
                <a:solidFill>
                  <a:schemeClr val="dk1"/>
                </a:solidFill>
                <a:latin typeface="Rubik"/>
                <a:ea typeface="Rubik"/>
                <a:cs typeface="Rubik"/>
                <a:sym typeface="Rubik"/>
              </a:rPr>
              <a:t>dengan </a:t>
            </a:r>
            <a:r>
              <a:rPr b="1" i="1" lang="en">
                <a:solidFill>
                  <a:schemeClr val="dk1"/>
                </a:solidFill>
                <a:latin typeface="Rubik"/>
                <a:ea typeface="Rubik"/>
                <a:cs typeface="Rubik"/>
                <a:sym typeface="Rubik"/>
              </a:rPr>
              <a:t>database source</a:t>
            </a:r>
            <a:r>
              <a:rPr i="1" lang="en">
                <a:solidFill>
                  <a:schemeClr val="dk1"/>
                </a:solidFill>
                <a:latin typeface="Rubik"/>
                <a:ea typeface="Rubik"/>
                <a:cs typeface="Rubik"/>
                <a:sym typeface="Rubik"/>
              </a:rPr>
              <a:t> </a:t>
            </a:r>
            <a:r>
              <a:rPr lang="en">
                <a:solidFill>
                  <a:schemeClr val="dk1"/>
                </a:solidFill>
                <a:latin typeface="Rubik"/>
                <a:ea typeface="Rubik"/>
                <a:cs typeface="Rubik"/>
                <a:sym typeface="Rubik"/>
              </a:rPr>
              <a:t>dan </a:t>
            </a:r>
            <a:r>
              <a:rPr b="1" i="1" lang="en">
                <a:solidFill>
                  <a:schemeClr val="dk1"/>
                </a:solidFill>
                <a:latin typeface="Rubik"/>
                <a:ea typeface="Rubik"/>
                <a:cs typeface="Rubik"/>
                <a:sym typeface="Rubik"/>
              </a:rPr>
              <a:t>database target</a:t>
            </a:r>
            <a:endParaRPr>
              <a:latin typeface="Rubik"/>
              <a:ea typeface="Rubik"/>
              <a:cs typeface="Rubik"/>
              <a:sym typeface="Rubik"/>
            </a:endParaRPr>
          </a:p>
        </p:txBody>
      </p:sp>
      <p:pic>
        <p:nvPicPr>
          <p:cNvPr id="171" name="Google Shape;171;p23"/>
          <p:cNvPicPr preferRelativeResize="0"/>
          <p:nvPr/>
        </p:nvPicPr>
        <p:blipFill>
          <a:blip r:embed="rId5">
            <a:alphaModFix/>
          </a:blip>
          <a:stretch>
            <a:fillRect/>
          </a:stretch>
        </p:blipFill>
        <p:spPr>
          <a:xfrm>
            <a:off x="4933575" y="1646775"/>
            <a:ext cx="3399224" cy="3311451"/>
          </a:xfrm>
          <a:prstGeom prst="rect">
            <a:avLst/>
          </a:prstGeom>
          <a:noFill/>
          <a:ln>
            <a:noFill/>
          </a:ln>
        </p:spPr>
      </p:pic>
      <p:pic>
        <p:nvPicPr>
          <p:cNvPr id="172" name="Google Shape;172;p23"/>
          <p:cNvPicPr preferRelativeResize="0"/>
          <p:nvPr/>
        </p:nvPicPr>
        <p:blipFill>
          <a:blip r:embed="rId6">
            <a:alphaModFix/>
          </a:blip>
          <a:stretch>
            <a:fillRect/>
          </a:stretch>
        </p:blipFill>
        <p:spPr>
          <a:xfrm>
            <a:off x="845800" y="1657512"/>
            <a:ext cx="3409450" cy="328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78" name="Google Shape;178;p24"/>
          <p:cNvSpPr txBox="1"/>
          <p:nvPr/>
        </p:nvSpPr>
        <p:spPr>
          <a:xfrm>
            <a:off x="297450" y="18561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3. MEMINDAHKAN DATA DARI STAGING KE </a:t>
            </a:r>
            <a:endParaRPr b="1" sz="2500">
              <a:latin typeface="Rubik"/>
              <a:ea typeface="Rubik"/>
              <a:cs typeface="Rubik"/>
              <a:sym typeface="Rubik"/>
            </a:endParaRPr>
          </a:p>
          <a:p>
            <a:pPr indent="342900" lvl="0" marL="0" rtl="0" algn="l">
              <a:spcBef>
                <a:spcPts val="0"/>
              </a:spcBef>
              <a:spcAft>
                <a:spcPts val="0"/>
              </a:spcAft>
              <a:buNone/>
            </a:pPr>
            <a:r>
              <a:rPr b="1" lang="en" sz="2500">
                <a:latin typeface="Rubik"/>
                <a:ea typeface="Rubik"/>
                <a:cs typeface="Rubik"/>
                <a:sym typeface="Rubik"/>
              </a:rPr>
              <a:t>DATA WAREHOUSE</a:t>
            </a:r>
            <a:endParaRPr b="1" sz="2500">
              <a:latin typeface="Rubik"/>
              <a:ea typeface="Rubik"/>
              <a:cs typeface="Rubik"/>
              <a:sym typeface="Rubik"/>
            </a:endParaRPr>
          </a:p>
        </p:txBody>
      </p:sp>
      <p:pic>
        <p:nvPicPr>
          <p:cNvPr id="179" name="Google Shape;179;p2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80" name="Google Shape;180;p24"/>
          <p:cNvSpPr txBox="1"/>
          <p:nvPr/>
        </p:nvSpPr>
        <p:spPr>
          <a:xfrm>
            <a:off x="340500" y="1240963"/>
            <a:ext cx="8376900" cy="400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ubik"/>
              <a:buChar char="●"/>
            </a:pPr>
            <a:r>
              <a:rPr lang="en">
                <a:solidFill>
                  <a:schemeClr val="dk1"/>
                </a:solidFill>
                <a:latin typeface="Rubik"/>
                <a:ea typeface="Rubik"/>
                <a:cs typeface="Rubik"/>
                <a:sym typeface="Rubik"/>
              </a:rPr>
              <a:t>Setelah lakukan </a:t>
            </a:r>
            <a:r>
              <a:rPr i="1" lang="en">
                <a:solidFill>
                  <a:schemeClr val="dk1"/>
                </a:solidFill>
                <a:latin typeface="Rubik"/>
                <a:ea typeface="Rubik"/>
                <a:cs typeface="Rubik"/>
                <a:sym typeface="Rubik"/>
              </a:rPr>
              <a:t>retrieve schema</a:t>
            </a:r>
            <a:r>
              <a:rPr b="1" i="1" lang="en">
                <a:solidFill>
                  <a:schemeClr val="dk1"/>
                </a:solidFill>
                <a:latin typeface="Rubik"/>
                <a:ea typeface="Rubik"/>
                <a:cs typeface="Rubik"/>
                <a:sym typeface="Rubik"/>
              </a:rPr>
              <a:t> </a:t>
            </a:r>
            <a:r>
              <a:rPr lang="en">
                <a:solidFill>
                  <a:schemeClr val="dk1"/>
                </a:solidFill>
                <a:latin typeface="Rubik"/>
                <a:ea typeface="Rubik"/>
                <a:cs typeface="Rubik"/>
                <a:sym typeface="Rubik"/>
              </a:rPr>
              <a:t>untuk mengambil skema database dari SQL SERVER</a:t>
            </a:r>
            <a:endParaRPr>
              <a:latin typeface="Rubik"/>
              <a:ea typeface="Rubik"/>
              <a:cs typeface="Rubik"/>
              <a:sym typeface="Rubik"/>
            </a:endParaRPr>
          </a:p>
        </p:txBody>
      </p:sp>
      <p:pic>
        <p:nvPicPr>
          <p:cNvPr id="181" name="Google Shape;181;p24"/>
          <p:cNvPicPr preferRelativeResize="0"/>
          <p:nvPr/>
        </p:nvPicPr>
        <p:blipFill>
          <a:blip r:embed="rId5">
            <a:alphaModFix/>
          </a:blip>
          <a:stretch>
            <a:fillRect/>
          </a:stretch>
        </p:blipFill>
        <p:spPr>
          <a:xfrm>
            <a:off x="4630487" y="1662975"/>
            <a:ext cx="3660939" cy="3196199"/>
          </a:xfrm>
          <a:prstGeom prst="rect">
            <a:avLst/>
          </a:prstGeom>
          <a:noFill/>
          <a:ln>
            <a:noFill/>
          </a:ln>
        </p:spPr>
      </p:pic>
      <p:pic>
        <p:nvPicPr>
          <p:cNvPr id="182" name="Google Shape;182;p24"/>
          <p:cNvPicPr preferRelativeResize="0"/>
          <p:nvPr/>
        </p:nvPicPr>
        <p:blipFill>
          <a:blip r:embed="rId6">
            <a:alphaModFix/>
          </a:blip>
          <a:stretch>
            <a:fillRect/>
          </a:stretch>
        </p:blipFill>
        <p:spPr>
          <a:xfrm>
            <a:off x="766463" y="1649775"/>
            <a:ext cx="3652225" cy="319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5"/>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88" name="Google Shape;188;p25"/>
          <p:cNvSpPr txBox="1"/>
          <p:nvPr/>
        </p:nvSpPr>
        <p:spPr>
          <a:xfrm>
            <a:off x="297450" y="18561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3. MEMINDAHKAN DATA DARI STAGING KE </a:t>
            </a:r>
            <a:endParaRPr b="1" sz="2500">
              <a:latin typeface="Rubik"/>
              <a:ea typeface="Rubik"/>
              <a:cs typeface="Rubik"/>
              <a:sym typeface="Rubik"/>
            </a:endParaRPr>
          </a:p>
          <a:p>
            <a:pPr indent="342900" lvl="0" marL="0" rtl="0" algn="l">
              <a:spcBef>
                <a:spcPts val="0"/>
              </a:spcBef>
              <a:spcAft>
                <a:spcPts val="0"/>
              </a:spcAft>
              <a:buNone/>
            </a:pPr>
            <a:r>
              <a:rPr b="1" lang="en" sz="2500">
                <a:latin typeface="Rubik"/>
                <a:ea typeface="Rubik"/>
                <a:cs typeface="Rubik"/>
                <a:sym typeface="Rubik"/>
              </a:rPr>
              <a:t>DATA WAREHOUSE</a:t>
            </a:r>
            <a:endParaRPr b="1" sz="2500">
              <a:latin typeface="Rubik"/>
              <a:ea typeface="Rubik"/>
              <a:cs typeface="Rubik"/>
              <a:sym typeface="Rubik"/>
            </a:endParaRPr>
          </a:p>
        </p:txBody>
      </p:sp>
      <p:pic>
        <p:nvPicPr>
          <p:cNvPr id="189" name="Google Shape;189;p2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90" name="Google Shape;190;p25"/>
          <p:cNvSpPr txBox="1"/>
          <p:nvPr/>
        </p:nvSpPr>
        <p:spPr>
          <a:xfrm>
            <a:off x="297450" y="1240963"/>
            <a:ext cx="83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Membuat design job</a:t>
            </a:r>
            <a:endParaRPr i="1">
              <a:latin typeface="Rubik"/>
              <a:ea typeface="Rubik"/>
              <a:cs typeface="Rubik"/>
              <a:sym typeface="Rubik"/>
            </a:endParaRPr>
          </a:p>
        </p:txBody>
      </p:sp>
      <p:pic>
        <p:nvPicPr>
          <p:cNvPr id="191" name="Google Shape;191;p25"/>
          <p:cNvPicPr preferRelativeResize="0"/>
          <p:nvPr/>
        </p:nvPicPr>
        <p:blipFill>
          <a:blip r:embed="rId5">
            <a:alphaModFix/>
          </a:blip>
          <a:stretch>
            <a:fillRect/>
          </a:stretch>
        </p:blipFill>
        <p:spPr>
          <a:xfrm>
            <a:off x="4615075" y="1893775"/>
            <a:ext cx="4272901" cy="2514550"/>
          </a:xfrm>
          <a:prstGeom prst="rect">
            <a:avLst/>
          </a:prstGeom>
          <a:noFill/>
          <a:ln>
            <a:noFill/>
          </a:ln>
        </p:spPr>
      </p:pic>
      <p:sp>
        <p:nvSpPr>
          <p:cNvPr id="192" name="Google Shape;192;p25"/>
          <p:cNvSpPr txBox="1"/>
          <p:nvPr/>
        </p:nvSpPr>
        <p:spPr>
          <a:xfrm>
            <a:off x="478375" y="1923150"/>
            <a:ext cx="3868500" cy="24558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Drag tabel source menggunakan </a:t>
            </a:r>
            <a:r>
              <a:rPr b="1" i="1" lang="en" sz="1300">
                <a:solidFill>
                  <a:schemeClr val="dk1"/>
                </a:solidFill>
                <a:latin typeface="Rubik"/>
                <a:ea typeface="Rubik"/>
                <a:cs typeface="Rubik"/>
                <a:sym typeface="Rubik"/>
              </a:rPr>
              <a:t>tMSSqlInput.</a:t>
            </a:r>
            <a:endParaRPr b="1" i="1" sz="1300">
              <a:solidFill>
                <a:schemeClr val="dk1"/>
              </a:solidFill>
              <a:latin typeface="Rubik"/>
              <a:ea typeface="Rubik"/>
              <a:cs typeface="Rubik"/>
              <a:sym typeface="Rubik"/>
            </a:endParaRPr>
          </a:p>
          <a:p>
            <a:pPr indent="-311150" lvl="0" marL="45720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Drag tabel target menggunakan </a:t>
            </a:r>
            <a:r>
              <a:rPr b="1" i="1" lang="en" sz="1300">
                <a:solidFill>
                  <a:schemeClr val="dk1"/>
                </a:solidFill>
                <a:latin typeface="Rubik"/>
                <a:ea typeface="Rubik"/>
                <a:cs typeface="Rubik"/>
                <a:sym typeface="Rubik"/>
              </a:rPr>
              <a:t>tMSSqlOutput.</a:t>
            </a:r>
            <a:endParaRPr b="1" i="1" sz="1300">
              <a:solidFill>
                <a:schemeClr val="dk1"/>
              </a:solidFill>
              <a:latin typeface="Rubik"/>
              <a:ea typeface="Rubik"/>
              <a:cs typeface="Rubik"/>
              <a:sym typeface="Rubik"/>
            </a:endParaRPr>
          </a:p>
          <a:p>
            <a:pPr indent="-311150" lvl="0" marL="45720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Hubungkan tabel dengan </a:t>
            </a:r>
            <a:r>
              <a:rPr b="1" i="1" lang="en" sz="1300">
                <a:solidFill>
                  <a:schemeClr val="dk1"/>
                </a:solidFill>
                <a:latin typeface="Rubik"/>
                <a:ea typeface="Rubik"/>
                <a:cs typeface="Rubik"/>
                <a:sym typeface="Rubik"/>
              </a:rPr>
              <a:t>Row.</a:t>
            </a:r>
            <a:endParaRPr b="1" i="1" sz="1300">
              <a:solidFill>
                <a:schemeClr val="dk1"/>
              </a:solidFill>
              <a:latin typeface="Rubik"/>
              <a:ea typeface="Rubik"/>
              <a:cs typeface="Rubik"/>
              <a:sym typeface="Rubik"/>
            </a:endParaRPr>
          </a:p>
          <a:p>
            <a:pPr indent="-311150" lvl="0" marL="45720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Untuk tabel </a:t>
            </a:r>
            <a:r>
              <a:rPr b="1" i="1" lang="en" sz="1300">
                <a:solidFill>
                  <a:schemeClr val="dk1"/>
                </a:solidFill>
                <a:latin typeface="Rubik"/>
                <a:ea typeface="Rubik"/>
                <a:cs typeface="Rubik"/>
                <a:sym typeface="Rubik"/>
              </a:rPr>
              <a:t>customer </a:t>
            </a:r>
            <a:r>
              <a:rPr lang="en" sz="1300">
                <a:solidFill>
                  <a:schemeClr val="dk1"/>
                </a:solidFill>
                <a:latin typeface="Rubik"/>
                <a:ea typeface="Rubik"/>
                <a:cs typeface="Rubik"/>
                <a:sym typeface="Rubik"/>
              </a:rPr>
              <a:t>dan </a:t>
            </a:r>
            <a:r>
              <a:rPr b="1" i="1" lang="en" sz="1300">
                <a:solidFill>
                  <a:schemeClr val="dk1"/>
                </a:solidFill>
                <a:latin typeface="Rubik"/>
                <a:ea typeface="Rubik"/>
                <a:cs typeface="Rubik"/>
                <a:sym typeface="Rubik"/>
              </a:rPr>
              <a:t>DimCustomer</a:t>
            </a:r>
            <a:r>
              <a:rPr i="1" lang="en" sz="1300">
                <a:solidFill>
                  <a:schemeClr val="dk1"/>
                </a:solidFill>
                <a:latin typeface="Rubik"/>
                <a:ea typeface="Rubik"/>
                <a:cs typeface="Rubik"/>
                <a:sym typeface="Rubik"/>
              </a:rPr>
              <a:t>, </a:t>
            </a:r>
            <a:r>
              <a:rPr lang="en" sz="1300">
                <a:solidFill>
                  <a:schemeClr val="dk1"/>
                </a:solidFill>
                <a:latin typeface="Rubik"/>
                <a:ea typeface="Rubik"/>
                <a:cs typeface="Rubik"/>
                <a:sym typeface="Rubik"/>
              </a:rPr>
              <a:t>hubungkan menggunakan </a:t>
            </a:r>
            <a:r>
              <a:rPr b="1" i="1" lang="en" sz="1300">
                <a:solidFill>
                  <a:schemeClr val="dk1"/>
                </a:solidFill>
                <a:latin typeface="Rubik"/>
                <a:ea typeface="Rubik"/>
                <a:cs typeface="Rubik"/>
                <a:sym typeface="Rubik"/>
              </a:rPr>
              <a:t>tmap </a:t>
            </a:r>
            <a:r>
              <a:rPr lang="en" sz="1300">
                <a:solidFill>
                  <a:schemeClr val="dk1"/>
                </a:solidFill>
                <a:latin typeface="Rubik"/>
                <a:ea typeface="Rubik"/>
                <a:cs typeface="Rubik"/>
                <a:sym typeface="Rubik"/>
              </a:rPr>
              <a:t>untuk menggabungkan first_name dan last_name menjadi CustomerName, kemudian dilakukan Uppercase.</a:t>
            </a:r>
            <a:endParaRPr sz="1300">
              <a:solidFill>
                <a:schemeClr val="dk2"/>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6"/>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98" name="Google Shape;198;p26"/>
          <p:cNvSpPr txBox="1"/>
          <p:nvPr/>
        </p:nvSpPr>
        <p:spPr>
          <a:xfrm>
            <a:off x="297450" y="18561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3. MEMINDAHKAN DATA DARI STAGING KE </a:t>
            </a:r>
            <a:endParaRPr b="1" sz="2500">
              <a:latin typeface="Rubik"/>
              <a:ea typeface="Rubik"/>
              <a:cs typeface="Rubik"/>
              <a:sym typeface="Rubik"/>
            </a:endParaRPr>
          </a:p>
          <a:p>
            <a:pPr indent="342900" lvl="0" marL="0" rtl="0" algn="l">
              <a:spcBef>
                <a:spcPts val="0"/>
              </a:spcBef>
              <a:spcAft>
                <a:spcPts val="0"/>
              </a:spcAft>
              <a:buNone/>
            </a:pPr>
            <a:r>
              <a:rPr b="1" lang="en" sz="2500">
                <a:latin typeface="Rubik"/>
                <a:ea typeface="Rubik"/>
                <a:cs typeface="Rubik"/>
                <a:sym typeface="Rubik"/>
              </a:rPr>
              <a:t>DATA WAREHOUSE</a:t>
            </a:r>
            <a:endParaRPr b="1" sz="2500">
              <a:latin typeface="Rubik"/>
              <a:ea typeface="Rubik"/>
              <a:cs typeface="Rubik"/>
              <a:sym typeface="Rubik"/>
            </a:endParaRPr>
          </a:p>
        </p:txBody>
      </p:sp>
      <p:pic>
        <p:nvPicPr>
          <p:cNvPr id="199" name="Google Shape;199;p2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00" name="Google Shape;200;p26"/>
          <p:cNvSpPr txBox="1"/>
          <p:nvPr/>
        </p:nvSpPr>
        <p:spPr>
          <a:xfrm>
            <a:off x="340500" y="1240963"/>
            <a:ext cx="83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Hasil pemindahan data</a:t>
            </a:r>
            <a:endParaRPr i="1">
              <a:latin typeface="Rubik"/>
              <a:ea typeface="Rubik"/>
              <a:cs typeface="Rubik"/>
              <a:sym typeface="Rubik"/>
            </a:endParaRPr>
          </a:p>
        </p:txBody>
      </p:sp>
      <p:pic>
        <p:nvPicPr>
          <p:cNvPr id="201" name="Google Shape;201;p26"/>
          <p:cNvPicPr preferRelativeResize="0"/>
          <p:nvPr/>
        </p:nvPicPr>
        <p:blipFill>
          <a:blip r:embed="rId5">
            <a:alphaModFix/>
          </a:blip>
          <a:stretch>
            <a:fillRect/>
          </a:stretch>
        </p:blipFill>
        <p:spPr>
          <a:xfrm>
            <a:off x="4260599" y="1139925"/>
            <a:ext cx="3942475" cy="376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7"/>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207" name="Google Shape;207;p27"/>
          <p:cNvSpPr txBox="1"/>
          <p:nvPr/>
        </p:nvSpPr>
        <p:spPr>
          <a:xfrm>
            <a:off x="297450" y="185613"/>
            <a:ext cx="8463000" cy="569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4. MEMBUAT STORE PROCEDURE (SP)</a:t>
            </a:r>
            <a:endParaRPr b="1" sz="2500">
              <a:latin typeface="Rubik"/>
              <a:ea typeface="Rubik"/>
              <a:cs typeface="Rubik"/>
              <a:sym typeface="Rubik"/>
            </a:endParaRPr>
          </a:p>
        </p:txBody>
      </p:sp>
      <p:pic>
        <p:nvPicPr>
          <p:cNvPr id="208" name="Google Shape;208;p27"/>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09" name="Google Shape;209;p27"/>
          <p:cNvSpPr txBox="1"/>
          <p:nvPr/>
        </p:nvSpPr>
        <p:spPr>
          <a:xfrm>
            <a:off x="340500" y="853263"/>
            <a:ext cx="83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M</a:t>
            </a:r>
            <a:r>
              <a:rPr lang="en">
                <a:solidFill>
                  <a:schemeClr val="dk1"/>
                </a:solidFill>
                <a:latin typeface="Rubik"/>
                <a:ea typeface="Rubik"/>
                <a:cs typeface="Rubik"/>
                <a:sym typeface="Rubik"/>
              </a:rPr>
              <a:t>enampilkan summary sales order berdasarkan status pengiriman.</a:t>
            </a:r>
            <a:endParaRPr>
              <a:latin typeface="Rubik"/>
              <a:ea typeface="Rubik"/>
              <a:cs typeface="Rubik"/>
              <a:sym typeface="Rubik"/>
            </a:endParaRPr>
          </a:p>
        </p:txBody>
      </p:sp>
      <p:sp>
        <p:nvSpPr>
          <p:cNvPr id="210" name="Google Shape;210;p27"/>
          <p:cNvSpPr txBox="1"/>
          <p:nvPr/>
        </p:nvSpPr>
        <p:spPr>
          <a:xfrm>
            <a:off x="725475" y="1280500"/>
            <a:ext cx="49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Query SP:</a:t>
            </a:r>
            <a:endParaRPr>
              <a:solidFill>
                <a:schemeClr val="dk2"/>
              </a:solidFill>
            </a:endParaRPr>
          </a:p>
        </p:txBody>
      </p:sp>
      <p:sp>
        <p:nvSpPr>
          <p:cNvPr id="211" name="Google Shape;211;p27"/>
          <p:cNvSpPr txBox="1"/>
          <p:nvPr/>
        </p:nvSpPr>
        <p:spPr>
          <a:xfrm>
            <a:off x="5134600" y="1253475"/>
            <a:ext cx="35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Output:</a:t>
            </a:r>
            <a:endParaRPr>
              <a:solidFill>
                <a:schemeClr val="dk2"/>
              </a:solidFill>
            </a:endParaRPr>
          </a:p>
        </p:txBody>
      </p:sp>
      <p:pic>
        <p:nvPicPr>
          <p:cNvPr id="212" name="Google Shape;212;p27"/>
          <p:cNvPicPr preferRelativeResize="0"/>
          <p:nvPr/>
        </p:nvPicPr>
        <p:blipFill>
          <a:blip r:embed="rId5">
            <a:alphaModFix/>
          </a:blip>
          <a:stretch>
            <a:fillRect/>
          </a:stretch>
        </p:blipFill>
        <p:spPr>
          <a:xfrm>
            <a:off x="5102496" y="1664600"/>
            <a:ext cx="3657954" cy="3215875"/>
          </a:xfrm>
          <a:prstGeom prst="rect">
            <a:avLst/>
          </a:prstGeom>
          <a:noFill/>
          <a:ln>
            <a:noFill/>
          </a:ln>
        </p:spPr>
      </p:pic>
      <p:pic>
        <p:nvPicPr>
          <p:cNvPr id="213" name="Google Shape;213;p27"/>
          <p:cNvPicPr preferRelativeResize="0"/>
          <p:nvPr/>
        </p:nvPicPr>
        <p:blipFill>
          <a:blip r:embed="rId6">
            <a:alphaModFix/>
          </a:blip>
          <a:stretch>
            <a:fillRect/>
          </a:stretch>
        </p:blipFill>
        <p:spPr>
          <a:xfrm>
            <a:off x="568750" y="1752900"/>
            <a:ext cx="4003251" cy="303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219" name="Google Shape;219;p28"/>
          <p:cNvSpPr txBox="1"/>
          <p:nvPr/>
        </p:nvSpPr>
        <p:spPr>
          <a:xfrm>
            <a:off x="340500" y="1899838"/>
            <a:ext cx="8463000" cy="8772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latin typeface="Rubik"/>
                <a:ea typeface="Rubik"/>
                <a:cs typeface="Rubik"/>
                <a:sym typeface="Rubik"/>
              </a:rPr>
              <a:t>Github</a:t>
            </a:r>
            <a:endParaRPr b="1" sz="4500">
              <a:latin typeface="Rubik"/>
              <a:ea typeface="Rubik"/>
              <a:cs typeface="Rubik"/>
              <a:sym typeface="Rubik"/>
            </a:endParaRPr>
          </a:p>
        </p:txBody>
      </p:sp>
      <p:pic>
        <p:nvPicPr>
          <p:cNvPr id="220" name="Google Shape;220;p28"/>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21" name="Google Shape;221;p28"/>
          <p:cNvSpPr txBox="1"/>
          <p:nvPr/>
        </p:nvSpPr>
        <p:spPr>
          <a:xfrm>
            <a:off x="340500" y="2843463"/>
            <a:ext cx="83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Rubik"/>
                <a:ea typeface="Rubik"/>
                <a:cs typeface="Rubik"/>
                <a:sym typeface="Rubik"/>
                <a:hlinkClick r:id="rId5"/>
              </a:rPr>
              <a:t>https://github.com/adeliasn15/IDX-Partner-Data-Engineer</a:t>
            </a:r>
            <a:endParaRPr>
              <a:latin typeface="Rubik"/>
              <a:ea typeface="Rubik"/>
              <a:cs typeface="Rubik"/>
              <a:sym typeface="Rubik"/>
            </a:endParaRPr>
          </a:p>
          <a:p>
            <a:pPr indent="0" lvl="0" marL="0" rtl="0" algn="ctr">
              <a:spcBef>
                <a:spcPts val="0"/>
              </a:spcBef>
              <a:spcAft>
                <a:spcPts val="0"/>
              </a:spcAft>
              <a:buNone/>
            </a:pPr>
            <a:r>
              <a:t/>
            </a:r>
            <a:endParaRPr>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9"/>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227" name="Google Shape;227;p29"/>
          <p:cNvSpPr txBox="1"/>
          <p:nvPr/>
        </p:nvSpPr>
        <p:spPr>
          <a:xfrm>
            <a:off x="340500" y="1899838"/>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Rubik"/>
                <a:ea typeface="Rubik"/>
                <a:cs typeface="Rubik"/>
                <a:sym typeface="Rubik"/>
              </a:rPr>
              <a:t>Video Presentation</a:t>
            </a:r>
            <a:endParaRPr b="1" sz="5000">
              <a:latin typeface="Rubik"/>
              <a:ea typeface="Rubik"/>
              <a:cs typeface="Rubik"/>
              <a:sym typeface="Rubik"/>
            </a:endParaRPr>
          </a:p>
        </p:txBody>
      </p:sp>
      <p:pic>
        <p:nvPicPr>
          <p:cNvPr id="228" name="Google Shape;228;p2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29" name="Google Shape;229;p29"/>
          <p:cNvSpPr txBox="1"/>
          <p:nvPr/>
        </p:nvSpPr>
        <p:spPr>
          <a:xfrm>
            <a:off x="340500" y="2843463"/>
            <a:ext cx="83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Rubik"/>
                <a:ea typeface="Rubik"/>
                <a:cs typeface="Rubik"/>
                <a:sym typeface="Rubik"/>
                <a:hlinkClick r:id="rId5"/>
              </a:rPr>
              <a:t>https://drive.google.com/file/d/1-8QU4yoYyBd8uUNDzCz8BFYLKkFTSO8J/view?usp=sharing</a:t>
            </a:r>
            <a:endParaRPr>
              <a:latin typeface="Rubik"/>
              <a:ea typeface="Rubik"/>
              <a:cs typeface="Rubik"/>
              <a:sym typeface="Rubik"/>
            </a:endParaRPr>
          </a:p>
          <a:p>
            <a:pPr indent="0" lvl="0" marL="0" rtl="0" algn="ctr">
              <a:spcBef>
                <a:spcPts val="0"/>
              </a:spcBef>
              <a:spcAft>
                <a:spcPts val="0"/>
              </a:spcAft>
              <a:buNone/>
            </a:pPr>
            <a:r>
              <a:t/>
            </a:r>
            <a:endParaRPr>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33" name="Shape 233"/>
        <p:cNvGrpSpPr/>
        <p:nvPr/>
      </p:nvGrpSpPr>
      <p:grpSpPr>
        <a:xfrm>
          <a:off x="0" y="0"/>
          <a:ext cx="0" cy="0"/>
          <a:chOff x="0" y="0"/>
          <a:chExt cx="0" cy="0"/>
        </a:xfrm>
      </p:grpSpPr>
      <p:pic>
        <p:nvPicPr>
          <p:cNvPr id="234" name="Google Shape;234;p3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35" name="Google Shape;235;p30"/>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36" name="Google Shape;236;p30"/>
          <p:cNvSpPr txBox="1"/>
          <p:nvPr/>
        </p:nvSpPr>
        <p:spPr>
          <a:xfrm>
            <a:off x="2376000" y="1939850"/>
            <a:ext cx="4392000" cy="87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237" name="Google Shape;237;p30"/>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38" name="Google Shape;238;p30"/>
          <p:cNvPicPr preferRelativeResize="0"/>
          <p:nvPr/>
        </p:nvPicPr>
        <p:blipFill>
          <a:blip r:embed="rId5">
            <a:alphaModFix/>
          </a:blip>
          <a:stretch>
            <a:fillRect/>
          </a:stretch>
        </p:blipFill>
        <p:spPr>
          <a:xfrm>
            <a:off x="4854700" y="4400913"/>
            <a:ext cx="1399900" cy="341836"/>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537850" y="470625"/>
            <a:ext cx="1899300" cy="1848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Medium"/>
              <a:ea typeface="Rubik Medium"/>
              <a:cs typeface="Rubik Medium"/>
              <a:sym typeface="Rubik Medium"/>
            </a:endParaRPr>
          </a:p>
        </p:txBody>
      </p:sp>
      <p:sp>
        <p:nvSpPr>
          <p:cNvPr id="70" name="Google Shape;70;p14"/>
          <p:cNvSpPr txBox="1"/>
          <p:nvPr/>
        </p:nvSpPr>
        <p:spPr>
          <a:xfrm>
            <a:off x="2528250" y="1010325"/>
            <a:ext cx="2001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ubik SemiBold"/>
                <a:ea typeface="Rubik SemiBold"/>
                <a:cs typeface="Rubik SemiBold"/>
                <a:sym typeface="Rubik SemiBold"/>
              </a:rPr>
              <a:t>Adelia Setiyaningrum</a:t>
            </a:r>
            <a:endParaRPr sz="1900">
              <a:latin typeface="Rubik SemiBold"/>
              <a:ea typeface="Rubik SemiBold"/>
              <a:cs typeface="Rubik SemiBold"/>
              <a:sym typeface="Rubik SemiBold"/>
            </a:endParaRPr>
          </a:p>
        </p:txBody>
      </p:sp>
      <p:sp>
        <p:nvSpPr>
          <p:cNvPr id="71" name="Google Shape;71;p14"/>
          <p:cNvSpPr txBox="1"/>
          <p:nvPr/>
        </p:nvSpPr>
        <p:spPr>
          <a:xfrm>
            <a:off x="537850" y="2571750"/>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About Me</a:t>
            </a:r>
            <a:endParaRPr sz="2000">
              <a:latin typeface="Rubik SemiBold"/>
              <a:ea typeface="Rubik SemiBold"/>
              <a:cs typeface="Rubik SemiBold"/>
              <a:sym typeface="Rubik SemiBold"/>
            </a:endParaRPr>
          </a:p>
        </p:txBody>
      </p:sp>
      <p:sp>
        <p:nvSpPr>
          <p:cNvPr id="72" name="Google Shape;72;p14"/>
          <p:cNvSpPr txBox="1"/>
          <p:nvPr/>
        </p:nvSpPr>
        <p:spPr>
          <a:xfrm>
            <a:off x="4867250" y="959175"/>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Experience</a:t>
            </a:r>
            <a:endParaRPr sz="2000">
              <a:latin typeface="Rubik SemiBold"/>
              <a:ea typeface="Rubik SemiBold"/>
              <a:cs typeface="Rubik SemiBold"/>
              <a:sym typeface="Rubik SemiBold"/>
            </a:endParaRPr>
          </a:p>
        </p:txBody>
      </p:sp>
      <p:sp>
        <p:nvSpPr>
          <p:cNvPr id="73" name="Google Shape;73;p14"/>
          <p:cNvSpPr/>
          <p:nvPr/>
        </p:nvSpPr>
        <p:spPr>
          <a:xfrm>
            <a:off x="5095575" y="1848125"/>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5095575" y="2981600"/>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000625" y="17160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000625" y="28003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000625" y="3952875"/>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5294775" y="1625150"/>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Data Scientist</a:t>
            </a:r>
            <a:endParaRPr b="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Home Credit Indonesia (Virtual Internship)</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September 2022</a:t>
            </a:r>
            <a:endParaRPr>
              <a:latin typeface="Rubik"/>
              <a:ea typeface="Rubik"/>
              <a:cs typeface="Rubik"/>
              <a:sym typeface="Rubik"/>
            </a:endParaRPr>
          </a:p>
        </p:txBody>
      </p:sp>
      <p:sp>
        <p:nvSpPr>
          <p:cNvPr id="79" name="Google Shape;79;p14"/>
          <p:cNvSpPr txBox="1"/>
          <p:nvPr/>
        </p:nvSpPr>
        <p:spPr>
          <a:xfrm>
            <a:off x="5294775" y="2709450"/>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Machine Learning</a:t>
            </a:r>
            <a:endParaRPr b="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Bangkit (Studi Independen)</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February-July 2022</a:t>
            </a:r>
            <a:endParaRPr>
              <a:latin typeface="Rubik"/>
              <a:ea typeface="Rubik"/>
              <a:cs typeface="Rubik"/>
              <a:sym typeface="Rubik"/>
            </a:endParaRPr>
          </a:p>
        </p:txBody>
      </p:sp>
      <p:sp>
        <p:nvSpPr>
          <p:cNvPr id="80" name="Google Shape;80;p14"/>
          <p:cNvSpPr txBox="1"/>
          <p:nvPr/>
        </p:nvSpPr>
        <p:spPr>
          <a:xfrm>
            <a:off x="5294775" y="3861975"/>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Integrasi dan Pengolahan Data Statistik</a:t>
            </a:r>
            <a:endParaRPr b="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BPS (Internship)</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February-March 2022</a:t>
            </a:r>
            <a:endParaRPr>
              <a:latin typeface="Rubik"/>
              <a:ea typeface="Rubik"/>
              <a:cs typeface="Rubik"/>
              <a:sym typeface="Rubik"/>
            </a:endParaRPr>
          </a:p>
        </p:txBody>
      </p:sp>
      <p:sp>
        <p:nvSpPr>
          <p:cNvPr id="81" name="Google Shape;81;p14"/>
          <p:cNvSpPr txBox="1"/>
          <p:nvPr/>
        </p:nvSpPr>
        <p:spPr>
          <a:xfrm>
            <a:off x="537850" y="2900825"/>
            <a:ext cx="3740100" cy="198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ubik"/>
                <a:ea typeface="Rubik"/>
                <a:cs typeface="Rubik"/>
                <a:sym typeface="Rubik"/>
              </a:rPr>
              <a:t>I am a fresh graduate from the Statistics department at Diponegoro University. I have skills in data processing, analysis, and visualization. I am proficient in using software such as Excel, R, Python, Minitab, and SPSS. My communication skills are strong and fluent, as evidenced by my experience participating in various organizations and committees.</a:t>
            </a:r>
            <a:endParaRPr sz="1300">
              <a:latin typeface="Rubik"/>
              <a:ea typeface="Rubik"/>
              <a:cs typeface="Rubik"/>
              <a:sym typeface="Rubik"/>
            </a:endParaRPr>
          </a:p>
        </p:txBody>
      </p:sp>
      <p:pic>
        <p:nvPicPr>
          <p:cNvPr id="82" name="Google Shape;82;p14"/>
          <p:cNvPicPr preferRelativeResize="0"/>
          <p:nvPr/>
        </p:nvPicPr>
        <p:blipFill rotWithShape="1">
          <a:blip r:embed="rId5">
            <a:alphaModFix/>
          </a:blip>
          <a:srcRect b="14509" l="0" r="0" t="6936"/>
          <a:stretch/>
        </p:blipFill>
        <p:spPr>
          <a:xfrm>
            <a:off x="537850" y="400425"/>
            <a:ext cx="1899300" cy="19893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88" name="Google Shape;88;p15"/>
          <p:cNvSpPr txBox="1"/>
          <p:nvPr/>
        </p:nvSpPr>
        <p:spPr>
          <a:xfrm>
            <a:off x="340500" y="150888"/>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Rubik"/>
                <a:ea typeface="Rubik"/>
                <a:cs typeface="Rubik"/>
                <a:sym typeface="Rubik"/>
              </a:rPr>
              <a:t>Challenge</a:t>
            </a:r>
            <a:endParaRPr b="1" sz="5000">
              <a:latin typeface="Rubik"/>
              <a:ea typeface="Rubik"/>
              <a:cs typeface="Rubik"/>
              <a:sym typeface="Rubik"/>
            </a:endParaRPr>
          </a:p>
        </p:txBody>
      </p:sp>
      <p:pic>
        <p:nvPicPr>
          <p:cNvPr id="89" name="Google Shape;89;p1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0" name="Google Shape;90;p15"/>
          <p:cNvSpPr txBox="1"/>
          <p:nvPr/>
        </p:nvSpPr>
        <p:spPr>
          <a:xfrm>
            <a:off x="383550" y="1286748"/>
            <a:ext cx="83769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a:latin typeface="Rubik"/>
                <a:ea typeface="Rubik"/>
                <a:cs typeface="Rubik"/>
                <a:sym typeface="Rubik"/>
              </a:rPr>
              <a:t>Salah satu client dari ID/X Partners yang bergerak di bidang e-commerce memiliki kebutuhan untuk membuat sebuah Data Warehouse yang berasal dari beberapa tabel dari database sumber.</a:t>
            </a:r>
            <a:endParaRPr>
              <a:latin typeface="Rubik"/>
              <a:ea typeface="Rubik"/>
              <a:cs typeface="Rubik"/>
              <a:sym typeface="Rubik"/>
            </a:endParaRPr>
          </a:p>
          <a:p>
            <a:pPr indent="0" lvl="0" marL="0" rtl="0" algn="just">
              <a:spcBef>
                <a:spcPts val="0"/>
              </a:spcBef>
              <a:spcAft>
                <a:spcPts val="0"/>
              </a:spcAft>
              <a:buClr>
                <a:schemeClr val="dk1"/>
              </a:buClr>
              <a:buSzPts val="1100"/>
              <a:buFont typeface="Arial"/>
              <a:buNone/>
            </a:pPr>
            <a:r>
              <a:rPr lang="en">
                <a:latin typeface="Rubik"/>
                <a:ea typeface="Rubik"/>
                <a:cs typeface="Rubik"/>
                <a:sym typeface="Rubik"/>
              </a:rPr>
              <a:t>Data Warehouse ini nantinya terdiri dari satu tabel Fact dan beberapa tabel Dimension. </a:t>
            </a:r>
            <a:endParaRPr>
              <a:latin typeface="Rubik"/>
              <a:ea typeface="Rubik"/>
              <a:cs typeface="Rubik"/>
              <a:sym typeface="Rubik"/>
            </a:endParaRPr>
          </a:p>
          <a:p>
            <a:pPr indent="0" lvl="0" marL="0" rtl="0" algn="just">
              <a:spcBef>
                <a:spcPts val="0"/>
              </a:spcBef>
              <a:spcAft>
                <a:spcPts val="0"/>
              </a:spcAft>
              <a:buNone/>
            </a:pPr>
            <a:r>
              <a:rPr lang="en">
                <a:latin typeface="Rubik"/>
                <a:ea typeface="Rubik"/>
                <a:cs typeface="Rubik"/>
                <a:sym typeface="Rubik"/>
              </a:rPr>
              <a:t>Sebagai Data Engineer, ada beberapa task yang perlu anda lakukan yaitu :</a:t>
            </a:r>
            <a:endParaRPr>
              <a:latin typeface="Rubik"/>
              <a:ea typeface="Rubik"/>
              <a:cs typeface="Rubik"/>
              <a:sym typeface="Rubik"/>
            </a:endParaRPr>
          </a:p>
          <a:p>
            <a:pPr indent="0" lvl="0" marL="0" rtl="0" algn="just">
              <a:spcBef>
                <a:spcPts val="0"/>
              </a:spcBef>
              <a:spcAft>
                <a:spcPts val="0"/>
              </a:spcAft>
              <a:buClr>
                <a:schemeClr val="dk1"/>
              </a:buClr>
              <a:buSzPts val="1100"/>
              <a:buFont typeface="Arial"/>
              <a:buNone/>
            </a:pPr>
            <a:r>
              <a:t/>
            </a:r>
            <a:endParaRPr>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latin typeface="Rubik"/>
                <a:ea typeface="Rubik"/>
                <a:cs typeface="Rubik"/>
                <a:sym typeface="Rubik"/>
              </a:rPr>
              <a:t>1. Melakukan Import/Restore Database Staging. </a:t>
            </a:r>
            <a:endParaRPr>
              <a:latin typeface="Rubik"/>
              <a:ea typeface="Rubik"/>
              <a:cs typeface="Rubik"/>
              <a:sym typeface="Rubik"/>
            </a:endParaRPr>
          </a:p>
          <a:p>
            <a:pPr indent="-171450" lvl="0" marL="171450" rtl="0" algn="l">
              <a:spcBef>
                <a:spcPts val="0"/>
              </a:spcBef>
              <a:spcAft>
                <a:spcPts val="0"/>
              </a:spcAft>
              <a:buNone/>
            </a:pPr>
            <a:r>
              <a:rPr lang="en">
                <a:latin typeface="Rubik"/>
                <a:ea typeface="Rubik"/>
                <a:cs typeface="Rubik"/>
                <a:sym typeface="Rubik"/>
              </a:rPr>
              <a:t>2. Membuat sebuah Database bernama DWH_Project, serta membuat Tabel Fact dan Dimension dari tabel yang ada di database Staging. </a:t>
            </a:r>
            <a:endParaRPr>
              <a:latin typeface="Rubik"/>
              <a:ea typeface="Rubik"/>
              <a:cs typeface="Rubik"/>
              <a:sym typeface="Rubik"/>
            </a:endParaRPr>
          </a:p>
          <a:p>
            <a:pPr indent="-171450" lvl="0" marL="171450" rtl="0" algn="l">
              <a:spcBef>
                <a:spcPts val="0"/>
              </a:spcBef>
              <a:spcAft>
                <a:spcPts val="0"/>
              </a:spcAft>
              <a:buNone/>
            </a:pPr>
            <a:r>
              <a:rPr lang="en">
                <a:latin typeface="Rubik"/>
                <a:ea typeface="Rubik"/>
                <a:cs typeface="Rubik"/>
                <a:sym typeface="Rubik"/>
              </a:rPr>
              <a:t>3. Membuat Job ETL di aplikasi talend untuk memindahkan data dari Staging ke Data Warehouse. Khusus untuk Tabel DimCustomer, lakukan transformasi data dengan merubah data dari kolom FirstName dan LastName menjadi huruf kapital semua, lalu gabungkan kedua kolom tersebut menjadi satu kolom yang bernama CustomerName.</a:t>
            </a:r>
            <a:endParaRPr>
              <a:latin typeface="Rubik"/>
              <a:ea typeface="Rubik"/>
              <a:cs typeface="Rubik"/>
              <a:sym typeface="Rubik"/>
            </a:endParaRPr>
          </a:p>
          <a:p>
            <a:pPr indent="-171450" lvl="0" marL="171450" rtl="0" algn="l">
              <a:spcBef>
                <a:spcPts val="0"/>
              </a:spcBef>
              <a:spcAft>
                <a:spcPts val="0"/>
              </a:spcAft>
              <a:buNone/>
            </a:pPr>
            <a:r>
              <a:rPr lang="en">
                <a:latin typeface="Rubik"/>
                <a:ea typeface="Rubik"/>
                <a:cs typeface="Rubik"/>
                <a:sym typeface="Rubik"/>
              </a:rPr>
              <a:t>4. Membuat Store Procedure (SP) untuk menampilkan summary sales order berdasarkan status pengiriman.</a:t>
            </a:r>
            <a:endParaRPr>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96" name="Google Shape;96;p16"/>
          <p:cNvSpPr txBox="1"/>
          <p:nvPr/>
        </p:nvSpPr>
        <p:spPr>
          <a:xfrm>
            <a:off x="254400" y="185613"/>
            <a:ext cx="8463000" cy="569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387350" lvl="0" marL="457200" rtl="0" algn="l">
              <a:spcBef>
                <a:spcPts val="0"/>
              </a:spcBef>
              <a:spcAft>
                <a:spcPts val="0"/>
              </a:spcAft>
              <a:buSzPts val="2500"/>
              <a:buFont typeface="Rubik"/>
              <a:buAutoNum type="arabicPeriod"/>
            </a:pPr>
            <a:r>
              <a:rPr b="1" lang="en" sz="2500">
                <a:latin typeface="Rubik"/>
                <a:ea typeface="Rubik"/>
                <a:cs typeface="Rubik"/>
                <a:sym typeface="Rubik"/>
              </a:rPr>
              <a:t>RESTORE DATABASE</a:t>
            </a:r>
            <a:endParaRPr b="1" sz="2500">
              <a:latin typeface="Rubik"/>
              <a:ea typeface="Rubik"/>
              <a:cs typeface="Rubik"/>
              <a:sym typeface="Rubik"/>
            </a:endParaRPr>
          </a:p>
        </p:txBody>
      </p:sp>
      <p:pic>
        <p:nvPicPr>
          <p:cNvPr id="97" name="Google Shape;97;p1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8" name="Google Shape;98;p16"/>
          <p:cNvSpPr txBox="1"/>
          <p:nvPr/>
        </p:nvSpPr>
        <p:spPr>
          <a:xfrm>
            <a:off x="797075" y="788025"/>
            <a:ext cx="762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Restore Database Staging.bak dengan langkah sebagai berikut.</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Databases -&gt; Restore Database -&gt; Input File</a:t>
            </a:r>
            <a:endParaRPr>
              <a:latin typeface="Rubik"/>
              <a:ea typeface="Rubik"/>
              <a:cs typeface="Rubik"/>
              <a:sym typeface="Rubik"/>
            </a:endParaRPr>
          </a:p>
        </p:txBody>
      </p:sp>
      <p:pic>
        <p:nvPicPr>
          <p:cNvPr id="99" name="Google Shape;99;p16"/>
          <p:cNvPicPr preferRelativeResize="0"/>
          <p:nvPr/>
        </p:nvPicPr>
        <p:blipFill>
          <a:blip r:embed="rId5">
            <a:alphaModFix/>
          </a:blip>
          <a:stretch>
            <a:fillRect/>
          </a:stretch>
        </p:blipFill>
        <p:spPr>
          <a:xfrm>
            <a:off x="853529" y="1704514"/>
            <a:ext cx="3576451" cy="3200186"/>
          </a:xfrm>
          <a:prstGeom prst="rect">
            <a:avLst/>
          </a:prstGeom>
          <a:noFill/>
          <a:ln>
            <a:noFill/>
          </a:ln>
        </p:spPr>
      </p:pic>
      <p:pic>
        <p:nvPicPr>
          <p:cNvPr id="100" name="Google Shape;100;p16"/>
          <p:cNvPicPr preferRelativeResize="0"/>
          <p:nvPr/>
        </p:nvPicPr>
        <p:blipFill>
          <a:blip r:embed="rId6">
            <a:alphaModFix/>
          </a:blip>
          <a:stretch>
            <a:fillRect/>
          </a:stretch>
        </p:blipFill>
        <p:spPr>
          <a:xfrm>
            <a:off x="4800425" y="1680425"/>
            <a:ext cx="3624150" cy="3248376"/>
          </a:xfrm>
          <a:prstGeom prst="rect">
            <a:avLst/>
          </a:prstGeom>
          <a:noFill/>
          <a:ln>
            <a:noFill/>
          </a:ln>
        </p:spPr>
      </p:pic>
      <p:sp>
        <p:nvSpPr>
          <p:cNvPr id="101" name="Google Shape;101;p16"/>
          <p:cNvSpPr/>
          <p:nvPr/>
        </p:nvSpPr>
        <p:spPr>
          <a:xfrm>
            <a:off x="4093925" y="1592600"/>
            <a:ext cx="396300" cy="38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2" name="Google Shape;102;p16"/>
          <p:cNvSpPr/>
          <p:nvPr/>
        </p:nvSpPr>
        <p:spPr>
          <a:xfrm>
            <a:off x="8209500" y="1592600"/>
            <a:ext cx="396300" cy="38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08" name="Google Shape;108;p17"/>
          <p:cNvSpPr txBox="1"/>
          <p:nvPr/>
        </p:nvSpPr>
        <p:spPr>
          <a:xfrm>
            <a:off x="297450" y="271488"/>
            <a:ext cx="8463000" cy="569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457200" lvl="0" marL="0" rtl="0" algn="l">
              <a:spcBef>
                <a:spcPts val="0"/>
              </a:spcBef>
              <a:spcAft>
                <a:spcPts val="0"/>
              </a:spcAft>
              <a:buNone/>
            </a:pPr>
            <a:r>
              <a:rPr b="1" lang="en" sz="2500">
                <a:latin typeface="Rubik"/>
                <a:ea typeface="Rubik"/>
                <a:cs typeface="Rubik"/>
                <a:sym typeface="Rubik"/>
              </a:rPr>
              <a:t>DATABASE STAGING</a:t>
            </a:r>
            <a:endParaRPr b="1" sz="2500">
              <a:latin typeface="Rubik"/>
              <a:ea typeface="Rubik"/>
              <a:cs typeface="Rubik"/>
              <a:sym typeface="Rubik"/>
            </a:endParaRPr>
          </a:p>
        </p:txBody>
      </p:sp>
      <p:pic>
        <p:nvPicPr>
          <p:cNvPr id="109" name="Google Shape;109;p17"/>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pic>
        <p:nvPicPr>
          <p:cNvPr id="110" name="Google Shape;110;p17"/>
          <p:cNvPicPr preferRelativeResize="0"/>
          <p:nvPr/>
        </p:nvPicPr>
        <p:blipFill>
          <a:blip r:embed="rId5">
            <a:alphaModFix/>
          </a:blip>
          <a:stretch>
            <a:fillRect/>
          </a:stretch>
        </p:blipFill>
        <p:spPr>
          <a:xfrm>
            <a:off x="801288" y="1157525"/>
            <a:ext cx="7455326" cy="3515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16" name="Google Shape;116;p18"/>
          <p:cNvSpPr txBox="1"/>
          <p:nvPr/>
        </p:nvSpPr>
        <p:spPr>
          <a:xfrm>
            <a:off x="297450" y="271488"/>
            <a:ext cx="8463000" cy="569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2.1 MEMBUAT DATABASE DWH_Project</a:t>
            </a:r>
            <a:endParaRPr b="1" sz="2500">
              <a:latin typeface="Rubik"/>
              <a:ea typeface="Rubik"/>
              <a:cs typeface="Rubik"/>
              <a:sym typeface="Rubik"/>
            </a:endParaRPr>
          </a:p>
        </p:txBody>
      </p:sp>
      <p:pic>
        <p:nvPicPr>
          <p:cNvPr id="117" name="Google Shape;117;p18"/>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pic>
        <p:nvPicPr>
          <p:cNvPr id="118" name="Google Shape;118;p18"/>
          <p:cNvPicPr preferRelativeResize="0"/>
          <p:nvPr/>
        </p:nvPicPr>
        <p:blipFill>
          <a:blip r:embed="rId5">
            <a:alphaModFix/>
          </a:blip>
          <a:stretch>
            <a:fillRect/>
          </a:stretch>
        </p:blipFill>
        <p:spPr>
          <a:xfrm>
            <a:off x="1635697" y="1991475"/>
            <a:ext cx="5681900" cy="155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24" name="Google Shape;124;p19"/>
          <p:cNvSpPr txBox="1"/>
          <p:nvPr/>
        </p:nvSpPr>
        <p:spPr>
          <a:xfrm>
            <a:off x="297450" y="271488"/>
            <a:ext cx="8463000" cy="569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2.1 MEMBUAT TABLE FACT &amp; DIMENSION</a:t>
            </a:r>
            <a:endParaRPr b="1" sz="2500">
              <a:latin typeface="Rubik"/>
              <a:ea typeface="Rubik"/>
              <a:cs typeface="Rubik"/>
              <a:sym typeface="Rubik"/>
            </a:endParaRPr>
          </a:p>
        </p:txBody>
      </p:sp>
      <p:pic>
        <p:nvPicPr>
          <p:cNvPr id="125" name="Google Shape;125;p1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6" name="Google Shape;126;p19"/>
          <p:cNvSpPr txBox="1"/>
          <p:nvPr/>
        </p:nvSpPr>
        <p:spPr>
          <a:xfrm>
            <a:off x="297450" y="1993200"/>
            <a:ext cx="2963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Membuat table dengan query</a:t>
            </a:r>
            <a:endParaRPr sz="1500">
              <a:solidFill>
                <a:schemeClr val="dk2"/>
              </a:solidFill>
            </a:endParaRPr>
          </a:p>
          <a:p>
            <a:pPr indent="0" lvl="0" marL="0" rtl="0" algn="l">
              <a:spcBef>
                <a:spcPts val="0"/>
              </a:spcBef>
              <a:spcAft>
                <a:spcPts val="0"/>
              </a:spcAft>
              <a:buNone/>
            </a:pPr>
            <a:r>
              <a:rPr lang="en" sz="1050">
                <a:solidFill>
                  <a:schemeClr val="accent1"/>
                </a:solidFill>
                <a:latin typeface="Courier New"/>
                <a:ea typeface="Courier New"/>
                <a:cs typeface="Courier New"/>
                <a:sym typeface="Courier New"/>
              </a:rPr>
              <a:t>CREATE TABLE</a:t>
            </a:r>
            <a:r>
              <a:rPr lang="en" sz="1050">
                <a:solidFill>
                  <a:schemeClr val="dk1"/>
                </a:solidFill>
                <a:latin typeface="Courier New"/>
                <a:ea typeface="Courier New"/>
                <a:cs typeface="Courier New"/>
                <a:sym typeface="Courier New"/>
              </a:rPr>
              <a:t> nama_tabel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kolom1 TipeData1,</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kolom2 TipeData2,</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kolom3 TipeData3,</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p:txBody>
      </p:sp>
      <p:pic>
        <p:nvPicPr>
          <p:cNvPr id="127" name="Google Shape;127;p19"/>
          <p:cNvPicPr preferRelativeResize="0"/>
          <p:nvPr/>
        </p:nvPicPr>
        <p:blipFill>
          <a:blip r:embed="rId5">
            <a:alphaModFix/>
          </a:blip>
          <a:stretch>
            <a:fillRect/>
          </a:stretch>
        </p:blipFill>
        <p:spPr>
          <a:xfrm>
            <a:off x="3561301" y="840888"/>
            <a:ext cx="4960126" cy="2734750"/>
          </a:xfrm>
          <a:prstGeom prst="rect">
            <a:avLst/>
          </a:prstGeom>
          <a:noFill/>
          <a:ln>
            <a:noFill/>
          </a:ln>
        </p:spPr>
      </p:pic>
      <p:pic>
        <p:nvPicPr>
          <p:cNvPr id="128" name="Google Shape;128;p19"/>
          <p:cNvPicPr preferRelativeResize="0"/>
          <p:nvPr/>
        </p:nvPicPr>
        <p:blipFill>
          <a:blip r:embed="rId6">
            <a:alphaModFix/>
          </a:blip>
          <a:stretch>
            <a:fillRect/>
          </a:stretch>
        </p:blipFill>
        <p:spPr>
          <a:xfrm>
            <a:off x="3562725" y="3575625"/>
            <a:ext cx="4957299" cy="124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34" name="Google Shape;134;p20"/>
          <p:cNvSpPr txBox="1"/>
          <p:nvPr/>
        </p:nvSpPr>
        <p:spPr>
          <a:xfrm>
            <a:off x="297450" y="271488"/>
            <a:ext cx="8463000" cy="5694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TABLE FACT &amp; DIMENSION</a:t>
            </a:r>
            <a:endParaRPr b="1" sz="2500">
              <a:latin typeface="Rubik"/>
              <a:ea typeface="Rubik"/>
              <a:cs typeface="Rubik"/>
              <a:sym typeface="Rubik"/>
            </a:endParaRPr>
          </a:p>
        </p:txBody>
      </p:sp>
      <p:pic>
        <p:nvPicPr>
          <p:cNvPr id="135" name="Google Shape;135;p2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pic>
        <p:nvPicPr>
          <p:cNvPr id="136" name="Google Shape;136;p20"/>
          <p:cNvPicPr preferRelativeResize="0"/>
          <p:nvPr/>
        </p:nvPicPr>
        <p:blipFill>
          <a:blip r:embed="rId5">
            <a:alphaModFix/>
          </a:blip>
          <a:stretch>
            <a:fillRect/>
          </a:stretch>
        </p:blipFill>
        <p:spPr>
          <a:xfrm>
            <a:off x="297450" y="1527100"/>
            <a:ext cx="3770626" cy="1368984"/>
          </a:xfrm>
          <a:prstGeom prst="rect">
            <a:avLst/>
          </a:prstGeom>
          <a:noFill/>
          <a:ln>
            <a:noFill/>
          </a:ln>
        </p:spPr>
      </p:pic>
      <p:sp>
        <p:nvSpPr>
          <p:cNvPr id="137" name="Google Shape;137;p20"/>
          <p:cNvSpPr txBox="1"/>
          <p:nvPr/>
        </p:nvSpPr>
        <p:spPr>
          <a:xfrm>
            <a:off x="305750" y="993300"/>
            <a:ext cx="353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Tabel FactSalesOrder</a:t>
            </a:r>
            <a:endParaRPr sz="1800">
              <a:solidFill>
                <a:schemeClr val="dk2"/>
              </a:solidFill>
            </a:endParaRPr>
          </a:p>
        </p:txBody>
      </p:sp>
      <p:sp>
        <p:nvSpPr>
          <p:cNvPr id="138" name="Google Shape;138;p20"/>
          <p:cNvSpPr txBox="1"/>
          <p:nvPr/>
        </p:nvSpPr>
        <p:spPr>
          <a:xfrm>
            <a:off x="283715" y="2936154"/>
            <a:ext cx="353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Tabel DimCustomer</a:t>
            </a:r>
            <a:endParaRPr sz="1800">
              <a:solidFill>
                <a:schemeClr val="dk2"/>
              </a:solidFill>
            </a:endParaRPr>
          </a:p>
        </p:txBody>
      </p:sp>
      <p:pic>
        <p:nvPicPr>
          <p:cNvPr id="139" name="Google Shape;139;p20"/>
          <p:cNvPicPr preferRelativeResize="0"/>
          <p:nvPr/>
        </p:nvPicPr>
        <p:blipFill>
          <a:blip r:embed="rId6">
            <a:alphaModFix/>
          </a:blip>
          <a:stretch>
            <a:fillRect/>
          </a:stretch>
        </p:blipFill>
        <p:spPr>
          <a:xfrm>
            <a:off x="4418750" y="1527100"/>
            <a:ext cx="4402001" cy="969025"/>
          </a:xfrm>
          <a:prstGeom prst="rect">
            <a:avLst/>
          </a:prstGeom>
          <a:noFill/>
          <a:ln>
            <a:noFill/>
          </a:ln>
        </p:spPr>
      </p:pic>
      <p:pic>
        <p:nvPicPr>
          <p:cNvPr id="140" name="Google Shape;140;p20"/>
          <p:cNvPicPr preferRelativeResize="0"/>
          <p:nvPr/>
        </p:nvPicPr>
        <p:blipFill>
          <a:blip r:embed="rId7">
            <a:alphaModFix/>
          </a:blip>
          <a:stretch>
            <a:fillRect/>
          </a:stretch>
        </p:blipFill>
        <p:spPr>
          <a:xfrm>
            <a:off x="4418750" y="3448700"/>
            <a:ext cx="4402001" cy="785211"/>
          </a:xfrm>
          <a:prstGeom prst="rect">
            <a:avLst/>
          </a:prstGeom>
          <a:noFill/>
          <a:ln>
            <a:noFill/>
          </a:ln>
        </p:spPr>
      </p:pic>
      <p:sp>
        <p:nvSpPr>
          <p:cNvPr id="141" name="Google Shape;141;p20"/>
          <p:cNvSpPr txBox="1"/>
          <p:nvPr/>
        </p:nvSpPr>
        <p:spPr>
          <a:xfrm>
            <a:off x="4418750" y="1065400"/>
            <a:ext cx="353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Tabel DimProduct</a:t>
            </a:r>
            <a:endParaRPr sz="1800">
              <a:solidFill>
                <a:schemeClr val="dk2"/>
              </a:solidFill>
            </a:endParaRPr>
          </a:p>
        </p:txBody>
      </p:sp>
      <p:sp>
        <p:nvSpPr>
          <p:cNvPr id="142" name="Google Shape;142;p20"/>
          <p:cNvSpPr txBox="1"/>
          <p:nvPr/>
        </p:nvSpPr>
        <p:spPr>
          <a:xfrm>
            <a:off x="4418750" y="2987000"/>
            <a:ext cx="353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Tabel DimStatusOrder </a:t>
            </a:r>
            <a:endParaRPr sz="1800">
              <a:solidFill>
                <a:schemeClr val="dk2"/>
              </a:solidFill>
            </a:endParaRPr>
          </a:p>
        </p:txBody>
      </p:sp>
      <p:pic>
        <p:nvPicPr>
          <p:cNvPr id="143" name="Google Shape;143;p20"/>
          <p:cNvPicPr preferRelativeResize="0"/>
          <p:nvPr/>
        </p:nvPicPr>
        <p:blipFill>
          <a:blip r:embed="rId8">
            <a:alphaModFix/>
          </a:blip>
          <a:stretch>
            <a:fillRect/>
          </a:stretch>
        </p:blipFill>
        <p:spPr>
          <a:xfrm>
            <a:off x="305750" y="3383245"/>
            <a:ext cx="3770626" cy="10797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49" name="Google Shape;149;p21"/>
          <p:cNvSpPr txBox="1"/>
          <p:nvPr/>
        </p:nvSpPr>
        <p:spPr>
          <a:xfrm>
            <a:off x="297450" y="185613"/>
            <a:ext cx="8463000" cy="9543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ubik"/>
                <a:ea typeface="Rubik"/>
                <a:cs typeface="Rubik"/>
                <a:sym typeface="Rubik"/>
              </a:rPr>
              <a:t>3. MEMINDAHKAN DATA DARI STAGING KE </a:t>
            </a:r>
            <a:endParaRPr b="1" sz="2500">
              <a:latin typeface="Rubik"/>
              <a:ea typeface="Rubik"/>
              <a:cs typeface="Rubik"/>
              <a:sym typeface="Rubik"/>
            </a:endParaRPr>
          </a:p>
          <a:p>
            <a:pPr indent="342900" lvl="0" marL="0" rtl="0" algn="l">
              <a:spcBef>
                <a:spcPts val="0"/>
              </a:spcBef>
              <a:spcAft>
                <a:spcPts val="0"/>
              </a:spcAft>
              <a:buNone/>
            </a:pPr>
            <a:r>
              <a:rPr b="1" lang="en" sz="2500">
                <a:latin typeface="Rubik"/>
                <a:ea typeface="Rubik"/>
                <a:cs typeface="Rubik"/>
                <a:sym typeface="Rubik"/>
              </a:rPr>
              <a:t>DATA WAREHOUSE</a:t>
            </a:r>
            <a:endParaRPr b="1" sz="2500">
              <a:latin typeface="Rubik"/>
              <a:ea typeface="Rubik"/>
              <a:cs typeface="Rubik"/>
              <a:sym typeface="Rubik"/>
            </a:endParaRPr>
          </a:p>
        </p:txBody>
      </p:sp>
      <p:pic>
        <p:nvPicPr>
          <p:cNvPr id="150" name="Google Shape;150;p21"/>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1" name="Google Shape;151;p21"/>
          <p:cNvSpPr txBox="1"/>
          <p:nvPr/>
        </p:nvSpPr>
        <p:spPr>
          <a:xfrm>
            <a:off x="340500" y="1240963"/>
            <a:ext cx="83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Membuat Job ETL</a:t>
            </a:r>
            <a:endParaRPr i="1">
              <a:latin typeface="Rubik"/>
              <a:ea typeface="Rubik"/>
              <a:cs typeface="Rubik"/>
              <a:sym typeface="Rubik"/>
            </a:endParaRPr>
          </a:p>
        </p:txBody>
      </p:sp>
      <p:pic>
        <p:nvPicPr>
          <p:cNvPr id="152" name="Google Shape;152;p21"/>
          <p:cNvPicPr preferRelativeResize="0"/>
          <p:nvPr/>
        </p:nvPicPr>
        <p:blipFill>
          <a:blip r:embed="rId5">
            <a:alphaModFix/>
          </a:blip>
          <a:stretch>
            <a:fillRect/>
          </a:stretch>
        </p:blipFill>
        <p:spPr>
          <a:xfrm>
            <a:off x="3309925" y="1305175"/>
            <a:ext cx="4281925" cy="323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