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6A6975-07C9-47E1-953A-F3C1C98240EB}" v="599" dt="2023-01-06T18:17:01.3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elina-Mihaela Novac" userId="S::adelina.novac@student.upt.ro::e7a3f8a0-a406-4361-add1-5ccdfc99aab1" providerId="AD" clId="Web-{026A6975-07C9-47E1-953A-F3C1C98240EB}"/>
    <pc:docChg chg="addSld delSld modSld">
      <pc:chgData name="Adelina-Mihaela Novac" userId="S::adelina.novac@student.upt.ro::e7a3f8a0-a406-4361-add1-5ccdfc99aab1" providerId="AD" clId="Web-{026A6975-07C9-47E1-953A-F3C1C98240EB}" dt="2023-01-06T18:17:00.270" v="597" actId="20577"/>
      <pc:docMkLst>
        <pc:docMk/>
      </pc:docMkLst>
      <pc:sldChg chg="modSp">
        <pc:chgData name="Adelina-Mihaela Novac" userId="S::adelina.novac@student.upt.ro::e7a3f8a0-a406-4361-add1-5ccdfc99aab1" providerId="AD" clId="Web-{026A6975-07C9-47E1-953A-F3C1C98240EB}" dt="2023-01-06T17:39:29.332" v="23" actId="20577"/>
        <pc:sldMkLst>
          <pc:docMk/>
          <pc:sldMk cId="109857222" sldId="256"/>
        </pc:sldMkLst>
        <pc:spChg chg="mod">
          <ac:chgData name="Adelina-Mihaela Novac" userId="S::adelina.novac@student.upt.ro::e7a3f8a0-a406-4361-add1-5ccdfc99aab1" providerId="AD" clId="Web-{026A6975-07C9-47E1-953A-F3C1C98240EB}" dt="2023-01-06T17:39:29.332" v="23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 new">
        <pc:chgData name="Adelina-Mihaela Novac" userId="S::adelina.novac@student.upt.ro::e7a3f8a0-a406-4361-add1-5ccdfc99aab1" providerId="AD" clId="Web-{026A6975-07C9-47E1-953A-F3C1C98240EB}" dt="2023-01-06T17:44:55.685" v="211" actId="20577"/>
        <pc:sldMkLst>
          <pc:docMk/>
          <pc:sldMk cId="2101534959" sldId="257"/>
        </pc:sldMkLst>
        <pc:spChg chg="mod">
          <ac:chgData name="Adelina-Mihaela Novac" userId="S::adelina.novac@student.upt.ro::e7a3f8a0-a406-4361-add1-5ccdfc99aab1" providerId="AD" clId="Web-{026A6975-07C9-47E1-953A-F3C1C98240EB}" dt="2023-01-06T17:39:50.490" v="29" actId="20577"/>
          <ac:spMkLst>
            <pc:docMk/>
            <pc:sldMk cId="2101534959" sldId="257"/>
            <ac:spMk id="2" creationId="{4453ED57-1A5E-B961-3A2D-47D8726DD69C}"/>
          </ac:spMkLst>
        </pc:spChg>
        <pc:spChg chg="mod">
          <ac:chgData name="Adelina-Mihaela Novac" userId="S::adelina.novac@student.upt.ro::e7a3f8a0-a406-4361-add1-5ccdfc99aab1" providerId="AD" clId="Web-{026A6975-07C9-47E1-953A-F3C1C98240EB}" dt="2023-01-06T17:44:55.685" v="211" actId="20577"/>
          <ac:spMkLst>
            <pc:docMk/>
            <pc:sldMk cId="2101534959" sldId="257"/>
            <ac:spMk id="3" creationId="{705CC89D-83F4-6D17-D55F-19996FBD87AF}"/>
          </ac:spMkLst>
        </pc:spChg>
      </pc:sldChg>
      <pc:sldChg chg="delSp modSp new">
        <pc:chgData name="Adelina-Mihaela Novac" userId="S::adelina.novac@student.upt.ro::e7a3f8a0-a406-4361-add1-5ccdfc99aab1" providerId="AD" clId="Web-{026A6975-07C9-47E1-953A-F3C1C98240EB}" dt="2023-01-06T17:50:59.166" v="573" actId="20577"/>
        <pc:sldMkLst>
          <pc:docMk/>
          <pc:sldMk cId="1641248078" sldId="258"/>
        </pc:sldMkLst>
        <pc:spChg chg="del">
          <ac:chgData name="Adelina-Mihaela Novac" userId="S::adelina.novac@student.upt.ro::e7a3f8a0-a406-4361-add1-5ccdfc99aab1" providerId="AD" clId="Web-{026A6975-07C9-47E1-953A-F3C1C98240EB}" dt="2023-01-06T17:45:10.592" v="213"/>
          <ac:spMkLst>
            <pc:docMk/>
            <pc:sldMk cId="1641248078" sldId="258"/>
            <ac:spMk id="2" creationId="{2DF877EF-6AA4-76C7-13C3-6834CD9526F1}"/>
          </ac:spMkLst>
        </pc:spChg>
        <pc:spChg chg="mod">
          <ac:chgData name="Adelina-Mihaela Novac" userId="S::adelina.novac@student.upt.ro::e7a3f8a0-a406-4361-add1-5ccdfc99aab1" providerId="AD" clId="Web-{026A6975-07C9-47E1-953A-F3C1C98240EB}" dt="2023-01-06T17:50:59.166" v="573" actId="20577"/>
          <ac:spMkLst>
            <pc:docMk/>
            <pc:sldMk cId="1641248078" sldId="258"/>
            <ac:spMk id="3" creationId="{D9721469-B021-E145-2832-D90A3F6E47E3}"/>
          </ac:spMkLst>
        </pc:spChg>
      </pc:sldChg>
      <pc:sldChg chg="delSp modSp new">
        <pc:chgData name="Adelina-Mihaela Novac" userId="S::adelina.novac@student.upt.ro::e7a3f8a0-a406-4361-add1-5ccdfc99aab1" providerId="AD" clId="Web-{026A6975-07C9-47E1-953A-F3C1C98240EB}" dt="2023-01-06T18:17:00.270" v="597" actId="20577"/>
        <pc:sldMkLst>
          <pc:docMk/>
          <pc:sldMk cId="4065750422" sldId="259"/>
        </pc:sldMkLst>
        <pc:spChg chg="del">
          <ac:chgData name="Adelina-Mihaela Novac" userId="S::adelina.novac@student.upt.ro::e7a3f8a0-a406-4361-add1-5ccdfc99aab1" providerId="AD" clId="Web-{026A6975-07C9-47E1-953A-F3C1C98240EB}" dt="2023-01-06T18:09:44.716" v="592"/>
          <ac:spMkLst>
            <pc:docMk/>
            <pc:sldMk cId="4065750422" sldId="259"/>
            <ac:spMk id="2" creationId="{F7E049A8-B41A-DB53-4546-0192F82E607B}"/>
          </ac:spMkLst>
        </pc:spChg>
        <pc:spChg chg="mod">
          <ac:chgData name="Adelina-Mihaela Novac" userId="S::adelina.novac@student.upt.ro::e7a3f8a0-a406-4361-add1-5ccdfc99aab1" providerId="AD" clId="Web-{026A6975-07C9-47E1-953A-F3C1C98240EB}" dt="2023-01-06T18:17:00.270" v="597" actId="20577"/>
          <ac:spMkLst>
            <pc:docMk/>
            <pc:sldMk cId="4065750422" sldId="259"/>
            <ac:spMk id="3" creationId="{6D4CE3D3-C35F-FD98-6BA0-CE3483B8DEC1}"/>
          </ac:spMkLst>
        </pc:spChg>
      </pc:sldChg>
      <pc:sldChg chg="delSp modSp new del">
        <pc:chgData name="Adelina-Mihaela Novac" userId="S::adelina.novac@student.upt.ro::e7a3f8a0-a406-4361-add1-5ccdfc99aab1" providerId="AD" clId="Web-{026A6975-07C9-47E1-953A-F3C1C98240EB}" dt="2023-01-06T17:51:37.637" v="590"/>
        <pc:sldMkLst>
          <pc:docMk/>
          <pc:sldMk cId="4207390187" sldId="259"/>
        </pc:sldMkLst>
        <pc:spChg chg="del">
          <ac:chgData name="Adelina-Mihaela Novac" userId="S::adelina.novac@student.upt.ro::e7a3f8a0-a406-4361-add1-5ccdfc99aab1" providerId="AD" clId="Web-{026A6975-07C9-47E1-953A-F3C1C98240EB}" dt="2023-01-06T17:51:09.104" v="575"/>
          <ac:spMkLst>
            <pc:docMk/>
            <pc:sldMk cId="4207390187" sldId="259"/>
            <ac:spMk id="2" creationId="{7BC3FDFB-A675-797F-0486-914FBC27DAF9}"/>
          </ac:spMkLst>
        </pc:spChg>
        <pc:spChg chg="mod">
          <ac:chgData name="Adelina-Mihaela Novac" userId="S::adelina.novac@student.upt.ro::e7a3f8a0-a406-4361-add1-5ccdfc99aab1" providerId="AD" clId="Web-{026A6975-07C9-47E1-953A-F3C1C98240EB}" dt="2023-01-06T17:51:28.621" v="589" actId="20577"/>
          <ac:spMkLst>
            <pc:docMk/>
            <pc:sldMk cId="4207390187" sldId="259"/>
            <ac:spMk id="3" creationId="{CBD5800A-BA26-12FB-A6B2-505142595063}"/>
          </ac:spMkLst>
        </pc:spChg>
      </pc:sldChg>
    </pc:docChg>
  </pc:docChgLst>
  <pc:docChgLst>
    <pc:chgData clId="Web-{026A6975-07C9-47E1-953A-F3C1C98240EB}"/>
    <pc:docChg chg="modSld">
      <pc:chgData name="" userId="" providerId="" clId="Web-{026A6975-07C9-47E1-953A-F3C1C98240EB}" dt="2023-01-06T17:38:07.169" v="0" actId="20577"/>
      <pc:docMkLst>
        <pc:docMk/>
      </pc:docMkLst>
      <pc:sldChg chg="modSp">
        <pc:chgData name="" userId="" providerId="" clId="Web-{026A6975-07C9-47E1-953A-F3C1C98240EB}" dt="2023-01-06T17:38:07.169" v="0" actId="20577"/>
        <pc:sldMkLst>
          <pc:docMk/>
          <pc:sldMk cId="109857222" sldId="256"/>
        </pc:sldMkLst>
        <pc:spChg chg="mod">
          <ac:chgData name="" userId="" providerId="" clId="Web-{026A6975-07C9-47E1-953A-F3C1C98240EB}" dt="2023-01-06T17:38:07.169" v="0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Problema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celor</a:t>
            </a:r>
            <a:r>
              <a:rPr lang="en-US" dirty="0">
                <a:cs typeface="Calibri Light"/>
              </a:rPr>
              <a:t> 8 </a:t>
            </a:r>
            <a:r>
              <a:rPr lang="en-US" dirty="0" err="1">
                <a:cs typeface="Calibri Light"/>
              </a:rPr>
              <a:t>regine</a:t>
            </a:r>
            <a:endParaRPr lang="en-US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3ED57-1A5E-B961-3A2D-47D8726D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Enunt</a:t>
            </a:r>
            <a:r>
              <a:rPr lang="en-US" dirty="0">
                <a:cs typeface="Calibri Light"/>
              </a:rPr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CC89D-83F4-6D17-D55F-19996FBD8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Sa se </a:t>
            </a:r>
            <a:r>
              <a:rPr lang="en-US" dirty="0" err="1">
                <a:cs typeface="Calibri"/>
              </a:rPr>
              <a:t>scrie</a:t>
            </a:r>
            <a:r>
              <a:rPr lang="en-US" dirty="0">
                <a:cs typeface="Calibri"/>
              </a:rPr>
              <a:t> un program care </a:t>
            </a:r>
            <a:r>
              <a:rPr lang="en-US" dirty="0" err="1">
                <a:cs typeface="Calibri"/>
              </a:rPr>
              <a:t>plaseaza</a:t>
            </a:r>
            <a:r>
              <a:rPr lang="en-US" dirty="0">
                <a:cs typeface="Calibri"/>
              </a:rPr>
              <a:t> 8 </a:t>
            </a:r>
            <a:r>
              <a:rPr lang="en-US" dirty="0" err="1">
                <a:cs typeface="Calibri"/>
              </a:rPr>
              <a:t>regine</a:t>
            </a:r>
            <a:r>
              <a:rPr lang="en-US" dirty="0">
                <a:cs typeface="Calibri"/>
              </a:rPr>
              <a:t> pe </a:t>
            </a:r>
            <a:r>
              <a:rPr lang="en-US" dirty="0" err="1">
                <a:cs typeface="Calibri"/>
              </a:rPr>
              <a:t>tabla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sah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fara</a:t>
            </a:r>
            <a:r>
              <a:rPr lang="en-US" dirty="0">
                <a:cs typeface="Calibri"/>
              </a:rPr>
              <a:t> ca </a:t>
            </a:r>
            <a:r>
              <a:rPr lang="en-US" dirty="0" err="1">
                <a:cs typeface="Calibri"/>
              </a:rPr>
              <a:t>arestea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sa</a:t>
            </a:r>
            <a:r>
              <a:rPr lang="en-US" dirty="0">
                <a:cs typeface="Calibri"/>
              </a:rPr>
              <a:t> se </a:t>
            </a:r>
            <a:r>
              <a:rPr lang="en-US" dirty="0" err="1">
                <a:cs typeface="Calibri"/>
              </a:rPr>
              <a:t>atace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reciproc.Problema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fost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investigata</a:t>
            </a:r>
            <a:r>
              <a:rPr lang="en-US" dirty="0">
                <a:cs typeface="Calibri"/>
              </a:rPr>
              <a:t> de Carl Fredrich Gauss in 1850 </a:t>
            </a:r>
            <a:r>
              <a:rPr lang="en-US" dirty="0" err="1">
                <a:cs typeface="Calibri"/>
              </a:rPr>
              <a:t>si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pana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astazi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acesta</a:t>
            </a:r>
            <a:r>
              <a:rPr lang="en-US" dirty="0">
                <a:cs typeface="Calibri"/>
              </a:rPr>
              <a:t> nu are o </a:t>
            </a:r>
            <a:r>
              <a:rPr lang="en-US" dirty="0" err="1">
                <a:cs typeface="Calibri"/>
              </a:rPr>
              <a:t>solutie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analitica</a:t>
            </a:r>
            <a:r>
              <a:rPr lang="en-US" dirty="0">
                <a:cs typeface="Calibri"/>
              </a:rPr>
              <a:t> ci </a:t>
            </a:r>
            <a:r>
              <a:rPr lang="en-US" dirty="0" err="1">
                <a:cs typeface="Calibri"/>
              </a:rPr>
              <a:t>prin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incercari.Problema</a:t>
            </a:r>
            <a:r>
              <a:rPr lang="en-US" dirty="0">
                <a:cs typeface="Calibri"/>
              </a:rPr>
              <a:t> are 92 de </a:t>
            </a:r>
            <a:r>
              <a:rPr lang="en-US" dirty="0" err="1">
                <a:cs typeface="Calibri"/>
              </a:rPr>
              <a:t>solutii</a:t>
            </a:r>
            <a:r>
              <a:rPr lang="en-US" dirty="0">
                <a:cs typeface="Calibri"/>
              </a:rPr>
              <a:t> din care 12 sunt </a:t>
            </a:r>
            <a:r>
              <a:rPr lang="en-US" dirty="0" err="1">
                <a:cs typeface="Calibri"/>
              </a:rPr>
              <a:t>distincte</a:t>
            </a:r>
            <a:r>
              <a:rPr lang="en-US" dirty="0">
                <a:cs typeface="Calibri"/>
              </a:rPr>
              <a:t>(din motive de </a:t>
            </a:r>
            <a:r>
              <a:rPr lang="en-US" dirty="0" err="1">
                <a:cs typeface="Calibri"/>
              </a:rPr>
              <a:t>simetrie</a:t>
            </a:r>
            <a:r>
              <a:rPr lang="en-US" dirty="0">
                <a:cs typeface="Calibri"/>
              </a:rPr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34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21469-B021-E145-2832-D90A3F6E4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Mod de </a:t>
            </a:r>
            <a:r>
              <a:rPr lang="en-US" dirty="0" err="1">
                <a:cs typeface="Calibri"/>
              </a:rPr>
              <a:t>lucru</a:t>
            </a:r>
            <a:r>
              <a:rPr lang="en-US" dirty="0">
                <a:cs typeface="Calibri"/>
              </a:rPr>
              <a:t>:</a:t>
            </a:r>
          </a:p>
          <a:p>
            <a:r>
              <a:rPr lang="en-US" dirty="0">
                <a:cs typeface="Calibri"/>
              </a:rPr>
              <a:t>Este data o </a:t>
            </a:r>
            <a:r>
              <a:rPr lang="en-US" dirty="0" err="1">
                <a:cs typeface="Calibri"/>
              </a:rPr>
              <a:t>tabla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sah</a:t>
            </a:r>
            <a:r>
              <a:rPr lang="en-US" dirty="0">
                <a:cs typeface="Calibri"/>
              </a:rPr>
              <a:t>, de </a:t>
            </a:r>
            <a:r>
              <a:rPr lang="en-US" dirty="0" err="1">
                <a:cs typeface="Calibri"/>
              </a:rPr>
              <a:t>dimensiune</a:t>
            </a:r>
            <a:r>
              <a:rPr lang="en-US" dirty="0">
                <a:cs typeface="Calibri"/>
              </a:rPr>
              <a:t> n x n, se </a:t>
            </a:r>
            <a:r>
              <a:rPr lang="en-US" dirty="0" err="1">
                <a:cs typeface="Calibri"/>
              </a:rPr>
              <a:t>cer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toate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solutiile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aranjare</a:t>
            </a:r>
            <a:r>
              <a:rPr lang="en-US" dirty="0">
                <a:cs typeface="Calibri"/>
              </a:rPr>
              <a:t> a n dame, </a:t>
            </a:r>
            <a:r>
              <a:rPr lang="en-US" dirty="0" err="1">
                <a:cs typeface="Calibri"/>
              </a:rPr>
              <a:t>astfel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incat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sa</a:t>
            </a:r>
            <a:r>
              <a:rPr lang="en-US" dirty="0">
                <a:cs typeface="Calibri"/>
              </a:rPr>
              <a:t> nu se </a:t>
            </a:r>
            <a:r>
              <a:rPr lang="en-US" dirty="0" err="1">
                <a:cs typeface="Calibri"/>
              </a:rPr>
              <a:t>afle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doua</a:t>
            </a:r>
            <a:r>
              <a:rPr lang="en-US" dirty="0">
                <a:cs typeface="Calibri"/>
              </a:rPr>
              <a:t> dame pe </a:t>
            </a:r>
            <a:r>
              <a:rPr lang="en-US" dirty="0" err="1">
                <a:cs typeface="Calibri"/>
              </a:rPr>
              <a:t>aceeasi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linie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coloana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sau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diagonala</a:t>
            </a:r>
            <a:r>
              <a:rPr lang="en-US" dirty="0">
                <a:cs typeface="Calibri"/>
              </a:rPr>
              <a:t> ca </a:t>
            </a:r>
            <a:r>
              <a:rPr lang="en-US" dirty="0" err="1">
                <a:cs typeface="Calibri"/>
              </a:rPr>
              <a:t>sa</a:t>
            </a:r>
            <a:r>
              <a:rPr lang="en-US" dirty="0">
                <a:cs typeface="Calibri"/>
              </a:rPr>
              <a:t> nu se </a:t>
            </a:r>
            <a:r>
              <a:rPr lang="en-US" dirty="0" err="1">
                <a:cs typeface="Calibri"/>
              </a:rPr>
              <a:t>atace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reciproc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>
                <a:cs typeface="Calibri"/>
              </a:rPr>
              <a:t>Petru a </a:t>
            </a:r>
            <a:r>
              <a:rPr lang="en-US" dirty="0" err="1">
                <a:cs typeface="Calibri"/>
              </a:rPr>
              <a:t>reprezanta</a:t>
            </a:r>
            <a:r>
              <a:rPr lang="en-US" dirty="0">
                <a:cs typeface="Calibri"/>
              </a:rPr>
              <a:t> o </a:t>
            </a:r>
            <a:r>
              <a:rPr lang="en-US" dirty="0" err="1">
                <a:cs typeface="Calibri"/>
              </a:rPr>
              <a:t>solutie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putem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folosi</a:t>
            </a:r>
            <a:r>
              <a:rPr lang="en-US" dirty="0">
                <a:cs typeface="Calibri"/>
              </a:rPr>
              <a:t> un vector cu n </a:t>
            </a:r>
            <a:r>
              <a:rPr lang="en-US" dirty="0" err="1">
                <a:cs typeface="Calibri"/>
              </a:rPr>
              <a:t>componente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ST(I)=k </a:t>
            </a:r>
            <a:r>
              <a:rPr lang="en-US" dirty="0" err="1">
                <a:cs typeface="Calibri"/>
              </a:rPr>
              <a:t>reprezinta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faptul</a:t>
            </a:r>
            <a:r>
              <a:rPr lang="en-US" dirty="0">
                <a:cs typeface="Calibri"/>
              </a:rPr>
              <a:t> ca pe </a:t>
            </a:r>
            <a:r>
              <a:rPr lang="en-US" dirty="0" err="1">
                <a:cs typeface="Calibri"/>
              </a:rPr>
              <a:t>linia</a:t>
            </a:r>
            <a:r>
              <a:rPr lang="en-US" dirty="0">
                <a:cs typeface="Calibri"/>
              </a:rPr>
              <a:t> I </a:t>
            </a:r>
            <a:r>
              <a:rPr lang="en-US" dirty="0" err="1">
                <a:cs typeface="Calibri"/>
              </a:rPr>
              <a:t>dama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ocupa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pozitia</a:t>
            </a:r>
            <a:r>
              <a:rPr lang="en-US" dirty="0">
                <a:cs typeface="Calibri"/>
              </a:rPr>
              <a:t> k.</a:t>
            </a:r>
          </a:p>
          <a:p>
            <a:r>
              <a:rPr lang="en-US" dirty="0">
                <a:cs typeface="Calibri"/>
              </a:rPr>
              <a:t>Linia </a:t>
            </a:r>
            <a:r>
              <a:rPr lang="en-US" dirty="0" err="1">
                <a:cs typeface="Calibri"/>
              </a:rPr>
              <a:t>unu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aseaza</a:t>
            </a:r>
            <a:r>
              <a:rPr lang="en-US" dirty="0">
                <a:cs typeface="Calibri"/>
              </a:rPr>
              <a:t> prima </a:t>
            </a:r>
            <a:r>
              <a:rPr lang="en-US" dirty="0" err="1">
                <a:cs typeface="Calibri"/>
              </a:rPr>
              <a:t>dama</a:t>
            </a:r>
            <a:r>
              <a:rPr lang="en-US" dirty="0">
                <a:cs typeface="Calibri"/>
              </a:rPr>
              <a:t> in </a:t>
            </a:r>
            <a:r>
              <a:rPr lang="en-US" dirty="0" err="1">
                <a:cs typeface="Calibri"/>
              </a:rPr>
              <a:t>coloana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>
                <a:cs typeface="Calibri"/>
              </a:rPr>
              <a:t>Damele de pe 2-3 se </a:t>
            </a:r>
            <a:r>
              <a:rPr lang="en-US" dirty="0" err="1">
                <a:cs typeface="Calibri"/>
              </a:rPr>
              <a:t>gasesc</a:t>
            </a:r>
            <a:r>
              <a:rPr lang="en-US" dirty="0">
                <a:cs typeface="Calibri"/>
              </a:rPr>
              <a:t> pe </a:t>
            </a:r>
            <a:r>
              <a:rPr lang="en-US" dirty="0" err="1">
                <a:cs typeface="Calibri"/>
              </a:rPr>
              <a:t>aceeasi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coloana</a:t>
            </a:r>
          </a:p>
          <a:p>
            <a:r>
              <a:rPr lang="en-US" dirty="0" err="1">
                <a:cs typeface="Calibri"/>
              </a:rPr>
              <a:t>Algoritmul</a:t>
            </a:r>
            <a:r>
              <a:rPr lang="en-US" dirty="0">
                <a:cs typeface="Calibri"/>
              </a:rPr>
              <a:t> se </a:t>
            </a:r>
            <a:r>
              <a:rPr lang="en-US" dirty="0" err="1">
                <a:cs typeface="Calibri"/>
              </a:rPr>
              <a:t>incheie</a:t>
            </a:r>
            <a:r>
              <a:rPr lang="en-US" dirty="0">
                <a:cs typeface="Calibri"/>
              </a:rPr>
              <a:t> cand </a:t>
            </a:r>
            <a:r>
              <a:rPr lang="en-US" dirty="0" err="1">
                <a:cs typeface="Calibri"/>
              </a:rPr>
              <a:t>stiva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vida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1248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CE3D3-C35F-FD98-6BA0-CE3483B8D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O </a:t>
            </a:r>
            <a:r>
              <a:rPr lang="en-US" dirty="0" err="1">
                <a:ea typeface="+mn-lt"/>
                <a:cs typeface="+mn-lt"/>
              </a:rPr>
              <a:t>soluție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fundamentală</a:t>
            </a:r>
            <a:r>
              <a:rPr lang="en-US" dirty="0">
                <a:ea typeface="+mn-lt"/>
                <a:cs typeface="+mn-lt"/>
              </a:rPr>
              <a:t> are, de </a:t>
            </a:r>
            <a:r>
              <a:rPr lang="en-US" dirty="0" err="1">
                <a:ea typeface="+mn-lt"/>
                <a:cs typeface="+mn-lt"/>
              </a:rPr>
              <a:t>obicei</a:t>
            </a:r>
            <a:r>
              <a:rPr lang="en-US" dirty="0">
                <a:ea typeface="+mn-lt"/>
                <a:cs typeface="+mn-lt"/>
              </a:rPr>
              <a:t>, opt </a:t>
            </a:r>
            <a:r>
              <a:rPr lang="en-US" dirty="0" err="1">
                <a:ea typeface="+mn-lt"/>
                <a:cs typeface="+mn-lt"/>
              </a:rPr>
              <a:t>variante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inclusiv</a:t>
            </a:r>
            <a:r>
              <a:rPr lang="en-US" dirty="0">
                <a:ea typeface="+mn-lt"/>
                <a:cs typeface="+mn-lt"/>
              </a:rPr>
              <a:t> forma </a:t>
            </a:r>
            <a:r>
              <a:rPr lang="en-US" dirty="0" err="1">
                <a:ea typeface="+mn-lt"/>
                <a:cs typeface="+mn-lt"/>
              </a:rPr>
              <a:t>sa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originală</a:t>
            </a:r>
            <a:r>
              <a:rPr lang="en-US" dirty="0">
                <a:ea typeface="+mn-lt"/>
                <a:cs typeface="+mn-lt"/>
              </a:rPr>
              <a:t>) </a:t>
            </a:r>
            <a:r>
              <a:rPr lang="en-US" dirty="0" err="1">
                <a:ea typeface="+mn-lt"/>
                <a:cs typeface="+mn-lt"/>
              </a:rPr>
              <a:t>obținute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prin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rotirea</a:t>
            </a:r>
            <a:r>
              <a:rPr lang="en-US" dirty="0">
                <a:ea typeface="+mn-lt"/>
                <a:cs typeface="+mn-lt"/>
              </a:rPr>
              <a:t> cu 90, 180 </a:t>
            </a:r>
            <a:r>
              <a:rPr lang="en-US" dirty="0" err="1">
                <a:ea typeface="+mn-lt"/>
                <a:cs typeface="+mn-lt"/>
              </a:rPr>
              <a:t>sau</a:t>
            </a:r>
            <a:r>
              <a:rPr lang="en-US" dirty="0">
                <a:ea typeface="+mn-lt"/>
                <a:cs typeface="+mn-lt"/>
              </a:rPr>
              <a:t> 270° </a:t>
            </a:r>
            <a:r>
              <a:rPr lang="en-US" dirty="0" err="1">
                <a:ea typeface="+mn-lt"/>
                <a:cs typeface="+mn-lt"/>
              </a:rPr>
              <a:t>și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apoi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reflexia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fiecăreia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dintre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cele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patru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variante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într</a:t>
            </a:r>
            <a:r>
              <a:rPr lang="en-US" dirty="0">
                <a:ea typeface="+mn-lt"/>
                <a:cs typeface="+mn-lt"/>
              </a:rPr>
              <a:t>-o </a:t>
            </a:r>
            <a:r>
              <a:rPr lang="en-US" dirty="0" err="1">
                <a:ea typeface="+mn-lt"/>
                <a:cs typeface="+mn-lt"/>
              </a:rPr>
              <a:t>oglindă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într</a:t>
            </a:r>
            <a:r>
              <a:rPr lang="en-US" dirty="0">
                <a:ea typeface="+mn-lt"/>
                <a:cs typeface="+mn-lt"/>
              </a:rPr>
              <a:t>-o </a:t>
            </a:r>
            <a:r>
              <a:rPr lang="en-US" dirty="0" err="1">
                <a:ea typeface="+mn-lt"/>
                <a:cs typeface="+mn-lt"/>
              </a:rPr>
              <a:t>poziție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fixă</a:t>
            </a:r>
            <a:r>
              <a:rPr lang="en-US" dirty="0">
                <a:ea typeface="+mn-lt"/>
                <a:cs typeface="+mn-lt"/>
              </a:rPr>
              <a:t>. Cu </a:t>
            </a:r>
            <a:r>
              <a:rPr lang="en-US" dirty="0" err="1">
                <a:ea typeface="+mn-lt"/>
                <a:cs typeface="+mn-lt"/>
              </a:rPr>
              <a:t>toate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acestea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dacă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soluție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echivalentă</a:t>
            </a:r>
            <a:r>
              <a:rPr lang="en-US" dirty="0">
                <a:ea typeface="+mn-lt"/>
                <a:cs typeface="+mn-lt"/>
              </a:rPr>
              <a:t> cu propria </a:t>
            </a:r>
            <a:r>
              <a:rPr lang="en-US" dirty="0" err="1">
                <a:ea typeface="+mn-lt"/>
                <a:cs typeface="+mn-lt"/>
              </a:rPr>
              <a:t>rotire</a:t>
            </a:r>
            <a:r>
              <a:rPr lang="en-US" dirty="0">
                <a:ea typeface="+mn-lt"/>
                <a:cs typeface="+mn-lt"/>
              </a:rPr>
              <a:t> la 90° (cum se </a:t>
            </a:r>
            <a:r>
              <a:rPr lang="en-US" dirty="0" err="1">
                <a:ea typeface="+mn-lt"/>
                <a:cs typeface="+mn-lt"/>
              </a:rPr>
              <a:t>întâmplă</a:t>
            </a:r>
            <a:r>
              <a:rPr lang="en-US" dirty="0">
                <a:ea typeface="+mn-lt"/>
                <a:cs typeface="+mn-lt"/>
              </a:rPr>
              <a:t> cu o </a:t>
            </a:r>
            <a:r>
              <a:rPr lang="en-US" dirty="0" err="1">
                <a:ea typeface="+mn-lt"/>
                <a:cs typeface="+mn-lt"/>
              </a:rPr>
              <a:t>soluție</a:t>
            </a:r>
            <a:r>
              <a:rPr lang="en-US" dirty="0">
                <a:ea typeface="+mn-lt"/>
                <a:cs typeface="+mn-lt"/>
              </a:rPr>
              <a:t> cu </a:t>
            </a:r>
            <a:r>
              <a:rPr lang="en-US" dirty="0" err="1">
                <a:ea typeface="+mn-lt"/>
                <a:cs typeface="+mn-lt"/>
              </a:rPr>
              <a:t>cinci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regine</a:t>
            </a:r>
            <a:r>
              <a:rPr lang="en-US" dirty="0">
                <a:ea typeface="+mn-lt"/>
                <a:cs typeface="+mn-lt"/>
              </a:rPr>
              <a:t> pe o </a:t>
            </a:r>
            <a:r>
              <a:rPr lang="en-US" dirty="0" err="1">
                <a:ea typeface="+mn-lt"/>
                <a:cs typeface="+mn-lt"/>
              </a:rPr>
              <a:t>tablă</a:t>
            </a:r>
            <a:r>
              <a:rPr lang="en-US" dirty="0">
                <a:ea typeface="+mn-lt"/>
                <a:cs typeface="+mn-lt"/>
              </a:rPr>
              <a:t> 5×5), ca </a:t>
            </a:r>
            <a:r>
              <a:rPr lang="en-US" dirty="0" err="1">
                <a:ea typeface="+mn-lt"/>
                <a:cs typeface="+mn-lt"/>
              </a:rPr>
              <a:t>soluție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fundamentală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avea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doar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două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variante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însăși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și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reflexia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</a:t>
            </a:r>
            <a:r>
              <a:rPr lang="en-US" dirty="0">
                <a:ea typeface="+mn-lt"/>
                <a:cs typeface="+mn-lt"/>
              </a:rPr>
              <a:t>). </a:t>
            </a:r>
            <a:r>
              <a:rPr lang="en-US" dirty="0" err="1">
                <a:ea typeface="+mn-lt"/>
                <a:cs typeface="+mn-lt"/>
              </a:rPr>
              <a:t>Dacă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soluție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echivalentă</a:t>
            </a:r>
            <a:r>
              <a:rPr lang="en-US" dirty="0">
                <a:ea typeface="+mn-lt"/>
                <a:cs typeface="+mn-lt"/>
              </a:rPr>
              <a:t> cu propria </a:t>
            </a:r>
            <a:r>
              <a:rPr lang="en-US" dirty="0" err="1">
                <a:ea typeface="+mn-lt"/>
                <a:cs typeface="+mn-lt"/>
              </a:rPr>
              <a:t>rotație</a:t>
            </a:r>
            <a:r>
              <a:rPr lang="en-US" dirty="0">
                <a:ea typeface="+mn-lt"/>
                <a:cs typeface="+mn-lt"/>
              </a:rPr>
              <a:t> la 180° (</a:t>
            </a:r>
            <a:r>
              <a:rPr lang="en-US" dirty="0" err="1">
                <a:ea typeface="+mn-lt"/>
                <a:cs typeface="+mn-lt"/>
              </a:rPr>
              <a:t>dar</a:t>
            </a:r>
            <a:r>
              <a:rPr lang="en-US" dirty="0">
                <a:ea typeface="+mn-lt"/>
                <a:cs typeface="+mn-lt"/>
              </a:rPr>
              <a:t> nu cu </a:t>
            </a:r>
            <a:r>
              <a:rPr lang="en-US" dirty="0" err="1">
                <a:ea typeface="+mn-lt"/>
                <a:cs typeface="+mn-lt"/>
              </a:rPr>
              <a:t>rotația</a:t>
            </a:r>
            <a:r>
              <a:rPr lang="en-US" dirty="0">
                <a:ea typeface="+mn-lt"/>
                <a:cs typeface="+mn-lt"/>
              </a:rPr>
              <a:t> la 90°), </a:t>
            </a:r>
            <a:r>
              <a:rPr lang="en-US" dirty="0" err="1">
                <a:ea typeface="+mn-lt"/>
                <a:cs typeface="+mn-lt"/>
              </a:rPr>
              <a:t>va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avea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patru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variante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însăși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și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reflexia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rotirea</a:t>
            </a:r>
            <a:r>
              <a:rPr lang="en-US" dirty="0">
                <a:ea typeface="+mn-lt"/>
                <a:cs typeface="+mn-lt"/>
              </a:rPr>
              <a:t> la 90° </a:t>
            </a:r>
            <a:r>
              <a:rPr lang="en-US" dirty="0" err="1">
                <a:ea typeface="+mn-lt"/>
                <a:cs typeface="+mn-lt"/>
              </a:rPr>
              <a:t>și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reflexia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</a:t>
            </a:r>
            <a:r>
              <a:rPr lang="en-US" dirty="0">
                <a:ea typeface="+mn-lt"/>
                <a:cs typeface="+mn-lt"/>
              </a:rPr>
              <a:t>). </a:t>
            </a:r>
            <a:r>
              <a:rPr lang="en-US" dirty="0" err="1">
                <a:ea typeface="+mn-lt"/>
                <a:cs typeface="+mn-lt"/>
              </a:rPr>
              <a:t>Dacă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i="1" dirty="0">
                <a:ea typeface="+mn-lt"/>
                <a:cs typeface="+mn-lt"/>
              </a:rPr>
              <a:t>n</a:t>
            </a:r>
            <a:r>
              <a:rPr lang="en-US" dirty="0">
                <a:ea typeface="+mn-lt"/>
                <a:cs typeface="+mn-lt"/>
              </a:rPr>
              <a:t> &gt; 1, nu </a:t>
            </a:r>
            <a:r>
              <a:rPr lang="en-US" dirty="0" err="1">
                <a:ea typeface="+mn-lt"/>
                <a:cs typeface="+mn-lt"/>
              </a:rPr>
              <a:t>este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posibil</a:t>
            </a:r>
            <a:r>
              <a:rPr lang="en-US" dirty="0">
                <a:ea typeface="+mn-lt"/>
                <a:cs typeface="+mn-lt"/>
              </a:rPr>
              <a:t> ca o </a:t>
            </a:r>
            <a:r>
              <a:rPr lang="en-US" dirty="0" err="1">
                <a:ea typeface="+mn-lt"/>
                <a:cs typeface="+mn-lt"/>
              </a:rPr>
              <a:t>soluție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să</a:t>
            </a:r>
            <a:r>
              <a:rPr lang="en-US" dirty="0">
                <a:ea typeface="+mn-lt"/>
                <a:cs typeface="+mn-lt"/>
              </a:rPr>
              <a:t> fie </a:t>
            </a:r>
            <a:r>
              <a:rPr lang="en-US" dirty="0" err="1">
                <a:ea typeface="+mn-lt"/>
                <a:cs typeface="+mn-lt"/>
              </a:rPr>
              <a:t>echivalentă</a:t>
            </a:r>
            <a:r>
              <a:rPr lang="en-US" dirty="0">
                <a:ea typeface="+mn-lt"/>
                <a:cs typeface="+mn-lt"/>
              </a:rPr>
              <a:t> cu propria </a:t>
            </a:r>
            <a:r>
              <a:rPr lang="en-US" dirty="0" err="1">
                <a:ea typeface="+mn-lt"/>
                <a:cs typeface="+mn-lt"/>
              </a:rPr>
              <a:t>reflexie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pentru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aceasta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impune</a:t>
            </a:r>
            <a:r>
              <a:rPr lang="en-US" dirty="0">
                <a:ea typeface="+mn-lt"/>
                <a:cs typeface="+mn-lt"/>
              </a:rPr>
              <a:t> ca </a:t>
            </a:r>
            <a:r>
              <a:rPr lang="en-US" dirty="0" err="1">
                <a:ea typeface="+mn-lt"/>
                <a:cs typeface="+mn-lt"/>
              </a:rPr>
              <a:t>două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regine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să</a:t>
            </a:r>
            <a:r>
              <a:rPr lang="en-US" dirty="0">
                <a:ea typeface="+mn-lt"/>
                <a:cs typeface="+mn-lt"/>
              </a:rPr>
              <a:t> fie </a:t>
            </a:r>
            <a:r>
              <a:rPr lang="en-US" dirty="0" err="1">
                <a:ea typeface="+mn-lt"/>
                <a:cs typeface="+mn-lt"/>
              </a:rPr>
              <a:t>una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în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fața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alteia</a:t>
            </a:r>
            <a:r>
              <a:rPr lang="en-US" dirty="0">
                <a:ea typeface="+mn-lt"/>
                <a:cs typeface="+mn-lt"/>
              </a:rPr>
              <a:t>. Din </a:t>
            </a:r>
            <a:r>
              <a:rPr lang="en-US" dirty="0" err="1">
                <a:ea typeface="+mn-lt"/>
                <a:cs typeface="+mn-lt"/>
              </a:rPr>
              <a:t>cele</a:t>
            </a:r>
            <a:r>
              <a:rPr lang="en-US" dirty="0">
                <a:ea typeface="+mn-lt"/>
                <a:cs typeface="+mn-lt"/>
              </a:rPr>
              <a:t> 12 </a:t>
            </a:r>
            <a:r>
              <a:rPr lang="en-US" dirty="0" err="1">
                <a:ea typeface="+mn-lt"/>
                <a:cs typeface="+mn-lt"/>
              </a:rPr>
              <a:t>soluții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fundamentale</a:t>
            </a:r>
            <a:r>
              <a:rPr lang="en-US" dirty="0">
                <a:ea typeface="+mn-lt"/>
                <a:cs typeface="+mn-lt"/>
              </a:rPr>
              <a:t> la </a:t>
            </a:r>
            <a:r>
              <a:rPr lang="en-US" dirty="0" err="1">
                <a:ea typeface="+mn-lt"/>
                <a:cs typeface="+mn-lt"/>
              </a:rPr>
              <a:t>problema</a:t>
            </a:r>
            <a:r>
              <a:rPr lang="en-US" dirty="0">
                <a:ea typeface="+mn-lt"/>
                <a:cs typeface="+mn-lt"/>
              </a:rPr>
              <a:t> cu opt </a:t>
            </a:r>
            <a:r>
              <a:rPr lang="en-US" dirty="0" err="1">
                <a:ea typeface="+mn-lt"/>
                <a:cs typeface="+mn-lt"/>
              </a:rPr>
              <a:t>regine</a:t>
            </a:r>
            <a:r>
              <a:rPr lang="en-US" dirty="0">
                <a:ea typeface="+mn-lt"/>
                <a:cs typeface="+mn-lt"/>
              </a:rPr>
              <a:t> pe o </a:t>
            </a:r>
            <a:r>
              <a:rPr lang="en-US" dirty="0" err="1">
                <a:ea typeface="+mn-lt"/>
                <a:cs typeface="+mn-lt"/>
              </a:rPr>
              <a:t>tablă</a:t>
            </a:r>
            <a:r>
              <a:rPr lang="en-US" dirty="0">
                <a:ea typeface="+mn-lt"/>
                <a:cs typeface="+mn-lt"/>
              </a:rPr>
              <a:t> 8×8, exact </a:t>
            </a:r>
            <a:r>
              <a:rPr lang="en-US" dirty="0" err="1">
                <a:ea typeface="+mn-lt"/>
                <a:cs typeface="+mn-lt"/>
              </a:rPr>
              <a:t>una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soluția</a:t>
            </a:r>
            <a:r>
              <a:rPr lang="en-US" dirty="0">
                <a:ea typeface="+mn-lt"/>
                <a:cs typeface="+mn-lt"/>
              </a:rPr>
              <a:t> 12 de </a:t>
            </a:r>
            <a:r>
              <a:rPr lang="en-US" dirty="0" err="1">
                <a:ea typeface="+mn-lt"/>
                <a:cs typeface="+mn-lt"/>
              </a:rPr>
              <a:t>mai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jos</a:t>
            </a:r>
            <a:r>
              <a:rPr lang="en-US" dirty="0">
                <a:ea typeface="+mn-lt"/>
                <a:cs typeface="+mn-lt"/>
              </a:rPr>
              <a:t>) </a:t>
            </a:r>
            <a:r>
              <a:rPr lang="en-US" dirty="0" err="1">
                <a:ea typeface="+mn-lt"/>
                <a:cs typeface="+mn-lt"/>
              </a:rPr>
              <a:t>este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egală</a:t>
            </a:r>
            <a:r>
              <a:rPr lang="en-US" dirty="0">
                <a:ea typeface="+mn-lt"/>
                <a:cs typeface="+mn-lt"/>
              </a:rPr>
              <a:t> cu propria </a:t>
            </a:r>
            <a:r>
              <a:rPr lang="en-US" dirty="0" err="1">
                <a:ea typeface="+mn-lt"/>
                <a:cs typeface="+mn-lt"/>
              </a:rPr>
              <a:t>rotație</a:t>
            </a:r>
            <a:r>
              <a:rPr lang="en-US" dirty="0">
                <a:ea typeface="+mn-lt"/>
                <a:cs typeface="+mn-lt"/>
              </a:rPr>
              <a:t> la 180°, </a:t>
            </a:r>
            <a:r>
              <a:rPr lang="en-US" dirty="0" err="1">
                <a:ea typeface="+mn-lt"/>
                <a:cs typeface="+mn-lt"/>
              </a:rPr>
              <a:t>și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niciuna</a:t>
            </a:r>
            <a:r>
              <a:rPr lang="en-US" dirty="0">
                <a:ea typeface="+mn-lt"/>
                <a:cs typeface="+mn-lt"/>
              </a:rPr>
              <a:t> nu </a:t>
            </a:r>
            <a:r>
              <a:rPr lang="en-US" dirty="0" err="1">
                <a:ea typeface="+mn-lt"/>
                <a:cs typeface="+mn-lt"/>
              </a:rPr>
              <a:t>este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egală</a:t>
            </a:r>
            <a:r>
              <a:rPr lang="en-US" dirty="0">
                <a:ea typeface="+mn-lt"/>
                <a:cs typeface="+mn-lt"/>
              </a:rPr>
              <a:t> cu </a:t>
            </a:r>
            <a:r>
              <a:rPr lang="en-US" dirty="0" err="1">
                <a:ea typeface="+mn-lt"/>
                <a:cs typeface="+mn-lt"/>
              </a:rPr>
              <a:t>rotația</a:t>
            </a:r>
            <a:r>
              <a:rPr lang="en-US" dirty="0">
                <a:ea typeface="+mn-lt"/>
                <a:cs typeface="+mn-lt"/>
              </a:rPr>
              <a:t> la 90°; </a:t>
            </a:r>
            <a:r>
              <a:rPr lang="en-US" dirty="0" err="1">
                <a:ea typeface="+mn-lt"/>
                <a:cs typeface="+mn-lt"/>
              </a:rPr>
              <a:t>astfel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numărul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soluții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distincte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este</a:t>
            </a:r>
            <a:r>
              <a:rPr lang="en-US" dirty="0">
                <a:ea typeface="+mn-lt"/>
                <a:cs typeface="+mn-lt"/>
              </a:rPr>
              <a:t> 11×8 + 1×4 = 92 (</a:t>
            </a:r>
            <a:r>
              <a:rPr lang="en-US" dirty="0" err="1">
                <a:ea typeface="+mn-lt"/>
                <a:cs typeface="+mn-lt"/>
              </a:rPr>
              <a:t>unde</a:t>
            </a:r>
            <a:r>
              <a:rPr lang="en-US" dirty="0">
                <a:ea typeface="+mn-lt"/>
                <a:cs typeface="+mn-lt"/>
              </a:rPr>
              <a:t> 8 </a:t>
            </a:r>
            <a:r>
              <a:rPr lang="en-US" dirty="0" err="1">
                <a:ea typeface="+mn-lt"/>
                <a:cs typeface="+mn-lt"/>
              </a:rPr>
              <a:t>rezultă</a:t>
            </a:r>
            <a:r>
              <a:rPr lang="en-US" dirty="0">
                <a:ea typeface="+mn-lt"/>
                <a:cs typeface="+mn-lt"/>
              </a:rPr>
              <a:t> din </a:t>
            </a:r>
            <a:r>
              <a:rPr lang="en-US" dirty="0" err="1">
                <a:ea typeface="+mn-lt"/>
                <a:cs typeface="+mn-lt"/>
              </a:rPr>
              <a:t>cele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patru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poziții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rotație</a:t>
            </a:r>
            <a:r>
              <a:rPr lang="en-US" dirty="0">
                <a:ea typeface="+mn-lt"/>
                <a:cs typeface="+mn-lt"/>
              </a:rPr>
              <a:t> la 90° </a:t>
            </a:r>
            <a:r>
              <a:rPr lang="en-US" dirty="0" err="1">
                <a:ea typeface="+mn-lt"/>
                <a:cs typeface="+mn-lt"/>
              </a:rPr>
              <a:t>și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reflexiile</a:t>
            </a:r>
            <a:r>
              <a:rPr lang="en-US" dirty="0">
                <a:ea typeface="+mn-lt"/>
                <a:cs typeface="+mn-lt"/>
              </a:rPr>
              <a:t> lor, </a:t>
            </a:r>
            <a:r>
              <a:rPr lang="en-US" dirty="0" err="1">
                <a:ea typeface="+mn-lt"/>
                <a:cs typeface="+mn-lt"/>
              </a:rPr>
              <a:t>iar</a:t>
            </a:r>
            <a:r>
              <a:rPr lang="en-US" dirty="0">
                <a:ea typeface="+mn-lt"/>
                <a:cs typeface="+mn-lt"/>
              </a:rPr>
              <a:t> 4 </a:t>
            </a:r>
            <a:r>
              <a:rPr lang="en-US" dirty="0" err="1">
                <a:ea typeface="+mn-lt"/>
                <a:cs typeface="+mn-lt"/>
              </a:rPr>
              <a:t>rezultă</a:t>
            </a:r>
            <a:r>
              <a:rPr lang="en-US" dirty="0">
                <a:ea typeface="+mn-lt"/>
                <a:cs typeface="+mn-lt"/>
              </a:rPr>
              <a:t> din </a:t>
            </a:r>
            <a:r>
              <a:rPr lang="en-US" dirty="0" err="1">
                <a:ea typeface="+mn-lt"/>
                <a:cs typeface="+mn-lt"/>
              </a:rPr>
              <a:t>două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poziții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rotație</a:t>
            </a:r>
            <a:r>
              <a:rPr lang="en-US" dirty="0">
                <a:ea typeface="+mn-lt"/>
                <a:cs typeface="+mn-lt"/>
              </a:rPr>
              <a:t> la 180° </a:t>
            </a:r>
            <a:r>
              <a:rPr lang="en-US" dirty="0" err="1">
                <a:ea typeface="+mn-lt"/>
                <a:cs typeface="+mn-lt"/>
              </a:rPr>
              <a:t>și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reflexiile</a:t>
            </a:r>
            <a:r>
              <a:rPr lang="en-US" dirty="0">
                <a:ea typeface="+mn-lt"/>
                <a:cs typeface="+mn-lt"/>
              </a:rPr>
              <a:t> lor).O </a:t>
            </a:r>
            <a:r>
              <a:rPr lang="en-US" dirty="0" err="1">
                <a:ea typeface="+mn-lt"/>
                <a:cs typeface="+mn-lt"/>
              </a:rPr>
              <a:t>soluție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fundamentală</a:t>
            </a:r>
            <a:r>
              <a:rPr lang="en-US" dirty="0">
                <a:ea typeface="+mn-lt"/>
                <a:cs typeface="+mn-lt"/>
              </a:rPr>
              <a:t> are, de </a:t>
            </a:r>
            <a:r>
              <a:rPr lang="en-US" dirty="0" err="1">
                <a:ea typeface="+mn-lt"/>
                <a:cs typeface="+mn-lt"/>
              </a:rPr>
              <a:t>obicei</a:t>
            </a:r>
            <a:r>
              <a:rPr lang="en-US" dirty="0">
                <a:ea typeface="+mn-lt"/>
                <a:cs typeface="+mn-lt"/>
              </a:rPr>
              <a:t>, opt </a:t>
            </a:r>
            <a:r>
              <a:rPr lang="en-US" dirty="0" err="1">
                <a:ea typeface="+mn-lt"/>
                <a:cs typeface="+mn-lt"/>
              </a:rPr>
              <a:t>variante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inclusiv</a:t>
            </a:r>
            <a:r>
              <a:rPr lang="en-US" dirty="0">
                <a:ea typeface="+mn-lt"/>
                <a:cs typeface="+mn-lt"/>
              </a:rPr>
              <a:t> forma </a:t>
            </a:r>
            <a:r>
              <a:rPr lang="en-US" dirty="0" err="1">
                <a:ea typeface="+mn-lt"/>
                <a:cs typeface="+mn-lt"/>
              </a:rPr>
              <a:t>sa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originală</a:t>
            </a:r>
            <a:r>
              <a:rPr lang="en-US" dirty="0">
                <a:ea typeface="+mn-lt"/>
                <a:cs typeface="+mn-lt"/>
              </a:rPr>
              <a:t>) </a:t>
            </a:r>
            <a:r>
              <a:rPr lang="en-US" dirty="0" err="1">
                <a:ea typeface="+mn-lt"/>
                <a:cs typeface="+mn-lt"/>
              </a:rPr>
              <a:t>obținute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prin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rotirea</a:t>
            </a:r>
            <a:r>
              <a:rPr lang="en-US" dirty="0">
                <a:ea typeface="+mn-lt"/>
                <a:cs typeface="+mn-lt"/>
              </a:rPr>
              <a:t> cu 90, 180 </a:t>
            </a:r>
            <a:r>
              <a:rPr lang="en-US" dirty="0" err="1">
                <a:ea typeface="+mn-lt"/>
                <a:cs typeface="+mn-lt"/>
              </a:rPr>
              <a:t>sau</a:t>
            </a:r>
            <a:r>
              <a:rPr lang="en-US" dirty="0">
                <a:ea typeface="+mn-lt"/>
                <a:cs typeface="+mn-lt"/>
              </a:rPr>
              <a:t> 270° </a:t>
            </a:r>
            <a:r>
              <a:rPr lang="en-US" dirty="0" err="1">
                <a:ea typeface="+mn-lt"/>
                <a:cs typeface="+mn-lt"/>
              </a:rPr>
              <a:t>și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apoi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reflexia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fiecăreia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dintre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cele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patru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variante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într</a:t>
            </a:r>
            <a:r>
              <a:rPr lang="en-US" dirty="0">
                <a:ea typeface="+mn-lt"/>
                <a:cs typeface="+mn-lt"/>
              </a:rPr>
              <a:t>-o </a:t>
            </a:r>
            <a:r>
              <a:rPr lang="en-US" dirty="0" err="1">
                <a:ea typeface="+mn-lt"/>
                <a:cs typeface="+mn-lt"/>
              </a:rPr>
              <a:t>oglindă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într</a:t>
            </a:r>
            <a:r>
              <a:rPr lang="en-US" dirty="0">
                <a:ea typeface="+mn-lt"/>
                <a:cs typeface="+mn-lt"/>
              </a:rPr>
              <a:t>-o </a:t>
            </a:r>
            <a:r>
              <a:rPr lang="en-US" dirty="0" err="1">
                <a:ea typeface="+mn-lt"/>
                <a:cs typeface="+mn-lt"/>
              </a:rPr>
              <a:t>poziție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fixă</a:t>
            </a:r>
            <a:r>
              <a:rPr lang="en-US" dirty="0">
                <a:ea typeface="+mn-lt"/>
                <a:cs typeface="+mn-lt"/>
              </a:rPr>
              <a:t>. Cu </a:t>
            </a:r>
            <a:r>
              <a:rPr lang="en-US" dirty="0" err="1">
                <a:ea typeface="+mn-lt"/>
                <a:cs typeface="+mn-lt"/>
              </a:rPr>
              <a:t>toate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acestea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dacă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soluție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echivalentă</a:t>
            </a:r>
            <a:r>
              <a:rPr lang="en-US" dirty="0">
                <a:ea typeface="+mn-lt"/>
                <a:cs typeface="+mn-lt"/>
              </a:rPr>
              <a:t> cu propria </a:t>
            </a:r>
            <a:r>
              <a:rPr lang="en-US" dirty="0" err="1">
                <a:ea typeface="+mn-lt"/>
                <a:cs typeface="+mn-lt"/>
              </a:rPr>
              <a:t>rotire</a:t>
            </a:r>
            <a:r>
              <a:rPr lang="en-US" dirty="0">
                <a:ea typeface="+mn-lt"/>
                <a:cs typeface="+mn-lt"/>
              </a:rPr>
              <a:t> la 90° (cum se </a:t>
            </a:r>
            <a:r>
              <a:rPr lang="en-US" dirty="0" err="1">
                <a:ea typeface="+mn-lt"/>
                <a:cs typeface="+mn-lt"/>
              </a:rPr>
              <a:t>întâmplă</a:t>
            </a:r>
            <a:r>
              <a:rPr lang="en-US" dirty="0">
                <a:ea typeface="+mn-lt"/>
                <a:cs typeface="+mn-lt"/>
              </a:rPr>
              <a:t> cu o </a:t>
            </a:r>
            <a:r>
              <a:rPr lang="en-US" dirty="0" err="1">
                <a:ea typeface="+mn-lt"/>
                <a:cs typeface="+mn-lt"/>
              </a:rPr>
              <a:t>soluție</a:t>
            </a:r>
            <a:r>
              <a:rPr lang="en-US" dirty="0">
                <a:ea typeface="+mn-lt"/>
                <a:cs typeface="+mn-lt"/>
              </a:rPr>
              <a:t> cu </a:t>
            </a:r>
            <a:r>
              <a:rPr lang="en-US" dirty="0" err="1">
                <a:ea typeface="+mn-lt"/>
                <a:cs typeface="+mn-lt"/>
              </a:rPr>
              <a:t>cinci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regine</a:t>
            </a:r>
            <a:r>
              <a:rPr lang="en-US" dirty="0">
                <a:ea typeface="+mn-lt"/>
                <a:cs typeface="+mn-lt"/>
              </a:rPr>
              <a:t> pe o </a:t>
            </a:r>
            <a:r>
              <a:rPr lang="en-US" dirty="0" err="1">
                <a:ea typeface="+mn-lt"/>
                <a:cs typeface="+mn-lt"/>
              </a:rPr>
              <a:t>tablă</a:t>
            </a:r>
            <a:r>
              <a:rPr lang="en-US" dirty="0">
                <a:ea typeface="+mn-lt"/>
                <a:cs typeface="+mn-lt"/>
              </a:rPr>
              <a:t> 5×5), ca </a:t>
            </a:r>
            <a:r>
              <a:rPr lang="en-US" dirty="0" err="1">
                <a:ea typeface="+mn-lt"/>
                <a:cs typeface="+mn-lt"/>
              </a:rPr>
              <a:t>soluție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fundamentală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avea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doar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două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variante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însăși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și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reflexia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</a:t>
            </a:r>
            <a:r>
              <a:rPr lang="en-US" dirty="0">
                <a:ea typeface="+mn-lt"/>
                <a:cs typeface="+mn-lt"/>
              </a:rPr>
              <a:t>). </a:t>
            </a:r>
            <a:r>
              <a:rPr lang="en-US" dirty="0" err="1">
                <a:ea typeface="+mn-lt"/>
                <a:cs typeface="+mn-lt"/>
              </a:rPr>
              <a:t>Dacă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soluție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echivalentă</a:t>
            </a:r>
            <a:r>
              <a:rPr lang="en-US" dirty="0">
                <a:ea typeface="+mn-lt"/>
                <a:cs typeface="+mn-lt"/>
              </a:rPr>
              <a:t> cu propria </a:t>
            </a:r>
            <a:r>
              <a:rPr lang="en-US" dirty="0" err="1">
                <a:ea typeface="+mn-lt"/>
                <a:cs typeface="+mn-lt"/>
              </a:rPr>
              <a:t>rotație</a:t>
            </a:r>
            <a:r>
              <a:rPr lang="en-US" dirty="0">
                <a:ea typeface="+mn-lt"/>
                <a:cs typeface="+mn-lt"/>
              </a:rPr>
              <a:t> la 180° (</a:t>
            </a:r>
            <a:r>
              <a:rPr lang="en-US" dirty="0" err="1">
                <a:ea typeface="+mn-lt"/>
                <a:cs typeface="+mn-lt"/>
              </a:rPr>
              <a:t>dar</a:t>
            </a:r>
            <a:r>
              <a:rPr lang="en-US" dirty="0">
                <a:ea typeface="+mn-lt"/>
                <a:cs typeface="+mn-lt"/>
              </a:rPr>
              <a:t> nu cu </a:t>
            </a:r>
            <a:r>
              <a:rPr lang="en-US" dirty="0" err="1">
                <a:ea typeface="+mn-lt"/>
                <a:cs typeface="+mn-lt"/>
              </a:rPr>
              <a:t>rotația</a:t>
            </a:r>
            <a:r>
              <a:rPr lang="en-US" dirty="0">
                <a:ea typeface="+mn-lt"/>
                <a:cs typeface="+mn-lt"/>
              </a:rPr>
              <a:t> la 90°), </a:t>
            </a:r>
            <a:r>
              <a:rPr lang="en-US" dirty="0" err="1">
                <a:ea typeface="+mn-lt"/>
                <a:cs typeface="+mn-lt"/>
              </a:rPr>
              <a:t>va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avea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patru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variante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însăși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și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reflexia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rotirea</a:t>
            </a:r>
            <a:r>
              <a:rPr lang="en-US" dirty="0">
                <a:ea typeface="+mn-lt"/>
                <a:cs typeface="+mn-lt"/>
              </a:rPr>
              <a:t> la 90° </a:t>
            </a:r>
            <a:r>
              <a:rPr lang="en-US" dirty="0" err="1">
                <a:ea typeface="+mn-lt"/>
                <a:cs typeface="+mn-lt"/>
              </a:rPr>
              <a:t>și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reflexia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</a:t>
            </a:r>
            <a:r>
              <a:rPr lang="en-US" dirty="0">
                <a:ea typeface="+mn-lt"/>
                <a:cs typeface="+mn-lt"/>
              </a:rPr>
              <a:t>). </a:t>
            </a:r>
            <a:r>
              <a:rPr lang="en-US" dirty="0" err="1">
                <a:ea typeface="+mn-lt"/>
                <a:cs typeface="+mn-lt"/>
              </a:rPr>
              <a:t>Dacă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i="1" dirty="0">
                <a:ea typeface="+mn-lt"/>
                <a:cs typeface="+mn-lt"/>
              </a:rPr>
              <a:t>n</a:t>
            </a:r>
            <a:r>
              <a:rPr lang="en-US" dirty="0">
                <a:ea typeface="+mn-lt"/>
                <a:cs typeface="+mn-lt"/>
              </a:rPr>
              <a:t> &gt; 1, nu </a:t>
            </a:r>
            <a:r>
              <a:rPr lang="en-US" dirty="0" err="1">
                <a:ea typeface="+mn-lt"/>
                <a:cs typeface="+mn-lt"/>
              </a:rPr>
              <a:t>este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posibil</a:t>
            </a:r>
            <a:r>
              <a:rPr lang="en-US" dirty="0">
                <a:ea typeface="+mn-lt"/>
                <a:cs typeface="+mn-lt"/>
              </a:rPr>
              <a:t> ca o </a:t>
            </a:r>
            <a:r>
              <a:rPr lang="en-US" dirty="0" err="1">
                <a:ea typeface="+mn-lt"/>
                <a:cs typeface="+mn-lt"/>
              </a:rPr>
              <a:t>soluție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să</a:t>
            </a:r>
            <a:r>
              <a:rPr lang="en-US" dirty="0">
                <a:ea typeface="+mn-lt"/>
                <a:cs typeface="+mn-lt"/>
              </a:rPr>
              <a:t> fie </a:t>
            </a:r>
            <a:r>
              <a:rPr lang="en-US" dirty="0" err="1">
                <a:ea typeface="+mn-lt"/>
                <a:cs typeface="+mn-lt"/>
              </a:rPr>
              <a:t>echivalentă</a:t>
            </a:r>
            <a:r>
              <a:rPr lang="en-US" dirty="0">
                <a:ea typeface="+mn-lt"/>
                <a:cs typeface="+mn-lt"/>
              </a:rPr>
              <a:t> cu propria </a:t>
            </a:r>
            <a:r>
              <a:rPr lang="en-US" dirty="0" err="1">
                <a:ea typeface="+mn-lt"/>
                <a:cs typeface="+mn-lt"/>
              </a:rPr>
              <a:t>reflexie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pentru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aceasta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impune</a:t>
            </a:r>
            <a:r>
              <a:rPr lang="en-US" dirty="0">
                <a:ea typeface="+mn-lt"/>
                <a:cs typeface="+mn-lt"/>
              </a:rPr>
              <a:t> ca </a:t>
            </a:r>
            <a:r>
              <a:rPr lang="en-US" dirty="0" err="1">
                <a:ea typeface="+mn-lt"/>
                <a:cs typeface="+mn-lt"/>
              </a:rPr>
              <a:t>două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regine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să</a:t>
            </a:r>
            <a:r>
              <a:rPr lang="en-US" dirty="0">
                <a:ea typeface="+mn-lt"/>
                <a:cs typeface="+mn-lt"/>
              </a:rPr>
              <a:t> fie </a:t>
            </a:r>
            <a:r>
              <a:rPr lang="en-US" dirty="0" err="1">
                <a:ea typeface="+mn-lt"/>
                <a:cs typeface="+mn-lt"/>
              </a:rPr>
              <a:t>una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în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fața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alteia</a:t>
            </a:r>
            <a:r>
              <a:rPr lang="en-US" dirty="0">
                <a:ea typeface="+mn-lt"/>
                <a:cs typeface="+mn-lt"/>
              </a:rPr>
              <a:t>. Din </a:t>
            </a:r>
            <a:r>
              <a:rPr lang="en-US" dirty="0" err="1">
                <a:ea typeface="+mn-lt"/>
                <a:cs typeface="+mn-lt"/>
              </a:rPr>
              <a:t>cele</a:t>
            </a:r>
            <a:r>
              <a:rPr lang="en-US" dirty="0">
                <a:ea typeface="+mn-lt"/>
                <a:cs typeface="+mn-lt"/>
              </a:rPr>
              <a:t> 12 </a:t>
            </a:r>
            <a:r>
              <a:rPr lang="en-US" dirty="0" err="1">
                <a:ea typeface="+mn-lt"/>
                <a:cs typeface="+mn-lt"/>
              </a:rPr>
              <a:t>soluții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fundamentale</a:t>
            </a:r>
            <a:r>
              <a:rPr lang="en-US" dirty="0">
                <a:ea typeface="+mn-lt"/>
                <a:cs typeface="+mn-lt"/>
              </a:rPr>
              <a:t> la </a:t>
            </a:r>
            <a:r>
              <a:rPr lang="en-US" dirty="0" err="1">
                <a:ea typeface="+mn-lt"/>
                <a:cs typeface="+mn-lt"/>
              </a:rPr>
              <a:t>problema</a:t>
            </a:r>
            <a:r>
              <a:rPr lang="en-US" dirty="0">
                <a:ea typeface="+mn-lt"/>
                <a:cs typeface="+mn-lt"/>
              </a:rPr>
              <a:t> cu opt </a:t>
            </a:r>
            <a:r>
              <a:rPr lang="en-US" dirty="0" err="1">
                <a:ea typeface="+mn-lt"/>
                <a:cs typeface="+mn-lt"/>
              </a:rPr>
              <a:t>regine</a:t>
            </a:r>
            <a:r>
              <a:rPr lang="en-US" dirty="0">
                <a:ea typeface="+mn-lt"/>
                <a:cs typeface="+mn-lt"/>
              </a:rPr>
              <a:t> pe o </a:t>
            </a:r>
            <a:r>
              <a:rPr lang="en-US" dirty="0" err="1">
                <a:ea typeface="+mn-lt"/>
                <a:cs typeface="+mn-lt"/>
              </a:rPr>
              <a:t>tablă</a:t>
            </a:r>
            <a:r>
              <a:rPr lang="en-US" dirty="0">
                <a:ea typeface="+mn-lt"/>
                <a:cs typeface="+mn-lt"/>
              </a:rPr>
              <a:t> 8×8, exact </a:t>
            </a:r>
            <a:r>
              <a:rPr lang="en-US" dirty="0" err="1">
                <a:ea typeface="+mn-lt"/>
                <a:cs typeface="+mn-lt"/>
              </a:rPr>
              <a:t>una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soluția</a:t>
            </a:r>
            <a:r>
              <a:rPr lang="en-US" dirty="0">
                <a:ea typeface="+mn-lt"/>
                <a:cs typeface="+mn-lt"/>
              </a:rPr>
              <a:t> 12 de </a:t>
            </a:r>
            <a:r>
              <a:rPr lang="en-US" dirty="0" err="1">
                <a:ea typeface="+mn-lt"/>
                <a:cs typeface="+mn-lt"/>
              </a:rPr>
              <a:t>mai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jos</a:t>
            </a:r>
            <a:r>
              <a:rPr lang="en-US" dirty="0">
                <a:ea typeface="+mn-lt"/>
                <a:cs typeface="+mn-lt"/>
              </a:rPr>
              <a:t>) </a:t>
            </a:r>
            <a:r>
              <a:rPr lang="en-US" dirty="0" err="1">
                <a:ea typeface="+mn-lt"/>
                <a:cs typeface="+mn-lt"/>
              </a:rPr>
              <a:t>este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egală</a:t>
            </a:r>
            <a:r>
              <a:rPr lang="en-US" dirty="0">
                <a:ea typeface="+mn-lt"/>
                <a:cs typeface="+mn-lt"/>
              </a:rPr>
              <a:t> cu propria </a:t>
            </a:r>
            <a:r>
              <a:rPr lang="en-US" dirty="0" err="1">
                <a:ea typeface="+mn-lt"/>
                <a:cs typeface="+mn-lt"/>
              </a:rPr>
              <a:t>rotație</a:t>
            </a:r>
            <a:r>
              <a:rPr lang="en-US" dirty="0">
                <a:ea typeface="+mn-lt"/>
                <a:cs typeface="+mn-lt"/>
              </a:rPr>
              <a:t> la 180°, </a:t>
            </a:r>
            <a:r>
              <a:rPr lang="en-US" dirty="0" err="1">
                <a:ea typeface="+mn-lt"/>
                <a:cs typeface="+mn-lt"/>
              </a:rPr>
              <a:t>și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niciuna</a:t>
            </a:r>
            <a:r>
              <a:rPr lang="en-US" dirty="0">
                <a:ea typeface="+mn-lt"/>
                <a:cs typeface="+mn-lt"/>
              </a:rPr>
              <a:t> nu </a:t>
            </a:r>
            <a:r>
              <a:rPr lang="en-US" dirty="0" err="1">
                <a:ea typeface="+mn-lt"/>
                <a:cs typeface="+mn-lt"/>
              </a:rPr>
              <a:t>este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egală</a:t>
            </a:r>
            <a:r>
              <a:rPr lang="en-US" dirty="0">
                <a:ea typeface="+mn-lt"/>
                <a:cs typeface="+mn-lt"/>
              </a:rPr>
              <a:t> cu </a:t>
            </a:r>
            <a:r>
              <a:rPr lang="en-US" dirty="0" err="1">
                <a:ea typeface="+mn-lt"/>
                <a:cs typeface="+mn-lt"/>
              </a:rPr>
              <a:t>rotația</a:t>
            </a:r>
            <a:r>
              <a:rPr lang="en-US" dirty="0">
                <a:ea typeface="+mn-lt"/>
                <a:cs typeface="+mn-lt"/>
              </a:rPr>
              <a:t> la 90°; </a:t>
            </a:r>
            <a:r>
              <a:rPr lang="en-US" dirty="0" err="1">
                <a:ea typeface="+mn-lt"/>
                <a:cs typeface="+mn-lt"/>
              </a:rPr>
              <a:t>astfel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numărul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soluții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distincte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este</a:t>
            </a:r>
            <a:r>
              <a:rPr lang="en-US" dirty="0">
                <a:ea typeface="+mn-lt"/>
                <a:cs typeface="+mn-lt"/>
              </a:rPr>
              <a:t> 11×8 + 1×4 = 92 (</a:t>
            </a:r>
            <a:r>
              <a:rPr lang="en-US" dirty="0" err="1">
                <a:ea typeface="+mn-lt"/>
                <a:cs typeface="+mn-lt"/>
              </a:rPr>
              <a:t>unde</a:t>
            </a:r>
            <a:r>
              <a:rPr lang="en-US" dirty="0">
                <a:ea typeface="+mn-lt"/>
                <a:cs typeface="+mn-lt"/>
              </a:rPr>
              <a:t> 8 </a:t>
            </a:r>
            <a:r>
              <a:rPr lang="en-US" dirty="0" err="1">
                <a:ea typeface="+mn-lt"/>
                <a:cs typeface="+mn-lt"/>
              </a:rPr>
              <a:t>rezultă</a:t>
            </a:r>
            <a:r>
              <a:rPr lang="en-US" dirty="0">
                <a:ea typeface="+mn-lt"/>
                <a:cs typeface="+mn-lt"/>
              </a:rPr>
              <a:t> din </a:t>
            </a:r>
            <a:r>
              <a:rPr lang="en-US" dirty="0" err="1">
                <a:ea typeface="+mn-lt"/>
                <a:cs typeface="+mn-lt"/>
              </a:rPr>
              <a:t>cele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patru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poziții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rotație</a:t>
            </a:r>
            <a:r>
              <a:rPr lang="en-US" dirty="0">
                <a:ea typeface="+mn-lt"/>
                <a:cs typeface="+mn-lt"/>
              </a:rPr>
              <a:t> la 90° </a:t>
            </a:r>
            <a:r>
              <a:rPr lang="en-US" dirty="0" err="1">
                <a:ea typeface="+mn-lt"/>
                <a:cs typeface="+mn-lt"/>
              </a:rPr>
              <a:t>și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reflexiile</a:t>
            </a:r>
            <a:r>
              <a:rPr lang="en-US" dirty="0">
                <a:ea typeface="+mn-lt"/>
                <a:cs typeface="+mn-lt"/>
              </a:rPr>
              <a:t> lor, </a:t>
            </a:r>
            <a:r>
              <a:rPr lang="en-US" dirty="0" err="1">
                <a:ea typeface="+mn-lt"/>
                <a:cs typeface="+mn-lt"/>
              </a:rPr>
              <a:t>iar</a:t>
            </a:r>
            <a:r>
              <a:rPr lang="en-US" dirty="0">
                <a:ea typeface="+mn-lt"/>
                <a:cs typeface="+mn-lt"/>
              </a:rPr>
              <a:t> 4 </a:t>
            </a:r>
            <a:r>
              <a:rPr lang="en-US" dirty="0" err="1">
                <a:ea typeface="+mn-lt"/>
                <a:cs typeface="+mn-lt"/>
              </a:rPr>
              <a:t>rezultă</a:t>
            </a:r>
            <a:r>
              <a:rPr lang="en-US" dirty="0">
                <a:ea typeface="+mn-lt"/>
                <a:cs typeface="+mn-lt"/>
              </a:rPr>
              <a:t> din </a:t>
            </a:r>
            <a:r>
              <a:rPr lang="en-US" dirty="0" err="1">
                <a:ea typeface="+mn-lt"/>
                <a:cs typeface="+mn-lt"/>
              </a:rPr>
              <a:t>două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poziții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rotație</a:t>
            </a:r>
            <a:r>
              <a:rPr lang="en-US" dirty="0">
                <a:ea typeface="+mn-lt"/>
                <a:cs typeface="+mn-lt"/>
              </a:rPr>
              <a:t> la 180° </a:t>
            </a:r>
            <a:r>
              <a:rPr lang="en-US" dirty="0" err="1">
                <a:ea typeface="+mn-lt"/>
                <a:cs typeface="+mn-lt"/>
              </a:rPr>
              <a:t>și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reflexiile</a:t>
            </a:r>
            <a:r>
              <a:rPr lang="en-US" dirty="0">
                <a:ea typeface="+mn-lt"/>
                <a:cs typeface="+mn-lt"/>
              </a:rPr>
              <a:t> lor).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750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Problema celor 8 regine</vt:lpstr>
      <vt:lpstr>Enunt: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87</cp:revision>
  <dcterms:created xsi:type="dcterms:W3CDTF">2023-01-06T17:37:59Z</dcterms:created>
  <dcterms:modified xsi:type="dcterms:W3CDTF">2023-01-06T18:17:07Z</dcterms:modified>
</cp:coreProperties>
</file>