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756-F123-44BD-A305-71C8011C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E588-4D03-42B6-AF30-6662ABEB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E1BE-6D94-4574-A924-98484D0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0DED-256B-4866-842E-97EEE577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54D7-9E17-49B2-B321-7CD211B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FD7-8647-4B7B-B1CB-60E7B86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CE7-5977-44CA-821A-2EEB8A0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3F4-79B2-4E1A-A9A7-8EEE79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993F-E83E-4295-A5C8-9EF2DA1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3576-8A4A-458D-A497-245397B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A633B-4DED-44DE-B6B7-D03C08B3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1F80-3482-421B-A043-F6CB42A5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D721-6882-489A-9813-E3361F8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CCE3-5E86-4DCB-B654-9F6EFDA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E84F-347A-4D6E-B325-C902763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3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4287-D466-43A2-BF40-C923A8B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D7C-92FB-4EC7-89CD-8F82E132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9E34-7DE7-400E-9116-87A3361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F54F-1E95-4D9D-8B42-149C202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8DFF-A018-4236-AE29-CA2D24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C726-E6DF-4DFD-B1B3-5981B0F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B36B-1673-44DB-87EF-B49D598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CDE3-D3F5-49F4-95C9-79B7C231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6A4F-345A-4ADA-B382-6FBB567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8BE1-B8C6-4F88-9374-AE7489E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6DF-AD24-4CFC-8773-B85B6F6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7E0E-9DC5-4B8E-8FB1-665C8C10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E04F-47ED-4526-BEBD-6DB7918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8494D-B112-417C-9B9D-EA62669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F428-FEAF-400A-BC58-1FE8058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87AD-747C-46F2-AAA0-F3FD59D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609-F051-40B4-9E49-9C3F60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8C71-DE88-4F93-B524-8A9D5E0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9BE0-576D-4B68-888F-309CDF01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305B2-DFA4-48C3-962E-238ED96A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BB4F-517F-4FA9-BE0A-E99EBA66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CC4F-E564-4294-9BBC-03D898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BCF34-07B5-47BF-9FCB-FB05CE2F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3D01-4553-4D2E-9CCF-52BF2E3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4FA-7829-4544-9DF9-5AD3187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61D7D-B402-4E99-8B16-6595169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54F7-17D9-4CC7-AD96-3ED726D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D90A-237F-4C94-A2F4-6EBC1B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B634-8B6D-48B2-9505-46B5F98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7EFBB-10B7-40AA-8844-0E45125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9D-0C23-440E-93E3-2EE308A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9F9-B695-4695-85BC-8D5638B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F44D-AD52-4575-B353-CBFDFDDA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2049-7B17-403D-A336-B3C825E3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512E-0AFC-492F-883E-FA1DD614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16D4-F5CA-4D72-A845-4C6D858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0763-86EE-48A7-87EE-068D22A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F6BE-D176-4E52-BDAD-F211DBF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D32A-D55A-40B1-B8F7-1A69EC0D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CEB8-E318-429E-B502-80B0397E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D7D6-EEFD-47B4-87A0-C270E73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CD56-402E-48A3-B2DA-73B7C3A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6E2B4-F04E-4FED-80F5-E5E824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E39BB-8C13-467E-B8F8-9CAC29A1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4399-BE79-4B5B-9E77-5B60316D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5B84-A67C-4F4B-873B-6D52141D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861C-466D-4C00-B42B-175BCBCC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5A54-B21F-433F-9408-160A3A6C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99E-5686-4AA8-9C9D-64523F9A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9270-7001-4FF7-9002-2E975337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45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>
            <a:extLst>
              <a:ext uri="{FF2B5EF4-FFF2-40B4-BE49-F238E27FC236}">
                <a16:creationId xmlns:a16="http://schemas.microsoft.com/office/drawing/2014/main" id="{0804E1BD-46E4-42CB-ACA5-5D402E1FE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020" y="432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Simulated cases 1 - 4</a:t>
            </a:r>
            <a:endParaRPr dirty="0"/>
          </a:p>
        </p:txBody>
      </p:sp>
      <p:pic>
        <p:nvPicPr>
          <p:cNvPr id="5" name="Shape 137">
            <a:extLst>
              <a:ext uri="{FF2B5EF4-FFF2-40B4-BE49-F238E27FC236}">
                <a16:creationId xmlns:a16="http://schemas.microsoft.com/office/drawing/2014/main" id="{66689F85-9F8D-488F-A9D7-B4B62D04B9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94" t="-1626" r="3747"/>
          <a:stretch/>
        </p:blipFill>
        <p:spPr>
          <a:xfrm>
            <a:off x="1522580" y="1340475"/>
            <a:ext cx="9094620" cy="49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80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 dirty="0"/>
                  <a:t>Parameter extraction: Gradients at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700" dirty="0"/>
                  <a:t>and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sz="2700" dirty="0"/>
              </a:p>
            </p:txBody>
          </p:sp>
        </mc:Choice>
        <mc:Fallback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  <a:blipFill>
                <a:blip r:embed="rId2"/>
                <a:stretch>
                  <a:fillRect l="-1359" t="-8511" b="-170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B3C7AD-E15C-4DB6-96B6-6E4E4448A1F4}"/>
              </a:ext>
            </a:extLst>
          </p:cNvPr>
          <p:cNvGrpSpPr/>
          <p:nvPr/>
        </p:nvGrpSpPr>
        <p:grpSpPr>
          <a:xfrm>
            <a:off x="494580" y="1087121"/>
            <a:ext cx="2109170" cy="4666270"/>
            <a:chOff x="1375850" y="1369203"/>
            <a:chExt cx="1227900" cy="43841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/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2)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from data</a:t>
                  </a:r>
                  <a:endParaRPr sz="1200" dirty="0"/>
                </a:p>
              </p:txBody>
            </p:sp>
          </mc:Choice>
          <mc:Fallback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/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3)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sz="1200" dirty="0"/>
                </a:p>
              </p:txBody>
            </p:sp>
          </mc:Choice>
          <mc:Fallback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Shape 150">
              <a:extLst>
                <a:ext uri="{FF2B5EF4-FFF2-40B4-BE49-F238E27FC236}">
                  <a16:creationId xmlns:a16="http://schemas.microsoft.com/office/drawing/2014/main" id="{C3EB3AE1-E193-439E-99A0-67BFE4546495}"/>
                </a:ext>
              </a:extLst>
            </p:cNvPr>
            <p:cNvSpPr txBox="1"/>
            <p:nvPr/>
          </p:nvSpPr>
          <p:spPr>
            <a:xfrm>
              <a:off x="1375850" y="3409440"/>
              <a:ext cx="1227900" cy="655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4) Fit data with two 2nd order polynomials</a:t>
              </a: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" name="Shape 151">
              <a:extLst>
                <a:ext uri="{FF2B5EF4-FFF2-40B4-BE49-F238E27FC236}">
                  <a16:creationId xmlns:a16="http://schemas.microsoft.com/office/drawing/2014/main" id="{F40FCA35-09DE-4107-8043-43571DDB93D4}"/>
                </a:ext>
              </a:extLst>
            </p:cNvPr>
            <p:cNvSpPr txBox="1"/>
            <p:nvPr/>
          </p:nvSpPr>
          <p:spPr>
            <a:xfrm>
              <a:off x="1396550" y="1369203"/>
              <a:ext cx="1186500" cy="507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1)  Smooth current data</a:t>
              </a:r>
              <a:endParaRPr sz="1200"/>
            </a:p>
          </p:txBody>
        </p:sp>
        <p:cxnSp>
          <p:nvCxnSpPr>
            <p:cNvPr id="9" name="Shape 152">
              <a:extLst>
                <a:ext uri="{FF2B5EF4-FFF2-40B4-BE49-F238E27FC236}">
                  <a16:creationId xmlns:a16="http://schemas.microsoft.com/office/drawing/2014/main" id="{A9134F63-956B-41CF-8088-1073FC0B797F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1989800" y="1876503"/>
              <a:ext cx="0" cy="12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Shape 153">
              <a:extLst>
                <a:ext uri="{FF2B5EF4-FFF2-40B4-BE49-F238E27FC236}">
                  <a16:creationId xmlns:a16="http://schemas.microsoft.com/office/drawing/2014/main" id="{AF7C8677-BA53-4ADA-A923-D031668C17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989800" y="2654292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Shape 154">
              <a:extLst>
                <a:ext uri="{FF2B5EF4-FFF2-40B4-BE49-F238E27FC236}">
                  <a16:creationId xmlns:a16="http://schemas.microsoft.com/office/drawing/2014/main" id="{AEFCBF64-2CE7-4A7B-826A-49861F1A481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989800" y="3285503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Shape 155">
              <a:extLst>
                <a:ext uri="{FF2B5EF4-FFF2-40B4-BE49-F238E27FC236}">
                  <a16:creationId xmlns:a16="http://schemas.microsoft.com/office/drawing/2014/main" id="{B1BD9DE0-90A8-4EF6-A46B-E02EA0C4B24B}"/>
                </a:ext>
              </a:extLst>
            </p:cNvPr>
            <p:cNvSpPr txBox="1"/>
            <p:nvPr/>
          </p:nvSpPr>
          <p:spPr>
            <a:xfrm>
              <a:off x="1375850" y="4210603"/>
              <a:ext cx="1227900" cy="741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5) Differentiate 2nd order polynomial</a:t>
              </a:r>
              <a:br>
                <a:rPr lang="en-GB" sz="1200"/>
              </a:br>
              <a:endParaRPr sz="1200"/>
            </a:p>
          </p:txBody>
        </p:sp>
        <p:cxnSp>
          <p:nvCxnSpPr>
            <p:cNvPr id="13" name="Shape 156">
              <a:extLst>
                <a:ext uri="{FF2B5EF4-FFF2-40B4-BE49-F238E27FC236}">
                  <a16:creationId xmlns:a16="http://schemas.microsoft.com/office/drawing/2014/main" id="{1CD3596D-D727-4816-8469-70575183D08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1989800" y="4065240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Shape 157">
              <a:extLst>
                <a:ext uri="{FF2B5EF4-FFF2-40B4-BE49-F238E27FC236}">
                  <a16:creationId xmlns:a16="http://schemas.microsoft.com/office/drawing/2014/main" id="{52AB6084-5676-4080-B46B-0B5434B7B13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1989800" y="4952203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/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6) Evaluate polynomials at I =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</a:t>
                  </a:r>
                  <a:endParaRPr sz="1200" dirty="0"/>
                </a:p>
              </p:txBody>
            </p:sp>
          </mc:Choice>
          <mc:Fallback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blipFill>
                  <a:blip r:embed="rId5"/>
                  <a:stretch>
                    <a:fillRect r="-1149"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Shape 159">
            <a:extLst>
              <a:ext uri="{FF2B5EF4-FFF2-40B4-BE49-F238E27FC236}">
                <a16:creationId xmlns:a16="http://schemas.microsoft.com/office/drawing/2014/main" id="{C16C025B-72F2-46DC-A7E2-B0457B473A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167" r="8413"/>
          <a:stretch/>
        </p:blipFill>
        <p:spPr>
          <a:xfrm>
            <a:off x="2834690" y="1039397"/>
            <a:ext cx="9048316" cy="5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0">
            <a:extLst>
              <a:ext uri="{FF2B5EF4-FFF2-40B4-BE49-F238E27FC236}">
                <a16:creationId xmlns:a16="http://schemas.microsoft.com/office/drawing/2014/main" id="{97887511-6E99-4B07-8A51-82FA38F061D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0579" y="252083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1">
            <a:extLst>
              <a:ext uri="{FF2B5EF4-FFF2-40B4-BE49-F238E27FC236}">
                <a16:creationId xmlns:a16="http://schemas.microsoft.com/office/drawing/2014/main" id="{EAFD3AA7-609C-47F0-A90E-0280D7607E5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15180" y="4900655"/>
            <a:ext cx="1392933" cy="4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1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304-BBC3-43B2-9961-C02D0F10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8" y="154962"/>
            <a:ext cx="10515600" cy="1325563"/>
          </a:xfrm>
        </p:spPr>
        <p:txBody>
          <a:bodyPr/>
          <a:lstStyle/>
          <a:p>
            <a:r>
              <a:rPr lang="en-AU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/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𝒑𝒉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𝒔𝒉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br>
                  <a:rPr lang="en-US" b="0" dirty="0">
                    <a:effectLst/>
                  </a:rPr>
                </a:br>
                <a:endParaRPr lang="en-AU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  <a:blipFill>
                <a:blip r:embed="rId2"/>
                <a:stretch>
                  <a:fillRect l="-570" t="-32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CE4DB4-7341-4B20-8D71-24C136C99B0E}"/>
                  </a:ext>
                </a:extLst>
              </p:cNvPr>
              <p:cNvSpPr/>
              <p:nvPr/>
            </p:nvSpPr>
            <p:spPr>
              <a:xfrm>
                <a:off x="15853043" y="-3611383"/>
                <a:ext cx="6096000" cy="137899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single diode equation</a:t>
                </a:r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𝑅𝑠h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known variables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0=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  <m:r>
                        <a:rPr lang="en-A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equation 2 and 3 to obtain equation 4 and 5</a:t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5 can be reduced to 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CE4DB4-7341-4B20-8D71-24C136C99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043" y="-3611383"/>
                <a:ext cx="6096000" cy="13789929"/>
              </a:xfrm>
              <a:prstGeom prst="rect">
                <a:avLst/>
              </a:prstGeom>
              <a:blipFill>
                <a:blip r:embed="rId3"/>
                <a:stretch>
                  <a:fillRect l="-900" t="-2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/>
              <p:nvPr/>
            </p:nvSpPr>
            <p:spPr>
              <a:xfrm>
                <a:off x="513347" y="1925326"/>
                <a:ext cx="6096000" cy="138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single diode equation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𝑅𝑠h</m:t>
                              </m:r>
                            </m:den>
                          </m:f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" y="1925326"/>
                <a:ext cx="6096000" cy="1384225"/>
              </a:xfrm>
              <a:prstGeom prst="rect">
                <a:avLst/>
              </a:prstGeom>
              <a:blipFill>
                <a:blip r:embed="rId4"/>
                <a:stretch>
                  <a:fillRect l="-500" t="-13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/>
              <p:nvPr/>
            </p:nvSpPr>
            <p:spPr>
              <a:xfrm>
                <a:off x="513348" y="3548449"/>
                <a:ext cx="6096000" cy="141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8" y="3548449"/>
                <a:ext cx="6096000" cy="1416413"/>
              </a:xfrm>
              <a:prstGeom prst="rect">
                <a:avLst/>
              </a:prstGeom>
              <a:blipFill>
                <a:blip r:embed="rId5"/>
                <a:stretch>
                  <a:fillRect l="-500" t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/>
              <p:nvPr/>
            </p:nvSpPr>
            <p:spPr>
              <a:xfrm>
                <a:off x="460224" y="5044314"/>
                <a:ext cx="6149123" cy="151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0= 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  <m:r>
                        <a:rPr lang="en-A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5044314"/>
                <a:ext cx="6149123" cy="1519006"/>
              </a:xfrm>
              <a:prstGeom prst="rect">
                <a:avLst/>
              </a:prstGeom>
              <a:blipFill>
                <a:blip r:embed="rId6"/>
                <a:stretch>
                  <a:fillRect l="-496" t="-8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7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/>
              <p:nvPr/>
            </p:nvSpPr>
            <p:spPr>
              <a:xfrm>
                <a:off x="792480" y="636419"/>
                <a:ext cx="6096000" cy="35301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equation 2 and 3 to obtain equation 4 and 5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636419"/>
                <a:ext cx="6096000" cy="3530134"/>
              </a:xfrm>
              <a:prstGeom prst="rect">
                <a:avLst/>
              </a:prstGeom>
              <a:blipFill>
                <a:blip r:embed="rId2"/>
                <a:stretch>
                  <a:fillRect l="-500" t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/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5 can be reduced to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  <a:blipFill>
                <a:blip r:embed="rId3"/>
                <a:stretch>
                  <a:fillRect l="-500" t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51958-017A-493C-8EA2-73F1A077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20550"/>
              </p:ext>
            </p:extLst>
          </p:nvPr>
        </p:nvGraphicFramePr>
        <p:xfrm>
          <a:off x="9914665" y="2804160"/>
          <a:ext cx="1849344" cy="2593845"/>
        </p:xfrm>
        <a:graphic>
          <a:graphicData uri="http://schemas.openxmlformats.org/drawingml/2006/table">
            <a:tbl>
              <a:tblPr/>
              <a:tblGrid>
                <a:gridCol w="616448">
                  <a:extLst>
                    <a:ext uri="{9D8B030D-6E8A-4147-A177-3AD203B41FA5}">
                      <a16:colId xmlns:a16="http://schemas.microsoft.com/office/drawing/2014/main" val="1841385407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val="1068651190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val="1815462317"/>
                    </a:ext>
                  </a:extLst>
                </a:gridCol>
              </a:tblGrid>
              <a:tr h="864615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Extracted Parameters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04184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endParaRPr lang="en-AU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l-GR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Rsh</a:t>
                      </a:r>
                      <a:endParaRPr lang="en-AU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(k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23367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-1.28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10.00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2.88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10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937DFA-03C5-4B61-BC89-D7C6FDA7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202536"/>
            <a:ext cx="508293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latin typeface="+mj-lt"/>
                <a:ea typeface="+mj-ea"/>
                <a:cs typeface="+mj-cs"/>
              </a:rPr>
              <a:t>What is the problem?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46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l3FmANb8DSa8BAiqmJ5Qgf2A1OCKTkSIQusCFMxHq_FthS3cHIo0PQbHff7T5EVXMxuKEOAW3-vaTGDcHspNTfI1oXwOqau-iPe6Loo6ZFLracUKmCruPD2mKtjpnKXzbgehYObaSjM">
            <a:extLst>
              <a:ext uri="{FF2B5EF4-FFF2-40B4-BE49-F238E27FC236}">
                <a16:creationId xmlns:a16="http://schemas.microsoft.com/office/drawing/2014/main" id="{1D2BB21E-B829-4B11-B174-A81FD68F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" y="1248976"/>
            <a:ext cx="9588275" cy="46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0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A8711A-2E3A-4397-B511-F6709F1FE73E}"/>
              </a:ext>
            </a:extLst>
          </p:cNvPr>
          <p:cNvSpPr/>
          <p:nvPr/>
        </p:nvSpPr>
        <p:spPr>
          <a:xfrm>
            <a:off x="417829" y="1212077"/>
            <a:ext cx="11032491" cy="518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</a:rPr>
              <a:t>Current models for characterization are not reliable enough for high throughput characterization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Negative parameters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Initial guesses in literature are not applicable for all I-V data curves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Too far from the actual solution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Undefined at initial guess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Non realistic parameters extracted</a:t>
            </a:r>
            <a:endParaRPr lang="en-US" sz="1600" dirty="0">
              <a:latin typeface="Arial" panose="020B0604020202020204" pitchFamily="34" charset="0"/>
            </a:endParaRP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Solutions to these problems mean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More reliable parameter </a:t>
            </a:r>
          </a:p>
          <a:p>
            <a:pPr marL="742950" lvl="1" indent="-285750" fontAlgn="base">
              <a:lnSpc>
                <a:spcPct val="2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Help understand the issue causing low fill factor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327E0C-6B62-4FF2-B688-D518641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341036"/>
            <a:ext cx="45659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+mj-lt"/>
              </a:rPr>
              <a:t>Problem Statement</a:t>
            </a:r>
            <a:endParaRPr lang="en-US" sz="4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2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CD422C-CB47-4001-BB8E-6D456389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341036"/>
            <a:ext cx="400827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Possible Solution</a:t>
            </a:r>
            <a:endParaRPr lang="en-US" sz="4400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ECC1E-B8D5-4B1F-AA53-195965581AD7}"/>
              </a:ext>
            </a:extLst>
          </p:cNvPr>
          <p:cNvSpPr/>
          <p:nvPr/>
        </p:nvSpPr>
        <p:spPr>
          <a:xfrm>
            <a:off x="417829" y="1212077"/>
            <a:ext cx="11032491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DC55F-F6E1-4FB3-8184-DC126A12212A}"/>
              </a:ext>
            </a:extLst>
          </p:cNvPr>
          <p:cNvSpPr/>
          <p:nvPr/>
        </p:nvSpPr>
        <p:spPr>
          <a:xfrm>
            <a:off x="558800" y="1578164"/>
            <a:ext cx="9672320" cy="149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Use trust region method</a:t>
            </a: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Apply constraints </a:t>
            </a: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Constraints derived from assuming one parameter influences the shape of the curve</a:t>
            </a:r>
          </a:p>
        </p:txBody>
      </p:sp>
    </p:spTree>
    <p:extLst>
      <p:ext uri="{BB962C8B-B14F-4D97-AF65-F5344CB8AC3E}">
        <p14:creationId xmlns:p14="http://schemas.microsoft.com/office/powerpoint/2010/main" val="105741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320245-1E06-4C3F-906A-7D8DAE8F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6316"/>
            <a:ext cx="2546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Objectives</a:t>
            </a:r>
            <a:endParaRPr lang="en-US" sz="4400" dirty="0">
              <a:effectLst/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/>
              <p:nvPr/>
            </p:nvSpPr>
            <p:spPr>
              <a:xfrm>
                <a:off x="838200" y="1301799"/>
                <a:ext cx="9748520" cy="508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</a:pPr>
                <a:r>
                  <a:rPr lang="en-US" sz="1600" dirty="0">
                    <a:latin typeface="Arial" panose="020B0604020202020204" pitchFamily="34" charset="0"/>
                  </a:rPr>
                  <a:t>Investigate the ability to extract accurate and sensible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for different IV data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01799"/>
                <a:ext cx="9748520" cy="508344"/>
              </a:xfrm>
              <a:prstGeom prst="rect">
                <a:avLst/>
              </a:prstGeom>
              <a:blipFill>
                <a:blip r:embed="rId2"/>
                <a:stretch>
                  <a:fillRect l="-375" b="-15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5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15">
            <a:extLst>
              <a:ext uri="{FF2B5EF4-FFF2-40B4-BE49-F238E27FC236}">
                <a16:creationId xmlns:a16="http://schemas.microsoft.com/office/drawing/2014/main" id="{50E6C870-86A4-45C1-93B7-EBEECF120A62}"/>
              </a:ext>
            </a:extLst>
          </p:cNvPr>
          <p:cNvSpPr txBox="1">
            <a:spLocks/>
          </p:cNvSpPr>
          <p:nvPr/>
        </p:nvSpPr>
        <p:spPr>
          <a:xfrm>
            <a:off x="828768" y="342997"/>
            <a:ext cx="8520600" cy="72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Simulate IV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/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Generate evenly spaced voltage data from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(1.1∗</m:t>
                    </m:r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.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17">
            <a:extLst>
              <a:ext uri="{FF2B5EF4-FFF2-40B4-BE49-F238E27FC236}">
                <a16:creationId xmlns:a16="http://schemas.microsoft.com/office/drawing/2014/main" id="{9E8D7524-B951-4FE5-BF15-DB7E881C320E}"/>
              </a:ext>
            </a:extLst>
          </p:cNvPr>
          <p:cNvSpPr txBox="1"/>
          <p:nvPr/>
        </p:nvSpPr>
        <p:spPr>
          <a:xfrm>
            <a:off x="6096000" y="3157532"/>
            <a:ext cx="1710000" cy="13048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current with explicit single diode equation.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Shape 118">
            <a:extLst>
              <a:ext uri="{FF2B5EF4-FFF2-40B4-BE49-F238E27FC236}">
                <a16:creationId xmlns:a16="http://schemas.microsoft.com/office/drawing/2014/main" id="{CD0746B2-6182-4653-B6E0-2C605CDB1B82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flipV="1">
            <a:off x="1610054" y="3813887"/>
            <a:ext cx="1818946" cy="196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120">
            <a:extLst>
              <a:ext uri="{FF2B5EF4-FFF2-40B4-BE49-F238E27FC236}">
                <a16:creationId xmlns:a16="http://schemas.microsoft.com/office/drawing/2014/main" id="{DBE40EB8-F864-48ED-A24B-5E22518E438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5805753" y="3809970"/>
            <a:ext cx="290247" cy="39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hape 121">
                <a:extLst>
                  <a:ext uri="{FF2B5EF4-FFF2-40B4-BE49-F238E27FC236}">
                    <a16:creationId xmlns:a16="http://schemas.microsoft.com/office/drawing/2014/main" id="{F8DB4540-DF48-4201-9418-6C8E345DE2C3}"/>
                  </a:ext>
                </a:extLst>
              </p:cNvPr>
              <p:cNvSpPr txBox="1"/>
              <p:nvPr/>
            </p:nvSpPr>
            <p:spPr>
              <a:xfrm>
                <a:off x="334666" y="2151934"/>
                <a:ext cx="2550773" cy="1661953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Specify the following</a:t>
                </a:r>
                <a:b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</a:br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</m:oMath>
                </a14:m>
                <a:endParaRPr lang="en-US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1" name="Shape 121">
                <a:extLst>
                  <a:ext uri="{FF2B5EF4-FFF2-40B4-BE49-F238E27FC236}">
                    <a16:creationId xmlns:a16="http://schemas.microsoft.com/office/drawing/2014/main" id="{F8DB4540-DF48-4201-9418-6C8E345DE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6" y="2151934"/>
                <a:ext cx="2550773" cy="1661953"/>
              </a:xfrm>
              <a:prstGeom prst="rect">
                <a:avLst/>
              </a:prstGeom>
              <a:blipFill>
                <a:blip r:embed="rId3"/>
                <a:stretch>
                  <a:fillRect l="-1188"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hape 119">
                <a:extLst>
                  <a:ext uri="{FF2B5EF4-FFF2-40B4-BE49-F238E27FC236}">
                    <a16:creationId xmlns:a16="http://schemas.microsoft.com/office/drawing/2014/main" id="{56CE87BC-AFF1-4593-9032-67D6F9915BC4}"/>
                  </a:ext>
                </a:extLst>
              </p:cNvPr>
              <p:cNvSpPr txBox="1"/>
              <p:nvPr/>
            </p:nvSpPr>
            <p:spPr>
              <a:xfrm>
                <a:off x="334667" y="3815856"/>
                <a:ext cx="2550773" cy="1162543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𝑛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2" name="Shape 119">
                <a:extLst>
                  <a:ext uri="{FF2B5EF4-FFF2-40B4-BE49-F238E27FC236}">
                    <a16:creationId xmlns:a16="http://schemas.microsoft.com/office/drawing/2014/main" id="{56CE87BC-AFF1-4593-9032-67D6F991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7" y="3815856"/>
                <a:ext cx="2550773" cy="1162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hape 122">
            <a:extLst>
              <a:ext uri="{FF2B5EF4-FFF2-40B4-BE49-F238E27FC236}">
                <a16:creationId xmlns:a16="http://schemas.microsoft.com/office/drawing/2014/main" id="{D43C6499-D78A-4946-A765-63245D3D0DF0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806000" y="3801760"/>
            <a:ext cx="376506" cy="821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123">
            <a:extLst>
              <a:ext uri="{FF2B5EF4-FFF2-40B4-BE49-F238E27FC236}">
                <a16:creationId xmlns:a16="http://schemas.microsoft.com/office/drawing/2014/main" id="{DE32E422-188A-400C-A3D1-1C67CA6EDDBD}"/>
              </a:ext>
            </a:extLst>
          </p:cNvPr>
          <p:cNvSpPr txBox="1"/>
          <p:nvPr/>
        </p:nvSpPr>
        <p:spPr>
          <a:xfrm>
            <a:off x="8182506" y="2982910"/>
            <a:ext cx="1710000" cy="163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Introduce noise with signal to noise ratio (SR) of 45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38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>
            <a:extLst>
              <a:ext uri="{FF2B5EF4-FFF2-40B4-BE49-F238E27FC236}">
                <a16:creationId xmlns:a16="http://schemas.microsoft.com/office/drawing/2014/main" id="{EC438939-C5D1-4C95-AFBD-B8ABA729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500" y="365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Simulated cases</a:t>
            </a:r>
            <a:endParaRPr dirty="0"/>
          </a:p>
        </p:txBody>
      </p:sp>
      <p:graphicFrame>
        <p:nvGraphicFramePr>
          <p:cNvPr id="7" name="Shape 131">
            <a:extLst>
              <a:ext uri="{FF2B5EF4-FFF2-40B4-BE49-F238E27FC236}">
                <a16:creationId xmlns:a16="http://schemas.microsoft.com/office/drawing/2014/main" id="{05875F72-27F9-4935-AD9F-10BFBA7B9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66624"/>
              </p:ext>
            </p:extLst>
          </p:nvPr>
        </p:nvGraphicFramePr>
        <p:xfrm>
          <a:off x="4145280" y="1330526"/>
          <a:ext cx="6952320" cy="5161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30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Case</a:t>
                      </a:r>
                      <a:endParaRPr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Rs</a:t>
                      </a:r>
                      <a:endParaRPr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20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 dirty="0" err="1"/>
                        <a:t>Rsh</a:t>
                      </a:r>
                      <a:endParaRPr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2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n</a:t>
                      </a:r>
                      <a:endParaRPr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 dirty="0"/>
                        <a:t>1.00E+03</a:t>
                      </a:r>
                      <a:endParaRPr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 dirty="0"/>
                        <a:t>5.00</a:t>
                      </a:r>
                      <a:endParaRPr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37B71B2-5B03-4FF3-BD22-C62A17C905F0}"/>
              </a:ext>
            </a:extLst>
          </p:cNvPr>
          <p:cNvGrpSpPr/>
          <p:nvPr/>
        </p:nvGrpSpPr>
        <p:grpSpPr>
          <a:xfrm>
            <a:off x="369873" y="2005446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1V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20 mA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2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case(i,2)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case(i,3)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case(i,4)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37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367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cases</vt:lpstr>
      <vt:lpstr>Simulated cases 1 - 4</vt:lpstr>
      <vt:lpstr>Parameter extraction: Gradients at V = 0 and V = V_oc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 Rajapakse</dc:creator>
  <cp:lastModifiedBy>Malith Rajapakse</cp:lastModifiedBy>
  <cp:revision>7</cp:revision>
  <dcterms:created xsi:type="dcterms:W3CDTF">2018-05-21T10:08:31Z</dcterms:created>
  <dcterms:modified xsi:type="dcterms:W3CDTF">2018-05-21T10:52:06Z</dcterms:modified>
</cp:coreProperties>
</file>