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10BA69-A149-469A-98D6-01666C134467}">
  <a:tblStyle styleId="{C110BA69-A149-469A-98D6-01666C134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cases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11700" y="1578275"/>
            <a:ext cx="2093700" cy="120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Specify the following</a:t>
            </a:r>
            <a:br>
              <a:rPr lang="en-GB"/>
            </a:br>
            <a:r>
              <a:rPr lang="en-GB"/>
              <a:t>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Voc = 1 V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Isc = 20 mA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11700" y="2786075"/>
            <a:ext cx="2093700" cy="120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n-GB">
                <a:solidFill>
                  <a:schemeClr val="dk1"/>
                </a:solidFill>
              </a:rPr>
              <a:t>Rs = case(i,2)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n-GB">
                <a:solidFill>
                  <a:schemeClr val="dk1"/>
                </a:solidFill>
              </a:rPr>
              <a:t>Rsh = case(i,3)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n-GB">
                <a:solidFill>
                  <a:schemeClr val="dk1"/>
                </a:solidFill>
              </a:rPr>
              <a:t>n = case(i,4)</a:t>
            </a:r>
            <a:endParaRPr/>
          </a:p>
        </p:txBody>
      </p:sp>
      <p:graphicFrame>
        <p:nvGraphicFramePr>
          <p:cNvPr id="131" name="Shape 131"/>
          <p:cNvGraphicFramePr/>
          <p:nvPr/>
        </p:nvGraphicFramePr>
        <p:xfrm>
          <a:off x="3429000" y="113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{C110BA69-A149-469A-98D6-01666C134467}</a:tableStyleId>
              </a:tblPr>
              <a:tblGrid>
                <a:gridCol w="1294850"/>
                <a:gridCol w="1294850"/>
                <a:gridCol w="1294850"/>
                <a:gridCol w="1294850"/>
              </a:tblGrid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/>
                        <a:t>Case</a:t>
                      </a:r>
                      <a:endParaRPr b="1"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/>
                        <a:t>Rs</a:t>
                      </a:r>
                      <a:endParaRPr b="1" i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Ω)</a:t>
                      </a:r>
                      <a:endParaRPr b="1" i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/>
                        <a:t>Rsh</a:t>
                      </a:r>
                      <a:endParaRPr b="1" i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kΩ)</a:t>
                      </a:r>
                      <a:endParaRPr b="1" i="1" sz="1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/>
                        <a:t>n</a:t>
                      </a:r>
                      <a:endParaRPr b="1" i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0.10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1.00E+03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1.00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25.00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1.00E+03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1.00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3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0.10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0.20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1.00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4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0.10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1.00E+03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2.50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5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25.00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1.00E+03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2.50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6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0.10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0.2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2.50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7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0.10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1.00E+03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5.00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8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25.00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0.2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/>
                        <a:t>5.00</a:t>
                      </a:r>
                      <a:endParaRPr i="1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51300" y="27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cases 1 - 4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12794" r="3747" t="-1626"/>
          <a:stretch/>
        </p:blipFill>
        <p:spPr>
          <a:xfrm>
            <a:off x="1268250" y="934075"/>
            <a:ext cx="7277400" cy="40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Simulated cases 5 - 8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11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Parameter extraction: Gradients at V = 0 and V = Voc</a:t>
            </a:r>
            <a:endParaRPr sz="2700"/>
          </a:p>
        </p:txBody>
      </p:sp>
      <p:sp>
        <p:nvSpPr>
          <p:cNvPr id="148" name="Shape 148"/>
          <p:cNvSpPr txBox="1"/>
          <p:nvPr/>
        </p:nvSpPr>
        <p:spPr>
          <a:xfrm>
            <a:off x="207450" y="1348252"/>
            <a:ext cx="1227900" cy="65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2) </a:t>
            </a:r>
            <a:r>
              <a:rPr lang="en-GB" sz="1200"/>
              <a:t>Find Voc and Isc from data</a:t>
            </a:r>
            <a:endParaRPr sz="1200"/>
          </a:p>
        </p:txBody>
      </p:sp>
      <p:sp>
        <p:nvSpPr>
          <p:cNvPr id="149" name="Shape 149"/>
          <p:cNvSpPr txBox="1"/>
          <p:nvPr/>
        </p:nvSpPr>
        <p:spPr>
          <a:xfrm>
            <a:off x="207450" y="2127963"/>
            <a:ext cx="1227900" cy="50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3) </a:t>
            </a:r>
            <a:r>
              <a:rPr lang="en-GB" sz="1200"/>
              <a:t>Find Vm and Im</a:t>
            </a:r>
            <a:endParaRPr sz="1200"/>
          </a:p>
        </p:txBody>
      </p:sp>
      <p:sp>
        <p:nvSpPr>
          <p:cNvPr id="150" name="Shape 150"/>
          <p:cNvSpPr txBox="1"/>
          <p:nvPr/>
        </p:nvSpPr>
        <p:spPr>
          <a:xfrm>
            <a:off x="207450" y="2759200"/>
            <a:ext cx="1227900" cy="65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4) </a:t>
            </a:r>
            <a:r>
              <a:rPr lang="en-GB" sz="1200"/>
              <a:t>Fit data with two 2nd order polynomials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Shape 151"/>
          <p:cNvSpPr txBox="1"/>
          <p:nvPr/>
        </p:nvSpPr>
        <p:spPr>
          <a:xfrm>
            <a:off x="228150" y="718963"/>
            <a:ext cx="1186500" cy="50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1)  </a:t>
            </a:r>
            <a:r>
              <a:rPr lang="en-GB" sz="1200"/>
              <a:t>Smooth current </a:t>
            </a:r>
            <a:r>
              <a:rPr lang="en-GB" sz="1200"/>
              <a:t>data</a:t>
            </a:r>
            <a:endParaRPr sz="1200"/>
          </a:p>
        </p:txBody>
      </p:sp>
      <p:cxnSp>
        <p:nvCxnSpPr>
          <p:cNvPr id="152" name="Shape 152"/>
          <p:cNvCxnSpPr>
            <a:stCxn id="151" idx="2"/>
            <a:endCxn id="148" idx="0"/>
          </p:cNvCxnSpPr>
          <p:nvPr/>
        </p:nvCxnSpPr>
        <p:spPr>
          <a:xfrm>
            <a:off x="821400" y="1226263"/>
            <a:ext cx="0" cy="1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Shape 153"/>
          <p:cNvCxnSpPr>
            <a:stCxn id="148" idx="2"/>
            <a:endCxn id="149" idx="0"/>
          </p:cNvCxnSpPr>
          <p:nvPr/>
        </p:nvCxnSpPr>
        <p:spPr>
          <a:xfrm>
            <a:off x="821400" y="2004052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Shape 154"/>
          <p:cNvCxnSpPr>
            <a:stCxn id="149" idx="2"/>
            <a:endCxn id="150" idx="0"/>
          </p:cNvCxnSpPr>
          <p:nvPr/>
        </p:nvCxnSpPr>
        <p:spPr>
          <a:xfrm>
            <a:off x="821400" y="2635263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Shape 155"/>
          <p:cNvSpPr txBox="1"/>
          <p:nvPr/>
        </p:nvSpPr>
        <p:spPr>
          <a:xfrm>
            <a:off x="207450" y="3560363"/>
            <a:ext cx="1227900" cy="7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5) </a:t>
            </a:r>
            <a:r>
              <a:rPr lang="en-GB" sz="1200"/>
              <a:t>Differentiate 2nd order polynomial</a:t>
            </a:r>
            <a:br>
              <a:rPr lang="en-GB" sz="1200"/>
            </a:br>
            <a:endParaRPr sz="1200"/>
          </a:p>
        </p:txBody>
      </p:sp>
      <p:cxnSp>
        <p:nvCxnSpPr>
          <p:cNvPr id="156" name="Shape 156"/>
          <p:cNvCxnSpPr>
            <a:stCxn id="150" idx="2"/>
            <a:endCxn id="155" idx="0"/>
          </p:cNvCxnSpPr>
          <p:nvPr/>
        </p:nvCxnSpPr>
        <p:spPr>
          <a:xfrm>
            <a:off x="821400" y="3415000"/>
            <a:ext cx="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Shape 157"/>
          <p:cNvCxnSpPr>
            <a:stCxn id="155" idx="2"/>
            <a:endCxn id="158" idx="0"/>
          </p:cNvCxnSpPr>
          <p:nvPr/>
        </p:nvCxnSpPr>
        <p:spPr>
          <a:xfrm>
            <a:off x="821400" y="4301963"/>
            <a:ext cx="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207450" y="4447350"/>
            <a:ext cx="1227900" cy="65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6) </a:t>
            </a:r>
            <a:r>
              <a:rPr lang="en-GB" sz="1200"/>
              <a:t>Evaluate </a:t>
            </a:r>
            <a:r>
              <a:rPr lang="en-GB" sz="1200"/>
              <a:t>polynomials</a:t>
            </a:r>
            <a:r>
              <a:rPr lang="en-GB" sz="1200"/>
              <a:t> at I = 0 and Isc </a:t>
            </a:r>
            <a:endParaRPr sz="1200"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6167" r="8413" t="0"/>
          <a:stretch/>
        </p:blipFill>
        <p:spPr>
          <a:xfrm>
            <a:off x="1650750" y="912175"/>
            <a:ext cx="7493251" cy="40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499" y="2080600"/>
            <a:ext cx="1493710" cy="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917" y="3797200"/>
            <a:ext cx="1392933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 </a:t>
            </a:r>
            <a:r>
              <a:rPr lang="en-GB"/>
              <a:t>Methodology</a:t>
            </a:r>
            <a:r>
              <a:rPr lang="en-GB"/>
              <a:t> 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717475" y="1048900"/>
            <a:ext cx="24657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u="sng"/>
              <a:t>Maximum</a:t>
            </a:r>
            <a:endParaRPr i="1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Assume Rs = 0 and Rsh = Inf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equation can be simplified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u="sng"/>
              <a:t>Minimum</a:t>
            </a:r>
            <a:endParaRPr i="1" u="sng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n</a:t>
            </a:r>
            <a:r>
              <a:rPr lang="en-GB"/>
              <a:t> = 1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75" y="1170125"/>
            <a:ext cx="36385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Parameter extraction: Solver Step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15350" y="1099425"/>
            <a:ext cx="40566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Use matlab built in ‘lsqnonlin’ function</a:t>
            </a:r>
            <a:br>
              <a:rPr lang="en-GB"/>
            </a:b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Algorithm - trust region method</a:t>
            </a:r>
            <a:br>
              <a:rPr lang="en-GB"/>
            </a:b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Tolerances =</a:t>
            </a:r>
            <a:r>
              <a:rPr lang="en-GB"/>
              <a:t> 1*10^-10</a:t>
            </a:r>
            <a:br>
              <a:rPr lang="en-GB"/>
            </a:b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Least squares data in the active quadrant</a:t>
            </a:r>
            <a:br>
              <a:rPr lang="en-GB"/>
            </a:b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Constraint the possible solutions of Rs,Rsh and 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Adeline must narrow from the double diode to the single diode. https://www.pveducation.org/pvcdrom/characterisation/double-diode-model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5 parameters to 3 parameters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Finally to the fitting of the 3 parameters with lambert 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Next coming to the trust region and </a:t>
            </a:r>
            <a:r>
              <a:rPr lang="en-GB"/>
              <a:t>levenberg</a:t>
            </a:r>
            <a:r>
              <a:rPr lang="en-GB"/>
              <a:t> method.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1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Theory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452950" y="833425"/>
            <a:ext cx="4579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Express Iph and I0 in terms of Voc, Isc, Rs,Rsh and n</a:t>
            </a:r>
            <a:endParaRPr b="1"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" name="Shape 68"/>
          <p:cNvSpPr txBox="1"/>
          <p:nvPr/>
        </p:nvSpPr>
        <p:spPr>
          <a:xfrm>
            <a:off x="380525" y="2050825"/>
            <a:ext cx="3522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/>
              <a:t>Solve equation 1 for I = - Isc and V = 0</a:t>
            </a:r>
            <a:endParaRPr i="1" sz="1200"/>
          </a:p>
        </p:txBody>
      </p:sp>
      <p:sp>
        <p:nvSpPr>
          <p:cNvPr id="69" name="Shape 69"/>
          <p:cNvSpPr txBox="1"/>
          <p:nvPr/>
        </p:nvSpPr>
        <p:spPr>
          <a:xfrm>
            <a:off x="452950" y="2978275"/>
            <a:ext cx="3522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/>
              <a:t>Solve equation 1 for I = 0 and V = Voc</a:t>
            </a:r>
            <a:endParaRPr i="1" sz="1200"/>
          </a:p>
        </p:txBody>
      </p:sp>
      <p:sp>
        <p:nvSpPr>
          <p:cNvPr id="70" name="Shape 70"/>
          <p:cNvSpPr txBox="1"/>
          <p:nvPr/>
        </p:nvSpPr>
        <p:spPr>
          <a:xfrm>
            <a:off x="452950" y="3905725"/>
            <a:ext cx="3690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/>
              <a:t>Combine equation 2 and 3 to obtain equation 4 and 5</a:t>
            </a:r>
            <a:endParaRPr i="1" sz="1200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63" y="3188388"/>
            <a:ext cx="1426978" cy="4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670150" y="3815413"/>
            <a:ext cx="3522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Then equation 5 can be rewritten as </a:t>
            </a:r>
            <a:endParaRPr sz="1200"/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75" y="1465525"/>
            <a:ext cx="3475899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50" y="2514550"/>
            <a:ext cx="3522901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75" y="3391900"/>
            <a:ext cx="3587200" cy="4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575" y="4378350"/>
            <a:ext cx="3587200" cy="6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4068" y="1320250"/>
            <a:ext cx="3650057" cy="6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4075" y="4291425"/>
            <a:ext cx="3650050" cy="4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670138" y="2324425"/>
            <a:ext cx="3522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 very useful approximation can be made </a:t>
            </a:r>
            <a:r>
              <a:rPr lang="en-GB" sz="1000">
                <a:solidFill>
                  <a:schemeClr val="dk1"/>
                </a:solidFill>
              </a:rPr>
              <a:t>i</a:t>
            </a:r>
            <a:r>
              <a:rPr lang="en-GB" sz="1000">
                <a:solidFill>
                  <a:schemeClr val="dk1"/>
                </a:solidFill>
              </a:rPr>
              <a:t>f the following condition is true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problem?</a:t>
            </a:r>
            <a:endParaRPr/>
          </a:p>
        </p:txBody>
      </p:sp>
      <p:graphicFrame>
        <p:nvGraphicFramePr>
          <p:cNvPr id="91" name="Shape 91"/>
          <p:cNvGraphicFramePr/>
          <p:nvPr/>
        </p:nvGraphicFramePr>
        <p:xfrm>
          <a:off x="7324050" y="17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{C110BA69-A149-469A-98D6-01666C134467}</a:tableStyleId>
              </a:tblPr>
              <a:tblGrid>
                <a:gridCol w="522325"/>
                <a:gridCol w="522325"/>
                <a:gridCol w="522325"/>
              </a:tblGrid>
              <a:tr h="7593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Extracted Parameters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75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0000"/>
                          </a:solidFill>
                        </a:rPr>
                        <a:t>Rs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0000"/>
                          </a:solidFill>
                        </a:rPr>
                        <a:t>(Ω)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Rsh</a:t>
                      </a:r>
                      <a:endParaRPr sz="1000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(kΩ)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5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0000"/>
                          </a:solidFill>
                        </a:rPr>
                        <a:t>-1.28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2.88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3348" l="8729" r="8530" t="3105"/>
          <a:stretch/>
        </p:blipFill>
        <p:spPr>
          <a:xfrm>
            <a:off x="311700" y="1249990"/>
            <a:ext cx="6754224" cy="372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models for characterization are not </a:t>
            </a:r>
            <a:r>
              <a:rPr lang="en-GB"/>
              <a:t>reliable enough</a:t>
            </a:r>
            <a:r>
              <a:rPr lang="en-GB"/>
              <a:t> for high throughput </a:t>
            </a:r>
            <a:r>
              <a:rPr lang="en-GB"/>
              <a:t>characterization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Negative parameters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Initial guesses in literature are not applicable for all I-V data curves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Too far from the actual solution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Undefined at initial guess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Non </a:t>
            </a:r>
            <a:r>
              <a:rPr lang="en-GB"/>
              <a:t>realistic </a:t>
            </a:r>
            <a:r>
              <a:rPr lang="en-GB"/>
              <a:t>parameters extracted</a:t>
            </a:r>
            <a:br>
              <a:rPr lang="en-GB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Solutions to these problems mean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</a:t>
            </a:r>
            <a:r>
              <a:rPr lang="en-GB"/>
              <a:t>reliable</a:t>
            </a:r>
            <a:r>
              <a:rPr lang="en-GB"/>
              <a:t> parameter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Help understand the issue causing low fill factor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possible solution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trust region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Applying constraints to the possible parameters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Constraints derived from assuming one parameter influences the shape of the curve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Investigate the ability to extract accurate and sensible Rs,Rsh and n for different IV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 IV data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466700" y="2289875"/>
            <a:ext cx="1941900" cy="106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evenly spaced voltage data from 0V to (1.1*Voc)V.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702300" y="2269775"/>
            <a:ext cx="1498200" cy="110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current with explicit single diode equation.</a:t>
            </a:r>
            <a:endParaRPr/>
          </a:p>
        </p:txBody>
      </p:sp>
      <p:cxnSp>
        <p:nvCxnSpPr>
          <p:cNvPr id="118" name="Shape 118"/>
          <p:cNvCxnSpPr>
            <a:stCxn id="119" idx="0"/>
            <a:endCxn id="116" idx="1"/>
          </p:cNvCxnSpPr>
          <p:nvPr/>
        </p:nvCxnSpPr>
        <p:spPr>
          <a:xfrm flipH="1" rot="10800000">
            <a:off x="1635550" y="2821325"/>
            <a:ext cx="831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Shape 120"/>
          <p:cNvCxnSpPr>
            <a:stCxn id="116" idx="3"/>
            <a:endCxn id="117" idx="1"/>
          </p:cNvCxnSpPr>
          <p:nvPr/>
        </p:nvCxnSpPr>
        <p:spPr>
          <a:xfrm>
            <a:off x="4408600" y="2821325"/>
            <a:ext cx="293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1046500" y="1614725"/>
            <a:ext cx="1178100" cy="120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Specify the following</a:t>
            </a:r>
            <a:br>
              <a:rPr lang="en-GB"/>
            </a:br>
            <a:r>
              <a:rPr lang="en-GB"/>
              <a:t>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Voc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Isc 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046500" y="2822525"/>
            <a:ext cx="1178100" cy="106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n-GB">
                <a:solidFill>
                  <a:schemeClr val="dk1"/>
                </a:solidFill>
              </a:rPr>
              <a:t>Rs 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n-GB">
                <a:solidFill>
                  <a:schemeClr val="dk1"/>
                </a:solidFill>
              </a:rPr>
              <a:t>Rsh 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n-GB">
                <a:solidFill>
                  <a:schemeClr val="dk1"/>
                </a:solidFill>
              </a:rPr>
              <a:t>n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2" name="Shape 122"/>
          <p:cNvCxnSpPr>
            <a:stCxn id="117" idx="3"/>
            <a:endCxn id="123" idx="1"/>
          </p:cNvCxnSpPr>
          <p:nvPr/>
        </p:nvCxnSpPr>
        <p:spPr>
          <a:xfrm>
            <a:off x="6200500" y="2821925"/>
            <a:ext cx="4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6603775" y="2003075"/>
            <a:ext cx="1710000" cy="163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 noise with s</a:t>
            </a:r>
            <a:r>
              <a:rPr lang="en-GB"/>
              <a:t>ignal to noise ratio (SR) of 45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