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756-F123-44BD-A305-71C8011C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E588-4D03-42B6-AF30-6662ABEB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E1BE-6D94-4574-A924-98484D0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0DED-256B-4866-842E-97EEE577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54D7-9E17-49B2-B321-7CD211BB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2FD7-8647-4B7B-B1CB-60E7B86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ACE7-5977-44CA-821A-2EEB8A0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43F4-79B2-4E1A-A9A7-8EEE79C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993F-E83E-4295-A5C8-9EF2DA1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3576-8A4A-458D-A497-245397B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A633B-4DED-44DE-B6B7-D03C08B3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1F80-3482-421B-A043-F6CB42A5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D721-6882-489A-9813-E3361F8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CCE3-5E86-4DCB-B654-9F6EFDA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E84F-347A-4D6E-B325-C902763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3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4287-D466-43A2-BF40-C923A8B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D7C-92FB-4EC7-89CD-8F82E132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9E34-7DE7-400E-9116-87A3361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F54F-1E95-4D9D-8B42-149C202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8DFF-A018-4236-AE29-CA2D24D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C726-E6DF-4DFD-B1B3-5981B0F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B36B-1673-44DB-87EF-B49D598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CDE3-D3F5-49F4-95C9-79B7C231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6A4F-345A-4ADA-B382-6FBB567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8BE1-B8C6-4F88-9374-AE7489EA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6DF-AD24-4CFC-8773-B85B6F6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7E0E-9DC5-4B8E-8FB1-665C8C10D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E04F-47ED-4526-BEBD-6DB7918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8494D-B112-417C-9B9D-EA62669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F428-FEAF-400A-BC58-1FE8058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87AD-747C-46F2-AAA0-F3FD59D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609-F051-40B4-9E49-9C3F601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8C71-DE88-4F93-B524-8A9D5E01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9BE0-576D-4B68-888F-309CDF01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305B2-DFA4-48C3-962E-238ED96A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BB4F-517F-4FA9-BE0A-E99EBA660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DCC4F-E564-4294-9BBC-03D8984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BCF34-07B5-47BF-9FCB-FB05CE2F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43D01-4553-4D2E-9CCF-52BF2E3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4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4FA-7829-4544-9DF9-5AD3187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61D7D-B402-4E99-8B16-6595169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54F7-17D9-4CC7-AD96-3ED726D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D90A-237F-4C94-A2F4-6EBC1B5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B634-8B6D-48B2-9505-46B5F98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7EFBB-10B7-40AA-8844-0E45125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9D-0C23-440E-93E3-2EE308A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3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9F9-B695-4695-85BC-8D5638B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F44D-AD52-4575-B353-CBFDFDDA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2049-7B17-403D-A336-B3C825E3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512E-0AFC-492F-883E-FA1DD614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16D4-F5CA-4D72-A845-4C6D858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0763-86EE-48A7-87EE-068D22A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F6BE-D176-4E52-BDAD-F211DBFE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3D32A-D55A-40B1-B8F7-1A69EC0D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5CEB8-E318-429E-B502-80B0397E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D7D6-EEFD-47B4-87A0-C270E73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CD56-402E-48A3-B2DA-73B7C3A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6E2B4-F04E-4FED-80F5-E5E82416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E39BB-8C13-467E-B8F8-9CAC29A1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4399-BE79-4B5B-9E77-5B60316D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5B84-A67C-4F4B-873B-6D52141D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861C-466D-4C00-B42B-175BCBCC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5A54-B21F-433F-9408-160A3A6C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A99E-5686-4AA8-9C9D-64523F9A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9270-7001-4FF7-9002-2E975337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45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>
            <a:extLst>
              <a:ext uri="{FF2B5EF4-FFF2-40B4-BE49-F238E27FC236}">
                <a16:creationId xmlns:a16="http://schemas.microsoft.com/office/drawing/2014/main" id="{0804E1BD-46E4-42CB-ACA5-5D402E1FE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020" y="4324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 1 - 4</a:t>
            </a:r>
            <a:endParaRPr sz="3600" dirty="0"/>
          </a:p>
        </p:txBody>
      </p:sp>
      <p:pic>
        <p:nvPicPr>
          <p:cNvPr id="5" name="Shape 137">
            <a:extLst>
              <a:ext uri="{FF2B5EF4-FFF2-40B4-BE49-F238E27FC236}">
                <a16:creationId xmlns:a16="http://schemas.microsoft.com/office/drawing/2014/main" id="{66689F85-9F8D-488F-A9D7-B4B62D04B9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794" t="-1626" r="3747"/>
          <a:stretch/>
        </p:blipFill>
        <p:spPr>
          <a:xfrm>
            <a:off x="1522580" y="1340475"/>
            <a:ext cx="9094620" cy="4983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80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9229-5877-461C-B3FE-D5B8E710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665"/>
          </a:xfrm>
        </p:spPr>
        <p:txBody>
          <a:bodyPr>
            <a:normAutofit/>
          </a:bodyPr>
          <a:lstStyle/>
          <a:p>
            <a:r>
              <a:rPr lang="en-GB" sz="3600" dirty="0"/>
              <a:t>Simulated cases 5 - 8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49793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94580" y="322092"/>
                <a:ext cx="11240220" cy="11658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600" dirty="0"/>
                  <a:t>Parameter extraction: Gradients at </a:t>
                </a:r>
                <a14:m>
                  <m:oMath xmlns:m="http://schemas.openxmlformats.org/officeDocument/2006/math">
                    <m:r>
                      <a:rPr lang="en-GB" sz="3600" i="1" dirty="0" smtClean="0"/>
                      <m:t>𝑉</m:t>
                    </m:r>
                    <m:r>
                      <a:rPr lang="en-GB" sz="3600" i="1" dirty="0" smtClean="0"/>
                      <m:t> = 0 </m:t>
                    </m:r>
                  </m:oMath>
                </a14:m>
                <a:r>
                  <a:rPr lang="en-GB" sz="3600" dirty="0"/>
                  <a:t>and </a:t>
                </a:r>
                <a14:m>
                  <m:oMath xmlns:m="http://schemas.openxmlformats.org/officeDocument/2006/math">
                    <m:r>
                      <a:rPr lang="en-GB" sz="3600" i="1" dirty="0" smtClean="0"/>
                      <m:t>𝑉</m:t>
                    </m:r>
                    <m:r>
                      <a:rPr lang="en-GB" sz="3600" i="1" dirty="0" smtClean="0"/>
                      <m:t> = </m:t>
                    </m:r>
                    <m:sSub>
                      <m:sSubPr>
                        <m:ctrlPr>
                          <a:rPr lang="en-AU" sz="3600" i="1" dirty="0" smtClean="0"/>
                        </m:ctrlPr>
                      </m:sSubPr>
                      <m:e>
                        <m:r>
                          <a:rPr lang="en-GB" sz="3600" b="0" i="1" dirty="0" smtClean="0"/>
                          <m:t>𝑉</m:t>
                        </m:r>
                      </m:e>
                      <m:sub>
                        <m:r>
                          <a:rPr lang="en-GB" sz="3600" b="0" i="1" dirty="0" smtClean="0"/>
                          <m:t>𝑜𝑐</m:t>
                        </m:r>
                      </m:sub>
                    </m:sSub>
                  </m:oMath>
                </a14:m>
                <a:endParaRPr sz="3600" dirty="0"/>
              </a:p>
            </p:txBody>
          </p:sp>
        </mc:Choice>
        <mc:Fallback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4580" y="322092"/>
                <a:ext cx="11240220" cy="1165892"/>
              </a:xfrm>
              <a:prstGeom prst="rect">
                <a:avLst/>
              </a:prstGeom>
              <a:blipFill>
                <a:blip r:embed="rId2"/>
                <a:stretch>
                  <a:fillRect l="-1627" t="-8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B3C7AD-E15C-4DB6-96B6-6E4E4448A1F4}"/>
              </a:ext>
            </a:extLst>
          </p:cNvPr>
          <p:cNvGrpSpPr/>
          <p:nvPr/>
        </p:nvGrpSpPr>
        <p:grpSpPr>
          <a:xfrm>
            <a:off x="494580" y="1645921"/>
            <a:ext cx="2109170" cy="4666270"/>
            <a:chOff x="1375850" y="1369203"/>
            <a:chExt cx="1227900" cy="43841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id="{43B0822E-BEA0-4183-9E07-AB3C290BE70D}"/>
                    </a:ext>
                  </a:extLst>
                </p:cNvPr>
                <p:cNvSpPr txBox="1"/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2)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from data</a:t>
                  </a:r>
                  <a:endParaRPr sz="1200" dirty="0"/>
                </a:p>
              </p:txBody>
            </p:sp>
          </mc:Choice>
          <mc:Fallback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id="{43B0822E-BEA0-4183-9E07-AB3C290BE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id="{326FBF6B-3107-45B8-BB91-252745500D06}"/>
                    </a:ext>
                  </a:extLst>
                </p:cNvPr>
                <p:cNvSpPr txBox="1"/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3)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sz="1200" dirty="0"/>
                </a:p>
              </p:txBody>
            </p:sp>
          </mc:Choice>
          <mc:Fallback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id="{326FBF6B-3107-45B8-BB91-252745500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Shape 150">
              <a:extLst>
                <a:ext uri="{FF2B5EF4-FFF2-40B4-BE49-F238E27FC236}">
                  <a16:creationId xmlns:a16="http://schemas.microsoft.com/office/drawing/2014/main" id="{C3EB3AE1-E193-439E-99A0-67BFE4546495}"/>
                </a:ext>
              </a:extLst>
            </p:cNvPr>
            <p:cNvSpPr txBox="1"/>
            <p:nvPr/>
          </p:nvSpPr>
          <p:spPr>
            <a:xfrm>
              <a:off x="1375850" y="3409440"/>
              <a:ext cx="1227900" cy="655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4) Fit data with two 2nd order polynomials</a:t>
              </a: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" name="Shape 151">
              <a:extLst>
                <a:ext uri="{FF2B5EF4-FFF2-40B4-BE49-F238E27FC236}">
                  <a16:creationId xmlns:a16="http://schemas.microsoft.com/office/drawing/2014/main" id="{F40FCA35-09DE-4107-8043-43571DDB93D4}"/>
                </a:ext>
              </a:extLst>
            </p:cNvPr>
            <p:cNvSpPr txBox="1"/>
            <p:nvPr/>
          </p:nvSpPr>
          <p:spPr>
            <a:xfrm>
              <a:off x="1396550" y="1369203"/>
              <a:ext cx="1186500" cy="507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1)  Smooth current data</a:t>
              </a:r>
              <a:endParaRPr sz="1200"/>
            </a:p>
          </p:txBody>
        </p:sp>
        <p:cxnSp>
          <p:nvCxnSpPr>
            <p:cNvPr id="9" name="Shape 152">
              <a:extLst>
                <a:ext uri="{FF2B5EF4-FFF2-40B4-BE49-F238E27FC236}">
                  <a16:creationId xmlns:a16="http://schemas.microsoft.com/office/drawing/2014/main" id="{A9134F63-956B-41CF-8088-1073FC0B797F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1989800" y="1876503"/>
              <a:ext cx="0" cy="12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Shape 153">
              <a:extLst>
                <a:ext uri="{FF2B5EF4-FFF2-40B4-BE49-F238E27FC236}">
                  <a16:creationId xmlns:a16="http://schemas.microsoft.com/office/drawing/2014/main" id="{AF7C8677-BA53-4ADA-A923-D031668C17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989800" y="2654292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Shape 154">
              <a:extLst>
                <a:ext uri="{FF2B5EF4-FFF2-40B4-BE49-F238E27FC236}">
                  <a16:creationId xmlns:a16="http://schemas.microsoft.com/office/drawing/2014/main" id="{AEFCBF64-2CE7-4A7B-826A-49861F1A481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989800" y="3285503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Shape 155">
              <a:extLst>
                <a:ext uri="{FF2B5EF4-FFF2-40B4-BE49-F238E27FC236}">
                  <a16:creationId xmlns:a16="http://schemas.microsoft.com/office/drawing/2014/main" id="{B1BD9DE0-90A8-4EF6-A46B-E02EA0C4B24B}"/>
                </a:ext>
              </a:extLst>
            </p:cNvPr>
            <p:cNvSpPr txBox="1"/>
            <p:nvPr/>
          </p:nvSpPr>
          <p:spPr>
            <a:xfrm>
              <a:off x="1375850" y="4210603"/>
              <a:ext cx="1227900" cy="741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5) Differentiate 2nd order polynomial</a:t>
              </a:r>
              <a:br>
                <a:rPr lang="en-GB" sz="1200"/>
              </a:br>
              <a:endParaRPr sz="1200"/>
            </a:p>
          </p:txBody>
        </p:sp>
        <p:cxnSp>
          <p:nvCxnSpPr>
            <p:cNvPr id="13" name="Shape 156">
              <a:extLst>
                <a:ext uri="{FF2B5EF4-FFF2-40B4-BE49-F238E27FC236}">
                  <a16:creationId xmlns:a16="http://schemas.microsoft.com/office/drawing/2014/main" id="{1CD3596D-D727-4816-8469-70575183D08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1989800" y="4065240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Shape 157">
              <a:extLst>
                <a:ext uri="{FF2B5EF4-FFF2-40B4-BE49-F238E27FC236}">
                  <a16:creationId xmlns:a16="http://schemas.microsoft.com/office/drawing/2014/main" id="{52AB6084-5676-4080-B46B-0B5434B7B13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1989800" y="4952203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id="{28EA5831-2C72-4613-B466-5C19DFB5CF25}"/>
                    </a:ext>
                  </a:extLst>
                </p:cNvPr>
                <p:cNvSpPr txBox="1"/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6) Evaluate polynomials at I =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</a:t>
                  </a:r>
                  <a:endParaRPr sz="1200" dirty="0"/>
                </a:p>
              </p:txBody>
            </p:sp>
          </mc:Choice>
          <mc:Fallback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id="{28EA5831-2C72-4613-B466-5C19DFB5C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blipFill>
                  <a:blip r:embed="rId5"/>
                  <a:stretch>
                    <a:fillRect r="-1149"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Shape 159">
            <a:extLst>
              <a:ext uri="{FF2B5EF4-FFF2-40B4-BE49-F238E27FC236}">
                <a16:creationId xmlns:a16="http://schemas.microsoft.com/office/drawing/2014/main" id="{C16C025B-72F2-46DC-A7E2-B0457B473A5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167" r="8413"/>
          <a:stretch/>
        </p:blipFill>
        <p:spPr>
          <a:xfrm>
            <a:off x="2946450" y="1450958"/>
            <a:ext cx="9048316" cy="532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60">
            <a:extLst>
              <a:ext uri="{FF2B5EF4-FFF2-40B4-BE49-F238E27FC236}">
                <a16:creationId xmlns:a16="http://schemas.microsoft.com/office/drawing/2014/main" id="{97887511-6E99-4B07-8A51-82FA38F061D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8025" y="2921700"/>
            <a:ext cx="149371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61">
            <a:extLst>
              <a:ext uri="{FF2B5EF4-FFF2-40B4-BE49-F238E27FC236}">
                <a16:creationId xmlns:a16="http://schemas.microsoft.com/office/drawing/2014/main" id="{EAFD3AA7-609C-47F0-A90E-0280D7607E5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84140" y="5530941"/>
            <a:ext cx="1392933" cy="4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1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7">
            <a:extLst>
              <a:ext uri="{FF2B5EF4-FFF2-40B4-BE49-F238E27FC236}">
                <a16:creationId xmlns:a16="http://schemas.microsoft.com/office/drawing/2014/main" id="{32C74033-9B83-469C-A4A1-71C1F8C13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580" y="322092"/>
            <a:ext cx="11240220" cy="116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Parameter extraction: </a:t>
            </a:r>
            <a:r>
              <a:rPr lang="en-AU" sz="3600" dirty="0"/>
              <a:t>Initial guesses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6E5F-7E27-4789-9585-3FF336BB0411}"/>
                  </a:ext>
                </a:extLst>
              </p:cNvPr>
              <p:cNvSpPr/>
              <p:nvPr/>
            </p:nvSpPr>
            <p:spPr>
              <a:xfrm>
                <a:off x="1295013" y="1592102"/>
                <a:ext cx="9601974" cy="1039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den>
                          </m:f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𝐼𝑠𝑐</m:t>
                                  </m:r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6E5F-7E27-4789-9585-3FF336BB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1592102"/>
                <a:ext cx="9601974" cy="1039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0301C-E6C0-4A36-8015-5C411340E8BA}"/>
                  </a:ext>
                </a:extLst>
              </p:cNvPr>
              <p:cNvSpPr/>
              <p:nvPr/>
            </p:nvSpPr>
            <p:spPr>
              <a:xfrm>
                <a:off x="1313703" y="3438169"/>
                <a:ext cx="9601974" cy="102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/>
                            <m:t>𝑉</m:t>
                          </m:r>
                          <m:r>
                            <a:rPr lang="en-AU" i="1"/>
                            <m:t>=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𝑉</m:t>
                              </m:r>
                            </m:e>
                            <m:sub>
                              <m:r>
                                <a:rPr lang="en-AU" i="1"/>
                                <m:t>𝑚</m:t>
                              </m:r>
                            </m:sub>
                          </m:sSub>
                          <m:r>
                            <a:rPr lang="en-AU" i="1"/>
                            <m:t>, </m:t>
                          </m:r>
                          <m:r>
                            <a:rPr lang="en-AU" i="1"/>
                            <m:t>𝐼</m:t>
                          </m:r>
                          <m:r>
                            <a:rPr lang="en-AU" i="1"/>
                            <m:t>=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𝐼</m:t>
                              </m:r>
                            </m:e>
                            <m:sub>
                              <m:r>
                                <a:rPr lang="en-AU" i="1"/>
                                <m:t>𝑚</m:t>
                              </m:r>
                            </m:sub>
                          </m:sSub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i="1"/>
                            <m:t>−</m:t>
                          </m:r>
                          <m:f>
                            <m:fPr>
                              <m:ctrlPr>
                                <a:rPr lang="en-AU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/>
                                  </m:ctrlPr>
                                </m:sSubPr>
                                <m:e>
                                  <m:r>
                                    <a:rPr lang="en-AU" i="1"/>
                                    <m:t>𝑉</m:t>
                                  </m:r>
                                </m:e>
                                <m:sub>
                                  <m:r>
                                    <a:rPr lang="en-AU" i="1"/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/>
                                  </m:ctrlPr>
                                </m:sSubPr>
                                <m:e>
                                  <m:r>
                                    <a:rPr lang="en-AU" i="1"/>
                                    <m:t>𝐼</m:t>
                                  </m:r>
                                </m:e>
                                <m:sub>
                                  <m:r>
                                    <a:rPr lang="en-AU" i="1"/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1"/>
                            <m:t>= </m:t>
                          </m:r>
                          <m:f>
                            <m:fPr>
                              <m:ctrlPr>
                                <a:rPr lang="en-AU" i="1"/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i="1"/>
                                  </m:ctrlPr>
                                </m:sSubPr>
                                <m:e>
                                  <m:r>
                                    <a:rPr lang="en-AU" i="1"/>
                                    <m:t>𝑉</m:t>
                                  </m:r>
                                </m:e>
                                <m:sub>
                                  <m:r>
                                    <a:rPr lang="en-AU" i="1"/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/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/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/>
                                          </m:ctrlPr>
                                        </m:sSubPr>
                                        <m:e>
                                          <m:r>
                                            <a:rPr lang="en-AU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/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/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/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/>
                            <m:t>+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</m:t>
                              </m:r>
                              <m:r>
                                <a:rPr lang="en-AU" i="1"/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0301C-E6C0-4A36-8015-5C411340E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03" y="3438169"/>
                <a:ext cx="9601974" cy="1021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C5B2D5-B320-4E4E-B1B5-066E6F67C5D2}"/>
                  </a:ext>
                </a:extLst>
              </p:cNvPr>
              <p:cNvSpPr/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/>
                            <m:t>𝑉</m:t>
                          </m:r>
                          <m:r>
                            <a:rPr lang="en-AU" i="1"/>
                            <m:t>=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  <m:r>
                            <a:rPr lang="en-AU" i="1"/>
                            <m:t>, </m:t>
                          </m:r>
                          <m:r>
                            <a:rPr lang="en-AU" i="1"/>
                            <m:t>𝐼</m:t>
                          </m:r>
                          <m:r>
                            <a:rPr lang="en-AU" i="1"/>
                            <m:t>=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/>
                            <m:t>= </m:t>
                          </m:r>
                          <m:f>
                            <m:fPr>
                              <m:ctrlPr>
                                <a:rPr lang="en-AU" i="1"/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i="1"/>
                                  </m:ctrlPr>
                                </m:sSubPr>
                                <m:e>
                                  <m:r>
                                    <a:rPr lang="en-AU" i="1"/>
                                    <m:t>𝑉</m:t>
                                  </m:r>
                                </m:e>
                                <m:sub>
                                  <m:r>
                                    <a:rPr lang="en-AU" i="1"/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/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/>
                                          </m:ctrlPr>
                                        </m:sSubPr>
                                        <m:e>
                                          <m:r>
                                            <a:rPr lang="en-AU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/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/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/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/>
                            <m:t>+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</m:t>
                              </m:r>
                              <m:r>
                                <a:rPr lang="en-AU" i="1"/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C5B2D5-B320-4E4E-B1B5-066E6F67C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67C24-F5C6-42E3-8983-0401A9B7D532}"/>
                  </a:ext>
                </a:extLst>
              </p:cNvPr>
              <p:cNvSpPr/>
              <p:nvPr/>
            </p:nvSpPr>
            <p:spPr>
              <a:xfrm>
                <a:off x="968994" y="1086510"/>
                <a:ext cx="9601974" cy="13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𝑠h</m:t>
                                              </m:r>
                                              <m:r>
                                                <a:rPr lang="en-A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den>
                                  </m:f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𝑠h</m:t>
                                              </m:r>
                                              <m:r>
                                                <a:rPr lang="en-AU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67C24-F5C6-42E3-8983-0401A9B7D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1086510"/>
                <a:ext cx="9601974" cy="1358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6CFBA9-6858-4427-9DB4-609FE2544F5C}"/>
                  </a:ext>
                </a:extLst>
              </p:cNvPr>
              <p:cNvSpPr/>
              <p:nvPr/>
            </p:nvSpPr>
            <p:spPr>
              <a:xfrm>
                <a:off x="968994" y="3766517"/>
                <a:ext cx="9601974" cy="1014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i="1"/>
                                <m:t> </m:t>
                              </m:r>
                            </m:sub>
                          </m:sSub>
                          <m:r>
                            <a:rPr lang="en-AU" i="1"/>
                            <m:t>= </m:t>
                          </m:r>
                          <m:f>
                            <m:fPr>
                              <m:ctrlPr>
                                <a:rPr lang="en-AU" i="1"/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AU" i="1"/>
                                      </m:ctrlPr>
                                    </m:sSubPr>
                                    <m:e>
                                      <m:r>
                                        <a:rPr lang="en-AU" i="1"/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/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AU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/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/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/>
                                          </m:ctrlPr>
                                        </m:sSubPr>
                                        <m:e>
                                          <m:r>
                                            <a:rPr lang="en-AU" i="1"/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/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/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/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/>
                            <m:t>+ </m:t>
                          </m:r>
                          <m:f>
                            <m:fPr>
                              <m:ctrlPr>
                                <a:rPr lang="en-AU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i="1"/>
                                  </m:ctrlPr>
                                </m:sSubPr>
                                <m:e>
                                  <m:r>
                                    <a:rPr lang="en-AU" i="1"/>
                                    <m:t>𝑉</m:t>
                                  </m:r>
                                </m:e>
                                <m:sub>
                                  <m:r>
                                    <a:rPr lang="en-AU" i="1"/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i="1"/>
                                  </m:ctrlPr>
                                </m:sSubPr>
                                <m:e>
                                  <m:r>
                                    <a:rPr lang="en-AU" i="1"/>
                                    <m:t>𝐼</m:t>
                                  </m:r>
                                </m:e>
                                <m:sub>
                                  <m:r>
                                    <a:rPr lang="en-AU" i="1"/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6CFBA9-6858-4427-9DB4-609FE2544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3766517"/>
                <a:ext cx="9601974" cy="1014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EDABC-B433-4C40-A2C8-C65F98821E4D}"/>
                  </a:ext>
                </a:extLst>
              </p:cNvPr>
              <p:cNvSpPr txBox="1"/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/>
                      <m:t>𝑅𝑠</m:t>
                    </m:r>
                  </m:oMath>
                </a14:m>
                <a:r>
                  <a:rPr lang="en-AU" dirty="0"/>
                  <a:t> can be retrieved by substituting the calculated in </a:t>
                </a:r>
                <a14:m>
                  <m:oMath xmlns:m="http://schemas.openxmlformats.org/officeDocument/2006/math">
                    <m:r>
                      <a:rPr lang="en-AU" i="1"/>
                      <m:t>𝑛</m:t>
                    </m:r>
                  </m:oMath>
                </a14:m>
                <a:r>
                  <a:rPr lang="en-AU" dirty="0"/>
                  <a:t> into equation (5). Equation (5) has been rearranged below to make </a:t>
                </a:r>
                <a14:m>
                  <m:oMath xmlns:m="http://schemas.openxmlformats.org/officeDocument/2006/math">
                    <m:r>
                      <a:rPr lang="en-AU" i="1"/>
                      <m:t>𝑅𝑠</m:t>
                    </m:r>
                  </m:oMath>
                </a14:m>
                <a:r>
                  <a:rPr lang="en-AU" dirty="0"/>
                  <a:t> as the subject of the formula.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EDABC-B433-4C40-A2C8-C65F98821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blipFill>
                <a:blip r:embed="rId4"/>
                <a:stretch>
                  <a:fillRect l="-528" t="-4673" b="-13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85A71-54AC-4E0C-9BC3-66C1E1A38842}"/>
                  </a:ext>
                </a:extLst>
              </p:cNvPr>
              <p:cNvSpPr txBox="1"/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6 and 5 can be subtracted to obtain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as function of known parameters.</a:t>
                </a:r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85A71-54AC-4E0C-9BC3-66C1E1A3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blipFill>
                <a:blip r:embed="rId5"/>
                <a:stretch>
                  <a:fillRect l="-52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34F78A-A316-4F2D-A891-91277568881A}"/>
                  </a:ext>
                </a:extLst>
              </p:cNvPr>
              <p:cNvSpPr/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i="1"/>
                              </m:ctrlPr>
                            </m:sSubPr>
                            <m:e>
                              <m:r>
                                <a:rPr lang="en-AU" i="1"/>
                                <m:t>𝑅</m:t>
                              </m:r>
                            </m:e>
                            <m:sub>
                              <m:r>
                                <a:rPr lang="en-AU" i="1"/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en-AU" i="1"/>
                                <m:t> </m:t>
                              </m:r>
                            </m:sub>
                          </m:sSub>
                          <m:r>
                            <a:rPr lang="en-AU" i="1"/>
                            <m:t>=</m:t>
                          </m:r>
                          <m:sSub>
                            <m:sSub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34F78A-A316-4F2D-A891-912775688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0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7">
            <a:extLst>
              <a:ext uri="{FF2B5EF4-FFF2-40B4-BE49-F238E27FC236}">
                <a16:creationId xmlns:a16="http://schemas.microsoft.com/office/drawing/2014/main" id="{28A604F0-1EAF-4474-8762-A9A363B1B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580" y="322092"/>
            <a:ext cx="11240220" cy="116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Parameter extraction: </a:t>
            </a:r>
            <a:r>
              <a:rPr lang="en-AU" sz="3600" dirty="0"/>
              <a:t>Solver Setting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99328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2304-BBC3-43B2-9961-C02D0F10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8" y="154962"/>
            <a:ext cx="10515600" cy="1325563"/>
          </a:xfrm>
        </p:spPr>
        <p:txBody>
          <a:bodyPr/>
          <a:lstStyle/>
          <a:p>
            <a:r>
              <a:rPr lang="en-AU" dirty="0"/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/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𝒑𝒉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𝒔𝒉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br>
                  <a:rPr lang="en-US" b="0" dirty="0">
                    <a:effectLst/>
                  </a:rPr>
                </a:br>
                <a:endParaRPr lang="en-AU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  <a:blipFill>
                <a:blip r:embed="rId2"/>
                <a:stretch>
                  <a:fillRect l="-570" t="-32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2A9254-2DE0-4335-B43D-92C1742D186C}"/>
                  </a:ext>
                </a:extLst>
              </p:cNvPr>
              <p:cNvSpPr/>
              <p:nvPr/>
            </p:nvSpPr>
            <p:spPr>
              <a:xfrm>
                <a:off x="513347" y="1925326"/>
                <a:ext cx="6096000" cy="138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single diode equation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𝑅𝑠h</m:t>
                              </m:r>
                            </m:den>
                          </m:f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e>
                      </m:eqArr>
                    </m:oMath>
                  </m:oMathPara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2A9254-2DE0-4335-B43D-92C1742D1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" y="1925326"/>
                <a:ext cx="6096000" cy="1384225"/>
              </a:xfrm>
              <a:prstGeom prst="rect">
                <a:avLst/>
              </a:prstGeom>
              <a:blipFill>
                <a:blip r:embed="rId3"/>
                <a:stretch>
                  <a:fillRect l="-500" t="-13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/>
              <p:nvPr/>
            </p:nvSpPr>
            <p:spPr>
              <a:xfrm>
                <a:off x="513348" y="3548449"/>
                <a:ext cx="6096000" cy="1416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8" y="3548449"/>
                <a:ext cx="6096000" cy="1416413"/>
              </a:xfrm>
              <a:prstGeom prst="rect">
                <a:avLst/>
              </a:prstGeom>
              <a:blipFill>
                <a:blip r:embed="rId4"/>
                <a:stretch>
                  <a:fillRect l="-500" t="-8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/>
              <p:nvPr/>
            </p:nvSpPr>
            <p:spPr>
              <a:xfrm>
                <a:off x="460224" y="5044314"/>
                <a:ext cx="6149123" cy="1519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0= 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  <m:r>
                        <a:rPr lang="en-A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5044314"/>
                <a:ext cx="6149123" cy="1519006"/>
              </a:xfrm>
              <a:prstGeom prst="rect">
                <a:avLst/>
              </a:prstGeom>
              <a:blipFill>
                <a:blip r:embed="rId5"/>
                <a:stretch>
                  <a:fillRect l="-496" t="-8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7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/>
              <p:nvPr/>
            </p:nvSpPr>
            <p:spPr>
              <a:xfrm>
                <a:off x="792480" y="636419"/>
                <a:ext cx="6096000" cy="35301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Combine equation 2 and 3 to obtain equation 4 and 5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 </m:t>
                              </m:r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  <m:d>
                                            <m:d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𝐼𝑠𝑐</m:t>
                                          </m:r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636419"/>
                <a:ext cx="6096000" cy="3530134"/>
              </a:xfrm>
              <a:prstGeom prst="rect">
                <a:avLst/>
              </a:prstGeom>
              <a:blipFill>
                <a:blip r:embed="rId2"/>
                <a:stretch>
                  <a:fillRect l="-500" t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/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term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≪1 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5 can be reduced to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4166553"/>
                <a:ext cx="6096000" cy="2583721"/>
              </a:xfrm>
              <a:prstGeom prst="rect">
                <a:avLst/>
              </a:prstGeom>
              <a:blipFill>
                <a:blip r:embed="rId3"/>
                <a:stretch>
                  <a:fillRect l="-500" t="-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1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51958-017A-493C-8EA2-73F1A077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20550"/>
              </p:ext>
            </p:extLst>
          </p:nvPr>
        </p:nvGraphicFramePr>
        <p:xfrm>
          <a:off x="9914665" y="2804160"/>
          <a:ext cx="1849344" cy="2593845"/>
        </p:xfrm>
        <a:graphic>
          <a:graphicData uri="http://schemas.openxmlformats.org/drawingml/2006/table">
            <a:tbl>
              <a:tblPr/>
              <a:tblGrid>
                <a:gridCol w="616448">
                  <a:extLst>
                    <a:ext uri="{9D8B030D-6E8A-4147-A177-3AD203B41FA5}">
                      <a16:colId xmlns:a16="http://schemas.microsoft.com/office/drawing/2014/main" val="1841385407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val="1068651190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val="1815462317"/>
                    </a:ext>
                  </a:extLst>
                </a:gridCol>
              </a:tblGrid>
              <a:tr h="864615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Extracted Parameters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04184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endParaRPr lang="en-AU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l-GR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Rsh</a:t>
                      </a:r>
                      <a:endParaRPr lang="en-AU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(k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523367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-1.28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10.00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2.88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100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937DFA-03C5-4B61-BC89-D7C6FDA7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264091"/>
            <a:ext cx="41914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atin typeface="+mj-lt"/>
                <a:ea typeface="+mj-ea"/>
                <a:cs typeface="+mj-cs"/>
              </a:rPr>
              <a:t>What is the problem?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46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l3FmANb8DSa8BAiqmJ5Qgf2A1OCKTkSIQusCFMxHq_FthS3cHIo0PQbHff7T5EVXMxuKEOAW3-vaTGDcHspNTfI1oXwOqau-iPe6Loo6ZFLracUKmCruPD2mKtjpnKXzbgehYObaSjM">
            <a:extLst>
              <a:ext uri="{FF2B5EF4-FFF2-40B4-BE49-F238E27FC236}">
                <a16:creationId xmlns:a16="http://schemas.microsoft.com/office/drawing/2014/main" id="{1D2BB21E-B829-4B11-B174-A81FD68F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" y="1248976"/>
            <a:ext cx="9588275" cy="46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0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A8711A-2E3A-4397-B511-F6709F1FE73E}"/>
              </a:ext>
            </a:extLst>
          </p:cNvPr>
          <p:cNvSpPr/>
          <p:nvPr/>
        </p:nvSpPr>
        <p:spPr>
          <a:xfrm>
            <a:off x="417829" y="1212077"/>
            <a:ext cx="11032491" cy="518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</a:rPr>
              <a:t>Current models for characterization are not reliable enough for high throughput characterization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Negative parameters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Initial guesses in literature are not applicable for all I-V data curves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Too far from the actual solution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Undefined at initial guess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Non realistic parameters extracted</a:t>
            </a:r>
            <a:endParaRPr lang="en-US" sz="1600" dirty="0">
              <a:latin typeface="Arial" panose="020B0604020202020204" pitchFamily="34" charset="0"/>
            </a:endParaRP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Solutions to these problems mean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More reliable parameter </a:t>
            </a:r>
          </a:p>
          <a:p>
            <a:pPr marL="742950" lvl="1" indent="-285750" fontAlgn="base">
              <a:lnSpc>
                <a:spcPct val="2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Help understand the issue causing low fill factor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5327E0C-6B62-4FF2-B688-D518641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402591"/>
            <a:ext cx="37689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Problem Statement</a:t>
            </a:r>
            <a:endParaRPr lang="en-US" sz="36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2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CD422C-CB47-4001-BB8E-6D456389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402591"/>
            <a:ext cx="33100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Possible Solution</a:t>
            </a:r>
            <a:endParaRPr lang="en-US" sz="3600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ECC1E-B8D5-4B1F-AA53-195965581AD7}"/>
              </a:ext>
            </a:extLst>
          </p:cNvPr>
          <p:cNvSpPr/>
          <p:nvPr/>
        </p:nvSpPr>
        <p:spPr>
          <a:xfrm>
            <a:off x="417829" y="1212077"/>
            <a:ext cx="11032491" cy="5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DC55F-F6E1-4FB3-8184-DC126A12212A}"/>
              </a:ext>
            </a:extLst>
          </p:cNvPr>
          <p:cNvSpPr/>
          <p:nvPr/>
        </p:nvSpPr>
        <p:spPr>
          <a:xfrm>
            <a:off x="558800" y="1578164"/>
            <a:ext cx="9672320" cy="149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Use trust region method</a:t>
            </a: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Apply constraints </a:t>
            </a: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Constraints derived from assuming one parameter influences the shape of the curve</a:t>
            </a:r>
          </a:p>
        </p:txBody>
      </p:sp>
    </p:spTree>
    <p:extLst>
      <p:ext uri="{BB962C8B-B14F-4D97-AF65-F5344CB8AC3E}">
        <p14:creationId xmlns:p14="http://schemas.microsoft.com/office/powerpoint/2010/main" val="105741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320245-1E06-4C3F-906A-7D8DAE8F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7871"/>
            <a:ext cx="21150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Objectives</a:t>
            </a:r>
            <a:endParaRPr lang="en-US" sz="3600" dirty="0">
              <a:effectLst/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DE5F9-7F19-43DF-A909-C9DC34C0B784}"/>
                  </a:ext>
                </a:extLst>
              </p:cNvPr>
              <p:cNvSpPr/>
              <p:nvPr/>
            </p:nvSpPr>
            <p:spPr>
              <a:xfrm>
                <a:off x="838200" y="1301799"/>
                <a:ext cx="9748520" cy="508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</a:pPr>
                <a:r>
                  <a:rPr lang="en-US" sz="1600" dirty="0">
                    <a:latin typeface="Arial" panose="020B0604020202020204" pitchFamily="34" charset="0"/>
                  </a:rPr>
                  <a:t>Investigate the ability to extract accurate and sensible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for different IV data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DE5F9-7F19-43DF-A909-C9DC34C0B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01799"/>
                <a:ext cx="9748520" cy="508344"/>
              </a:xfrm>
              <a:prstGeom prst="rect">
                <a:avLst/>
              </a:prstGeom>
              <a:blipFill>
                <a:blip r:embed="rId2"/>
                <a:stretch>
                  <a:fillRect l="-375" b="-156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5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15">
            <a:extLst>
              <a:ext uri="{FF2B5EF4-FFF2-40B4-BE49-F238E27FC236}">
                <a16:creationId xmlns:a16="http://schemas.microsoft.com/office/drawing/2014/main" id="{50E6C870-86A4-45C1-93B7-EBEECF120A62}"/>
              </a:ext>
            </a:extLst>
          </p:cNvPr>
          <p:cNvSpPr txBox="1">
            <a:spLocks/>
          </p:cNvSpPr>
          <p:nvPr/>
        </p:nvSpPr>
        <p:spPr>
          <a:xfrm>
            <a:off x="828768" y="342997"/>
            <a:ext cx="8520600" cy="72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GB" sz="36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Simulate IV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/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Generate evenly spaced voltage data from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(1.1∗</m:t>
                    </m:r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.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blipFill>
                <a:blip r:embed="rId2"/>
                <a:stretch>
                  <a:fillRect l="-1276"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17">
            <a:extLst>
              <a:ext uri="{FF2B5EF4-FFF2-40B4-BE49-F238E27FC236}">
                <a16:creationId xmlns:a16="http://schemas.microsoft.com/office/drawing/2014/main" id="{9E8D7524-B951-4FE5-BF15-DB7E881C320E}"/>
              </a:ext>
            </a:extLst>
          </p:cNvPr>
          <p:cNvSpPr txBox="1"/>
          <p:nvPr/>
        </p:nvSpPr>
        <p:spPr>
          <a:xfrm>
            <a:off x="6096000" y="3157532"/>
            <a:ext cx="1710000" cy="13048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current with explicit single diode equation.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Shape 118">
            <a:extLst>
              <a:ext uri="{FF2B5EF4-FFF2-40B4-BE49-F238E27FC236}">
                <a16:creationId xmlns:a16="http://schemas.microsoft.com/office/drawing/2014/main" id="{CD0746B2-6182-4653-B6E0-2C605CDB1B82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flipV="1">
            <a:off x="1610054" y="3813887"/>
            <a:ext cx="1818946" cy="196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120">
            <a:extLst>
              <a:ext uri="{FF2B5EF4-FFF2-40B4-BE49-F238E27FC236}">
                <a16:creationId xmlns:a16="http://schemas.microsoft.com/office/drawing/2014/main" id="{DBE40EB8-F864-48ED-A24B-5E22518E438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5805753" y="3809970"/>
            <a:ext cx="290247" cy="39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Shape 121">
                <a:extLst>
                  <a:ext uri="{FF2B5EF4-FFF2-40B4-BE49-F238E27FC236}">
                    <a16:creationId xmlns:a16="http://schemas.microsoft.com/office/drawing/2014/main" id="{F8DB4540-DF48-4201-9418-6C8E345DE2C3}"/>
                  </a:ext>
                </a:extLst>
              </p:cNvPr>
              <p:cNvSpPr txBox="1"/>
              <p:nvPr/>
            </p:nvSpPr>
            <p:spPr>
              <a:xfrm>
                <a:off x="334666" y="2151934"/>
                <a:ext cx="2550773" cy="1661953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Specify the following</a:t>
                </a:r>
                <a:b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</a:br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</m:oMath>
                </a14:m>
                <a:endParaRPr lang="en-US"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𝐼</m:t>
                        </m:r>
                      </m:e>
                      <m:sub>
                        <m:r>
                          <a:rPr lang="en-US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1" name="Shape 121">
                <a:extLst>
                  <a:ext uri="{FF2B5EF4-FFF2-40B4-BE49-F238E27FC236}">
                    <a16:creationId xmlns:a16="http://schemas.microsoft.com/office/drawing/2014/main" id="{F8DB4540-DF48-4201-9418-6C8E345DE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6" y="2151934"/>
                <a:ext cx="2550773" cy="1661953"/>
              </a:xfrm>
              <a:prstGeom prst="rect">
                <a:avLst/>
              </a:prstGeom>
              <a:blipFill>
                <a:blip r:embed="rId3"/>
                <a:stretch>
                  <a:fillRect l="-1188"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hape 119">
                <a:extLst>
                  <a:ext uri="{FF2B5EF4-FFF2-40B4-BE49-F238E27FC236}">
                    <a16:creationId xmlns:a16="http://schemas.microsoft.com/office/drawing/2014/main" id="{56CE87BC-AFF1-4593-9032-67D6F9915BC4}"/>
                  </a:ext>
                </a:extLst>
              </p:cNvPr>
              <p:cNvSpPr txBox="1"/>
              <p:nvPr/>
            </p:nvSpPr>
            <p:spPr>
              <a:xfrm>
                <a:off x="334667" y="3815856"/>
                <a:ext cx="2550773" cy="1162543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𝑅</m:t>
                        </m:r>
                      </m:e>
                      <m:sub>
                        <m:r>
                          <a:rPr lang="en-GB" sz="16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</a:p>
              <a:p>
                <a:pPr marL="457200" indent="-317500">
                  <a:buClr>
                    <a:srgbClr val="000000"/>
                  </a:buClr>
                  <a:buSzPts val="1400"/>
                  <a:buFont typeface="Arial"/>
                  <a:buAutoNum type="arabicPeriod" startAt="3"/>
                </a:pP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𝑛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22" name="Shape 119">
                <a:extLst>
                  <a:ext uri="{FF2B5EF4-FFF2-40B4-BE49-F238E27FC236}">
                    <a16:creationId xmlns:a16="http://schemas.microsoft.com/office/drawing/2014/main" id="{56CE87BC-AFF1-4593-9032-67D6F991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7" y="3815856"/>
                <a:ext cx="2550773" cy="1162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hape 122">
            <a:extLst>
              <a:ext uri="{FF2B5EF4-FFF2-40B4-BE49-F238E27FC236}">
                <a16:creationId xmlns:a16="http://schemas.microsoft.com/office/drawing/2014/main" id="{D43C6499-D78A-4946-A765-63245D3D0DF0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7806000" y="3801760"/>
            <a:ext cx="376506" cy="821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Shape 123">
            <a:extLst>
              <a:ext uri="{FF2B5EF4-FFF2-40B4-BE49-F238E27FC236}">
                <a16:creationId xmlns:a16="http://schemas.microsoft.com/office/drawing/2014/main" id="{DE32E422-188A-400C-A3D1-1C67CA6EDDBD}"/>
              </a:ext>
            </a:extLst>
          </p:cNvPr>
          <p:cNvSpPr txBox="1"/>
          <p:nvPr/>
        </p:nvSpPr>
        <p:spPr>
          <a:xfrm>
            <a:off x="8182506" y="2982910"/>
            <a:ext cx="1710000" cy="163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Introduce noise with signal to noise ratio (SR) of 45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38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>
            <a:extLst>
              <a:ext uri="{FF2B5EF4-FFF2-40B4-BE49-F238E27FC236}">
                <a16:creationId xmlns:a16="http://schemas.microsoft.com/office/drawing/2014/main" id="{EC438939-C5D1-4C95-AFBD-B8ABA7292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500" y="365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</a:t>
            </a:r>
            <a:endParaRPr sz="3600" dirty="0"/>
          </a:p>
        </p:txBody>
      </p:sp>
      <p:graphicFrame>
        <p:nvGraphicFramePr>
          <p:cNvPr id="7" name="Shape 131">
            <a:extLst>
              <a:ext uri="{FF2B5EF4-FFF2-40B4-BE49-F238E27FC236}">
                <a16:creationId xmlns:a16="http://schemas.microsoft.com/office/drawing/2014/main" id="{05875F72-27F9-4935-AD9F-10BFBA7B9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66624"/>
              </p:ext>
            </p:extLst>
          </p:nvPr>
        </p:nvGraphicFramePr>
        <p:xfrm>
          <a:off x="4145280" y="1330526"/>
          <a:ext cx="6952320" cy="51617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30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Case</a:t>
                      </a:r>
                      <a:endParaRPr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Rs</a:t>
                      </a:r>
                      <a:endParaRPr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20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 dirty="0" err="1"/>
                        <a:t>Rsh</a:t>
                      </a:r>
                      <a:endParaRPr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2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i="1"/>
                        <a:t>n</a:t>
                      </a:r>
                      <a:endParaRPr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 dirty="0"/>
                        <a:t>1.00E+03</a:t>
                      </a:r>
                      <a:endParaRPr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4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5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6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2.50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7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0.10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1.00E+03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6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8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25.00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0.2</a:t>
                      </a:r>
                      <a:endParaRPr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 dirty="0"/>
                        <a:t>5.00</a:t>
                      </a:r>
                      <a:endParaRPr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37B71B2-5B03-4FF3-BD22-C62A17C905F0}"/>
              </a:ext>
            </a:extLst>
          </p:cNvPr>
          <p:cNvGrpSpPr/>
          <p:nvPr/>
        </p:nvGrpSpPr>
        <p:grpSpPr>
          <a:xfrm>
            <a:off x="369873" y="2005446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1V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20 mA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2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case(i,2)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case(i,3)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case(i,4)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37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434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Simulated cases</vt:lpstr>
      <vt:lpstr>Simulated cases 1 - 4</vt:lpstr>
      <vt:lpstr>Simulated cases 5 - 8</vt:lpstr>
      <vt:lpstr>Parameter extraction: Gradients at V = 0 and V = V_oc</vt:lpstr>
      <vt:lpstr>Parameter extraction: Initial guesses</vt:lpstr>
      <vt:lpstr>PowerPoint Presentation</vt:lpstr>
      <vt:lpstr>Parameter extraction: Solver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 Rajapakse</dc:creator>
  <cp:lastModifiedBy>Malith Rajapakse</cp:lastModifiedBy>
  <cp:revision>11</cp:revision>
  <dcterms:created xsi:type="dcterms:W3CDTF">2018-05-21T10:08:31Z</dcterms:created>
  <dcterms:modified xsi:type="dcterms:W3CDTF">2018-05-21T11:31:09Z</dcterms:modified>
</cp:coreProperties>
</file>