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94" r:id="rId3"/>
    <p:sldId id="267" r:id="rId4"/>
    <p:sldId id="297" r:id="rId5"/>
    <p:sldId id="269" r:id="rId6"/>
    <p:sldId id="302" r:id="rId7"/>
    <p:sldId id="303" r:id="rId8"/>
    <p:sldId id="304" r:id="rId9"/>
    <p:sldId id="271" r:id="rId10"/>
    <p:sldId id="274" r:id="rId11"/>
    <p:sldId id="260" r:id="rId12"/>
    <p:sldId id="290" r:id="rId13"/>
    <p:sldId id="292" r:id="rId14"/>
    <p:sldId id="281" r:id="rId15"/>
    <p:sldId id="263" r:id="rId16"/>
    <p:sldId id="264" r:id="rId17"/>
    <p:sldId id="265" r:id="rId18"/>
    <p:sldId id="268" r:id="rId19"/>
    <p:sldId id="266" r:id="rId20"/>
    <p:sldId id="278" r:id="rId21"/>
    <p:sldId id="279" r:id="rId22"/>
    <p:sldId id="293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5" r:id="rId32"/>
    <p:sldId id="291" r:id="rId33"/>
    <p:sldId id="29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18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6A0BA00A-4B70-4A31-9AD1-2798C21196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47B940D-B296-4AAA-9DDC-8CCB5F4351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D072F-B349-4F20-974D-96BB9C9B25C8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49D7163-AE70-45D3-8ADD-F4BA1977F6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F7F30A0-B2BE-4F5C-A038-44A47C98F1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7E847-8AE4-47EE-939E-BB7D64D132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602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5204C-4D38-4D00-AF5E-BC61BADC684B}" type="datetimeFigureOut">
              <a:rPr lang="en-AU" smtClean="0"/>
              <a:t>23/05/2018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896CE-9C12-468D-BA54-9F74A5830F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30087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Add in dates. Keep clean and neat.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1391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Put the problem statement as early as possible. Have a aim slide, what is the aim and keep the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9849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future work cannot be the same as 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31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Remove the asterisk and put in multiplication symbol.</a:t>
            </a:r>
          </a:p>
          <a:p>
            <a:endParaRPr lang="en-AU" dirty="0"/>
          </a:p>
          <a:p>
            <a:r>
              <a:rPr lang="en-AU" dirty="0"/>
              <a:t>You need to explain why you are simulating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6068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 need to explain.</a:t>
            </a:r>
          </a:p>
          <a:p>
            <a:endParaRPr lang="en-AU" dirty="0"/>
          </a:p>
          <a:p>
            <a:r>
              <a:rPr lang="en-AU" dirty="0"/>
              <a:t>Put in 1000’s instead of E</a:t>
            </a:r>
          </a:p>
          <a:p>
            <a:endParaRPr lang="en-AU" dirty="0"/>
          </a:p>
          <a:p>
            <a:r>
              <a:rPr lang="en-AU" dirty="0"/>
              <a:t>Reduce the number of cases.</a:t>
            </a:r>
          </a:p>
          <a:p>
            <a:endParaRPr lang="en-AU" dirty="0"/>
          </a:p>
          <a:p>
            <a:r>
              <a:rPr lang="en-AU" dirty="0"/>
              <a:t>Put ohms all the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6770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Case 1</a:t>
            </a:r>
          </a:p>
          <a:p>
            <a:r>
              <a:rPr lang="en-AU" dirty="0"/>
              <a:t>Case 2</a:t>
            </a:r>
          </a:p>
          <a:p>
            <a:r>
              <a:rPr lang="en-AU" dirty="0"/>
              <a:t>Case 3</a:t>
            </a:r>
          </a:p>
          <a:p>
            <a:r>
              <a:rPr lang="en-AU" dirty="0"/>
              <a:t>Case 8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037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Remove everything on the slide.</a:t>
            </a:r>
          </a:p>
          <a:p>
            <a:endParaRPr lang="en-AU" dirty="0"/>
          </a:p>
          <a:p>
            <a:r>
              <a:rPr lang="en-AU" dirty="0"/>
              <a:t>To get the initial guess we need to get the gradients. </a:t>
            </a:r>
          </a:p>
          <a:p>
            <a:endParaRPr lang="en-AU" dirty="0"/>
          </a:p>
          <a:p>
            <a:r>
              <a:rPr lang="en-AU" dirty="0"/>
              <a:t>Colour code the gradients.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832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Explain the machine learning. Is sensitive and it doesn’t have physical meaning and based 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3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Define RSME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8157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Make it clear that it is real data.  The middle one doesn’t fit well due to </a:t>
            </a:r>
            <a:r>
              <a:rPr lang="en-AU" dirty="0" err="1"/>
              <a:t>abnomaility</a:t>
            </a:r>
            <a:r>
              <a:rPr lang="en-AU" dirty="0"/>
              <a:t> in the solar cells. Could be hysteresis.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7892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Keep the scale the same. Don’t keep it as zero.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680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046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482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Conclusion. Highlight what we </a:t>
            </a:r>
            <a:r>
              <a:rPr lang="en-AU" dirty="0" err="1"/>
              <a:t>achived</a:t>
            </a:r>
            <a:r>
              <a:rPr lang="en-AU" dirty="0"/>
              <a:t>. And we need do say everything we did. Just make it understand we.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74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Motivation for the research. We have 40 research doing research for solar cell research and printable. 100 solar cells in 1 hr.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4049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02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Introduce a solar cell. (30 seconds). You apply voltage across not against and you step the voltage and measure the current at each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0934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Circle and explain. Take about recombination. High the voltage the more charge is recombined.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5038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Circle and explain. Take about recombination. High the voltage the more charge is recombined.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8979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Circle and explain. Take about recombination. High the voltage the more charge is recombined.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644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 Italics of lambert 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E896CE-9C12-468D-BA54-9F74A5830FA0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262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04B756-F123-44BD-A305-71C8011C6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BF7E588-4D03-42B6-AF30-6662ABEBF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D15E1BE-6D94-4574-A924-98484D0D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463A-531E-4F39-869E-ADFFDEDE7DF1}" type="datetime1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CF0DED-256B-4866-842E-97EEE577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0354D7-9E17-49B2-B321-7CD211BB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92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DF2FD7-8647-4B7B-B1CB-60E7B862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BE5ACE7-5977-44CA-821A-2EEB8A063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9743F4-79B2-4E1A-A9A7-8EEE79C9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15B97-FEBD-4868-AE44-0F668F2ED0A2}" type="datetime1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2D993F-E83E-4295-A5C8-9EF2DA10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D323576-8A4A-458D-A497-245397B5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085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3AA633B-4DED-44DE-B6B7-D03C08B39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EDA1F80-3482-421B-A043-F6CB42A5C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02D721-6882-489A-9813-E3361F8F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EF9F-D0FE-4DCB-BD11-7FE1B8E90EEF}" type="datetime1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E4CCE3-5E86-4DCB-B654-9F6EFDA7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64E84F-347A-4D6E-B325-C90276341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33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D4287-D466-43A2-BF40-C923A8B3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18F8D7C-92FB-4EC7-89CD-8F82E132C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D79E34-7DE7-400E-9116-87A3361F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8716-6ED5-432E-8D29-4BE08A05C411}" type="datetime1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9FF54F-1E95-4D9D-8B42-149C202D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0C88DFF-A018-4236-AE29-CA2D24D8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9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E5C726-E6DF-4DFD-B1B3-5981B0FB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23DB36B-1673-44DB-87EF-B49D5985C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CDCDE3-D3F5-49F4-95C9-79B7C231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C530-9455-41C0-BBEA-4F8EFCA757D6}" type="datetime1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9B6A4F-345A-4ADA-B382-6FBB567C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BB8BE1-B8C6-4F88-9374-AE7489EA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68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C206DF-AD24-4CFC-8773-B85B6F6C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4F7E0E-9DC5-4B8E-8FB1-665C8C10D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E4BE04F-47ED-4526-BEBD-6DB7918F4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08494D-B112-417C-9B9D-EA626699D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7D03-F868-4A6A-B089-2CE330E12CF4}" type="datetime1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C86F428-FEAF-400A-BC58-1FE8058F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F4D87AD-747C-46F2-AAA0-F3FD59D2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401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A6B609-F051-40B4-9E49-9C3F6015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BED8C71-DE88-4F93-B524-8A9D5E016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1719BE0-576D-4B68-888F-309CDF01D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D2305B2-DFA4-48C3-962E-238ED96AC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D3EBB4F-517F-4FA9-BE0A-E99EBA660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FEDCC4F-E564-4294-9BBC-03D89841F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D0FF-19CA-4DA1-9C71-9BABFDE68959}" type="datetime1">
              <a:rPr lang="en-AU" smtClean="0"/>
              <a:t>23/05/2018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DBFBCF34-07B5-47BF-9FCB-FB05CE2F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F743D01-4553-4D2E-9CCF-52BF2E37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942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3764FA-7829-4544-9DF9-5AD31875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6761D7D-B402-4E99-8B16-6595169C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F899F-060E-42DD-9DC7-48C2624C70EF}" type="datetime1">
              <a:rPr lang="en-AU" smtClean="0"/>
              <a:t>23/05/2018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2054F7-17D9-4CC7-AD96-3ED726D0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A46D90A-237F-4C94-A2F4-6EBC1B50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81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7E2B634-8B6D-48B2-9505-46B5F988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90F7-2945-4078-9D2B-9E3A0E8AB345}" type="datetime1">
              <a:rPr lang="en-AU" smtClean="0"/>
              <a:t>23/05/2018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757EFBB-10B7-40AA-8844-0E451251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FC999D-0C23-440E-93E3-2EE308AE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33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7339F9-B695-4695-85BC-8D5638BC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E7F44D-AD52-4575-B353-CBFDFDDA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B752049-7B17-403D-A336-B3C825E38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D4D512E-0AFC-492F-883E-FA1DD614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8822-DD7B-4876-A480-98BD59F3654B}" type="datetime1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0416D4-F5CA-4D72-A845-4C6D8581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2E0763-86EE-48A7-87EE-068D22AB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156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1EF6BE-D176-4E52-BDAD-F211DBFE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D23D32A-D55A-40B1-B8F7-1A69EC0D1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F95CEB8-E318-429E-B502-80B0397E6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1D0D7D6-EEFD-47B4-87A0-C270E739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30BC0-2A57-4B3A-A3C8-779F0148ADA6}" type="datetime1">
              <a:rPr lang="en-AU" smtClean="0"/>
              <a:t>23/05/2018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C73CD56-402E-48A3-B2DA-73B7C3A4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86E2B4-F04E-4FED-80F5-E5E82416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559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F9E39BB-8C13-467E-B8F8-9CAC29A1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8D4399-BE79-4B5B-9E77-5B60316DF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4BC5B84-A67C-4F4B-873B-6D52141D4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50AE6-2991-4782-8B03-18DA9E602E3F}" type="datetime1">
              <a:rPr lang="en-AU" smtClean="0"/>
              <a:t>23/05/2018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0A861C-466D-4C00-B42B-175BCBCC1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E2A5A54-B21F-433F-9408-160A3A6C2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6D26-A91A-4894-84A3-2E98E435511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78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48A99E-5686-4AA8-9C9D-64523F9A7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Solar Cell Characterization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9DD9270-7001-4FF7-9002-2E9753377B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/>
            </a:r>
            <a:br>
              <a:rPr lang="en-AU" dirty="0"/>
            </a:br>
            <a:r>
              <a:rPr lang="en-AU" dirty="0"/>
              <a:t>By Adeline Antolis and </a:t>
            </a:r>
            <a:r>
              <a:rPr lang="en-AU" dirty="0" err="1"/>
              <a:t>Malith</a:t>
            </a:r>
            <a:r>
              <a:rPr lang="en-AU" dirty="0"/>
              <a:t> </a:t>
            </a:r>
            <a:r>
              <a:rPr lang="en-AU" dirty="0" err="1"/>
              <a:t>Rajapakse</a:t>
            </a:r>
            <a:r>
              <a:rPr lang="en-AU" dirty="0"/>
              <a:t/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r>
              <a:rPr lang="en-AU" dirty="0"/>
              <a:t>23</a:t>
            </a:r>
            <a:r>
              <a:rPr lang="en-AU" baseline="30000" dirty="0"/>
              <a:t>rd</a:t>
            </a:r>
            <a:r>
              <a:rPr lang="en-AU" dirty="0"/>
              <a:t> May 2018</a:t>
            </a:r>
          </a:p>
        </p:txBody>
      </p:sp>
    </p:spTree>
    <p:extLst>
      <p:ext uri="{BB962C8B-B14F-4D97-AF65-F5344CB8AC3E}">
        <p14:creationId xmlns:p14="http://schemas.microsoft.com/office/powerpoint/2010/main" val="23774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Lambert W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3347" y="1690688"/>
                <a:ext cx="11301664" cy="4351338"/>
              </a:xfrm>
            </p:spPr>
            <p:txBody>
              <a:bodyPr>
                <a:noAutofit/>
              </a:bodyPr>
              <a:lstStyle/>
              <a:p>
                <a:r>
                  <a:rPr lang="en-AU" sz="2400" dirty="0" smtClean="0"/>
                  <a:t>Recent breakthrough in study of single diode model</a:t>
                </a:r>
              </a:p>
              <a:p>
                <a:endParaRPr lang="en-AU" sz="24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𝑞𝑅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lambert</m:t>
                      </m:r>
                      <m:r>
                        <m:rPr>
                          <m:sty m:val="p"/>
                        </m:rPr>
                        <a:rPr lang="en-AU" sz="2000" i="0">
                          <a:latin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𝑠h</m:t>
                                  </m:r>
                                </m:sub>
                              </m:s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p>
                            <m:sSup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𝑝h</m:t>
                                          </m:r>
                                        </m:sub>
                                      </m:s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𝑠h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𝑠h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𝑠h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  <a:p>
                <a:endParaRPr lang="en-AU" sz="2400" dirty="0" smtClean="0"/>
              </a:p>
              <a:p>
                <a:r>
                  <a:rPr lang="en-AU" sz="2400" dirty="0" smtClean="0"/>
                  <a:t>Implicit </a:t>
                </a:r>
                <a:r>
                  <a:rPr lang="en-AU" sz="2400" dirty="0">
                    <a:sym typeface="Wingdings" panose="05000000000000000000" pitchFamily="2" charset="2"/>
                  </a:rPr>
                  <a:t> </a:t>
                </a:r>
                <a:r>
                  <a:rPr lang="en-AU" sz="2400" dirty="0" smtClean="0">
                    <a:sym typeface="Wingdings" panose="05000000000000000000" pitchFamily="2" charset="2"/>
                  </a:rPr>
                  <a:t>Explicit</a:t>
                </a:r>
                <a:endParaRPr lang="en-AU" sz="2400" dirty="0">
                  <a:sym typeface="Wingdings" panose="05000000000000000000" pitchFamily="2" charset="2"/>
                </a:endParaRPr>
              </a:p>
              <a:p>
                <a:r>
                  <a:rPr lang="en-AU" sz="2400" dirty="0"/>
                  <a:t>Further simplifications to reduce 5 parameters to 3 </a:t>
                </a:r>
                <a:r>
                  <a:rPr lang="en-AU" sz="2400" dirty="0" smtClean="0"/>
                  <a:t>parameters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AU" sz="2400" dirty="0"/>
                  <a:t>,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endParaRPr lang="en-AU" sz="2400" dirty="0" smtClean="0"/>
              </a:p>
              <a:p>
                <a:pPr marL="0" indent="0">
                  <a:buNone/>
                </a:pPr>
                <a:endParaRPr lang="en-AU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AU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AU" sz="2000" b="0" i="0" smtClean="0">
                          <a:latin typeface="Cambria Math" panose="02040503050406030204" pitchFamily="18" charset="0"/>
                        </a:rPr>
                        <m:t>lambert</m:t>
                      </m:r>
                      <m:r>
                        <m:rPr>
                          <m:sty m:val="p"/>
                        </m:rPr>
                        <a:rPr lang="en-AU" sz="2000" i="0">
                          <a:latin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sSub>
                                <m:sSubPr>
                                  <m:ctrlPr>
                                    <a:rPr lang="en-AU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AU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d>
                            <m:dPr>
                              <m:ctrlPr>
                                <a:rPr lang="en-A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𝑂𝐶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sz="20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sz="20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𝑠h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𝑂𝐶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AU" sz="20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A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num>
                                        <m:den>
                                          <m:r>
                                            <a:rPr lang="en-AU" sz="20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  <m:d>
                                        <m:dPr>
                                          <m:ctrlP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AU" sz="200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AU" sz="200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𝑠h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AU" sz="200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AU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sz="200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sz="20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𝑠h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d>
                      <m:r>
                        <a:rPr lang="en-AU" sz="20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AU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𝑠𝑐</m:t>
                          </m:r>
                        </m:sub>
                      </m:sSub>
                      <m:r>
                        <a:rPr lang="en-AU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𝑠h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sSub>
                            <m:sSubPr>
                              <m:ctrlPr>
                                <a:rPr lang="en-AU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AU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sz="20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𝑠h</m:t>
                              </m:r>
                            </m:sub>
                          </m:sSub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347" y="1690688"/>
                <a:ext cx="11301664" cy="4351338"/>
              </a:xfrm>
              <a:blipFill rotWithShape="0">
                <a:blip r:embed="rId3"/>
                <a:stretch>
                  <a:fillRect l="-701" t="-19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D3320F2-C23C-4B37-9DDF-92CF3579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8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DA8711A-2E3A-4397-B511-F6709F1FE73E}"/>
              </a:ext>
            </a:extLst>
          </p:cNvPr>
          <p:cNvSpPr/>
          <p:nvPr/>
        </p:nvSpPr>
        <p:spPr>
          <a:xfrm>
            <a:off x="417829" y="1212077"/>
            <a:ext cx="11032491" cy="1985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Accuracy of parameter extraction depends on initial guesses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Bad initial guesses </a:t>
            </a:r>
            <a:r>
              <a:rPr lang="en-US" sz="2400" dirty="0">
                <a:latin typeface="Arial" panose="020B0604020202020204" pitchFamily="34" charset="0"/>
                <a:sym typeface="Wingdings" panose="05000000000000000000" pitchFamily="2" charset="2"/>
              </a:rPr>
              <a:t> unrealistic parameters</a:t>
            </a:r>
          </a:p>
          <a:p>
            <a:pPr marL="742950" lvl="1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55327E0C-6B62-4FF2-B688-D51864107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29" y="341036"/>
            <a:ext cx="45659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i="0" u="none" strike="noStrike" dirty="0">
                <a:solidFill>
                  <a:srgbClr val="000000"/>
                </a:solidFill>
                <a:effectLst/>
                <a:latin typeface="+mj-lt"/>
              </a:rPr>
              <a:t>Problem Statement</a:t>
            </a:r>
            <a:endParaRPr lang="en-US" sz="4400" dirty="0">
              <a:effectLst/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5D93C4A-E75F-4BCB-9922-D4F0B859C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23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AAECC1E-B8D5-4B1F-AA53-195965581AD7}"/>
              </a:ext>
            </a:extLst>
          </p:cNvPr>
          <p:cNvSpPr/>
          <p:nvPr/>
        </p:nvSpPr>
        <p:spPr>
          <a:xfrm>
            <a:off x="417829" y="1212077"/>
            <a:ext cx="11032491" cy="508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</a:pPr>
            <a:endParaRPr lang="en-US" sz="1600" b="0" i="0" u="none" strike="noStrike" dirty="0"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7A4DC55F-F6E1-4FB3-8184-DC126A12212A}"/>
                  </a:ext>
                </a:extLst>
              </p:cNvPr>
              <p:cNvSpPr/>
              <p:nvPr/>
            </p:nvSpPr>
            <p:spPr>
              <a:xfrm>
                <a:off x="558799" y="1578164"/>
                <a:ext cx="10130971" cy="14550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Arial" panose="020B0604020202020204" pitchFamily="34" charset="0"/>
                  </a:rPr>
                  <a:t>Applying constraints to the possible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</a:rPr>
                  <a:t> will improve the accuracy of the extracted parameters.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4DC55F-F6E1-4FB3-8184-DC126A122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9" y="1578164"/>
                <a:ext cx="10130971" cy="1455014"/>
              </a:xfrm>
              <a:prstGeom prst="rect">
                <a:avLst/>
              </a:prstGeom>
              <a:blipFill>
                <a:blip r:embed="rId3"/>
                <a:stretch>
                  <a:fillRect l="-963" b="-87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F62C884-DAD9-4F93-8FA9-5A4AA27D9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12</a:t>
            </a:fld>
            <a:endParaRPr lang="en-AU"/>
          </a:p>
        </p:txBody>
      </p:sp>
      <p:sp>
        <p:nvSpPr>
          <p:cNvPr id="7" name="Rectangle 1">
            <a:extLst>
              <a:ext uri="{FF2B5EF4-FFF2-40B4-BE49-F238E27FC236}">
                <a16:creationId xmlns="" xmlns:a16="http://schemas.microsoft.com/office/drawing/2014/main" id="{E0C144DF-737B-4600-8395-B09C447A1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78" y="3540089"/>
            <a:ext cx="21150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00"/>
                </a:solidFill>
                <a:latin typeface="+mj-lt"/>
              </a:rPr>
              <a:t>Objectives</a:t>
            </a:r>
            <a:endParaRPr lang="en-US" sz="3600" dirty="0">
              <a:effectLst/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A4EF980-0B1C-420D-8ADE-853BE18C69D5}"/>
              </a:ext>
            </a:extLst>
          </p:cNvPr>
          <p:cNvSpPr/>
          <p:nvPr/>
        </p:nvSpPr>
        <p:spPr>
          <a:xfrm>
            <a:off x="482600" y="4186420"/>
            <a:ext cx="11032490" cy="2193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Apply constraints to the parameters to improve accuracy of parameter extraction</a:t>
            </a:r>
          </a:p>
          <a:p>
            <a:pPr marL="285750" indent="-28575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Investigate for wide range of solar cells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27AC44E1-6F05-48AA-8FB3-72B4C9E1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Hypothesis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69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7DD432-A8DE-4038-AD15-F7CC429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4398"/>
          </a:xfrm>
        </p:spPr>
        <p:txBody>
          <a:bodyPr>
            <a:normAutofit/>
          </a:bodyPr>
          <a:lstStyle/>
          <a:p>
            <a:r>
              <a:rPr lang="en-GB" dirty="0"/>
              <a:t>Parameter Constraints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="" xmlns:a16="http://schemas.microsoft.com/office/drawing/2014/main" id="{4A09CBCD-7C0F-4F16-AB71-CC401C17E6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273540"/>
                  </p:ext>
                </p:extLst>
              </p:nvPr>
            </p:nvGraphicFramePr>
            <p:xfrm>
              <a:off x="2240102" y="1670473"/>
              <a:ext cx="7318091" cy="2319624"/>
            </p:xfrm>
            <a:graphic>
              <a:graphicData uri="http://schemas.openxmlformats.org/drawingml/2006/table">
                <a:tbl>
                  <a:tblPr/>
                  <a:tblGrid>
                    <a:gridCol w="1021129">
                      <a:extLst>
                        <a:ext uri="{9D8B030D-6E8A-4147-A177-3AD203B41FA5}">
                          <a16:colId xmlns="" xmlns:a16="http://schemas.microsoft.com/office/drawing/2014/main" val="1956134448"/>
                        </a:ext>
                      </a:extLst>
                    </a:gridCol>
                    <a:gridCol w="2212446">
                      <a:extLst>
                        <a:ext uri="{9D8B030D-6E8A-4147-A177-3AD203B41FA5}">
                          <a16:colId xmlns="" xmlns:a16="http://schemas.microsoft.com/office/drawing/2014/main" val="2101035123"/>
                        </a:ext>
                      </a:extLst>
                    </a:gridCol>
                    <a:gridCol w="2042258">
                      <a:extLst>
                        <a:ext uri="{9D8B030D-6E8A-4147-A177-3AD203B41FA5}">
                          <a16:colId xmlns="" xmlns:a16="http://schemas.microsoft.com/office/drawing/2014/main" val="1269479966"/>
                        </a:ext>
                      </a:extLst>
                    </a:gridCol>
                    <a:gridCol w="2042258">
                      <a:extLst>
                        <a:ext uri="{9D8B030D-6E8A-4147-A177-3AD203B41FA5}">
                          <a16:colId xmlns="" xmlns:a16="http://schemas.microsoft.com/office/drawing/2014/main" val="1236797656"/>
                        </a:ext>
                      </a:extLst>
                    </a:gridCol>
                  </a:tblGrid>
                  <a:tr h="773208"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AU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DC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Rs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DC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Rsh</a:t>
                          </a:r>
                          <a:endParaRPr lang="en-AU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DC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DCE5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412250890"/>
                      </a:ext>
                    </a:extLst>
                  </a:tr>
                  <a:tr h="773208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Upper Bound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000" b="0" i="1" u="none" strike="noStrike" dirty="0" smtClean="0">
                                    <a:solidFill>
                                      <a:srgbClr val="FF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b>
                                  <m:sSubPr>
                                    <m:ctrlPr>
                                      <a:rPr lang="en-AU" sz="2000" b="0" i="1" u="none" strike="noStrike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b="0" i="1" u="none" strike="noStrike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AU" sz="2000" b="0" i="1" u="none" strike="noStrike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FF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AU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AU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AU" sz="20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AU" sz="2000" b="0" i="1" u="none" strike="noStrike" dirty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000" b="0" i="1" u="none" strike="noStrike" dirty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AU" sz="2000" b="0" i="1" u="none" strike="noStrike" dirty="0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  <m:r>
                                <a:rPr lang="en-AU" sz="2000" b="0" i="1" u="none" strike="noStrike" dirty="0" smtClean="0"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oMath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699794190"/>
                      </a:ext>
                    </a:extLst>
                  </a:tr>
                  <a:tr h="773208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Lower Bound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2000" b="0" i="1" u="none" strike="noStrike" dirty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AU" sz="2000" b="0" i="1" u="none" strike="noStrike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000" b="0" i="1" u="none" strike="noStrike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AU" sz="2000" b="0" i="1" u="none" strike="noStrike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𝑜𝑐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AU" sz="2000" b="0" i="1" u="none" strike="noStrike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000" b="0" i="1" u="none" strike="noStrike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e>
                                      <m:sub>
                                        <m:r>
                                          <a:rPr lang="en-AU" sz="2000" b="0" i="1" u="none" strike="noStrike" dirty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𝑠𝑐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AU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37038087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A09CBCD-7C0F-4F16-AB71-CC401C17E6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8273540"/>
                  </p:ext>
                </p:extLst>
              </p:nvPr>
            </p:nvGraphicFramePr>
            <p:xfrm>
              <a:off x="2240102" y="1670473"/>
              <a:ext cx="7318091" cy="2319624"/>
            </p:xfrm>
            <a:graphic>
              <a:graphicData uri="http://schemas.openxmlformats.org/drawingml/2006/table">
                <a:tbl>
                  <a:tblPr/>
                  <a:tblGrid>
                    <a:gridCol w="1021129">
                      <a:extLst>
                        <a:ext uri="{9D8B030D-6E8A-4147-A177-3AD203B41FA5}">
                          <a16:colId xmlns:a16="http://schemas.microsoft.com/office/drawing/2014/main" val="1956134448"/>
                        </a:ext>
                      </a:extLst>
                    </a:gridCol>
                    <a:gridCol w="2212446">
                      <a:extLst>
                        <a:ext uri="{9D8B030D-6E8A-4147-A177-3AD203B41FA5}">
                          <a16:colId xmlns:a16="http://schemas.microsoft.com/office/drawing/2014/main" val="2101035123"/>
                        </a:ext>
                      </a:extLst>
                    </a:gridCol>
                    <a:gridCol w="2042258">
                      <a:extLst>
                        <a:ext uri="{9D8B030D-6E8A-4147-A177-3AD203B41FA5}">
                          <a16:colId xmlns:a16="http://schemas.microsoft.com/office/drawing/2014/main" val="1269479966"/>
                        </a:ext>
                      </a:extLst>
                    </a:gridCol>
                    <a:gridCol w="2042258">
                      <a:extLst>
                        <a:ext uri="{9D8B030D-6E8A-4147-A177-3AD203B41FA5}">
                          <a16:colId xmlns:a16="http://schemas.microsoft.com/office/drawing/2014/main" val="1236797656"/>
                        </a:ext>
                      </a:extLst>
                    </a:gridCol>
                  </a:tblGrid>
                  <a:tr h="773208">
                    <a:tc>
                      <a:txBody>
                        <a:bodyPr/>
                        <a:lstStyle/>
                        <a:p>
                          <a:pPr algn="ctr" rtl="0" fontAlgn="ctr"/>
                          <a:endParaRPr lang="en-AU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DC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Rs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DC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 dirty="0" err="1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Rsh</a:t>
                          </a:r>
                          <a:endParaRPr lang="en-AU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DC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6DCE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250890"/>
                      </a:ext>
                    </a:extLst>
                  </a:tr>
                  <a:tr h="773208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Upper Bound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556" t="-101575" r="-185399" b="-121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8806" t="-101575" r="-100896" b="-121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8806" t="-101575" r="-896" b="-1212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9794190"/>
                      </a:ext>
                    </a:extLst>
                  </a:tr>
                  <a:tr h="773208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Lower Bound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8806" t="-201575" r="-100896" b="-21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AU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7620" marR="7620" marT="762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8087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27A7FC08-30F9-4908-9494-CAABDEA0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13</a:t>
            </a:fld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811A126-2B95-4958-B208-AC33C71DA2F1}"/>
              </a:ext>
            </a:extLst>
          </p:cNvPr>
          <p:cNvSpPr/>
          <p:nvPr/>
        </p:nvSpPr>
        <p:spPr>
          <a:xfrm>
            <a:off x="1234690" y="4540468"/>
            <a:ext cx="968368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Reduce the residual error between the experimental data and model</a:t>
            </a:r>
            <a:b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4E3221-98E4-4E3B-8DD2-4B74FE334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8FE3E5A-A306-41B3-A042-BB31A7719B60}"/>
              </a:ext>
            </a:extLst>
          </p:cNvPr>
          <p:cNvSpPr/>
          <p:nvPr/>
        </p:nvSpPr>
        <p:spPr>
          <a:xfrm>
            <a:off x="838199" y="1595588"/>
            <a:ext cx="1034142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+mj-lt"/>
              <a:buAutoNum type="arabicPeriod"/>
            </a:pP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</a:rPr>
              <a:t> Compare %error of extracted parameter from simulated parameters.</a:t>
            </a:r>
            <a:b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AU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</a:rPr>
              <a:t> Compare root mean squares error (RMSE) for a literature solar cell IV curve. </a:t>
            </a:r>
            <a:b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AU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</a:rPr>
              <a:t> Compare RMSE for a perovskite solar cell IV curve.</a:t>
            </a:r>
          </a:p>
          <a:p>
            <a:pPr fontAlgn="base">
              <a:buFont typeface="+mj-lt"/>
              <a:buAutoNum type="arabicPeriod"/>
            </a:pPr>
            <a:endParaRPr lang="en-AU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buFont typeface="+mj-lt"/>
              <a:buAutoNum type="arabicPeriod"/>
            </a:pPr>
            <a:endParaRPr lang="en-AU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AU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/>
            <a:endParaRPr lang="en-US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8C870BF-D043-450C-9E17-A9F5FA6D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7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15">
            <a:extLst>
              <a:ext uri="{FF2B5EF4-FFF2-40B4-BE49-F238E27FC236}">
                <a16:creationId xmlns="" xmlns:a16="http://schemas.microsoft.com/office/drawing/2014/main" id="{50E6C870-86A4-45C1-93B7-EBEECF120A62}"/>
              </a:ext>
            </a:extLst>
          </p:cNvPr>
          <p:cNvSpPr txBox="1">
            <a:spLocks/>
          </p:cNvSpPr>
          <p:nvPr/>
        </p:nvSpPr>
        <p:spPr>
          <a:xfrm>
            <a:off x="828768" y="342997"/>
            <a:ext cx="8520600" cy="721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r>
              <a:rPr lang="en-GB" sz="3600" dirty="0">
                <a:solidFill>
                  <a:srgbClr val="000000"/>
                </a:solidFill>
                <a:latin typeface="+mj-lt"/>
                <a:ea typeface="+mn-ea"/>
                <a:cs typeface="+mn-cs"/>
              </a:rPr>
              <a:t>Simulate IV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hape 116">
                <a:extLst>
                  <a:ext uri="{FF2B5EF4-FFF2-40B4-BE49-F238E27FC236}">
                    <a16:creationId xmlns="" xmlns:a16="http://schemas.microsoft.com/office/drawing/2014/main" id="{B1A2B6ED-C4D1-4766-AECD-6DE551E50A63}"/>
                  </a:ext>
                </a:extLst>
              </p:cNvPr>
              <p:cNvSpPr txBox="1"/>
              <p:nvPr/>
            </p:nvSpPr>
            <p:spPr>
              <a:xfrm>
                <a:off x="3407229" y="3278520"/>
                <a:ext cx="2376753" cy="106290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Generate evenly spaced voltage data from </a:t>
                </a:r>
                <a14:m>
                  <m:oMath xmlns:m="http://schemas.openxmlformats.org/officeDocument/2006/math"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0</m:t>
                    </m:r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𝑉</m:t>
                    </m:r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 to </a:t>
                </a:r>
                <a14:m>
                  <m:oMath xmlns:m="http://schemas.openxmlformats.org/officeDocument/2006/math"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(1.1</m:t>
                    </m:r>
                    <m:r>
                      <a:rPr lang="en-GB" sz="160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  <a:sym typeface="Arial"/>
                      </a:rPr>
                      <m:t>×</m:t>
                    </m:r>
                    <m:sSub>
                      <m:sSubPr>
                        <m:ctrlP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lang="en-GB" sz="1600" i="1" kern="0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𝑉</m:t>
                        </m:r>
                      </m:e>
                      <m:sub>
                        <m:r>
                          <a:rPr lang="en-AU" sz="16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𝑜𝑐</m:t>
                        </m:r>
                      </m:sub>
                    </m:sSub>
                    <m:r>
                      <a:rPr lang="en-GB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)</m:t>
                    </m:r>
                    <m:r>
                      <a:rPr lang="en-GB" sz="1600" i="1" kern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𝑉</m:t>
                    </m:r>
                  </m:oMath>
                </a14:m>
                <a:r>
                  <a:rPr lang="en-GB"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rPr>
                  <a:t>.</a:t>
                </a:r>
                <a:endParaRPr sz="1600" kern="0" dirty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mc:Choice>
        <mc:Fallback xmlns="">
          <p:sp>
            <p:nvSpPr>
              <p:cNvPr id="17" name="Shape 116">
                <a:extLst>
                  <a:ext uri="{FF2B5EF4-FFF2-40B4-BE49-F238E27FC236}">
                    <a16:creationId xmlns:a16="http://schemas.microsoft.com/office/drawing/2014/main" id="{B1A2B6ED-C4D1-4766-AECD-6DE551E5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229" y="3278520"/>
                <a:ext cx="2376753" cy="10629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hape 117">
            <a:extLst>
              <a:ext uri="{FF2B5EF4-FFF2-40B4-BE49-F238E27FC236}">
                <a16:creationId xmlns="" xmlns:a16="http://schemas.microsoft.com/office/drawing/2014/main" id="{9E8D7524-B951-4FE5-BF15-DB7E881C320E}"/>
              </a:ext>
            </a:extLst>
          </p:cNvPr>
          <p:cNvSpPr txBox="1"/>
          <p:nvPr/>
        </p:nvSpPr>
        <p:spPr>
          <a:xfrm>
            <a:off x="6096000" y="3157532"/>
            <a:ext cx="1710000" cy="1304876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Generate current with explicit single diode equation.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" name="Shape 118">
            <a:extLst>
              <a:ext uri="{FF2B5EF4-FFF2-40B4-BE49-F238E27FC236}">
                <a16:creationId xmlns="" xmlns:a16="http://schemas.microsoft.com/office/drawing/2014/main" id="{CD0746B2-6182-4653-B6E0-2C605CDB1B82}"/>
              </a:ext>
            </a:extLst>
          </p:cNvPr>
          <p:cNvCxnSpPr>
            <a:cxnSpLocks/>
            <a:stCxn id="13" idx="0"/>
            <a:endCxn id="17" idx="1"/>
          </p:cNvCxnSpPr>
          <p:nvPr/>
        </p:nvCxnSpPr>
        <p:spPr>
          <a:xfrm flipV="1">
            <a:off x="1705889" y="3809970"/>
            <a:ext cx="1701340" cy="336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Shape 120">
            <a:extLst>
              <a:ext uri="{FF2B5EF4-FFF2-40B4-BE49-F238E27FC236}">
                <a16:creationId xmlns="" xmlns:a16="http://schemas.microsoft.com/office/drawing/2014/main" id="{DBE40EB8-F864-48ED-A24B-5E22518E438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5783982" y="3809970"/>
            <a:ext cx="312018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Shape 122">
            <a:extLst>
              <a:ext uri="{FF2B5EF4-FFF2-40B4-BE49-F238E27FC236}">
                <a16:creationId xmlns="" xmlns:a16="http://schemas.microsoft.com/office/drawing/2014/main" id="{D43C6499-D78A-4946-A765-63245D3D0DF0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7806000" y="3801760"/>
            <a:ext cx="376506" cy="821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Shape 123">
            <a:extLst>
              <a:ext uri="{FF2B5EF4-FFF2-40B4-BE49-F238E27FC236}">
                <a16:creationId xmlns="" xmlns:a16="http://schemas.microsoft.com/office/drawing/2014/main" id="{DE32E422-188A-400C-A3D1-1C67CA6EDDBD}"/>
              </a:ext>
            </a:extLst>
          </p:cNvPr>
          <p:cNvSpPr txBox="1"/>
          <p:nvPr/>
        </p:nvSpPr>
        <p:spPr>
          <a:xfrm>
            <a:off x="8182506" y="2982910"/>
            <a:ext cx="1710000" cy="1637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GB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Introduce noise with signal to noise ratio (SR) of 45</a:t>
            </a:r>
            <a:endParaRPr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66611D8-B899-45D9-BA44-63AAA74FBF25}"/>
              </a:ext>
            </a:extLst>
          </p:cNvPr>
          <p:cNvGrpSpPr/>
          <p:nvPr/>
        </p:nvGrpSpPr>
        <p:grpSpPr>
          <a:xfrm>
            <a:off x="369873" y="2005446"/>
            <a:ext cx="2672031" cy="3072522"/>
            <a:chOff x="369873" y="2005446"/>
            <a:chExt cx="2001471" cy="2582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Shape 121">
                  <a:extLst>
                    <a:ext uri="{FF2B5EF4-FFF2-40B4-BE49-F238E27FC236}">
                      <a16:creationId xmlns="" xmlns:a16="http://schemas.microsoft.com/office/drawing/2014/main" id="{18569DC1-5A5F-4EE3-84BB-A8AAA20075BE}"/>
                    </a:ext>
                  </a:extLst>
                </p:cNvPr>
                <p:cNvSpPr txBox="1"/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Specify the following</a:t>
                  </a:r>
                  <a:b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</a:b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𝑜𝑐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 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2" name="Shape 121">
                  <a:extLst>
                    <a:ext uri="{FF2B5EF4-FFF2-40B4-BE49-F238E27FC236}">
                      <a16:creationId xmlns:a16="http://schemas.microsoft.com/office/drawing/2014/main" id="{18569DC1-5A5F-4EE3-84BB-A8AAA20075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blipFill>
                  <a:blip r:embed="rId4"/>
                  <a:stretch>
                    <a:fillRect l="-1134"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Shape 119">
                  <a:extLst>
                    <a:ext uri="{FF2B5EF4-FFF2-40B4-BE49-F238E27FC236}">
                      <a16:creationId xmlns="" xmlns:a16="http://schemas.microsoft.com/office/drawing/2014/main" id="{3D2D78F2-1210-41B5-9F57-B55A50B420B2}"/>
                    </a:ext>
                  </a:extLst>
                </p:cNvPr>
                <p:cNvSpPr txBox="1"/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𝑠h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r>
                        <a:rPr lang="en-GB" sz="160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𝑛</m:t>
                      </m:r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13" name="Shape 119">
                  <a:extLst>
                    <a:ext uri="{FF2B5EF4-FFF2-40B4-BE49-F238E27FC236}">
                      <a16:creationId xmlns:a16="http://schemas.microsoft.com/office/drawing/2014/main" id="{3D2D78F2-1210-41B5-9F57-B55A50B420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5D1724C-E368-4897-813D-84B0231E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33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8">
            <a:extLst>
              <a:ext uri="{FF2B5EF4-FFF2-40B4-BE49-F238E27FC236}">
                <a16:creationId xmlns="" xmlns:a16="http://schemas.microsoft.com/office/drawing/2014/main" id="{EC438939-C5D1-4C95-AFBD-B8ABA7292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0500" y="36576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Simulated cases</a:t>
            </a:r>
            <a:endParaRPr sz="3600" dirty="0"/>
          </a:p>
        </p:txBody>
      </p:sp>
      <p:graphicFrame>
        <p:nvGraphicFramePr>
          <p:cNvPr id="7" name="Shape 131">
            <a:extLst>
              <a:ext uri="{FF2B5EF4-FFF2-40B4-BE49-F238E27FC236}">
                <a16:creationId xmlns="" xmlns:a16="http://schemas.microsoft.com/office/drawing/2014/main" id="{05875F72-27F9-4935-AD9F-10BFBA7B9B95}"/>
              </a:ext>
            </a:extLst>
          </p:cNvPr>
          <p:cNvGraphicFramePr/>
          <p:nvPr>
            <p:extLst/>
          </p:nvPr>
        </p:nvGraphicFramePr>
        <p:xfrm>
          <a:off x="7925971" y="1278945"/>
          <a:ext cx="3705429" cy="408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1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24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972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947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6871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1" dirty="0"/>
                        <a:t>Case</a:t>
                      </a:r>
                      <a:endParaRPr sz="16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1" dirty="0"/>
                        <a:t>Rs</a:t>
                      </a:r>
                      <a:endParaRPr sz="16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</a:rPr>
                        <a:t>(Ω)</a:t>
                      </a:r>
                      <a:endParaRPr sz="11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1" dirty="0" err="1"/>
                        <a:t>Rsh</a:t>
                      </a:r>
                      <a:endParaRPr sz="16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</a:rPr>
                        <a:t>(kΩ)</a:t>
                      </a:r>
                      <a:endParaRPr sz="11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i="1" dirty="0"/>
                        <a:t>n</a:t>
                      </a:r>
                      <a:endParaRPr sz="16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0.10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1.00E+03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1.00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2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25.00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1.00E+03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1.00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3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0.10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0.20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1.00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4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0.10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1.00E+03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2.50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5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25.00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1.00E+03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2.50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6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0.10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0.20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2.50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7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0.10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1.00E+03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5.00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0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8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/>
                        <a:t>25.00</a:t>
                      </a:r>
                      <a:endParaRPr sz="1600" i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0.20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i="0" dirty="0"/>
                        <a:t>5.00</a:t>
                      </a:r>
                      <a:endParaRPr sz="1600" i="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F37B71B2-5B03-4FF3-BD22-C62A17C905F0}"/>
              </a:ext>
            </a:extLst>
          </p:cNvPr>
          <p:cNvGrpSpPr/>
          <p:nvPr/>
        </p:nvGrpSpPr>
        <p:grpSpPr>
          <a:xfrm>
            <a:off x="870500" y="1784709"/>
            <a:ext cx="2672031" cy="3072522"/>
            <a:chOff x="369873" y="2005446"/>
            <a:chExt cx="2001471" cy="2582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Shape 121">
                  <a:extLst>
                    <a:ext uri="{FF2B5EF4-FFF2-40B4-BE49-F238E27FC236}">
                      <a16:creationId xmlns="" xmlns:a16="http://schemas.microsoft.com/office/drawing/2014/main" id="{68AD9316-14FD-47FC-93E8-49CB75D9EBAB}"/>
                    </a:ext>
                  </a:extLst>
                </p:cNvPr>
                <p:cNvSpPr txBox="1"/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Specify the following</a:t>
                  </a:r>
                  <a:b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</a:br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𝑉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𝑜𝑐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1 V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𝐼</m:t>
                          </m:r>
                        </m:e>
                        <m:sub>
                          <m:r>
                            <a:rPr lang="en-US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𝑠𝑐</m:t>
                          </m:r>
                        </m:sub>
                      </m:sSub>
                    </m:oMath>
                  </a14:m>
                  <a:r>
                    <a:rPr lang="en-US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= 20 mA 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8" name="Shape 121">
                  <a:extLst>
                    <a:ext uri="{FF2B5EF4-FFF2-40B4-BE49-F238E27FC236}">
                      <a16:creationId xmlns:a16="http://schemas.microsoft.com/office/drawing/2014/main" id="{68AD9316-14FD-47FC-93E8-49CB75D9E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3" y="2005446"/>
                  <a:ext cx="2001470" cy="1519505"/>
                </a:xfrm>
                <a:prstGeom prst="rect">
                  <a:avLst/>
                </a:prstGeom>
                <a:blipFill>
                  <a:blip r:embed="rId3"/>
                  <a:stretch>
                    <a:fillRect l="-1134"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Shape 119">
                  <a:extLst>
                    <a:ext uri="{FF2B5EF4-FFF2-40B4-BE49-F238E27FC236}">
                      <a16:creationId xmlns="" xmlns:a16="http://schemas.microsoft.com/office/drawing/2014/main" id="{3F513911-E899-4188-91B4-2081C03C3938}"/>
                    </a:ext>
                  </a:extLst>
                </p:cNvPr>
                <p:cNvSpPr txBox="1"/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case(i,2)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AU" sz="1600" b="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𝑅</m:t>
                          </m:r>
                        </m:e>
                        <m:sub>
                          <m:r>
                            <a:rPr lang="en-GB" sz="1600" i="1" kern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𝑠h</m:t>
                          </m:r>
                        </m:sub>
                      </m:sSub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= case(i,3)</a:t>
                  </a:r>
                </a:p>
                <a:p>
                  <a:pPr marL="457200" indent="-317500">
                    <a:buClr>
                      <a:srgbClr val="000000"/>
                    </a:buClr>
                    <a:buSzPts val="1400"/>
                    <a:buFont typeface="Arial"/>
                    <a:buAutoNum type="arabicPeriod" startAt="3"/>
                  </a:pPr>
                  <a14:m>
                    <m:oMath xmlns:m="http://schemas.openxmlformats.org/officeDocument/2006/math">
                      <m:r>
                        <a:rPr lang="en-GB" sz="1600" i="1" kern="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𝑛</m:t>
                      </m:r>
                    </m:oMath>
                  </a14:m>
                  <a:r>
                    <a:rPr lang="en-GB" sz="1600" kern="0" dirty="0">
                      <a:solidFill>
                        <a:srgbClr val="000000"/>
                      </a:solidFill>
                      <a:latin typeface="Arial"/>
                      <a:cs typeface="Arial"/>
                      <a:sym typeface="Arial"/>
                    </a:rPr>
                    <a:t>  = case(i,4)</a:t>
                  </a:r>
                  <a:endParaRPr sz="1600" kern="0" dirty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mc:Choice>
          <mc:Fallback xmlns="">
            <p:sp>
              <p:nvSpPr>
                <p:cNvPr id="9" name="Shape 119">
                  <a:extLst>
                    <a:ext uri="{FF2B5EF4-FFF2-40B4-BE49-F238E27FC236}">
                      <a16:creationId xmlns:a16="http://schemas.microsoft.com/office/drawing/2014/main" id="{3F513911-E899-4188-91B4-2081C03C3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74" y="3524951"/>
                  <a:ext cx="2001470" cy="10629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0BC2E35-6547-4F38-9132-CC1199CD3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78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6">
            <a:extLst>
              <a:ext uri="{FF2B5EF4-FFF2-40B4-BE49-F238E27FC236}">
                <a16:creationId xmlns="" xmlns:a16="http://schemas.microsoft.com/office/drawing/2014/main" id="{0804E1BD-46E4-42CB-ACA5-5D402E1FEF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8020" y="43247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Simulated cases 1 - 4</a:t>
            </a:r>
            <a:endParaRPr sz="3600" dirty="0"/>
          </a:p>
        </p:txBody>
      </p:sp>
      <p:pic>
        <p:nvPicPr>
          <p:cNvPr id="5" name="Shape 137">
            <a:extLst>
              <a:ext uri="{FF2B5EF4-FFF2-40B4-BE49-F238E27FC236}">
                <a16:creationId xmlns="" xmlns:a16="http://schemas.microsoft.com/office/drawing/2014/main" id="{66689F85-9F8D-488F-A9D7-B4B62D04B9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2794" t="-1626" r="3747"/>
          <a:stretch/>
        </p:blipFill>
        <p:spPr>
          <a:xfrm>
            <a:off x="429859" y="1204544"/>
            <a:ext cx="8177810" cy="486214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06917184-B80B-49CD-96A0-8B47AC9AE53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62646" y="1617279"/>
          <a:ext cx="3055882" cy="40916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5909">
                  <a:extLst>
                    <a:ext uri="{9D8B030D-6E8A-4147-A177-3AD203B41FA5}">
                      <a16:colId xmlns="" xmlns:a16="http://schemas.microsoft.com/office/drawing/2014/main" val="1659165698"/>
                    </a:ext>
                  </a:extLst>
                </a:gridCol>
                <a:gridCol w="766251">
                  <a:extLst>
                    <a:ext uri="{9D8B030D-6E8A-4147-A177-3AD203B41FA5}">
                      <a16:colId xmlns="" xmlns:a16="http://schemas.microsoft.com/office/drawing/2014/main" val="1847487431"/>
                    </a:ext>
                  </a:extLst>
                </a:gridCol>
                <a:gridCol w="884837">
                  <a:extLst>
                    <a:ext uri="{9D8B030D-6E8A-4147-A177-3AD203B41FA5}">
                      <a16:colId xmlns="" xmlns:a16="http://schemas.microsoft.com/office/drawing/2014/main" val="2775103898"/>
                    </a:ext>
                  </a:extLst>
                </a:gridCol>
                <a:gridCol w="738885">
                  <a:extLst>
                    <a:ext uri="{9D8B030D-6E8A-4147-A177-3AD203B41FA5}">
                      <a16:colId xmlns="" xmlns:a16="http://schemas.microsoft.com/office/drawing/2014/main" val="3988610846"/>
                    </a:ext>
                  </a:extLst>
                </a:gridCol>
              </a:tblGrid>
              <a:tr h="1169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 dirty="0"/>
                        <a:t>Case</a:t>
                      </a:r>
                      <a:endParaRPr sz="14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/>
                        <a:t>Rs</a:t>
                      </a:r>
                      <a:endParaRPr sz="1400" b="1" i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 b="1">
                          <a:solidFill>
                            <a:schemeClr val="dk1"/>
                          </a:solidFill>
                        </a:rPr>
                        <a:t>(Ω)</a:t>
                      </a:r>
                      <a:endParaRPr sz="1050"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 dirty="0" err="1"/>
                        <a:t>Rsh</a:t>
                      </a:r>
                      <a:endParaRPr sz="14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 b="1" dirty="0">
                          <a:solidFill>
                            <a:schemeClr val="dk1"/>
                          </a:solidFill>
                        </a:rPr>
                        <a:t>(kΩ)</a:t>
                      </a:r>
                      <a:endParaRPr sz="105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/>
                        <a:t>n</a:t>
                      </a:r>
                      <a:endParaRPr sz="1400" b="1" i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20719625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1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0.10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1.00E+03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1.00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71936213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2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25.00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1.00E+03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1.00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14356743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3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0.10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0.20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1.00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63816919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4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0.10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1.00E+03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2.50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2832872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6DFF9892-DC50-4F0E-BE21-296E2E2D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48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329229-5877-461C-B3FE-D5B8E7102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665"/>
          </a:xfrm>
        </p:spPr>
        <p:txBody>
          <a:bodyPr>
            <a:normAutofit/>
          </a:bodyPr>
          <a:lstStyle/>
          <a:p>
            <a:r>
              <a:rPr lang="en-GB" sz="3600" dirty="0"/>
              <a:t>Simulated cases 5 - 8</a:t>
            </a:r>
            <a:endParaRPr lang="en-AU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9F86C0F-D1E9-4C94-8146-93D4CA2CE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9" t="-166" r="8088" b="2930"/>
          <a:stretch/>
        </p:blipFill>
        <p:spPr>
          <a:xfrm>
            <a:off x="255888" y="1318639"/>
            <a:ext cx="7947335" cy="420552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3F09726E-3CA8-47A4-BF38-E5202E4331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880230" y="1432476"/>
          <a:ext cx="3055882" cy="40916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5909">
                  <a:extLst>
                    <a:ext uri="{9D8B030D-6E8A-4147-A177-3AD203B41FA5}">
                      <a16:colId xmlns="" xmlns:a16="http://schemas.microsoft.com/office/drawing/2014/main" val="1798972137"/>
                    </a:ext>
                  </a:extLst>
                </a:gridCol>
                <a:gridCol w="766251">
                  <a:extLst>
                    <a:ext uri="{9D8B030D-6E8A-4147-A177-3AD203B41FA5}">
                      <a16:colId xmlns="" xmlns:a16="http://schemas.microsoft.com/office/drawing/2014/main" val="3539953702"/>
                    </a:ext>
                  </a:extLst>
                </a:gridCol>
                <a:gridCol w="884837">
                  <a:extLst>
                    <a:ext uri="{9D8B030D-6E8A-4147-A177-3AD203B41FA5}">
                      <a16:colId xmlns="" xmlns:a16="http://schemas.microsoft.com/office/drawing/2014/main" val="2646266524"/>
                    </a:ext>
                  </a:extLst>
                </a:gridCol>
                <a:gridCol w="738885">
                  <a:extLst>
                    <a:ext uri="{9D8B030D-6E8A-4147-A177-3AD203B41FA5}">
                      <a16:colId xmlns="" xmlns:a16="http://schemas.microsoft.com/office/drawing/2014/main" val="4234731190"/>
                    </a:ext>
                  </a:extLst>
                </a:gridCol>
              </a:tblGrid>
              <a:tr h="1169075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 dirty="0"/>
                        <a:t>Case</a:t>
                      </a:r>
                      <a:endParaRPr sz="14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/>
                        <a:t>Rs</a:t>
                      </a:r>
                      <a:endParaRPr sz="1400" b="1" i="1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 b="1">
                          <a:solidFill>
                            <a:schemeClr val="dk1"/>
                          </a:solidFill>
                        </a:rPr>
                        <a:t>(Ω)</a:t>
                      </a:r>
                      <a:endParaRPr sz="1050" b="1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 dirty="0" err="1"/>
                        <a:t>Rsh</a:t>
                      </a:r>
                      <a:endParaRPr sz="14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050" b="1" dirty="0">
                          <a:solidFill>
                            <a:schemeClr val="dk1"/>
                          </a:solidFill>
                        </a:rPr>
                        <a:t>(kΩ)</a:t>
                      </a:r>
                      <a:endParaRPr sz="105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1" dirty="0"/>
                        <a:t>n</a:t>
                      </a:r>
                      <a:endParaRPr sz="1400" b="1" i="1" dirty="0"/>
                    </a:p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87247967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5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25.00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1.00E+03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2.50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16788339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6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0.10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0.20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2.50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009919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7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0.10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1.00E+03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5.00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89869033"/>
                  </a:ext>
                </a:extLst>
              </a:tr>
              <a:tr h="7306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8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/>
                        <a:t>25.00</a:t>
                      </a:r>
                      <a:endParaRPr sz="1400" i="1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0.20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i="1" dirty="0"/>
                        <a:t>5.00</a:t>
                      </a:r>
                      <a:endParaRPr sz="1400" i="1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2041917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EE168E0-6860-4277-9D81-8DF92E2F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934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147">
                <a:extLst>
                  <a:ext uri="{FF2B5EF4-FFF2-40B4-BE49-F238E27FC236}">
                    <a16:creationId xmlns="" xmlns:a16="http://schemas.microsoft.com/office/drawing/2014/main" id="{37AC49B7-1971-4E3B-A78B-BE14A2168D26}"/>
                  </a:ext>
                </a:extLst>
              </p:cNvPr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494580" y="352730"/>
                <a:ext cx="8520600" cy="572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700" dirty="0"/>
                  <a:t>Parameter extraction: Gradients at </a:t>
                </a:r>
                <a14:m>
                  <m:oMath xmlns:m="http://schemas.openxmlformats.org/officeDocument/2006/math">
                    <m:r>
                      <a:rPr lang="en-GB" sz="27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700" i="1" dirty="0" smtClean="0"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GB" sz="2700" dirty="0"/>
                  <a:t>and </a:t>
                </a:r>
                <a14:m>
                  <m:oMath xmlns:m="http://schemas.openxmlformats.org/officeDocument/2006/math">
                    <m:r>
                      <a:rPr lang="en-GB" sz="27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27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AU" sz="2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7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2700" b="0" i="1" dirty="0" smtClean="0">
                            <a:latin typeface="Cambria Math" panose="02040503050406030204" pitchFamily="18" charset="0"/>
                          </a:rPr>
                          <m:t>𝑜𝑐</m:t>
                        </m:r>
                      </m:sub>
                    </m:sSub>
                  </m:oMath>
                </a14:m>
                <a:endParaRPr sz="2700" dirty="0"/>
              </a:p>
            </p:txBody>
          </p:sp>
        </mc:Choice>
        <mc:Fallback xmlns="">
          <p:sp>
            <p:nvSpPr>
              <p:cNvPr id="4" name="Shape 147">
                <a:extLst>
                  <a:ext uri="{FF2B5EF4-FFF2-40B4-BE49-F238E27FC236}">
                    <a16:creationId xmlns:a16="http://schemas.microsoft.com/office/drawing/2014/main" id="{37AC49B7-1971-4E3B-A78B-BE14A2168D2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4580" y="352730"/>
                <a:ext cx="8520600" cy="572700"/>
              </a:xfrm>
              <a:prstGeom prst="rect">
                <a:avLst/>
              </a:prstGeom>
              <a:blipFill>
                <a:blip r:embed="rId3"/>
                <a:stretch>
                  <a:fillRect l="-1359" t="-8511" b="-170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Shape 159">
            <a:extLst>
              <a:ext uri="{FF2B5EF4-FFF2-40B4-BE49-F238E27FC236}">
                <a16:creationId xmlns="" xmlns:a16="http://schemas.microsoft.com/office/drawing/2014/main" id="{C16C025B-72F2-46DC-A7E2-B0457B473A5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167" r="8413"/>
          <a:stretch/>
        </p:blipFill>
        <p:spPr>
          <a:xfrm>
            <a:off x="2834690" y="1039397"/>
            <a:ext cx="9048316" cy="5320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Shape 160">
            <a:extLst>
              <a:ext uri="{FF2B5EF4-FFF2-40B4-BE49-F238E27FC236}">
                <a16:creationId xmlns="" xmlns:a16="http://schemas.microsoft.com/office/drawing/2014/main" id="{97887511-6E99-4B07-8A51-82FA38F061D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0579" y="2520830"/>
            <a:ext cx="1493710" cy="5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Shape 161">
            <a:extLst>
              <a:ext uri="{FF2B5EF4-FFF2-40B4-BE49-F238E27FC236}">
                <a16:creationId xmlns="" xmlns:a16="http://schemas.microsoft.com/office/drawing/2014/main" id="{EAFD3AA7-609C-47F0-A90E-0280D7607E5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5180" y="4900655"/>
            <a:ext cx="1392933" cy="4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FC31958F-45A2-4C09-A959-ABC64F52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19</a:t>
            </a:fld>
            <a:endParaRPr lang="en-AU"/>
          </a:p>
        </p:txBody>
      </p:sp>
      <p:pic>
        <p:nvPicPr>
          <p:cNvPr id="20" name="Shape 161">
            <a:extLst>
              <a:ext uri="{FF2B5EF4-FFF2-40B4-BE49-F238E27FC236}">
                <a16:creationId xmlns="" xmlns:a16="http://schemas.microsoft.com/office/drawing/2014/main" id="{9576F885-5D36-4161-8528-DB9CD80E4031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9123" y="1384569"/>
            <a:ext cx="2005567" cy="79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Shape 160">
            <a:extLst>
              <a:ext uri="{FF2B5EF4-FFF2-40B4-BE49-F238E27FC236}">
                <a16:creationId xmlns="" xmlns:a16="http://schemas.microsoft.com/office/drawing/2014/main" id="{B44F87BB-882B-4F1B-B67F-090A6F7A547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123" y="2621522"/>
            <a:ext cx="2349506" cy="1188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151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874A9B-1564-488B-916A-798A0FA5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a solar cell?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CE1AD9-E34F-4EA9-9F29-CEA7509B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Device that converts energy of light into electricity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278907-7156-464A-977E-FE3216CA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</a:t>
            </a:fld>
            <a:endParaRPr lang="en-AU"/>
          </a:p>
        </p:txBody>
      </p:sp>
      <p:pic>
        <p:nvPicPr>
          <p:cNvPr id="1028" name="Picture 4" descr="http://www.redarc.com.au/images/uploads/files/solar_cel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32" y="2800899"/>
            <a:ext cx="6806618" cy="275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47">
            <a:extLst>
              <a:ext uri="{FF2B5EF4-FFF2-40B4-BE49-F238E27FC236}">
                <a16:creationId xmlns="" xmlns:a16="http://schemas.microsoft.com/office/drawing/2014/main" id="{32C74033-9B83-469C-A4A1-71C1F8C133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580" y="322092"/>
            <a:ext cx="11240220" cy="1165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Parameter extraction (2) : </a:t>
            </a:r>
            <a:r>
              <a:rPr lang="en-AU" sz="3600" dirty="0"/>
              <a:t>Initial guesses</a:t>
            </a:r>
            <a:endParaRPr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="" xmlns:a16="http://schemas.microsoft.com/office/drawing/2014/main" id="{E7086E5F-7E27-4789-9585-3FF336BB0411}"/>
                  </a:ext>
                </a:extLst>
              </p:cNvPr>
              <p:cNvSpPr/>
              <p:nvPr/>
            </p:nvSpPr>
            <p:spPr>
              <a:xfrm>
                <a:off x="1295013" y="1592102"/>
                <a:ext cx="9601974" cy="1298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den>
                              </m:f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𝐼𝑠𝑐</m:t>
                                      </m:r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e>
                      </m:eqArr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7086E5F-7E27-4789-9585-3FF336BB04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13" y="1592102"/>
                <a:ext cx="9601974" cy="12984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39C0301C-E6C0-4A36-8015-5C411340E8BA}"/>
                  </a:ext>
                </a:extLst>
              </p:cNvPr>
              <p:cNvSpPr/>
              <p:nvPr/>
            </p:nvSpPr>
            <p:spPr>
              <a:xfrm>
                <a:off x="1313703" y="3438169"/>
                <a:ext cx="9601974" cy="1298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𝑑𝑉</m:t>
                                  </m:r>
                                </m:num>
                                <m:den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den>
                              </m:f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e>
                      </m:eqArr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9C0301C-E6C0-4A36-8015-5C411340E8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703" y="3438169"/>
                <a:ext cx="9601974" cy="1298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="" xmlns:a16="http://schemas.microsoft.com/office/drawing/2014/main" id="{9CC5B2D5-B320-4E4E-B1B5-066E6F67C5D2}"/>
                  </a:ext>
                </a:extLst>
              </p:cNvPr>
              <p:cNvSpPr/>
              <p:nvPr/>
            </p:nvSpPr>
            <p:spPr>
              <a:xfrm>
                <a:off x="1295013" y="5265898"/>
                <a:ext cx="9601974" cy="1021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&amp;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𝑑𝑉</m:t>
                              </m:r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𝑑𝐼</m:t>
                              </m:r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𝑜𝑐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0)</m:t>
                          </m:r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0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m:rPr>
                              <m:sty m:val="p"/>
                            </m:rPr>
                            <a:rPr lang="en-AU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e>
                      </m:eqAr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CC5B2D5-B320-4E4E-B1B5-066E6F67C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013" y="5265898"/>
                <a:ext cx="9601974" cy="1021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1AA44234-6829-44A7-BABB-70061963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1187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99567C24-F5C6-42E3-8983-0401A9B7D532}"/>
                  </a:ext>
                </a:extLst>
              </p:cNvPr>
              <p:cNvSpPr/>
              <p:nvPr/>
            </p:nvSpPr>
            <p:spPr>
              <a:xfrm>
                <a:off x="968994" y="1086510"/>
                <a:ext cx="9601974" cy="1635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AU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𝑜𝑐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𝑠h</m:t>
                                                  </m:r>
                                                  <m:r>
                                                    <a:rPr lang="en-AU" i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den>
                                      </m:f>
                                      <m:r>
                                        <a:rPr lang="en-AU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𝑠𝑐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AU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𝑠h</m:t>
                                                  </m:r>
                                                  <m:r>
                                                    <a:rPr lang="en-AU" i="0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e>
                      </m:eqArr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567C24-F5C6-42E3-8983-0401A9B7D5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4" y="1086510"/>
                <a:ext cx="9601974" cy="16356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266CFBA9-6858-4427-9DB4-609FE2544F5C}"/>
                  </a:ext>
                </a:extLst>
              </p:cNvPr>
              <p:cNvSpPr/>
              <p:nvPr/>
            </p:nvSpPr>
            <p:spPr>
              <a:xfrm>
                <a:off x="968994" y="3766517"/>
                <a:ext cx="9601974" cy="12911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eqArr>
                            <m:eqArrPr>
                              <m:ctrlPr>
                                <a:rPr lang="en-A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A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𝑠𝑐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AU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AU" i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eqAr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e>
                      </m:eqArr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66CFBA9-6858-4427-9DB4-609FE2544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4" y="3766517"/>
                <a:ext cx="9601974" cy="12911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E34EDABC-B433-4C40-A2C8-C65F98821E4D}"/>
                  </a:ext>
                </a:extLst>
              </p:cNvPr>
              <p:cNvSpPr txBox="1"/>
              <p:nvPr/>
            </p:nvSpPr>
            <p:spPr>
              <a:xfrm>
                <a:off x="578735" y="2782669"/>
                <a:ext cx="10382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𝑅𝑠</m:t>
                    </m:r>
                  </m:oMath>
                </a14:m>
                <a:r>
                  <a:rPr lang="en-AU" dirty="0"/>
                  <a:t> can be retrieved by substituting the calculated in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into equation (5). Equation (5) has been rearranged below to make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𝑅𝑠</m:t>
                    </m:r>
                  </m:oMath>
                </a14:m>
                <a:r>
                  <a:rPr lang="en-AU" dirty="0"/>
                  <a:t> as the subject of the formula.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4EDABC-B433-4C40-A2C8-C65F98821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5" y="2782669"/>
                <a:ext cx="10382491" cy="646331"/>
              </a:xfrm>
              <a:prstGeom prst="rect">
                <a:avLst/>
              </a:prstGeom>
              <a:blipFill>
                <a:blip r:embed="rId4"/>
                <a:stretch>
                  <a:fillRect l="-528" t="-4673" b="-130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D1C85A71-54AC-4E0C-9BC3-66C1E1A38842}"/>
                  </a:ext>
                </a:extLst>
              </p:cNvPr>
              <p:cNvSpPr txBox="1"/>
              <p:nvPr/>
            </p:nvSpPr>
            <p:spPr>
              <a:xfrm>
                <a:off x="694480" y="411283"/>
                <a:ext cx="103824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Equation 6 and 5 can be subtracted to obtain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AU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as function of known parameters.</a:t>
                </a:r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1C85A71-54AC-4E0C-9BC3-66C1E1A3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80" y="411283"/>
                <a:ext cx="10382491" cy="369332"/>
              </a:xfrm>
              <a:prstGeom prst="rect">
                <a:avLst/>
              </a:prstGeom>
              <a:blipFill>
                <a:blip r:embed="rId5"/>
                <a:stretch>
                  <a:fillRect l="-528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EF34F78A-A316-4F2D-A891-91277568881A}"/>
                  </a:ext>
                </a:extLst>
              </p:cNvPr>
              <p:cNvSpPr/>
              <p:nvPr/>
            </p:nvSpPr>
            <p:spPr>
              <a:xfrm>
                <a:off x="968994" y="5771490"/>
                <a:ext cx="960197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h𝑖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𝑠h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𝐸𝑞</m:t>
                          </m:r>
                        </m:e>
                      </m:eqAr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F34F78A-A316-4F2D-A891-912775688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94" y="5771490"/>
                <a:ext cx="9601974" cy="369332"/>
              </a:xfrm>
              <a:prstGeom prst="rect">
                <a:avLst/>
              </a:prstGeom>
              <a:blipFill>
                <a:blip r:embed="rId6"/>
                <a:stretch>
                  <a:fillRect r="-63" b="-1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CBABDF29-9BB4-4933-A491-D4C9AD42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004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="" xmlns:a16="http://schemas.microsoft.com/office/drawing/2014/main" id="{F958CF5B-BBBD-449D-9F39-D7D2E2BD07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sz="3600" b="0" dirty="0"/>
                  <a:t>Deriving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3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sz="3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AU" sz="36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58CF5B-BBBD-449D-9F39-D7D2E2BD0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="" xmlns:a16="http://schemas.microsoft.com/office/drawing/2014/main" id="{D0AA2DE1-C7DA-4546-9712-D4E1943C901E}"/>
                  </a:ext>
                </a:extLst>
              </p:cNvPr>
              <p:cNvSpPr/>
              <p:nvPr/>
            </p:nvSpPr>
            <p:spPr>
              <a:xfrm>
                <a:off x="987282" y="2315013"/>
                <a:ext cx="9601974" cy="1021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AU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𝑠𝑐</m:t>
                                      </m:r>
                                    </m:sub>
                                  </m:sSub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AU" b="0" i="1" smtClean="0">
                                              <a:latin typeface="Cambria Math" panose="02040503050406030204" pitchFamily="18" charset="0"/>
                                            </a:rPr>
                                            <m:t>𝑜𝑐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den>
                          </m:f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AU" i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0AA2DE1-C7DA-4546-9712-D4E1943C9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2" y="2315013"/>
                <a:ext cx="9601974" cy="1021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A2B30BA-D753-4B0A-9905-B4634A2BF6BD}"/>
              </a:ext>
            </a:extLst>
          </p:cNvPr>
          <p:cNvSpPr txBox="1"/>
          <p:nvPr/>
        </p:nvSpPr>
        <p:spPr>
          <a:xfrm>
            <a:off x="838200" y="1775053"/>
            <a:ext cx="944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Recall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396BD02-6899-4488-A82C-D8930A1E0C6E}"/>
              </a:ext>
            </a:extLst>
          </p:cNvPr>
          <p:cNvSpPr txBox="1"/>
          <p:nvPr/>
        </p:nvSpPr>
        <p:spPr>
          <a:xfrm>
            <a:off x="987282" y="4325789"/>
            <a:ext cx="328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Is reduced 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="" xmlns:a16="http://schemas.microsoft.com/office/drawing/2014/main" id="{E36C3D2C-3681-4461-BEDB-90FF02F45FB7}"/>
                  </a:ext>
                </a:extLst>
              </p:cNvPr>
              <p:cNvSpPr/>
              <p:nvPr/>
            </p:nvSpPr>
            <p:spPr>
              <a:xfrm>
                <a:off x="1201228" y="5144440"/>
                <a:ext cx="9601974" cy="657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𝑠𝑐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36C3D2C-3681-4461-BEDB-90FF02F45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28" y="5144440"/>
                <a:ext cx="9601974" cy="6576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D49646A1-F285-47EC-B228-B442B269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22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="" xmlns:a16="http://schemas.microsoft.com/office/drawing/2014/main" id="{7BC01A19-C704-4CB7-82C4-B5B01CF056DB}"/>
                  </a:ext>
                </a:extLst>
              </p:cNvPr>
              <p:cNvSpPr/>
              <p:nvPr/>
            </p:nvSpPr>
            <p:spPr>
              <a:xfrm>
                <a:off x="1081959" y="3515264"/>
                <a:ext cx="30964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dirty="0"/>
                  <a:t>Assume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panose="02040503050406030204" pitchFamily="18" charset="0"/>
                      </a:rPr>
                      <m:t>𝑅𝑠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→ 0 </m:t>
                    </m:r>
                  </m:oMath>
                </a14:m>
                <a:r>
                  <a:rPr lang="en-AU" dirty="0"/>
                  <a:t>and </a:t>
                </a:r>
                <a14:m>
                  <m:oMath xmlns:m="http://schemas.openxmlformats.org/officeDocument/2006/math">
                    <m:r>
                      <a:rPr lang="en-AU" i="1" dirty="0">
                        <a:latin typeface="Cambria Math" panose="02040503050406030204" pitchFamily="18" charset="0"/>
                      </a:rPr>
                      <m:t>𝑅𝑠h</m:t>
                    </m:r>
                    <m:r>
                      <a:rPr lang="en-AU" i="1" dirty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BC01A19-C704-4CB7-82C4-B5B01CF05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59" y="3515264"/>
                <a:ext cx="3096425" cy="369332"/>
              </a:xfrm>
              <a:prstGeom prst="rect">
                <a:avLst/>
              </a:prstGeom>
              <a:blipFill>
                <a:blip r:embed="rId5"/>
                <a:stretch>
                  <a:fillRect l="-1575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388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A97F10-3F7E-4251-840C-A234673A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731" y="822325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C54B817-AF10-41D6-AE9B-49D95AA2B9BE}"/>
              </a:ext>
            </a:extLst>
          </p:cNvPr>
          <p:cNvSpPr txBox="1"/>
          <p:nvPr/>
        </p:nvSpPr>
        <p:spPr>
          <a:xfrm>
            <a:off x="1266092" y="2066192"/>
            <a:ext cx="6796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dirty="0"/>
              <a:t>Simulated IV characterization</a:t>
            </a:r>
            <a:br>
              <a:rPr lang="en-AU" dirty="0"/>
            </a:br>
            <a:endParaRPr lang="en-A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dirty="0"/>
              <a:t>Literature IV characterization</a:t>
            </a:r>
            <a:br>
              <a:rPr lang="en-AU" dirty="0"/>
            </a:br>
            <a:endParaRPr lang="en-AU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AU" dirty="0"/>
              <a:t>Perovskite </a:t>
            </a:r>
            <a:r>
              <a:rPr lang="en-AU" dirty="0" err="1"/>
              <a:t>sandwitch</a:t>
            </a:r>
            <a:r>
              <a:rPr lang="en-AU" dirty="0"/>
              <a:t> solar cells characterization</a:t>
            </a:r>
          </a:p>
          <a:p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CD4FEB45-0BE1-47CA-B559-351D83AA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7629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432E39F7-2622-45C8-84B4-DF5D24E1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Simulated case 1 - 4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B9E1DE0-FF2B-4329-AC4A-5BB5CEBA6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42" y="1494691"/>
            <a:ext cx="10163511" cy="49547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6E95F85-870E-41EC-81F4-9147C831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8514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F3E931-5AC1-42C0-AC2D-14A46DF4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Simulated case 5 - 8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0B7A5F6-B3FA-4785-98D9-526FC0CF30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" t="-1" r="7723" b="2880"/>
          <a:stretch/>
        </p:blipFill>
        <p:spPr>
          <a:xfrm>
            <a:off x="1380392" y="1690688"/>
            <a:ext cx="8616462" cy="45496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A13CBFF-C426-4149-9637-D9F22EBF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356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26793FC1-2B98-4D99-9901-6ACA425302EC}"/>
              </a:ext>
            </a:extLst>
          </p:cNvPr>
          <p:cNvGraphicFramePr>
            <a:graphicFrameLocks noGrp="1"/>
          </p:cNvGraphicFramePr>
          <p:nvPr/>
        </p:nvGraphicFramePr>
        <p:xfrm>
          <a:off x="574064" y="1105190"/>
          <a:ext cx="10797686" cy="37319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54833">
                  <a:extLst>
                    <a:ext uri="{9D8B030D-6E8A-4147-A177-3AD203B41FA5}">
                      <a16:colId xmlns="" xmlns:a16="http://schemas.microsoft.com/office/drawing/2014/main" val="3209971252"/>
                    </a:ext>
                  </a:extLst>
                </a:gridCol>
                <a:gridCol w="923866">
                  <a:extLst>
                    <a:ext uri="{9D8B030D-6E8A-4147-A177-3AD203B41FA5}">
                      <a16:colId xmlns="" xmlns:a16="http://schemas.microsoft.com/office/drawing/2014/main" val="3770182858"/>
                    </a:ext>
                  </a:extLst>
                </a:gridCol>
                <a:gridCol w="923866">
                  <a:extLst>
                    <a:ext uri="{9D8B030D-6E8A-4147-A177-3AD203B41FA5}">
                      <a16:colId xmlns="" xmlns:a16="http://schemas.microsoft.com/office/drawing/2014/main" val="1182069620"/>
                    </a:ext>
                  </a:extLst>
                </a:gridCol>
                <a:gridCol w="923866">
                  <a:extLst>
                    <a:ext uri="{9D8B030D-6E8A-4147-A177-3AD203B41FA5}">
                      <a16:colId xmlns="" xmlns:a16="http://schemas.microsoft.com/office/drawing/2014/main" val="1344185258"/>
                    </a:ext>
                  </a:extLst>
                </a:gridCol>
                <a:gridCol w="923866">
                  <a:extLst>
                    <a:ext uri="{9D8B030D-6E8A-4147-A177-3AD203B41FA5}">
                      <a16:colId xmlns="" xmlns:a16="http://schemas.microsoft.com/office/drawing/2014/main" val="2040229977"/>
                    </a:ext>
                  </a:extLst>
                </a:gridCol>
                <a:gridCol w="923866">
                  <a:extLst>
                    <a:ext uri="{9D8B030D-6E8A-4147-A177-3AD203B41FA5}">
                      <a16:colId xmlns="" xmlns:a16="http://schemas.microsoft.com/office/drawing/2014/main" val="4121042016"/>
                    </a:ext>
                  </a:extLst>
                </a:gridCol>
                <a:gridCol w="923866">
                  <a:extLst>
                    <a:ext uri="{9D8B030D-6E8A-4147-A177-3AD203B41FA5}">
                      <a16:colId xmlns="" xmlns:a16="http://schemas.microsoft.com/office/drawing/2014/main" val="3730874406"/>
                    </a:ext>
                  </a:extLst>
                </a:gridCol>
                <a:gridCol w="923866">
                  <a:extLst>
                    <a:ext uri="{9D8B030D-6E8A-4147-A177-3AD203B41FA5}">
                      <a16:colId xmlns="" xmlns:a16="http://schemas.microsoft.com/office/drawing/2014/main" val="2555414287"/>
                    </a:ext>
                  </a:extLst>
                </a:gridCol>
                <a:gridCol w="1097092">
                  <a:extLst>
                    <a:ext uri="{9D8B030D-6E8A-4147-A177-3AD203B41FA5}">
                      <a16:colId xmlns="" xmlns:a16="http://schemas.microsoft.com/office/drawing/2014/main" val="4286090239"/>
                    </a:ext>
                  </a:extLst>
                </a:gridCol>
                <a:gridCol w="923866">
                  <a:extLst>
                    <a:ext uri="{9D8B030D-6E8A-4147-A177-3AD203B41FA5}">
                      <a16:colId xmlns="" xmlns:a16="http://schemas.microsoft.com/office/drawing/2014/main" val="482173585"/>
                    </a:ext>
                  </a:extLst>
                </a:gridCol>
                <a:gridCol w="1154833">
                  <a:extLst>
                    <a:ext uri="{9D8B030D-6E8A-4147-A177-3AD203B41FA5}">
                      <a16:colId xmlns="" xmlns:a16="http://schemas.microsoft.com/office/drawing/2014/main" val="4199678868"/>
                    </a:ext>
                  </a:extLst>
                </a:gridCol>
              </a:tblGrid>
              <a:tr h="3731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600" b="1" u="none" strike="noStrike" dirty="0">
                          <a:effectLst/>
                        </a:rPr>
                        <a:t>Case</a:t>
                      </a:r>
                    </a:p>
                    <a:p>
                      <a:pPr algn="ctr" fontAlgn="ctr"/>
                      <a:r>
                        <a:rPr lang="en-AU" sz="1600" b="1" u="none" strike="noStrike" dirty="0">
                          <a:effectLst/>
                        </a:rPr>
                        <a:t> 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Rs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 err="1">
                          <a:effectLst/>
                        </a:rPr>
                        <a:t>Rsh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n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RMSE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29406465"/>
                  </a:ext>
                </a:extLst>
              </a:tr>
              <a:tr h="373197">
                <a:tc vMerge="1">
                  <a:txBody>
                    <a:bodyPr/>
                    <a:lstStyle/>
                    <a:p>
                      <a:pPr algn="ctr" fontAlgn="ctr"/>
                      <a:endParaRPr lang="en-A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Actual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Extract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%Error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Actual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Extract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%Error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Actual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Extract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1" u="none" strike="noStrike" dirty="0">
                          <a:effectLst/>
                        </a:rPr>
                        <a:t>%Error</a:t>
                      </a:r>
                      <a:endParaRPr lang="en-AU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83566227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33.08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1.00E+06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4.18E+04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95.82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1.32E-04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8197593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4.22E+03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4.41E-05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784469893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2.00E+02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2.08E+02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1.12E-04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989757998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1.00E+06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6.63E+03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5.23E-05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288687106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5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25.22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0.86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1.00E+06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4.58E+03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99.54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2.50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2.42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3.09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3.20E-05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3340041119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6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0.10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79.86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2.00E+02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2.02E+02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0.78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2.50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2.53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1.24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4.11E-05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729575303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7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0.10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0.53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426.42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1.00E+06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3.11E+04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96.89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4.72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5.55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7.62E-05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="" xmlns:a16="http://schemas.microsoft.com/office/drawing/2014/main" val="1521325143"/>
                  </a:ext>
                </a:extLst>
              </a:tr>
              <a:tr h="373197"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b="1" u="none" strike="noStrike" dirty="0">
                          <a:effectLst/>
                        </a:rPr>
                        <a:t>8</a:t>
                      </a:r>
                      <a:endParaRPr lang="en-AU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25.02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0.06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2.00E+02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2.09E+02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4.70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5.00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0.01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600" u="none" strike="noStrike" dirty="0">
                          <a:effectLst/>
                        </a:rPr>
                        <a:t>2.79E-05</a:t>
                      </a:r>
                      <a:endParaRPr lang="en-A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46381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757BA85-BFCC-4BBB-9B66-8D0DA2837C15}"/>
              </a:ext>
            </a:extLst>
          </p:cNvPr>
          <p:cNvSpPr txBox="1"/>
          <p:nvPr/>
        </p:nvSpPr>
        <p:spPr>
          <a:xfrm>
            <a:off x="583224" y="5228060"/>
            <a:ext cx="4941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Case 1 has highest RMSE in all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More noisy data</a:t>
            </a:r>
            <a:br>
              <a:rPr lang="en-AU" dirty="0"/>
            </a:br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Large %error for high </a:t>
            </a:r>
            <a:r>
              <a:rPr lang="en-AU" dirty="0" err="1"/>
              <a:t>Rsh</a:t>
            </a:r>
            <a:r>
              <a:rPr lang="en-AU" dirty="0"/>
              <a:t> and low 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68D2AD88-BAEA-427C-A202-1D09B1E0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9350"/>
            <a:ext cx="10515600" cy="1325563"/>
          </a:xfrm>
        </p:spPr>
        <p:txBody>
          <a:bodyPr/>
          <a:lstStyle/>
          <a:p>
            <a:r>
              <a:rPr lang="en-AU" dirty="0"/>
              <a:t>Simulated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A829205-2D68-4AAB-BD12-76CD08E8EC7E}"/>
              </a:ext>
            </a:extLst>
          </p:cNvPr>
          <p:cNvSpPr txBox="1"/>
          <p:nvPr/>
        </p:nvSpPr>
        <p:spPr>
          <a:xfrm>
            <a:off x="5841024" y="5228060"/>
            <a:ext cx="49412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AU" dirty="0"/>
              <a:t>Low %error for n</a:t>
            </a:r>
            <a:br>
              <a:rPr lang="en-AU" dirty="0"/>
            </a:br>
            <a:r>
              <a:rPr lang="en-AU" dirty="0"/>
              <a:t/>
            </a:r>
            <a:br>
              <a:rPr lang="en-AU" dirty="0"/>
            </a:br>
            <a:endParaRPr lang="en-AU" dirty="0"/>
          </a:p>
          <a:p>
            <a:pPr marL="342900" indent="-342900">
              <a:buFont typeface="+mj-lt"/>
              <a:buAutoNum type="arabicPeriod" startAt="4"/>
            </a:pPr>
            <a:r>
              <a:rPr lang="en-AU" dirty="0"/>
              <a:t>RMSE is not ultimate indicator of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Observe case 3 and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81EF1840-5BA9-4A3B-9117-17BFFB11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40591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2016C6-0252-4B98-B1F3-445A6244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Fitting </a:t>
            </a:r>
            <a:r>
              <a:rPr lang="it-IT" dirty="0"/>
              <a:t>silicon solar cell</a:t>
            </a:r>
            <a:r>
              <a:rPr lang="en-AU" dirty="0"/>
              <a:t> IV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9B41C88-E622-482F-8B87-61C5307075E3}"/>
              </a:ext>
            </a:extLst>
          </p:cNvPr>
          <p:cNvSpPr txBox="1"/>
          <p:nvPr/>
        </p:nvSpPr>
        <p:spPr>
          <a:xfrm>
            <a:off x="462280" y="1876053"/>
            <a:ext cx="25450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Experimental data from a 57 mm diameter commercial (R.T.C France) silicon solar cell at 33 C.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r>
              <a:rPr lang="en-AU" dirty="0"/>
              <a:t>	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8D35017E-FCDF-4E3B-AF17-915CBAE061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" t="3248" r="8166" b="2735"/>
          <a:stretch/>
        </p:blipFill>
        <p:spPr>
          <a:xfrm>
            <a:off x="3333768" y="1617156"/>
            <a:ext cx="8319752" cy="458044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97E2260-58E1-4351-9910-187E14D9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307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5692FC94-D1DD-4DEA-8DEF-6C7173965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5315"/>
              </p:ext>
            </p:extLst>
          </p:nvPr>
        </p:nvGraphicFramePr>
        <p:xfrm>
          <a:off x="187960" y="1876053"/>
          <a:ext cx="11424920" cy="3539227"/>
        </p:xfrm>
        <a:graphic>
          <a:graphicData uri="http://schemas.openxmlformats.org/drawingml/2006/table">
            <a:tbl>
              <a:tblPr/>
              <a:tblGrid>
                <a:gridCol w="906406">
                  <a:extLst>
                    <a:ext uri="{9D8B030D-6E8A-4147-A177-3AD203B41FA5}">
                      <a16:colId xmlns="" xmlns:a16="http://schemas.microsoft.com/office/drawing/2014/main" val="583537108"/>
                    </a:ext>
                  </a:extLst>
                </a:gridCol>
                <a:gridCol w="1029865">
                  <a:extLst>
                    <a:ext uri="{9D8B030D-6E8A-4147-A177-3AD203B41FA5}">
                      <a16:colId xmlns="" xmlns:a16="http://schemas.microsoft.com/office/drawing/2014/main" val="2478734695"/>
                    </a:ext>
                  </a:extLst>
                </a:gridCol>
                <a:gridCol w="1097811">
                  <a:extLst>
                    <a:ext uri="{9D8B030D-6E8A-4147-A177-3AD203B41FA5}">
                      <a16:colId xmlns="" xmlns:a16="http://schemas.microsoft.com/office/drawing/2014/main" val="3808093013"/>
                    </a:ext>
                  </a:extLst>
                </a:gridCol>
                <a:gridCol w="849631">
                  <a:extLst>
                    <a:ext uri="{9D8B030D-6E8A-4147-A177-3AD203B41FA5}">
                      <a16:colId xmlns="" xmlns:a16="http://schemas.microsoft.com/office/drawing/2014/main" val="1764803541"/>
                    </a:ext>
                  </a:extLst>
                </a:gridCol>
                <a:gridCol w="973090">
                  <a:extLst>
                    <a:ext uri="{9D8B030D-6E8A-4147-A177-3AD203B41FA5}">
                      <a16:colId xmlns="" xmlns:a16="http://schemas.microsoft.com/office/drawing/2014/main" val="3409617544"/>
                    </a:ext>
                  </a:extLst>
                </a:gridCol>
                <a:gridCol w="1097811">
                  <a:extLst>
                    <a:ext uri="{9D8B030D-6E8A-4147-A177-3AD203B41FA5}">
                      <a16:colId xmlns="" xmlns:a16="http://schemas.microsoft.com/office/drawing/2014/main" val="2386157057"/>
                    </a:ext>
                  </a:extLst>
                </a:gridCol>
                <a:gridCol w="849631">
                  <a:extLst>
                    <a:ext uri="{9D8B030D-6E8A-4147-A177-3AD203B41FA5}">
                      <a16:colId xmlns="" xmlns:a16="http://schemas.microsoft.com/office/drawing/2014/main" val="1887359803"/>
                    </a:ext>
                  </a:extLst>
                </a:gridCol>
                <a:gridCol w="973090">
                  <a:extLst>
                    <a:ext uri="{9D8B030D-6E8A-4147-A177-3AD203B41FA5}">
                      <a16:colId xmlns="" xmlns:a16="http://schemas.microsoft.com/office/drawing/2014/main" val="4286456299"/>
                    </a:ext>
                  </a:extLst>
                </a:gridCol>
                <a:gridCol w="750602">
                  <a:extLst>
                    <a:ext uri="{9D8B030D-6E8A-4147-A177-3AD203B41FA5}">
                      <a16:colId xmlns="" xmlns:a16="http://schemas.microsoft.com/office/drawing/2014/main" val="3082596895"/>
                    </a:ext>
                  </a:extLst>
                </a:gridCol>
                <a:gridCol w="957606">
                  <a:extLst>
                    <a:ext uri="{9D8B030D-6E8A-4147-A177-3AD203B41FA5}">
                      <a16:colId xmlns="" xmlns:a16="http://schemas.microsoft.com/office/drawing/2014/main" val="389503822"/>
                    </a:ext>
                  </a:extLst>
                </a:gridCol>
                <a:gridCol w="910178">
                  <a:extLst>
                    <a:ext uri="{9D8B030D-6E8A-4147-A177-3AD203B41FA5}">
                      <a16:colId xmlns="" xmlns:a16="http://schemas.microsoft.com/office/drawing/2014/main" val="1203749007"/>
                    </a:ext>
                  </a:extLst>
                </a:gridCol>
                <a:gridCol w="1029199">
                  <a:extLst>
                    <a:ext uri="{9D8B030D-6E8A-4147-A177-3AD203B41FA5}">
                      <a16:colId xmlns="" xmlns:a16="http://schemas.microsoft.com/office/drawing/2014/main" val="119063874"/>
                    </a:ext>
                  </a:extLst>
                </a:gridCol>
              </a:tblGrid>
              <a:tr h="712492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Rsh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A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A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 = ……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AU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28" marR="6828" marT="682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5069991"/>
                  </a:ext>
                </a:extLst>
              </a:tr>
              <a:tr h="20978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method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bee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swarm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%Error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swarm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%Error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swarm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%Error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Modified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bee </a:t>
                      </a:r>
                    </a:p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swarm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%difference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3539207"/>
                  </a:ext>
                </a:extLst>
              </a:tr>
              <a:tr h="728841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0.036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43.71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53.40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18.15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3.48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2.50E-03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9.86E-04</a:t>
                      </a:r>
                    </a:p>
                  </a:txBody>
                  <a:tcPr marL="6828" marR="6828" marT="68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855283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4A15CC9-9F2A-41F1-A351-9F64C6538CEA}"/>
              </a:ext>
            </a:extLst>
          </p:cNvPr>
          <p:cNvSpPr txBox="1"/>
          <p:nvPr/>
        </p:nvSpPr>
        <p:spPr>
          <a:xfrm>
            <a:off x="462280" y="1876053"/>
            <a:ext cx="2545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r>
              <a:rPr lang="en-AU" dirty="0"/>
              <a:t>	 </a:t>
            </a:r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41EC90F-F499-449F-86E4-88DDDB97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Comparing Bee Swarm Method with this model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7B5C3869-751A-4BB4-A006-B9D1AF41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173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E29353ED-BB99-47B5-A08B-E0663756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98840" cy="864235"/>
          </a:xfrm>
        </p:spPr>
        <p:txBody>
          <a:bodyPr>
            <a:normAutofit/>
          </a:bodyPr>
          <a:lstStyle/>
          <a:p>
            <a:r>
              <a:rPr lang="en-AU" dirty="0"/>
              <a:t>Fitting perovskite solar cells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230BA78-329D-4839-8D8B-D63DB1EAC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9" r="8191"/>
          <a:stretch/>
        </p:blipFill>
        <p:spPr>
          <a:xfrm>
            <a:off x="1630680" y="1519452"/>
            <a:ext cx="8102600" cy="46984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D4F74989-7384-48CE-9DE3-D1574930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357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solar cell </a:t>
            </a:r>
            <a:r>
              <a:rPr lang="en-AU" dirty="0" smtClean="0"/>
              <a:t>characterisation</a:t>
            </a:r>
            <a:r>
              <a:rPr lang="en-AU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Quantitave tool to measure the performance of a solar cell</a:t>
            </a:r>
          </a:p>
          <a:p>
            <a:endParaRPr lang="en-AU" sz="2400" dirty="0"/>
          </a:p>
          <a:p>
            <a:r>
              <a:rPr lang="en-AU" sz="2400" dirty="0"/>
              <a:t>Provides vital information on different factors affecting the performance</a:t>
            </a:r>
          </a:p>
          <a:p>
            <a:pPr lvl="1"/>
            <a:endParaRPr lang="en-AU" sz="2000" dirty="0"/>
          </a:p>
          <a:p>
            <a:r>
              <a:rPr lang="en-AU" sz="2400" dirty="0"/>
              <a:t>Used to compare different solar cells</a:t>
            </a:r>
          </a:p>
          <a:p>
            <a:endParaRPr lang="en-AU" sz="2400" dirty="0"/>
          </a:p>
          <a:p>
            <a:r>
              <a:rPr lang="en-AU" sz="2400" dirty="0"/>
              <a:t>Gives researchers ideas on how to improve a solar cell</a:t>
            </a:r>
          </a:p>
          <a:p>
            <a:endParaRPr lang="en-AU" sz="2400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5AC51E3-F9F9-4FA9-B5EE-F53FFB56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6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006FB28E-5B4B-4E68-9702-5040A542C240}"/>
              </a:ext>
            </a:extLst>
          </p:cNvPr>
          <p:cNvGraphicFramePr>
            <a:graphicFrameLocks noGrp="1"/>
          </p:cNvGraphicFramePr>
          <p:nvPr/>
        </p:nvGraphicFramePr>
        <p:xfrm>
          <a:off x="1554302" y="1409720"/>
          <a:ext cx="8700869" cy="3092832"/>
        </p:xfrm>
        <a:graphic>
          <a:graphicData uri="http://schemas.openxmlformats.org/drawingml/2006/table">
            <a:tbl>
              <a:tblPr/>
              <a:tblGrid>
                <a:gridCol w="1021129">
                  <a:extLst>
                    <a:ext uri="{9D8B030D-6E8A-4147-A177-3AD203B41FA5}">
                      <a16:colId xmlns="" xmlns:a16="http://schemas.microsoft.com/office/drawing/2014/main" val="1956134448"/>
                    </a:ext>
                  </a:extLst>
                </a:gridCol>
                <a:gridCol w="2212446">
                  <a:extLst>
                    <a:ext uri="{9D8B030D-6E8A-4147-A177-3AD203B41FA5}">
                      <a16:colId xmlns="" xmlns:a16="http://schemas.microsoft.com/office/drawing/2014/main" val="2101035123"/>
                    </a:ext>
                  </a:extLst>
                </a:gridCol>
                <a:gridCol w="2042258">
                  <a:extLst>
                    <a:ext uri="{9D8B030D-6E8A-4147-A177-3AD203B41FA5}">
                      <a16:colId xmlns="" xmlns:a16="http://schemas.microsoft.com/office/drawing/2014/main" val="1269479966"/>
                    </a:ext>
                  </a:extLst>
                </a:gridCol>
                <a:gridCol w="2042258">
                  <a:extLst>
                    <a:ext uri="{9D8B030D-6E8A-4147-A177-3AD203B41FA5}">
                      <a16:colId xmlns="" xmlns:a16="http://schemas.microsoft.com/office/drawing/2014/main" val="1236797656"/>
                    </a:ext>
                  </a:extLst>
                </a:gridCol>
                <a:gridCol w="1382778">
                  <a:extLst>
                    <a:ext uri="{9D8B030D-6E8A-4147-A177-3AD203B41FA5}">
                      <a16:colId xmlns="" xmlns:a16="http://schemas.microsoft.com/office/drawing/2014/main" val="773471922"/>
                    </a:ext>
                  </a:extLst>
                </a:gridCol>
              </a:tblGrid>
              <a:tr h="7732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Rsh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2250890"/>
                  </a:ext>
                </a:extLst>
              </a:tr>
              <a:tr h="7732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2.13E+04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1.07E-05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99794190"/>
                  </a:ext>
                </a:extLst>
              </a:tr>
              <a:tr h="7732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9.40E+03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2.88E-05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3808757"/>
                  </a:ext>
                </a:extLst>
              </a:tr>
              <a:tr h="773208"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3.66E+04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A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6.50E-06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6660081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2E68B05-37A3-490C-BBA6-CB121A80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7349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97FDFD-A8A5-48B2-AF93-6C14EFCE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0EE94D-2154-4BF3-B8AF-BDE17861B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6128DB5-F86B-4001-8000-9CD8EB13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00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06CA9-2A63-4645-9FC1-09F902D6C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830249-82A7-4906-853E-B1C1E6C41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Cells with extremely large </a:t>
            </a:r>
            <a:r>
              <a:rPr lang="en-AU" dirty="0" err="1"/>
              <a:t>Rsh</a:t>
            </a:r>
            <a:r>
              <a:rPr lang="en-AU" dirty="0"/>
              <a:t> or low Rs cannot be extracted accurately</a:t>
            </a:r>
          </a:p>
          <a:p>
            <a:r>
              <a:rPr lang="en-AU" dirty="0"/>
              <a:t>In some cases the single diode may not be an accurate representation of the IV data.</a:t>
            </a:r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62E6FC-90C4-4441-8740-E9D1EA72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098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ED4F9B-4FC4-49CA-A37B-AE99D46E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DE6C8E-D257-4063-B09E-232BB1B6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Professor Udo Bach</a:t>
            </a:r>
          </a:p>
          <a:p>
            <a:r>
              <a:rPr lang="en-AU" dirty="0"/>
              <a:t>Dr Kevin </a:t>
            </a:r>
            <a:r>
              <a:rPr lang="en-AU" dirty="0" err="1" smtClean="0"/>
              <a:t>Rietwyk</a:t>
            </a:r>
            <a:endParaRPr lang="en-AU" dirty="0"/>
          </a:p>
          <a:p>
            <a:r>
              <a:rPr lang="en-AU" dirty="0"/>
              <a:t>Dr Sonia </a:t>
            </a:r>
            <a:r>
              <a:rPr lang="en-AU" dirty="0" smtClean="0"/>
              <a:t>Ruiz Raga</a:t>
            </a:r>
          </a:p>
          <a:p>
            <a:r>
              <a:rPr lang="en-AU" dirty="0" smtClean="0"/>
              <a:t>Mr Adam </a:t>
            </a:r>
            <a:r>
              <a:rPr lang="en-AU" dirty="0" err="1" smtClean="0"/>
              <a:t>Surmiak</a:t>
            </a:r>
            <a:endParaRPr lang="en-AU" dirty="0" smtClean="0"/>
          </a:p>
          <a:p>
            <a:r>
              <a:rPr lang="en-AU" dirty="0" smtClean="0"/>
              <a:t>Ms Boer Tan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D68ECFB-B7ED-4070-9C5B-D213CF8F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10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are we studying solar cell characterisation?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dirty="0" smtClean="0"/>
              <a:t>Research on printable, perovskite-based solar cells </a:t>
            </a:r>
            <a:r>
              <a:rPr lang="en-AU" dirty="0" smtClean="0">
                <a:sym typeface="Wingdings" panose="05000000000000000000" pitchFamily="2" charset="2"/>
              </a:rPr>
              <a:t> many new solar cells created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Set up constructed for characterising up to 100 solar cells/hr</a:t>
            </a:r>
          </a:p>
          <a:p>
            <a:endParaRPr lang="en-AU" dirty="0"/>
          </a:p>
          <a:p>
            <a:r>
              <a:rPr lang="en-AU" dirty="0" smtClean="0"/>
              <a:t>Reliable method for characterisation 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47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are solar cells characterized?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Apply voltage across solar cell and measure current whilst stepping voltage</a:t>
            </a:r>
          </a:p>
          <a:p>
            <a:endParaRPr lang="en-AU" sz="2400" dirty="0"/>
          </a:p>
          <a:p>
            <a:r>
              <a:rPr lang="en-AU" sz="2400" dirty="0" smtClean="0"/>
              <a:t>Model IV (current-voltage) curve and extract parameters from mathematical model</a:t>
            </a:r>
            <a:endParaRPr lang="en-AU" sz="2400" dirty="0"/>
          </a:p>
          <a:p>
            <a:endParaRPr lang="en-AU" dirty="0"/>
          </a:p>
        </p:txBody>
      </p:sp>
      <p:pic>
        <p:nvPicPr>
          <p:cNvPr id="1026" name="Picture 2" descr="https://lh3.googleusercontent.com/GpzMkxjS6aipOf6nvX7Ljj1moQ4DvXzWg36rCFbB8YdO80dkmurVdYs1o0gDOUTFVWZRLgHhZoUD_Tna5HeCnz9qmbEQw0TQJCZHXGdxNF2krOSGtTtuyhfLzpqIoOUVK7OjdqxBw1RYhFuKV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96" y="3349804"/>
            <a:ext cx="3912924" cy="300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45752" y="3491924"/>
                <a:ext cx="408660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Important points: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400" dirty="0"/>
                  <a:t>Short circuit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endParaRPr lang="en-A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400" dirty="0"/>
                  <a:t>Open circuit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𝑂𝐶</m:t>
                        </m:r>
                      </m:sub>
                    </m:sSub>
                  </m:oMath>
                </a14:m>
                <a:endParaRPr lang="en-A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400" dirty="0"/>
                  <a:t>Maximum power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AU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sz="2400" dirty="0"/>
              </a:p>
              <a:p>
                <a:endParaRPr lang="en-AU" dirty="0"/>
              </a:p>
              <a:p>
                <a:endParaRPr lang="en-AU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752" y="3491924"/>
                <a:ext cx="4086606" cy="3046988"/>
              </a:xfrm>
              <a:prstGeom prst="rect">
                <a:avLst/>
              </a:prstGeom>
              <a:blipFill rotWithShape="0">
                <a:blip r:embed="rId4"/>
                <a:stretch>
                  <a:fillRect l="-2235" t="-16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895DF46-C99B-43E0-A471-73D0E4C13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8757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Diode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Model </a:t>
            </a:r>
            <a:r>
              <a:rPr lang="en-AU" dirty="0"/>
              <a:t>of equivalent electrical </a:t>
            </a:r>
            <a:r>
              <a:rPr lang="en-AU" dirty="0" smtClean="0"/>
              <a:t>circuit</a:t>
            </a:r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2595763"/>
            <a:ext cx="5314950" cy="24815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8B26E0-4B50-43EE-AFCB-1598961D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129337"/>
            <a:ext cx="2743200" cy="365125"/>
          </a:xfrm>
        </p:spPr>
        <p:txBody>
          <a:bodyPr/>
          <a:lstStyle/>
          <a:p>
            <a:fld id="{5B3B6D26-A91A-4894-84A3-2E98E435511A}" type="slidenum">
              <a:rPr lang="en-AU" smtClean="0"/>
              <a:t>6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08125" y="2534635"/>
                <a:ext cx="4977063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400" dirty="0" smtClean="0"/>
                  <a:t>No light </a:t>
                </a:r>
                <a:r>
                  <a:rPr lang="en-AU" sz="2400" dirty="0" smtClean="0">
                    <a:sym typeface="Wingdings" panose="05000000000000000000" pitchFamily="2" charset="2"/>
                  </a:rPr>
                  <a:t> Diode</a:t>
                </a:r>
                <a:r>
                  <a:rPr lang="en-AU" sz="24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en-AU" sz="24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</a:br>
                <a:endParaRPr lang="en-AU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AU" sz="2400" dirty="0" smtClean="0"/>
                  <a:t> = diode current</a:t>
                </a:r>
                <a:endParaRPr lang="en-AU" sz="2400" dirty="0"/>
              </a:p>
              <a:p>
                <a:endParaRPr lang="en-AU" sz="2400" dirty="0" smtClean="0"/>
              </a:p>
              <a:p>
                <a:r>
                  <a:rPr lang="en-AU" sz="2400" dirty="0" smtClean="0"/>
                  <a:t> </a:t>
                </a:r>
              </a:p>
              <a:p>
                <a:endParaRPr lang="en-AU" sz="2400" dirty="0"/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125" y="2534635"/>
                <a:ext cx="4977063" cy="2862322"/>
              </a:xfrm>
              <a:prstGeom prst="rect">
                <a:avLst/>
              </a:prstGeom>
              <a:blipFill rotWithShape="0">
                <a:blip r:embed="rId4"/>
                <a:stretch>
                  <a:fillRect l="-1593" t="-19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1888957" y="2983832"/>
            <a:ext cx="902369" cy="20333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57740" y="3715696"/>
                <a:ext cx="5470138" cy="134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24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AU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AU" sz="20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AU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AU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AU" sz="20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sup>
                        </m:sSup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AU" sz="2400" dirty="0" smtClean="0"/>
                  <a:t/>
                </a:r>
                <a:br>
                  <a:rPr lang="en-AU" sz="2400" dirty="0" smtClean="0"/>
                </a:br>
                <a:endParaRPr lang="en-AU" sz="2400" dirty="0" smtClean="0"/>
              </a:p>
              <a:p>
                <a:pPr algn="ctr"/>
                <a:endParaRPr lang="en-AU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40" y="3715696"/>
                <a:ext cx="5470138" cy="134158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24383" y="4559677"/>
                <a:ext cx="433316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600" dirty="0"/>
                  <a:t>where </a:t>
                </a:r>
                <a:br>
                  <a:rPr lang="en-AU" sz="1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sz="1600" dirty="0">
                    <a:solidFill>
                      <a:srgbClr val="FF0000"/>
                    </a:solidFill>
                  </a:rPr>
                  <a:t> = reverse saturation current</a:t>
                </a:r>
                <a:br>
                  <a:rPr lang="en-AU" sz="1600" dirty="0">
                    <a:solidFill>
                      <a:srgbClr val="FF0000"/>
                    </a:solidFill>
                  </a:rPr>
                </a:br>
                <a:r>
                  <a:rPr lang="en-AU" sz="1600" dirty="0">
                    <a:solidFill>
                      <a:srgbClr val="FF0000"/>
                    </a:solidFill>
                  </a:rPr>
                  <a:t> n = diode ideality </a:t>
                </a:r>
                <a:r>
                  <a:rPr lang="en-AU" sz="1600" dirty="0" smtClean="0">
                    <a:solidFill>
                      <a:srgbClr val="FF0000"/>
                    </a:solidFill>
                  </a:rPr>
                  <a:t>factor</a:t>
                </a:r>
                <a:r>
                  <a:rPr lang="en-AU" sz="1600" dirty="0">
                    <a:solidFill>
                      <a:srgbClr val="FF0000"/>
                    </a:solidFill>
                  </a:rPr>
                  <a:t/>
                </a:r>
                <a:br>
                  <a:rPr lang="en-AU" sz="1600" dirty="0">
                    <a:solidFill>
                      <a:srgbClr val="FF0000"/>
                    </a:solidFill>
                  </a:rPr>
                </a:br>
                <a:r>
                  <a:rPr lang="en-AU" sz="1600" dirty="0"/>
                  <a:t>q = elementary charge (1.602 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</m:oMath>
                </a14:m>
                <a:r>
                  <a:rPr lang="en-AU" sz="1600" dirty="0"/>
                  <a:t>C) </a:t>
                </a:r>
                <a:br>
                  <a:rPr lang="en-AU" sz="1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AU" sz="1600" dirty="0"/>
                  <a:t> = Boltzmann constant (1.38 x </a:t>
                </a:r>
                <a14:m>
                  <m:oMath xmlns:m="http://schemas.openxmlformats.org/officeDocument/2006/math">
                    <m:r>
                      <a:rPr lang="en-AU" sz="1600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AU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U" sz="1600" i="1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</m:oMath>
                </a14:m>
                <a:r>
                  <a:rPr lang="en-AU" sz="1600" dirty="0"/>
                  <a:t>J/K)</a:t>
                </a:r>
                <a:br>
                  <a:rPr lang="en-AU" sz="1600" dirty="0"/>
                </a:br>
                <a:r>
                  <a:rPr lang="en-AU" sz="1600" dirty="0"/>
                  <a:t>T = temperature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383" y="4559677"/>
                <a:ext cx="4333164" cy="1569660"/>
              </a:xfrm>
              <a:prstGeom prst="rect">
                <a:avLst/>
              </a:prstGeom>
              <a:blipFill rotWithShape="0">
                <a:blip r:embed="rId6"/>
                <a:stretch>
                  <a:fillRect l="-844" t="-1167" b="-42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1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Diode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Model </a:t>
            </a:r>
            <a:r>
              <a:rPr lang="en-AU" dirty="0"/>
              <a:t>of equivalent electrical </a:t>
            </a:r>
            <a:r>
              <a:rPr lang="en-AU" dirty="0" smtClean="0"/>
              <a:t>circuit</a:t>
            </a:r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2595763"/>
            <a:ext cx="5314950" cy="24815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8B26E0-4B50-43EE-AFCB-1598961D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129337"/>
            <a:ext cx="2743200" cy="365125"/>
          </a:xfrm>
        </p:spPr>
        <p:txBody>
          <a:bodyPr/>
          <a:lstStyle/>
          <a:p>
            <a:fld id="{5B3B6D26-A91A-4894-84A3-2E98E435511A}" type="slidenum">
              <a:rPr lang="en-AU" smtClean="0"/>
              <a:t>7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08125" y="2534635"/>
                <a:ext cx="4977063" cy="2890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400" dirty="0" smtClean="0"/>
                  <a:t>Current source in parallel with a diode</a:t>
                </a:r>
                <a:r>
                  <a:rPr lang="en-AU" sz="24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/>
                </a:r>
                <a:br>
                  <a:rPr lang="en-AU" sz="2400" dirty="0">
                    <a:latin typeface="Cambria Math" panose="02040503050406030204" pitchFamily="18" charset="0"/>
                    <a:sym typeface="Wingdings" panose="05000000000000000000" pitchFamily="2" charset="2"/>
                  </a:rPr>
                </a:br>
                <a:endParaRPr lang="en-AU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</m:oMath>
                </a14:m>
                <a:r>
                  <a:rPr lang="en-AU" sz="2400" dirty="0"/>
                  <a:t> = photocurrent </a:t>
                </a:r>
                <a:endParaRPr lang="en-AU" sz="2400" dirty="0" smtClean="0"/>
              </a:p>
              <a:p>
                <a:r>
                  <a:rPr lang="en-AU" sz="2400" dirty="0" smtClean="0"/>
                  <a:t> </a:t>
                </a:r>
              </a:p>
              <a:p>
                <a:endParaRPr lang="en-AU" sz="2400" dirty="0"/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125" y="2534635"/>
                <a:ext cx="4977063" cy="2890856"/>
              </a:xfrm>
              <a:prstGeom prst="rect">
                <a:avLst/>
              </a:prstGeom>
              <a:blipFill rotWithShape="0">
                <a:blip r:embed="rId4"/>
                <a:stretch>
                  <a:fillRect l="-1593" t="-16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838200" y="2983832"/>
            <a:ext cx="2064487" cy="20333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49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Diode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Model </a:t>
            </a:r>
            <a:r>
              <a:rPr lang="en-AU" dirty="0"/>
              <a:t>of equivalent electrical </a:t>
            </a:r>
            <a:r>
              <a:rPr lang="en-AU" dirty="0" smtClean="0"/>
              <a:t>circuit</a:t>
            </a:r>
            <a:endParaRPr lang="en-AU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2" y="2595763"/>
            <a:ext cx="5314950" cy="24815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8B26E0-4B50-43EE-AFCB-1598961D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4979" y="6129337"/>
            <a:ext cx="2743200" cy="365125"/>
          </a:xfrm>
        </p:spPr>
        <p:txBody>
          <a:bodyPr/>
          <a:lstStyle/>
          <a:p>
            <a:fld id="{5B3B6D26-A91A-4894-84A3-2E98E435511A}" type="slidenum">
              <a:rPr lang="en-AU" smtClean="0"/>
              <a:t>8</a:t>
            </a:fld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08125" y="2534635"/>
                <a:ext cx="497706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400" dirty="0" smtClean="0"/>
                  <a:t>Non-</a:t>
                </a:r>
                <a:r>
                  <a:rPr lang="en-AU" sz="2400" dirty="0" err="1" smtClean="0"/>
                  <a:t>idealities</a:t>
                </a:r>
                <a:endParaRPr lang="en-AU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400" dirty="0" smtClean="0"/>
              </a:p>
              <a:p>
                <a:r>
                  <a:rPr lang="en-AU" sz="24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AU" sz="2400" dirty="0"/>
                  <a:t> = </a:t>
                </a:r>
                <a:r>
                  <a:rPr lang="en-AU" sz="2400" dirty="0" smtClean="0"/>
                  <a:t>series resistance</a:t>
                </a:r>
              </a:p>
              <a:p>
                <a:endParaRPr lang="en-AU" sz="2400" dirty="0" smtClean="0"/>
              </a:p>
              <a:p>
                <a:r>
                  <a:rPr lang="en-AU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AU" sz="2400" dirty="0"/>
                  <a:t> = </a:t>
                </a:r>
                <a:r>
                  <a:rPr lang="en-AU" sz="2400" dirty="0" smtClean="0"/>
                  <a:t>shunt resistance</a:t>
                </a:r>
              </a:p>
              <a:p>
                <a:endParaRPr lang="en-AU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400" dirty="0" smtClean="0"/>
                  <a:t>Ideal solar cell has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AU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 smtClean="0"/>
                  <a:t> and high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𝑠h</m:t>
                        </m:r>
                      </m:sub>
                    </m:sSub>
                  </m:oMath>
                </a14:m>
                <a:endParaRPr lang="en-AU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AU" sz="2400" dirty="0" smtClean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125" y="2534635"/>
                <a:ext cx="4977063" cy="3416320"/>
              </a:xfrm>
              <a:prstGeom prst="rect">
                <a:avLst/>
              </a:prstGeom>
              <a:blipFill rotWithShape="0">
                <a:blip r:embed="rId4"/>
                <a:stretch>
                  <a:fillRect l="-1593" t="-1429" r="-28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3597442" y="2595763"/>
            <a:ext cx="1118937" cy="108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2545291" y="3561347"/>
            <a:ext cx="1052151" cy="10253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55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Single Diode Model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2713289"/>
                <a:ext cx="580323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 smtClean="0"/>
                  <a:t>Characteristic Equation</a:t>
                </a:r>
                <a:br>
                  <a:rPr lang="en-AU" sz="2400" dirty="0" smtClean="0"/>
                </a:br>
                <a:endParaRPr lang="en-AU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AU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U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AU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AU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AU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AU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AU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sSub>
                            <m:sSubPr>
                              <m:ctrlP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𝑠h</m:t>
                              </m:r>
                            </m:sub>
                          </m:sSub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𝑝h</m:t>
                          </m:r>
                        </m:sub>
                      </m:sSub>
                    </m:oMath>
                  </m:oMathPara>
                </a14:m>
                <a:endParaRPr lang="en-AU" sz="2400" dirty="0" smtClean="0"/>
              </a:p>
              <a:p>
                <a:pPr marL="0" indent="0">
                  <a:buNone/>
                </a:pPr>
                <a:endParaRPr lang="en-AU" sz="2400" dirty="0"/>
              </a:p>
              <a:p>
                <a:pPr lvl="1"/>
                <a:r>
                  <a:rPr lang="en-AU" dirty="0"/>
                  <a:t>5 parameters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AU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AU" dirty="0"/>
                          <m:t>, </m:t>
                        </m:r>
                        <m:sSub>
                          <m:sSubPr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𝑠h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AU" dirty="0"/>
                          <m:t>, 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𝑝h</m:t>
                        </m:r>
                      </m:sub>
                    </m:sSub>
                  </m:oMath>
                </a14:m>
                <a:r>
                  <a:rPr lang="en-AU" dirty="0" smtClean="0"/>
                  <a:t/>
                </a:r>
                <a:br>
                  <a:rPr lang="en-AU" dirty="0" smtClean="0"/>
                </a:br>
                <a:endParaRPr lang="en-AU" sz="2400" dirty="0" smtClean="0"/>
              </a:p>
              <a:p>
                <a:pPr lvl="1"/>
                <a:r>
                  <a:rPr lang="en-AU" dirty="0" smtClean="0"/>
                  <a:t>Implicit – difficult to extract parameters</a:t>
                </a:r>
                <a:endParaRPr lang="en-AU" sz="2400" dirty="0"/>
              </a:p>
              <a:p>
                <a:endParaRPr lang="en-AU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2713289"/>
                <a:ext cx="5803232" cy="4351338"/>
              </a:xfrm>
              <a:blipFill rotWithShape="0">
                <a:blip r:embed="rId2"/>
                <a:stretch>
                  <a:fillRect l="-1576" t="-1961" r="-8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3A8FDC7-042D-43A7-8627-8A3F2645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6D26-A91A-4894-84A3-2E98E435511A}" type="slidenum">
              <a:rPr lang="en-AU" smtClean="0"/>
              <a:t>9</a:t>
            </a:fld>
            <a:endParaRPr lang="en-AU"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3" y="2595763"/>
            <a:ext cx="5314950" cy="248156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Model of equivalent electrical circuit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08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1145</Words>
  <Application>Microsoft Office PowerPoint</Application>
  <PresentationFormat>Widescreen</PresentationFormat>
  <Paragraphs>506</Paragraphs>
  <Slides>33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Solar Cell Characterization</vt:lpstr>
      <vt:lpstr>What is a solar cell?</vt:lpstr>
      <vt:lpstr>What is solar cell characterisation?</vt:lpstr>
      <vt:lpstr>Why are we studying solar cell characterisation?</vt:lpstr>
      <vt:lpstr>How are solar cells characterized?</vt:lpstr>
      <vt:lpstr>Single Diode Model</vt:lpstr>
      <vt:lpstr>Single Diode Model</vt:lpstr>
      <vt:lpstr>Single Diode Model</vt:lpstr>
      <vt:lpstr>Single Diode Model</vt:lpstr>
      <vt:lpstr>Lambert W Function</vt:lpstr>
      <vt:lpstr>PowerPoint Presentation</vt:lpstr>
      <vt:lpstr>Hypothesis</vt:lpstr>
      <vt:lpstr>Parameter Constraints</vt:lpstr>
      <vt:lpstr>Methodology</vt:lpstr>
      <vt:lpstr>PowerPoint Presentation</vt:lpstr>
      <vt:lpstr>Simulated cases</vt:lpstr>
      <vt:lpstr>Simulated cases 1 - 4</vt:lpstr>
      <vt:lpstr>Simulated cases 5 - 8</vt:lpstr>
      <vt:lpstr>Parameter extraction: Gradients at V = 0 and V = V_oc</vt:lpstr>
      <vt:lpstr>Parameter extraction (2) : Initial guesses</vt:lpstr>
      <vt:lpstr>PowerPoint Presentation</vt:lpstr>
      <vt:lpstr>Deriving n_max </vt:lpstr>
      <vt:lpstr>Results</vt:lpstr>
      <vt:lpstr>Simulated case 1 - 4</vt:lpstr>
      <vt:lpstr>Simulated case 5 - 8</vt:lpstr>
      <vt:lpstr>Simulated results</vt:lpstr>
      <vt:lpstr>Fitting silicon solar cell IV data</vt:lpstr>
      <vt:lpstr>Comparing Bee Swarm Method with this model </vt:lpstr>
      <vt:lpstr>Fitting perovskite solar cells</vt:lpstr>
      <vt:lpstr>PowerPoint Presentation</vt:lpstr>
      <vt:lpstr>Conclusion</vt:lpstr>
      <vt:lpstr>Limitations and future work</vt:lpstr>
      <vt:lpstr>Acknowledgments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Malith Rajapakse</dc:creator>
  <cp:lastModifiedBy>Adeline Antolis</cp:lastModifiedBy>
  <cp:revision>73</cp:revision>
  <dcterms:created xsi:type="dcterms:W3CDTF">2018-05-21T10:08:31Z</dcterms:created>
  <dcterms:modified xsi:type="dcterms:W3CDTF">2018-05-22T14:05:59Z</dcterms:modified>
</cp:coreProperties>
</file>