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75" r:id="rId12"/>
    <p:sldId id="276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94384" autoAdjust="0"/>
  </p:normalViewPr>
  <p:slideViewPr>
    <p:cSldViewPr snapToGrid="0">
      <p:cViewPr>
        <p:scale>
          <a:sx n="50" d="100"/>
          <a:sy n="50" d="100"/>
        </p:scale>
        <p:origin x="-3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204C-4D38-4D00-AF5E-BC61BADC684B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96CE-9C12-468D-BA54-9F74A5830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00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26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4B756-F123-44BD-A305-71C8011C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F7E588-4D03-42B6-AF30-6662ABEB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15E1BE-6D94-4574-A924-98484D0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CF0DED-256B-4866-842E-97EEE577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0354D7-9E17-49B2-B321-7CD211BB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F2FD7-8647-4B7B-B1CB-60E7B86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E5ACE7-5977-44CA-821A-2EEB8A0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9743F4-79B2-4E1A-A9A7-8EEE79C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2D993F-E83E-4295-A5C8-9EF2DA1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323576-8A4A-458D-A497-245397B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AA633B-4DED-44DE-B6B7-D03C08B3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A1F80-3482-421B-A043-F6CB42A5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02D721-6882-489A-9813-E3361F8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E4CCE3-5E86-4DCB-B654-9F6EFDA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64E84F-347A-4D6E-B325-C902763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3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D4287-D466-43A2-BF40-C923A8B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F8D7C-92FB-4EC7-89CD-8F82E132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D79E34-7DE7-400E-9116-87A3361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9FF54F-1E95-4D9D-8B42-149C202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C88DFF-A018-4236-AE29-CA2D24D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5C726-E6DF-4DFD-B1B3-5981B0F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3DB36B-1673-44DB-87EF-B49D598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CDCDE3-D3F5-49F4-95C9-79B7C231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9B6A4F-345A-4ADA-B382-6FBB567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BB8BE1-B8C6-4F88-9374-AE7489EA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206DF-AD24-4CFC-8773-B85B6F6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F7E0E-9DC5-4B8E-8FB1-665C8C10D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4BE04F-47ED-4526-BEBD-6DB7918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08494D-B112-417C-9B9D-EA62669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86F428-FEAF-400A-BC58-1FE8058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4D87AD-747C-46F2-AAA0-F3FD59D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6B609-F051-40B4-9E49-9C3F601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ED8C71-DE88-4F93-B524-8A9D5E01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719BE0-576D-4B68-888F-309CDF01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2305B2-DFA4-48C3-962E-238ED96A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3EBB4F-517F-4FA9-BE0A-E99EBA660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FEDCC4F-E564-4294-9BBC-03D8984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FBCF34-07B5-47BF-9FCB-FB05CE2F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743D01-4553-4D2E-9CCF-52BF2E3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4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64FA-7829-4544-9DF9-5AD3187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761D7D-B402-4E99-8B16-6595169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2054F7-17D9-4CC7-AD96-3ED726D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46D90A-237F-4C94-A2F4-6EBC1B5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E2B634-8B6D-48B2-9505-46B5F98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57EFBB-10B7-40AA-8844-0E45125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FC999D-0C23-440E-93E3-2EE308A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3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339F9-B695-4695-85BC-8D5638B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7F44D-AD52-4575-B353-CBFDFDDA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752049-7B17-403D-A336-B3C825E3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D512E-0AFC-492F-883E-FA1DD614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0416D4-F5CA-4D72-A845-4C6D858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2E0763-86EE-48A7-87EE-068D22A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EF6BE-D176-4E52-BDAD-F211DBFE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3D32A-D55A-40B1-B8F7-1A69EC0D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95CEB8-E318-429E-B502-80B0397E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D0D7D6-EEFD-47B4-87A0-C270E73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73CD56-402E-48A3-B2DA-73B7C3A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86E2B4-F04E-4FED-80F5-E5E82416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F9E39BB-8C13-467E-B8F8-9CAC29A1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8D4399-BE79-4B5B-9E77-5B60316D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BC5B84-A67C-4F4B-873B-6D52141D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0A861C-466D-4C00-B42B-175BCBCC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2A5A54-B21F-433F-9408-160A3A6C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7.png"/><Relationship Id="rId7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8A99E-5686-4AA8-9C9D-64523F9A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Solar Cell Characterization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DD9270-7001-4FF7-9002-2E975337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By Adeline Antolis and </a:t>
            </a:r>
            <a:r>
              <a:rPr lang="en-AU" dirty="0" err="1" smtClean="0"/>
              <a:t>Malith</a:t>
            </a:r>
            <a:r>
              <a:rPr lang="en-AU" dirty="0" smtClean="0"/>
              <a:t> </a:t>
            </a:r>
            <a:r>
              <a:rPr lang="en-AU" dirty="0" err="1" smtClean="0"/>
              <a:t>Rajapakse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7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F5D654A2-0FE8-4736-B03D-66338474E55F}"/>
                  </a:ext>
                </a:extLst>
              </p:cNvPr>
              <p:cNvSpPr/>
              <p:nvPr/>
            </p:nvSpPr>
            <p:spPr>
              <a:xfrm>
                <a:off x="792480" y="636419"/>
                <a:ext cx="6096000" cy="35301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Combine equation 2 and 3 to obtain equation 4 and 5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𝐼𝑠𝑐</m:t>
                                          </m:r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636419"/>
                <a:ext cx="6096000" cy="3530134"/>
              </a:xfrm>
              <a:prstGeom prst="rect">
                <a:avLst/>
              </a:prstGeom>
              <a:blipFill>
                <a:blip r:embed="rId2"/>
                <a:stretch>
                  <a:fillRect l="-500" t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F2C0B11-DC54-47CA-9BC2-DE0453A8F6B4}"/>
                  </a:ext>
                </a:extLst>
              </p:cNvPr>
              <p:cNvSpPr/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term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≪1 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5 can be reduced to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  <a:blipFill>
                <a:blip r:embed="rId3"/>
                <a:stretch>
                  <a:fillRect l="-500" t="-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9144" y="641444"/>
                <a:ext cx="10515600" cy="5685644"/>
              </a:xfrm>
            </p:spPr>
            <p:txBody>
              <a:bodyPr/>
              <a:lstStyle/>
              <a:p>
                <a:r>
                  <a:rPr lang="en-AU" sz="2000" dirty="0" smtClean="0"/>
                  <a:t>Combining simplifications with exact analytical expression for lambert w function</a:t>
                </a:r>
              </a:p>
              <a:p>
                <a:pPr marL="0" indent="0">
                  <a:buNone/>
                </a:pPr>
                <a:endParaRPr lang="en-AU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/>
                        <m:t>𝐼</m:t>
                      </m:r>
                      <m:r>
                        <a:rPr lang="en-AU" sz="2000" i="1" smtClean="0"/>
                        <m:t> = </m:t>
                      </m:r>
                      <m:f>
                        <m:fPr>
                          <m:ctrlPr>
                            <a:rPr lang="en-AU" sz="2000" i="1"/>
                          </m:ctrlPr>
                        </m:fPr>
                        <m:num>
                          <m:r>
                            <a:rPr lang="en-AU" sz="2000" i="1"/>
                            <m:t>𝑛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𝑘</m:t>
                              </m:r>
                            </m:e>
                            <m:sub>
                              <m:r>
                                <a:rPr lang="en-AU" sz="2000" i="1"/>
                                <m:t>𝐵</m:t>
                              </m:r>
                            </m:sub>
                          </m:sSub>
                          <m:r>
                            <a:rPr lang="en-AU" sz="2000" i="1"/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𝑞𝑅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/>
                        <m:t>𝑊</m:t>
                      </m:r>
                      <m:d>
                        <m:dPr>
                          <m:ctrlPr>
                            <a:rPr lang="en-AU" sz="2000" i="1"/>
                          </m:ctrlPr>
                        </m:dPr>
                        <m:e>
                          <m:f>
                            <m:fPr>
                              <m:ctrlPr>
                                <a:rPr lang="en-AU" sz="2000" i="1"/>
                              </m:ctrlPr>
                            </m:fPr>
                            <m:num>
                              <m:r>
                                <a:rPr lang="en-AU" sz="2000" i="1"/>
                                <m:t>𝑞</m:t>
                              </m:r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1"/>
                                <m:t>𝑛</m:t>
                              </m:r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𝑘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𝐵</m:t>
                                  </m:r>
                                </m:sub>
                              </m:sSub>
                              <m:r>
                                <a:rPr lang="en-AU" sz="2000" i="1"/>
                                <m:t>𝑇</m:t>
                              </m:r>
                            </m:den>
                          </m:f>
                          <m:r>
                            <a:rPr lang="en-AU" sz="2000" i="1"/>
                            <m:t>(</m:t>
                          </m:r>
                          <m:sSup>
                            <m:sSupPr>
                              <m:ctrlPr>
                                <a:rPr lang="en-AU" sz="2000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𝐼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𝑠𝑐</m:t>
                                  </m:r>
                                </m:sub>
                              </m:sSub>
                              <m:r>
                                <a:rPr lang="en-AU" sz="2000" i="1"/>
                                <m:t>−</m:t>
                              </m:r>
                              <m:f>
                                <m:fPr>
                                  <m:ctrlPr>
                                    <a:rPr lang="en-AU" sz="20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2000" i="1"/>
                                      </m:ctrlPr>
                                    </m:sSubPr>
                                    <m:e>
                                      <m:r>
                                        <a:rPr lang="en-AU" sz="20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sz="2000" i="1"/>
                                        <m:t>𝑂𝐶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2000" i="1"/>
                                      </m:ctrlPr>
                                    </m:sSubPr>
                                    <m:e>
                                      <m:r>
                                        <a:rPr lang="en-AU" sz="2000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sz="2000" i="1"/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AU" sz="2000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sz="2000" i="1"/>
                                      </m:ctrlPr>
                                    </m:sSubPr>
                                    <m:e>
                                      <m:r>
                                        <a:rPr lang="en-AU" sz="2000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sz="2000" i="1"/>
                                        <m:t>𝑠h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sz="2000" i="1"/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i="1"/>
                                      </m:ctrlPr>
                                    </m:fPr>
                                    <m:num>
                                      <m:r>
                                        <a:rPr lang="en-AU" sz="2000" i="1"/>
                                        <m:t>−</m:t>
                                      </m:r>
                                      <m:r>
                                        <a:rPr lang="en-AU" sz="2000" i="1"/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𝑂𝐶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AU" sz="2000" i="1"/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AU" sz="2000" i="1"/>
                              </m:ctrlPr>
                            </m:sSupPr>
                            <m:e>
                              <m:r>
                                <a:rPr lang="en-AU" sz="2000" i="1"/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i="1"/>
                                      </m:ctrlPr>
                                    </m:fPr>
                                    <m:num>
                                      <m:r>
                                        <a:rPr lang="en-AU" sz="2000" i="1"/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AU" sz="2000" i="1"/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𝑇</m:t>
                                      </m:r>
                                    </m:den>
                                  </m:f>
                                  <m:r>
                                    <a:rPr lang="en-AU" sz="20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AU" sz="2000" i="1"/>
                                      </m:ctrlPr>
                                    </m:sSubPr>
                                    <m:e>
                                      <m:r>
                                        <a:rPr lang="en-AU" sz="2000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sz="2000" i="1"/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sz="2000" i="1"/>
                                      </m:ctrlPr>
                                    </m:sSubPr>
                                    <m:e>
                                      <m:r>
                                        <a:rPr lang="en-AU" sz="20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2000" i="1"/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2000" i="1"/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2000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𝑠h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AU" sz="2000" i="1"/>
                                    <m:t>)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AU" sz="2000" i="1"/>
                        <m:t>+ </m:t>
                      </m:r>
                      <m:f>
                        <m:fPr>
                          <m:ctrlPr>
                            <a:rPr lang="en-AU" sz="2000" i="1"/>
                          </m:ctrlPr>
                        </m:fPr>
                        <m:num>
                          <m:r>
                            <a:rPr lang="en-AU" sz="2000" i="1"/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/>
                        <m:t>−</m:t>
                      </m:r>
                      <m:sSub>
                        <m:sSubPr>
                          <m:ctrlPr>
                            <a:rPr lang="en-AU" sz="2000" i="1"/>
                          </m:ctrlPr>
                        </m:sSubPr>
                        <m:e>
                          <m:r>
                            <a:rPr lang="en-AU" sz="2000" i="1"/>
                            <m:t>𝐼</m:t>
                          </m:r>
                        </m:e>
                        <m:sub>
                          <m:r>
                            <a:rPr lang="en-AU" sz="2000" i="1"/>
                            <m:t>𝑠𝑐</m:t>
                          </m:r>
                        </m:sub>
                      </m:sSub>
                      <m:r>
                        <a:rPr lang="en-AU" sz="2000" i="1"/>
                        <m:t>−</m:t>
                      </m:r>
                      <m:f>
                        <m:fPr>
                          <m:ctrlPr>
                            <a:rPr lang="en-AU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𝑠h</m:t>
                              </m:r>
                            </m:sub>
                          </m:sSub>
                          <m:r>
                            <a:rPr lang="en-AU" sz="2000" i="1"/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  <m:r>
                            <a:rPr lang="en-AU" sz="2000" i="1"/>
                            <m:t>(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  <m:r>
                            <a:rPr lang="en-AU" sz="2000" i="1"/>
                            <m:t>+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𝑠h</m:t>
                              </m:r>
                            </m:sub>
                          </m:sSub>
                          <m:r>
                            <a:rPr lang="en-AU" sz="2000" i="1"/>
                            <m:t>)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  <a:p>
                <a:r>
                  <a:rPr lang="en-AU" sz="2000" dirty="0" smtClean="0"/>
                  <a:t>Only 3 parameters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sz="2000" dirty="0"/>
                  <a:t>,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endParaRPr lang="en-AU" sz="2000" dirty="0" smtClean="0"/>
              </a:p>
              <a:p>
                <a:endParaRPr lang="en-AU" sz="2000" dirty="0" smtClean="0"/>
              </a:p>
              <a:p>
                <a:r>
                  <a:rPr lang="en-AU" sz="2000" dirty="0"/>
                  <a:t>Parameter extraction is significantly simpler 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144" y="641444"/>
                <a:ext cx="10515600" cy="5685644"/>
              </a:xfrm>
              <a:blipFill rotWithShape="0">
                <a:blip r:embed="rId2"/>
                <a:stretch>
                  <a:fillRect l="-522" t="-10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15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Initial Values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726"/>
                <a:ext cx="10515600" cy="53179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sz="2400" dirty="0" smtClean="0"/>
                  <a:t>Specify initials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z="2400" dirty="0" smtClean="0"/>
                  <a:t> to initiate calculation of parameters </a:t>
                </a:r>
              </a:p>
              <a:p>
                <a:r>
                  <a:rPr lang="en-AU" sz="2400" dirty="0" smtClean="0"/>
                  <a:t>One method by Zhang substitutes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en-AU" sz="2400" dirty="0" smtClean="0"/>
                  <a:t> conditions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den>
                    </m:f>
                  </m:oMath>
                </a14:m>
                <a:r>
                  <a:rPr lang="en-AU" sz="2400" dirty="0" smtClean="0"/>
                  <a:t> </a:t>
                </a:r>
              </a:p>
              <a:p>
                <a:r>
                  <a:rPr lang="en-AU" sz="2400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conditions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b="0" dirty="0" smtClean="0"/>
              </a:p>
              <a:p>
                <a:pPr marL="0" indent="0">
                  <a:buNone/>
                </a:pPr>
                <a:r>
                  <a:rPr lang="en-AU" sz="2400" b="0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400" smtClean="0"/>
                      <m:t>≈</m:t>
                    </m:r>
                    <m:r>
                      <m:rPr>
                        <m:nor/>
                      </m:rPr>
                      <a:rPr lang="en-AU" sz="2400" b="0" i="0" smtClean="0"/>
                      <m:t> 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sz="2400" dirty="0" smtClean="0"/>
                  <a:t> </a:t>
                </a:r>
              </a:p>
              <a:p>
                <a:endParaRPr lang="en-AU" sz="2400" dirty="0"/>
              </a:p>
              <a:p>
                <a:r>
                  <a:rPr lang="en-AU" sz="2400" dirty="0" smtClean="0"/>
                  <a:t>Combining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en-AU" sz="2400" dirty="0"/>
                  <a:t> </a:t>
                </a:r>
                <a:r>
                  <a:rPr lang="en-AU" sz="2400" dirty="0" smtClean="0"/>
                  <a:t>conditions:</a:t>
                </a:r>
              </a:p>
              <a:p>
                <a:pPr marL="0" indent="0">
                  <a:buNone/>
                </a:pPr>
                <a:endParaRPr lang="en-AU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AU" sz="18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𝑑𝐼</m:t>
                        </m:r>
                      </m:den>
                    </m:f>
                  </m:oMath>
                </a14:m>
                <a:r>
                  <a:rPr lang="en-AU" sz="1800" dirty="0" smtClean="0"/>
                  <a:t> plotted as a function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A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A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AU" sz="1800" dirty="0" smtClean="0"/>
                  <a:t> .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1800" dirty="0" smtClean="0"/>
                  <a:t>=slope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sz="1800" dirty="0" smtClean="0"/>
                  <a:t>= y intercept</a:t>
                </a:r>
                <a:endParaRPr lang="en-AU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726"/>
                <a:ext cx="10515600" cy="5317958"/>
              </a:xfrm>
              <a:blipFill rotWithShape="0">
                <a:blip r:embed="rId2"/>
                <a:stretch>
                  <a:fillRect l="-812" t="-21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60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4D51958-017A-493C-8EA2-73F1A077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20550"/>
              </p:ext>
            </p:extLst>
          </p:nvPr>
        </p:nvGraphicFramePr>
        <p:xfrm>
          <a:off x="9914665" y="2804160"/>
          <a:ext cx="1849344" cy="2593845"/>
        </p:xfrm>
        <a:graphic>
          <a:graphicData uri="http://schemas.openxmlformats.org/drawingml/2006/table">
            <a:tbl>
              <a:tblPr/>
              <a:tblGrid>
                <a:gridCol w="616448">
                  <a:extLst>
                    <a:ext uri="{9D8B030D-6E8A-4147-A177-3AD203B41FA5}">
                      <a16:colId xmlns:a16="http://schemas.microsoft.com/office/drawing/2014/main" xmlns="" val="1841385407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xmlns="" val="1068651190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xmlns="" val="1815462317"/>
                    </a:ext>
                  </a:extLst>
                </a:gridCol>
              </a:tblGrid>
              <a:tr h="864615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Extracted Parameters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604184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endParaRPr lang="en-AU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l-GR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Rsh</a:t>
                      </a:r>
                      <a:endParaRPr lang="en-AU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(k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1523367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-1.28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10.00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2.88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73100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A937DFA-03C5-4B61-BC89-D7C6FDA7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202536"/>
            <a:ext cx="508293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latin typeface="+mj-lt"/>
                <a:ea typeface="+mj-ea"/>
                <a:cs typeface="+mj-cs"/>
              </a:rPr>
              <a:t>What is the problem?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46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l3FmANb8DSa8BAiqmJ5Qgf2A1OCKTkSIQusCFMxHq_FthS3cHIo0PQbHff7T5EVXMxuKEOAW3-vaTGDcHspNTfI1oXwOqau-iPe6Loo6ZFLracUKmCruPD2mKtjpnKXzbgehYObaSjM">
            <a:extLst>
              <a:ext uri="{FF2B5EF4-FFF2-40B4-BE49-F238E27FC236}">
                <a16:creationId xmlns:a16="http://schemas.microsoft.com/office/drawing/2014/main" xmlns="" id="{1D2BB21E-B829-4B11-B174-A81FD68F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" y="1248976"/>
            <a:ext cx="9588275" cy="46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A8711A-2E3A-4397-B511-F6709F1FE73E}"/>
              </a:ext>
            </a:extLst>
          </p:cNvPr>
          <p:cNvSpPr/>
          <p:nvPr/>
        </p:nvSpPr>
        <p:spPr>
          <a:xfrm>
            <a:off x="417829" y="1212077"/>
            <a:ext cx="11032491" cy="518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</a:rPr>
              <a:t>Current models for characterization are not reliable enough for high throughput characterization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Negative parameters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Initial guesses in literature are not applicable for all I-V data curves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Too far from the actual solution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Undefined at initial guess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Non realistic parameters extracted</a:t>
            </a:r>
            <a:endParaRPr lang="en-US" sz="1600" dirty="0">
              <a:latin typeface="Arial" panose="020B0604020202020204" pitchFamily="34" charset="0"/>
            </a:endParaRP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Solutions to these problems mean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More reliable parameter </a:t>
            </a:r>
          </a:p>
          <a:p>
            <a:pPr marL="742950" lvl="1" indent="-285750" fontAlgn="base">
              <a:lnSpc>
                <a:spcPct val="2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Help understand the issue causing low fill factor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5327E0C-6B62-4FF2-B688-D518641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341036"/>
            <a:ext cx="45659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+mj-lt"/>
              </a:rPr>
              <a:t>Problem Statement</a:t>
            </a:r>
            <a:endParaRPr lang="en-US" sz="4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2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8CD422C-CB47-4001-BB8E-6D456389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341036"/>
            <a:ext cx="400827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Possible Solution</a:t>
            </a:r>
            <a:endParaRPr lang="en-US" sz="4400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AECC1E-B8D5-4B1F-AA53-195965581AD7}"/>
              </a:ext>
            </a:extLst>
          </p:cNvPr>
          <p:cNvSpPr/>
          <p:nvPr/>
        </p:nvSpPr>
        <p:spPr>
          <a:xfrm>
            <a:off x="417829" y="1212077"/>
            <a:ext cx="11032491" cy="5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4DC55F-F6E1-4FB3-8184-DC126A12212A}"/>
              </a:ext>
            </a:extLst>
          </p:cNvPr>
          <p:cNvSpPr/>
          <p:nvPr/>
        </p:nvSpPr>
        <p:spPr>
          <a:xfrm>
            <a:off x="558800" y="1578164"/>
            <a:ext cx="9672320" cy="149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Use trust region method</a:t>
            </a: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Apply constraints </a:t>
            </a: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Constraints derived from assuming one parameter influences the shape of the curve</a:t>
            </a:r>
          </a:p>
        </p:txBody>
      </p:sp>
    </p:spTree>
    <p:extLst>
      <p:ext uri="{BB962C8B-B14F-4D97-AF65-F5344CB8AC3E}">
        <p14:creationId xmlns:p14="http://schemas.microsoft.com/office/powerpoint/2010/main" val="10574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A320245-1E06-4C3F-906A-7D8DAE8F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6316"/>
            <a:ext cx="2546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Objectives</a:t>
            </a:r>
            <a:endParaRPr lang="en-US" sz="4400" dirty="0"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DEDE5F9-7F19-43DF-A909-C9DC34C0B784}"/>
                  </a:ext>
                </a:extLst>
              </p:cNvPr>
              <p:cNvSpPr/>
              <p:nvPr/>
            </p:nvSpPr>
            <p:spPr>
              <a:xfrm>
                <a:off x="838200" y="1301799"/>
                <a:ext cx="9748520" cy="508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</a:pPr>
                <a:r>
                  <a:rPr lang="en-US" sz="1600" dirty="0">
                    <a:latin typeface="Arial" panose="020B0604020202020204" pitchFamily="34" charset="0"/>
                  </a:rPr>
                  <a:t>Investigate the ability to extract accurate and sensible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for different IV data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DE5F9-7F19-43DF-A909-C9DC34C0B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01799"/>
                <a:ext cx="9748520" cy="508344"/>
              </a:xfrm>
              <a:prstGeom prst="rect">
                <a:avLst/>
              </a:prstGeom>
              <a:blipFill>
                <a:blip r:embed="rId2"/>
                <a:stretch>
                  <a:fillRect l="-375" b="-156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15">
            <a:extLst>
              <a:ext uri="{FF2B5EF4-FFF2-40B4-BE49-F238E27FC236}">
                <a16:creationId xmlns:a16="http://schemas.microsoft.com/office/drawing/2014/main" xmlns="" id="{50E6C870-86A4-45C1-93B7-EBEECF120A62}"/>
              </a:ext>
            </a:extLst>
          </p:cNvPr>
          <p:cNvSpPr txBox="1">
            <a:spLocks/>
          </p:cNvSpPr>
          <p:nvPr/>
        </p:nvSpPr>
        <p:spPr>
          <a:xfrm>
            <a:off x="828768" y="342997"/>
            <a:ext cx="8520600" cy="72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Simulate IV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xmlns="" id="{B1A2B6ED-C4D1-4766-AECD-6DE551E50A63}"/>
                  </a:ext>
                </a:extLst>
              </p:cNvPr>
              <p:cNvSpPr txBox="1"/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Generate evenly spaced voltage data from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(1.1∗</m:t>
                    </m:r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.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blipFill>
                <a:blip r:embed="rId2"/>
                <a:stretch>
                  <a:fillRect l="-1276"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17">
            <a:extLst>
              <a:ext uri="{FF2B5EF4-FFF2-40B4-BE49-F238E27FC236}">
                <a16:creationId xmlns:a16="http://schemas.microsoft.com/office/drawing/2014/main" xmlns="" id="{9E8D7524-B951-4FE5-BF15-DB7E881C320E}"/>
              </a:ext>
            </a:extLst>
          </p:cNvPr>
          <p:cNvSpPr txBox="1"/>
          <p:nvPr/>
        </p:nvSpPr>
        <p:spPr>
          <a:xfrm>
            <a:off x="6096000" y="3157532"/>
            <a:ext cx="1710000" cy="13048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current with explicit single diode equation.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Shape 118">
            <a:extLst>
              <a:ext uri="{FF2B5EF4-FFF2-40B4-BE49-F238E27FC236}">
                <a16:creationId xmlns:a16="http://schemas.microsoft.com/office/drawing/2014/main" xmlns="" id="{CD0746B2-6182-4653-B6E0-2C605CDB1B82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flipV="1">
            <a:off x="1610054" y="3813887"/>
            <a:ext cx="1818946" cy="196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120">
            <a:extLst>
              <a:ext uri="{FF2B5EF4-FFF2-40B4-BE49-F238E27FC236}">
                <a16:creationId xmlns:a16="http://schemas.microsoft.com/office/drawing/2014/main" xmlns="" id="{DBE40EB8-F864-48ED-A24B-5E22518E438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5805753" y="3809970"/>
            <a:ext cx="290247" cy="39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hape 121">
                <a:extLst>
                  <a:ext uri="{FF2B5EF4-FFF2-40B4-BE49-F238E27FC236}">
                    <a16:creationId xmlns:a16="http://schemas.microsoft.com/office/drawing/2014/main" xmlns="" id="{F8DB4540-DF48-4201-9418-6C8E345DE2C3}"/>
                  </a:ext>
                </a:extLst>
              </p:cNvPr>
              <p:cNvSpPr txBox="1"/>
              <p:nvPr/>
            </p:nvSpPr>
            <p:spPr>
              <a:xfrm>
                <a:off x="334666" y="2151934"/>
                <a:ext cx="2550773" cy="1661953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Specify the following</a:t>
                </a:r>
                <a:b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</a:br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</m:oMath>
                </a14:m>
                <a:endParaRPr lang="en-US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1" name="Shape 121">
                <a:extLst>
                  <a:ext uri="{FF2B5EF4-FFF2-40B4-BE49-F238E27FC236}">
                    <a16:creationId xmlns:a16="http://schemas.microsoft.com/office/drawing/2014/main" id="{F8DB4540-DF48-4201-9418-6C8E345DE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6" y="2151934"/>
                <a:ext cx="2550773" cy="1661953"/>
              </a:xfrm>
              <a:prstGeom prst="rect">
                <a:avLst/>
              </a:prstGeom>
              <a:blipFill>
                <a:blip r:embed="rId3"/>
                <a:stretch>
                  <a:fillRect l="-1188"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hape 119">
                <a:extLst>
                  <a:ext uri="{FF2B5EF4-FFF2-40B4-BE49-F238E27FC236}">
                    <a16:creationId xmlns:a16="http://schemas.microsoft.com/office/drawing/2014/main" xmlns="" id="{56CE87BC-AFF1-4593-9032-67D6F9915BC4}"/>
                  </a:ext>
                </a:extLst>
              </p:cNvPr>
              <p:cNvSpPr txBox="1"/>
              <p:nvPr/>
            </p:nvSpPr>
            <p:spPr>
              <a:xfrm>
                <a:off x="334667" y="3815856"/>
                <a:ext cx="2550773" cy="1162543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𝑛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2" name="Shape 119">
                <a:extLst>
                  <a:ext uri="{FF2B5EF4-FFF2-40B4-BE49-F238E27FC236}">
                    <a16:creationId xmlns:a16="http://schemas.microsoft.com/office/drawing/2014/main" id="{56CE87BC-AFF1-4593-9032-67D6F991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7" y="3815856"/>
                <a:ext cx="2550773" cy="1162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hape 122">
            <a:extLst>
              <a:ext uri="{FF2B5EF4-FFF2-40B4-BE49-F238E27FC236}">
                <a16:creationId xmlns:a16="http://schemas.microsoft.com/office/drawing/2014/main" xmlns="" id="{D43C6499-D78A-4946-A765-63245D3D0DF0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7806000" y="3801760"/>
            <a:ext cx="376506" cy="821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Shape 123">
            <a:extLst>
              <a:ext uri="{FF2B5EF4-FFF2-40B4-BE49-F238E27FC236}">
                <a16:creationId xmlns:a16="http://schemas.microsoft.com/office/drawing/2014/main" xmlns="" id="{DE32E422-188A-400C-A3D1-1C67CA6EDDBD}"/>
              </a:ext>
            </a:extLst>
          </p:cNvPr>
          <p:cNvSpPr txBox="1"/>
          <p:nvPr/>
        </p:nvSpPr>
        <p:spPr>
          <a:xfrm>
            <a:off x="8182506" y="2982910"/>
            <a:ext cx="1710000" cy="163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Introduce noise with signal to noise ratio (SR) of 45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38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>
            <a:extLst>
              <a:ext uri="{FF2B5EF4-FFF2-40B4-BE49-F238E27FC236}">
                <a16:creationId xmlns:a16="http://schemas.microsoft.com/office/drawing/2014/main" xmlns="" id="{EC438939-C5D1-4C95-AFBD-B8ABA7292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500" y="365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Simulated cases</a:t>
            </a:r>
            <a:endParaRPr dirty="0"/>
          </a:p>
        </p:txBody>
      </p:sp>
      <p:graphicFrame>
        <p:nvGraphicFramePr>
          <p:cNvPr id="7" name="Shape 131">
            <a:extLst>
              <a:ext uri="{FF2B5EF4-FFF2-40B4-BE49-F238E27FC236}">
                <a16:creationId xmlns:a16="http://schemas.microsoft.com/office/drawing/2014/main" xmlns="" id="{05875F72-27F9-4935-AD9F-10BFBA7B9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66624"/>
              </p:ext>
            </p:extLst>
          </p:nvPr>
        </p:nvGraphicFramePr>
        <p:xfrm>
          <a:off x="4145280" y="1330526"/>
          <a:ext cx="6952320" cy="51617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8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030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Case</a:t>
                      </a:r>
                      <a:endParaRPr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Rs</a:t>
                      </a:r>
                      <a:endParaRPr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20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 dirty="0" err="1"/>
                        <a:t>Rsh</a:t>
                      </a:r>
                      <a:endParaRPr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2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n</a:t>
                      </a:r>
                      <a:endParaRPr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 dirty="0"/>
                        <a:t>1.00E+03</a:t>
                      </a:r>
                      <a:endParaRPr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 dirty="0"/>
                        <a:t>5.00</a:t>
                      </a:r>
                      <a:endParaRPr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37B71B2-5B03-4FF3-BD22-C62A17C905F0}"/>
              </a:ext>
            </a:extLst>
          </p:cNvPr>
          <p:cNvGrpSpPr/>
          <p:nvPr/>
        </p:nvGrpSpPr>
        <p:grpSpPr>
          <a:xfrm>
            <a:off x="369873" y="2005446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xmlns="" id="{68AD9316-14FD-47FC-93E8-49CB75D9EBAB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1V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20 mA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2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xmlns="" id="{3F513911-E899-4188-91B4-2081C03C3938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case(i,2)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case(i,3)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case(i,4)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37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>
            <a:extLst>
              <a:ext uri="{FF2B5EF4-FFF2-40B4-BE49-F238E27FC236}">
                <a16:creationId xmlns:a16="http://schemas.microsoft.com/office/drawing/2014/main" xmlns="" id="{0804E1BD-46E4-42CB-ACA5-5D402E1FE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020" y="4324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Simulated cases 1 - 4</a:t>
            </a:r>
            <a:endParaRPr dirty="0"/>
          </a:p>
        </p:txBody>
      </p:sp>
      <p:pic>
        <p:nvPicPr>
          <p:cNvPr id="5" name="Shape 137">
            <a:extLst>
              <a:ext uri="{FF2B5EF4-FFF2-40B4-BE49-F238E27FC236}">
                <a16:creationId xmlns:a16="http://schemas.microsoft.com/office/drawing/2014/main" xmlns="" id="{66689F85-9F8D-488F-A9D7-B4B62D04B9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794" t="-1626" r="3747"/>
          <a:stretch/>
        </p:blipFill>
        <p:spPr>
          <a:xfrm>
            <a:off x="1522580" y="1340475"/>
            <a:ext cx="9094620" cy="4983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80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solar </a:t>
            </a:r>
            <a:r>
              <a:rPr lang="en-AU" dirty="0"/>
              <a:t>c</a:t>
            </a:r>
            <a:r>
              <a:rPr lang="en-AU" dirty="0" smtClean="0"/>
              <a:t>ell characterization?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Quantitave tool to measure the performance of a solar cell</a:t>
            </a:r>
          </a:p>
          <a:p>
            <a:endParaRPr lang="en-AU" dirty="0"/>
          </a:p>
          <a:p>
            <a:r>
              <a:rPr lang="en-AU" dirty="0" smtClean="0"/>
              <a:t>Provides vital information on different factors affect the performance</a:t>
            </a:r>
          </a:p>
          <a:p>
            <a:pPr lvl="1"/>
            <a:r>
              <a:rPr lang="en-AU" dirty="0" smtClean="0"/>
              <a:t>Composition and microstructure of new materials</a:t>
            </a:r>
          </a:p>
          <a:p>
            <a:pPr lvl="1"/>
            <a:r>
              <a:rPr lang="en-AU" dirty="0" smtClean="0"/>
              <a:t>Solar cell fabrication process</a:t>
            </a:r>
          </a:p>
          <a:p>
            <a:pPr lvl="1"/>
            <a:endParaRPr lang="en-AU" dirty="0"/>
          </a:p>
          <a:p>
            <a:r>
              <a:rPr lang="en-AU" dirty="0" smtClean="0"/>
              <a:t>Used to compare different solar cells</a:t>
            </a:r>
          </a:p>
          <a:p>
            <a:endParaRPr lang="en-AU" dirty="0"/>
          </a:p>
          <a:p>
            <a:r>
              <a:rPr lang="en-AU" dirty="0" smtClean="0"/>
              <a:t>Gives researchers ideas on how to improve a solar cell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67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xmlns="" id="{37AC49B7-1971-4E3B-A78B-BE14A2168D26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700" dirty="0"/>
                  <a:t>Parameter extraction: Gradients at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2700" dirty="0"/>
                  <a:t>and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sz="2700" dirty="0"/>
              </a:p>
            </p:txBody>
          </p:sp>
        </mc:Choice>
        <mc:Fallback xmlns="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  <a:blipFill>
                <a:blip r:embed="rId2"/>
                <a:stretch>
                  <a:fillRect l="-1359" t="-8511" b="-170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DB3C7AD-E15C-4DB6-96B6-6E4E4448A1F4}"/>
              </a:ext>
            </a:extLst>
          </p:cNvPr>
          <p:cNvGrpSpPr/>
          <p:nvPr/>
        </p:nvGrpSpPr>
        <p:grpSpPr>
          <a:xfrm>
            <a:off x="494580" y="1087121"/>
            <a:ext cx="2109170" cy="4666270"/>
            <a:chOff x="1375850" y="1369203"/>
            <a:chExt cx="1227900" cy="4384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xmlns="" id="{43B0822E-BEA0-4183-9E07-AB3C290BE70D}"/>
                    </a:ext>
                  </a:extLst>
                </p:cNvPr>
                <p:cNvSpPr txBox="1"/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2)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from data</a:t>
                  </a:r>
                  <a:endParaRPr sz="1200" dirty="0"/>
                </a:p>
              </p:txBody>
            </p:sp>
          </mc:Choice>
          <mc:Fallback xmlns=""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id="{43B0822E-BEA0-4183-9E07-AB3C290BE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xmlns="" id="{326FBF6B-3107-45B8-BB91-252745500D06}"/>
                    </a:ext>
                  </a:extLst>
                </p:cNvPr>
                <p:cNvSpPr txBox="1"/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3)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sz="1200" dirty="0"/>
                </a:p>
              </p:txBody>
            </p:sp>
          </mc:Choice>
          <mc:Fallback xmlns=""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id="{326FBF6B-3107-45B8-BB91-252745500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Shape 150">
              <a:extLst>
                <a:ext uri="{FF2B5EF4-FFF2-40B4-BE49-F238E27FC236}">
                  <a16:creationId xmlns:a16="http://schemas.microsoft.com/office/drawing/2014/main" xmlns="" id="{C3EB3AE1-E193-439E-99A0-67BFE4546495}"/>
                </a:ext>
              </a:extLst>
            </p:cNvPr>
            <p:cNvSpPr txBox="1"/>
            <p:nvPr/>
          </p:nvSpPr>
          <p:spPr>
            <a:xfrm>
              <a:off x="1375850" y="3409440"/>
              <a:ext cx="1227900" cy="655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4) Fit data with two 2nd order polynomials</a:t>
              </a: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" name="Shape 151">
              <a:extLst>
                <a:ext uri="{FF2B5EF4-FFF2-40B4-BE49-F238E27FC236}">
                  <a16:creationId xmlns:a16="http://schemas.microsoft.com/office/drawing/2014/main" xmlns="" id="{F40FCA35-09DE-4107-8043-43571DDB93D4}"/>
                </a:ext>
              </a:extLst>
            </p:cNvPr>
            <p:cNvSpPr txBox="1"/>
            <p:nvPr/>
          </p:nvSpPr>
          <p:spPr>
            <a:xfrm>
              <a:off x="1396550" y="1369203"/>
              <a:ext cx="1186500" cy="507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1)  Smooth current data</a:t>
              </a:r>
              <a:endParaRPr sz="1200"/>
            </a:p>
          </p:txBody>
        </p:sp>
        <p:cxnSp>
          <p:nvCxnSpPr>
            <p:cNvPr id="9" name="Shape 152">
              <a:extLst>
                <a:ext uri="{FF2B5EF4-FFF2-40B4-BE49-F238E27FC236}">
                  <a16:creationId xmlns:a16="http://schemas.microsoft.com/office/drawing/2014/main" xmlns="" id="{A9134F63-956B-41CF-8088-1073FC0B797F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1989800" y="1876503"/>
              <a:ext cx="0" cy="12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Shape 153">
              <a:extLst>
                <a:ext uri="{FF2B5EF4-FFF2-40B4-BE49-F238E27FC236}">
                  <a16:creationId xmlns:a16="http://schemas.microsoft.com/office/drawing/2014/main" xmlns="" id="{AF7C8677-BA53-4ADA-A923-D031668C17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989800" y="2654292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Shape 154">
              <a:extLst>
                <a:ext uri="{FF2B5EF4-FFF2-40B4-BE49-F238E27FC236}">
                  <a16:creationId xmlns:a16="http://schemas.microsoft.com/office/drawing/2014/main" xmlns="" id="{AEFCBF64-2CE7-4A7B-826A-49861F1A481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989800" y="3285503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Shape 155">
              <a:extLst>
                <a:ext uri="{FF2B5EF4-FFF2-40B4-BE49-F238E27FC236}">
                  <a16:creationId xmlns:a16="http://schemas.microsoft.com/office/drawing/2014/main" xmlns="" id="{B1BD9DE0-90A8-4EF6-A46B-E02EA0C4B24B}"/>
                </a:ext>
              </a:extLst>
            </p:cNvPr>
            <p:cNvSpPr txBox="1"/>
            <p:nvPr/>
          </p:nvSpPr>
          <p:spPr>
            <a:xfrm>
              <a:off x="1375850" y="4210603"/>
              <a:ext cx="1227900" cy="741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/>
                <a:t>5) Differentiate 2nd order polynomial</a:t>
              </a:r>
              <a:br>
                <a:rPr lang="en-GB" sz="1200" dirty="0"/>
              </a:br>
              <a:endParaRPr sz="1200" dirty="0"/>
            </a:p>
          </p:txBody>
        </p:sp>
        <p:cxnSp>
          <p:nvCxnSpPr>
            <p:cNvPr id="13" name="Shape 156">
              <a:extLst>
                <a:ext uri="{FF2B5EF4-FFF2-40B4-BE49-F238E27FC236}">
                  <a16:creationId xmlns:a16="http://schemas.microsoft.com/office/drawing/2014/main" xmlns="" id="{1CD3596D-D727-4816-8469-70575183D08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1989800" y="4065240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Shape 157">
              <a:extLst>
                <a:ext uri="{FF2B5EF4-FFF2-40B4-BE49-F238E27FC236}">
                  <a16:creationId xmlns:a16="http://schemas.microsoft.com/office/drawing/2014/main" xmlns="" id="{52AB6084-5676-4080-B46B-0B5434B7B13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1989800" y="4952203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xmlns="" id="{28EA5831-2C72-4613-B466-5C19DFB5CF25}"/>
                    </a:ext>
                  </a:extLst>
                </p:cNvPr>
                <p:cNvSpPr txBox="1"/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6) Evaluate polynomials at I =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</a:t>
                  </a:r>
                  <a:endParaRPr sz="1200" dirty="0"/>
                </a:p>
              </p:txBody>
            </p:sp>
          </mc:Choice>
          <mc:Fallback xmlns=""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id="{28EA5831-2C72-4613-B466-5C19DFB5C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blipFill>
                  <a:blip r:embed="rId5"/>
                  <a:stretch>
                    <a:fillRect r="-1149"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Shape 159">
            <a:extLst>
              <a:ext uri="{FF2B5EF4-FFF2-40B4-BE49-F238E27FC236}">
                <a16:creationId xmlns:a16="http://schemas.microsoft.com/office/drawing/2014/main" xmlns="" id="{C16C025B-72F2-46DC-A7E2-B0457B473A5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167" r="8413"/>
          <a:stretch/>
        </p:blipFill>
        <p:spPr>
          <a:xfrm>
            <a:off x="2834690" y="1039397"/>
            <a:ext cx="9048316" cy="532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60">
            <a:extLst>
              <a:ext uri="{FF2B5EF4-FFF2-40B4-BE49-F238E27FC236}">
                <a16:creationId xmlns:a16="http://schemas.microsoft.com/office/drawing/2014/main" xmlns="" id="{97887511-6E99-4B07-8A51-82FA38F061D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0579" y="2520830"/>
            <a:ext cx="149371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61">
            <a:extLst>
              <a:ext uri="{FF2B5EF4-FFF2-40B4-BE49-F238E27FC236}">
                <a16:creationId xmlns:a16="http://schemas.microsoft.com/office/drawing/2014/main" xmlns="" id="{EAFD3AA7-609C-47F0-A90E-0280D7607E5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15180" y="4900655"/>
            <a:ext cx="1392933" cy="4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are solar cells characterized?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Modelling I-V curve (current-voltage) and extracting parameters in the mathematical model </a:t>
            </a:r>
          </a:p>
          <a:p>
            <a:endParaRPr lang="en-AU" dirty="0"/>
          </a:p>
        </p:txBody>
      </p:sp>
      <p:pic>
        <p:nvPicPr>
          <p:cNvPr id="1026" name="Picture 2" descr="https://lh3.googleusercontent.com/GpzMkxjS6aipOf6nvX7Ljj1moQ4DvXzWg36rCFbB8YdO80dkmurVdYs1o0gDOUTFVWZRLgHhZoUD_Tna5HeCnz9qmbEQw0TQJCZHXGdxNF2krOSGtTtuyhfLzpqIoOUVK7OjdqxBw1RYhFuK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38" y="2716463"/>
            <a:ext cx="4676877" cy="3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47233" y="2668672"/>
                <a:ext cx="4680284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600" dirty="0" smtClean="0"/>
                  <a:t>Important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600" dirty="0" smtClean="0"/>
                  <a:t>Short circuit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/>
                        </m:ctrlPr>
                      </m:sSubPr>
                      <m:e>
                        <m:r>
                          <a:rPr lang="en-AU" sz="2600" i="1"/>
                          <m:t>𝐼</m:t>
                        </m:r>
                      </m:e>
                      <m:sub>
                        <m:r>
                          <a:rPr lang="en-AU" sz="2600" i="1"/>
                          <m:t>𝑆𝐶</m:t>
                        </m:r>
                      </m:sub>
                    </m:sSub>
                  </m:oMath>
                </a14:m>
                <a:endParaRPr lang="en-AU" sz="2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600" dirty="0" smtClean="0"/>
                  <a:t>Open circuit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/>
                        </m:ctrlPr>
                      </m:sSubPr>
                      <m:e>
                        <m:r>
                          <a:rPr lang="en-AU" sz="2600" i="1"/>
                          <m:t>𝑉</m:t>
                        </m:r>
                      </m:e>
                      <m:sub>
                        <m:r>
                          <a:rPr lang="en-AU" sz="2600" i="1"/>
                          <m:t>𝑂𝐶</m:t>
                        </m:r>
                      </m:sub>
                    </m:sSub>
                  </m:oMath>
                </a14:m>
                <a:endParaRPr lang="en-AU" sz="2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600" dirty="0" smtClean="0"/>
                  <a:t>Maximum power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/>
                        </m:ctrlPr>
                      </m:sSubPr>
                      <m:e>
                        <m:r>
                          <a:rPr lang="en-AU" sz="2600" i="1"/>
                          <m:t>𝑃</m:t>
                        </m:r>
                      </m:e>
                      <m:sub>
                        <m:r>
                          <a:rPr lang="en-AU" sz="2600" i="1"/>
                          <m:t>𝑀</m:t>
                        </m:r>
                      </m:sub>
                    </m:sSub>
                  </m:oMath>
                </a14:m>
                <a:endParaRPr lang="en-AU" sz="2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600" dirty="0" smtClean="0"/>
              </a:p>
              <a:p>
                <a:endParaRPr lang="en-AU" dirty="0"/>
              </a:p>
              <a:p>
                <a:endParaRPr lang="en-A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33" y="2668672"/>
                <a:ext cx="4680284" cy="3200876"/>
              </a:xfrm>
              <a:prstGeom prst="rect">
                <a:avLst/>
              </a:prstGeom>
              <a:blipFill rotWithShape="0">
                <a:blip r:embed="rId3"/>
                <a:stretch>
                  <a:fillRect l="-2344" t="-15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99" y="4436286"/>
            <a:ext cx="4421605" cy="14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5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Existing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Models of equivalent electrical circuit -Single diode and double diode model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763"/>
            <a:ext cx="5314950" cy="25477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63" y="2424313"/>
            <a:ext cx="5470137" cy="29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is the mathematical model obtained?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Single Diode Model</a:t>
            </a:r>
          </a:p>
          <a:p>
            <a:endParaRPr lang="en-AU" dirty="0"/>
          </a:p>
          <a:p>
            <a:r>
              <a:rPr lang="en-AU" dirty="0" smtClean="0"/>
              <a:t>Shockley Diode equation: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77" y="2093680"/>
            <a:ext cx="6000750" cy="3015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51" y="3322696"/>
            <a:ext cx="4074610" cy="1421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4705814"/>
                <a:ext cx="10515600" cy="180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where </a:t>
                </a:r>
                <a:br>
                  <a:rPr lang="en-A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i="1"/>
                        </m:ctrlPr>
                      </m:sSubPr>
                      <m:e>
                        <m:r>
                          <a:rPr lang="en-AU" i="1"/>
                          <m:t>𝐼</m:t>
                        </m:r>
                      </m:e>
                      <m:sub>
                        <m:r>
                          <a:rPr lang="en-AU" i="1"/>
                          <m:t>0</m:t>
                        </m:r>
                      </m:sub>
                    </m:sSub>
                  </m:oMath>
                </a14:m>
                <a:r>
                  <a:rPr lang="en-AU" dirty="0" smtClean="0"/>
                  <a:t> </a:t>
                </a:r>
                <a:r>
                  <a:rPr lang="en-AU" dirty="0"/>
                  <a:t>=</a:t>
                </a:r>
                <a:r>
                  <a:rPr lang="en-AU" dirty="0" smtClean="0"/>
                  <a:t> reverse saturation current</a:t>
                </a:r>
                <a:br>
                  <a:rPr lang="en-AU" dirty="0" smtClean="0"/>
                </a:br>
                <a:r>
                  <a:rPr lang="en-AU" dirty="0" smtClean="0"/>
                  <a:t> n </a:t>
                </a:r>
                <a:r>
                  <a:rPr lang="en-AU" dirty="0"/>
                  <a:t>=</a:t>
                </a:r>
                <a:r>
                  <a:rPr lang="en-AU" dirty="0" smtClean="0"/>
                  <a:t> diode ideality factor, </a:t>
                </a:r>
                <a:br>
                  <a:rPr lang="en-AU" dirty="0" smtClean="0"/>
                </a:br>
                <a:r>
                  <a:rPr lang="en-AU" dirty="0" smtClean="0"/>
                  <a:t>q </a:t>
                </a:r>
                <a:r>
                  <a:rPr lang="en-AU" dirty="0"/>
                  <a:t>=</a:t>
                </a:r>
                <a:r>
                  <a:rPr lang="en-AU" dirty="0" smtClean="0"/>
                  <a:t> elementary charge </a:t>
                </a:r>
                <a:r>
                  <a:rPr lang="en-AU" dirty="0"/>
                  <a:t>(1.602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/>
                        </m:ctrlPr>
                      </m:sSupPr>
                      <m:e>
                        <m:r>
                          <a:rPr lang="en-AU" i="1"/>
                          <m:t>10</m:t>
                        </m:r>
                      </m:e>
                      <m:sup>
                        <m:r>
                          <a:rPr lang="en-AU" i="1"/>
                          <m:t>−19</m:t>
                        </m:r>
                      </m:sup>
                    </m:sSup>
                  </m:oMath>
                </a14:m>
                <a:r>
                  <a:rPr lang="en-AU" dirty="0"/>
                  <a:t>C</a:t>
                </a:r>
                <a:r>
                  <a:rPr lang="en-AU" dirty="0" smtClean="0"/>
                  <a:t>) </a:t>
                </a:r>
                <a:br>
                  <a:rPr lang="en-A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i="1"/>
                        </m:ctrlPr>
                      </m:sSubPr>
                      <m:e>
                        <m:r>
                          <a:rPr lang="en-AU" i="1"/>
                          <m:t>𝑘</m:t>
                        </m:r>
                      </m:e>
                      <m:sub>
                        <m:r>
                          <a:rPr lang="en-AU" i="1"/>
                          <m:t>𝐵</m:t>
                        </m:r>
                      </m:sub>
                    </m:sSub>
                  </m:oMath>
                </a14:m>
                <a:r>
                  <a:rPr lang="en-AU" dirty="0" smtClean="0"/>
                  <a:t> </a:t>
                </a:r>
                <a:r>
                  <a:rPr lang="en-AU" dirty="0"/>
                  <a:t>=</a:t>
                </a:r>
                <a:r>
                  <a:rPr lang="en-AU" dirty="0" smtClean="0"/>
                  <a:t> Boltzmann constant (</a:t>
                </a:r>
                <a:r>
                  <a:rPr lang="en-AU" dirty="0"/>
                  <a:t>1.38 x </a:t>
                </a:r>
                <a14:m>
                  <m:oMath xmlns:m="http://schemas.openxmlformats.org/officeDocument/2006/math">
                    <m:r>
                      <a:rPr lang="en-AU" i="1"/>
                      <m:t>1</m:t>
                    </m:r>
                    <m:sSup>
                      <m:sSupPr>
                        <m:ctrlPr>
                          <a:rPr lang="en-AU" i="1"/>
                        </m:ctrlPr>
                      </m:sSupPr>
                      <m:e>
                        <m:r>
                          <a:rPr lang="en-AU" i="1"/>
                          <m:t>0</m:t>
                        </m:r>
                      </m:e>
                      <m:sup>
                        <m:r>
                          <a:rPr lang="en-AU" i="1"/>
                          <m:t>−19</m:t>
                        </m:r>
                      </m:sup>
                    </m:sSup>
                  </m:oMath>
                </a14:m>
                <a:r>
                  <a:rPr lang="en-AU" dirty="0" smtClean="0"/>
                  <a:t>J/K)</a:t>
                </a:r>
                <a:br>
                  <a:rPr lang="en-AU" dirty="0" smtClean="0"/>
                </a:br>
                <a:r>
                  <a:rPr lang="en-AU" dirty="0" smtClean="0"/>
                  <a:t>T = temperature</a:t>
                </a:r>
                <a:endParaRPr lang="en-A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5814"/>
                <a:ext cx="10515600" cy="1805366"/>
              </a:xfrm>
              <a:prstGeom prst="rect">
                <a:avLst/>
              </a:prstGeom>
              <a:blipFill rotWithShape="0">
                <a:blip r:embed="rId4"/>
                <a:stretch>
                  <a:fillRect l="-522" t="-2027" b="-43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81600" y="382905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(1)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608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0600"/>
                <a:ext cx="10515600" cy="5524500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Application of Ohm’s Law (V=IR)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dirty="0" smtClean="0"/>
                  <a:t>: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dirty="0"/>
                  <a:t> </a:t>
                </a:r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/>
                        </m:ctrlPr>
                      </m:sSubPr>
                      <m:e>
                        <m:r>
                          <a:rPr lang="en-AU" i="1"/>
                          <m:t>𝐼</m:t>
                        </m:r>
                      </m:e>
                      <m:sub>
                        <m:r>
                          <a:rPr lang="en-AU" i="1"/>
                          <m:t>𝑠h</m:t>
                        </m:r>
                      </m:sub>
                    </m:sSub>
                    <m:r>
                      <a:rPr lang="en-AU" i="1"/>
                      <m:t>=</m:t>
                    </m:r>
                    <m:f>
                      <m:fPr>
                        <m:ctrlPr>
                          <a:rPr lang="en-AU" i="1"/>
                        </m:ctrlPr>
                      </m:fPr>
                      <m:num>
                        <m:sSub>
                          <m:sSubPr>
                            <m:ctrlPr>
                              <a:rPr lang="en-AU" i="1"/>
                            </m:ctrlPr>
                          </m:sSubPr>
                          <m:e>
                            <m:r>
                              <a:rPr lang="en-AU" i="1"/>
                              <m:t>𝑉</m:t>
                            </m:r>
                          </m:e>
                          <m:sub>
                            <m:r>
                              <a:rPr lang="en-AU" i="1"/>
                              <m:t>𝑠h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i="1"/>
                            </m:ctrlPr>
                          </m:sSubPr>
                          <m:e>
                            <m:r>
                              <a:rPr lang="en-AU" i="1"/>
                              <m:t>𝑅</m:t>
                            </m:r>
                          </m:e>
                          <m:sub>
                            <m:r>
                              <a:rPr lang="en-AU" i="1"/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/>
                        </m:ctrlPr>
                      </m:fPr>
                      <m:num>
                        <m:r>
                          <a:rPr lang="en-AU" i="1"/>
                          <m:t>𝑉</m:t>
                        </m:r>
                        <m:r>
                          <a:rPr lang="en-AU" i="1"/>
                          <m:t>−</m:t>
                        </m:r>
                        <m:sSub>
                          <m:sSubPr>
                            <m:ctrlPr>
                              <a:rPr lang="en-AU" i="1"/>
                            </m:ctrlPr>
                          </m:sSubPr>
                          <m:e>
                            <m:r>
                              <a:rPr lang="en-AU" i="1"/>
                              <m:t>𝑅</m:t>
                            </m:r>
                          </m:e>
                          <m:sub>
                            <m:r>
                              <a:rPr lang="en-AU" i="1"/>
                              <m:t>𝑠</m:t>
                            </m:r>
                          </m:sub>
                        </m:sSub>
                        <m:r>
                          <a:rPr lang="en-AU" i="1"/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AU" i="1"/>
                            </m:ctrlPr>
                          </m:sSubPr>
                          <m:e>
                            <m:r>
                              <a:rPr lang="en-AU" i="1"/>
                              <m:t>𝑅</m:t>
                            </m:r>
                          </m:e>
                          <m:sub>
                            <m:r>
                              <a:rPr lang="en-AU" i="1"/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/>
                <a:r>
                  <a:rPr lang="en-AU" dirty="0" smtClean="0"/>
                  <a:t>Application of Kirchhoff's </a:t>
                </a:r>
                <a:br>
                  <a:rPr lang="en-AU" dirty="0" smtClean="0"/>
                </a:br>
                <a:r>
                  <a:rPr lang="en-AU" dirty="0" smtClean="0"/>
                  <a:t>junction rule to obtain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i="1" dirty="0" smtClean="0">
                    <a:latin typeface="Cambria Math" panose="02040503050406030204" pitchFamily="18" charset="0"/>
                  </a:rPr>
                  <a:t>:</a:t>
                </a:r>
                <a:br>
                  <a:rPr lang="en-AU" i="1" dirty="0" smtClean="0">
                    <a:latin typeface="Cambria Math" panose="02040503050406030204" pitchFamily="18" charset="0"/>
                  </a:rPr>
                </a:br>
                <a:r>
                  <a:rPr lang="en-AU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endParaRPr lang="en-A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/>
                        <m:t>𝐼</m:t>
                      </m:r>
                      <m:r>
                        <a:rPr lang="en-AU" i="1"/>
                        <m:t>=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𝐼</m:t>
                          </m:r>
                        </m:e>
                        <m:sub>
                          <m:r>
                            <a:rPr lang="en-AU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i="1"/>
                          </m:ctrlPr>
                        </m:dPr>
                        <m:e>
                          <m:sSup>
                            <m:sSupPr>
                              <m:ctrlPr>
                                <a:rPr lang="en-AU" i="1"/>
                              </m:ctrlPr>
                            </m:sSupPr>
                            <m:e>
                              <m:r>
                                <a:rPr lang="en-AU" i="1"/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i="1"/>
                                  </m:ctrlPr>
                                </m:fPr>
                                <m:num>
                                  <m:r>
                                    <a:rPr lang="en-AU" i="1"/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AU" i="1"/>
                                      </m:ctrlPr>
                                    </m:dPr>
                                    <m:e>
                                      <m:r>
                                        <a:rPr lang="en-AU" i="1"/>
                                        <m:t>𝑉</m:t>
                                      </m:r>
                                      <m:r>
                                        <a:rPr lang="en-AU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i="1"/>
                                          </m:ctrlPr>
                                        </m:sSubPr>
                                        <m:e>
                                          <m:r>
                                            <a:rPr lang="en-AU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AU" i="1"/>
                                        <m:t>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AU" i="1"/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AU" i="1"/>
                            <m:t>−1</m:t>
                          </m:r>
                        </m:e>
                      </m:d>
                      <m:r>
                        <a:rPr lang="en-AU" i="1"/>
                        <m:t>+</m:t>
                      </m:r>
                      <m:f>
                        <m:fPr>
                          <m:ctrlPr>
                            <a:rPr lang="en-AU" i="1"/>
                          </m:ctrlPr>
                        </m:fPr>
                        <m:num>
                          <m:r>
                            <a:rPr lang="en-AU" i="1"/>
                            <m:t>𝑉</m:t>
                          </m:r>
                          <m:r>
                            <a:rPr lang="en-AU" i="1"/>
                            <m:t>−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</m:t>
                              </m:r>
                            </m:sub>
                          </m:sSub>
                          <m:r>
                            <a:rPr lang="en-AU" i="1"/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𝑠h</m:t>
                              </m:r>
                            </m:sub>
                          </m:sSub>
                        </m:den>
                      </m:f>
                      <m:r>
                        <a:rPr lang="en-AU" i="1"/>
                        <m:t>−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𝐼</m:t>
                          </m:r>
                        </m:e>
                        <m:sub>
                          <m:r>
                            <a:rPr lang="en-AU" i="1"/>
                            <m:t>𝑝h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0600"/>
                <a:ext cx="10515600" cy="5524500"/>
              </a:xfrm>
              <a:blipFill rotWithShape="0">
                <a:blip r:embed="rId2"/>
                <a:stretch>
                  <a:fillRect l="-1043" t="-18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0" y="20320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(2)</a:t>
            </a:r>
            <a:endParaRPr lang="en-AU" sz="2400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77" y="2093680"/>
            <a:ext cx="6000750" cy="30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Characteristic equations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6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AU" dirty="0" smtClean="0"/>
                  <a:t>Single Diode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</m:oMath>
                  </m:oMathPara>
                </a14:m>
                <a:endParaRPr lang="en-AU" dirty="0" smtClean="0"/>
              </a:p>
              <a:p>
                <a:pPr lvl="1"/>
                <a:r>
                  <a:rPr lang="en-AU" dirty="0" smtClean="0"/>
                  <a:t>5 parameters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pPr marL="457200" lvl="1" indent="0">
                  <a:buNone/>
                </a:pPr>
                <a:endParaRPr lang="en-AU" dirty="0" smtClean="0"/>
              </a:p>
              <a:p>
                <a:pPr/>
                <a:r>
                  <a:rPr lang="en-AU" dirty="0" smtClean="0"/>
                  <a:t>Double Diode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i="1"/>
                        <m:t>𝐼</m:t>
                      </m:r>
                      <m:r>
                        <a:rPr lang="en-AU" i="1"/>
                        <m:t>=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𝐼</m:t>
                          </m:r>
                        </m:e>
                        <m:sub>
                          <m:r>
                            <a:rPr lang="en-AU" i="1"/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AU" i="1"/>
                          </m:ctrlPr>
                        </m:dPr>
                        <m:e>
                          <m:sSup>
                            <m:sSupPr>
                              <m:ctrlPr>
                                <a:rPr lang="en-AU" i="1"/>
                              </m:ctrlPr>
                            </m:sSupPr>
                            <m:e>
                              <m:r>
                                <a:rPr lang="en-AU" i="1"/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i="1"/>
                                  </m:ctrlPr>
                                </m:fPr>
                                <m:num>
                                  <m:r>
                                    <a:rPr lang="en-AU" i="1"/>
                                    <m:t>𝑞</m:t>
                                  </m:r>
                                  <m:r>
                                    <a:rPr lang="en-AU" i="1"/>
                                    <m:t>(</m:t>
                                  </m:r>
                                  <m:r>
                                    <a:rPr lang="en-AU" i="1"/>
                                    <m:t>𝑉</m:t>
                                  </m:r>
                                  <m:r>
                                    <a:rPr lang="en-AU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𝐼</m:t>
                                  </m:r>
                                  <m:r>
                                    <a:rPr lang="en-AU" i="1"/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AU" i="1"/>
                            <m:t>−1</m:t>
                          </m:r>
                        </m:e>
                      </m:d>
                      <m:r>
                        <a:rPr lang="en-AU" i="1"/>
                        <m:t>+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𝐼</m:t>
                          </m:r>
                        </m:e>
                        <m:sub>
                          <m:r>
                            <a:rPr lang="en-AU" i="1"/>
                            <m:t>02</m:t>
                          </m:r>
                        </m:sub>
                      </m:sSub>
                      <m:d>
                        <m:dPr>
                          <m:ctrlPr>
                            <a:rPr lang="en-AU" i="1"/>
                          </m:ctrlPr>
                        </m:dPr>
                        <m:e>
                          <m:sSup>
                            <m:sSupPr>
                              <m:ctrlPr>
                                <a:rPr lang="en-AU" i="1"/>
                              </m:ctrlPr>
                            </m:sSupPr>
                            <m:e>
                              <m:r>
                                <a:rPr lang="en-AU" i="1"/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i="1"/>
                                  </m:ctrlPr>
                                </m:fPr>
                                <m:num>
                                  <m:r>
                                    <a:rPr lang="en-AU" i="1"/>
                                    <m:t>𝑞</m:t>
                                  </m:r>
                                  <m:r>
                                    <a:rPr lang="en-AU" i="1"/>
                                    <m:t>(</m:t>
                                  </m:r>
                                  <m:r>
                                    <a:rPr lang="en-AU" i="1"/>
                                    <m:t>𝑉</m:t>
                                  </m:r>
                                  <m:r>
                                    <a:rPr lang="en-AU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𝐼</m:t>
                                  </m:r>
                                  <m:r>
                                    <a:rPr lang="en-AU" i="1"/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AU" i="1"/>
                            <m:t>−1</m:t>
                          </m:r>
                        </m:e>
                      </m:d>
                      <m:r>
                        <a:rPr lang="en-AU" i="1"/>
                        <m:t>+</m:t>
                      </m:r>
                      <m:f>
                        <m:fPr>
                          <m:ctrlPr>
                            <a:rPr lang="en-AU" i="1"/>
                          </m:ctrlPr>
                        </m:fPr>
                        <m:num>
                          <m:r>
                            <a:rPr lang="en-AU" i="1"/>
                            <m:t>𝑉</m:t>
                          </m:r>
                          <m:r>
                            <a:rPr lang="en-AU" i="1"/>
                            <m:t>−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</m:t>
                              </m:r>
                            </m:sub>
                          </m:sSub>
                          <m:r>
                            <a:rPr lang="en-AU" i="1"/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𝑠h</m:t>
                              </m:r>
                            </m:sub>
                          </m:sSub>
                        </m:den>
                      </m:f>
                      <m:r>
                        <a:rPr lang="en-AU" i="1"/>
                        <m:t>−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𝐼</m:t>
                          </m:r>
                        </m:e>
                        <m:sub>
                          <m:r>
                            <a:rPr lang="en-AU" i="1"/>
                            <m:t>𝑝h</m:t>
                          </m:r>
                        </m:sub>
                      </m:sSub>
                      <m:r>
                        <a:rPr lang="en-AU" i="1"/>
                        <m:t> </m:t>
                      </m:r>
                    </m:oMath>
                  </m:oMathPara>
                </a14:m>
                <a:endParaRPr lang="en-AU" dirty="0" smtClean="0"/>
              </a:p>
              <a:p>
                <a:pPr lvl="1"/>
                <a:r>
                  <a:rPr lang="en-AU" dirty="0" smtClean="0"/>
                  <a:t>7 parameters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/>
                        </m:ctrlPr>
                      </m:sSubPr>
                      <m:e>
                        <m:r>
                          <a:rPr lang="en-AU" i="1"/>
                          <m:t>𝑛</m:t>
                        </m:r>
                      </m:e>
                      <m:sub>
                        <m:r>
                          <a:rPr lang="en-AU" i="1"/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pPr/>
                <a:r>
                  <a:rPr lang="en-AU" dirty="0" smtClean="0"/>
                  <a:t>Transcendental nature </a:t>
                </a:r>
                <a:r>
                  <a:rPr lang="en-AU" dirty="0" smtClean="0">
                    <a:sym typeface="Wingdings" panose="05000000000000000000" pitchFamily="2" charset="2"/>
                  </a:rPr>
                  <a:t> parameter extraction is difficult</a:t>
                </a:r>
                <a:endParaRPr lang="en-AU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  <a:p>
                <a:pPr lvl="1"/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6"/>
              </a:xfrm>
              <a:blipFill rotWithShape="0">
                <a:blip r:embed="rId2"/>
                <a:stretch>
                  <a:fillRect l="-1043" t="-28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17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Lambert W Function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Recent breakthrough in study of single diode model</a:t>
                </a:r>
              </a:p>
              <a:p>
                <a:r>
                  <a:rPr lang="en-AU" dirty="0" smtClean="0"/>
                  <a:t>Implicit </a:t>
                </a:r>
                <a:r>
                  <a:rPr lang="en-AU" dirty="0" smtClean="0">
                    <a:sym typeface="Wingdings" panose="05000000000000000000" pitchFamily="2" charset="2"/>
                  </a:rPr>
                  <a:t> Explicit</a:t>
                </a:r>
              </a:p>
              <a:p>
                <a:endParaRPr lang="en-AU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/>
                        <m:t>𝐼</m:t>
                      </m:r>
                      <m:r>
                        <a:rPr lang="en-AU" sz="2000" i="1"/>
                        <m:t>= </m:t>
                      </m:r>
                      <m:f>
                        <m:fPr>
                          <m:ctrlPr>
                            <a:rPr lang="en-AU" sz="2000" i="1"/>
                          </m:ctrlPr>
                        </m:fPr>
                        <m:num>
                          <m:r>
                            <a:rPr lang="en-AU" sz="2000" i="1"/>
                            <m:t>𝑛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𝑘</m:t>
                              </m:r>
                            </m:e>
                            <m:sub>
                              <m:r>
                                <a:rPr lang="en-AU" sz="2000" i="1"/>
                                <m:t>𝐵</m:t>
                              </m:r>
                            </m:sub>
                          </m:sSub>
                          <m:r>
                            <a:rPr lang="en-AU" sz="2000" i="1"/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𝑞𝑅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𝑙𝑎𝑚𝑏𝑒𝑟𝑡</m:t>
                      </m:r>
                      <m:r>
                        <a:rPr lang="en-AU" sz="2000" i="1"/>
                        <m:t>𝑊</m:t>
                      </m:r>
                      <m:d>
                        <m:dPr>
                          <m:ctrlPr>
                            <a:rPr lang="en-AU" sz="2000" i="1"/>
                          </m:ctrlPr>
                        </m:dPr>
                        <m:e>
                          <m:f>
                            <m:fPr>
                              <m:ctrlPr>
                                <a:rPr lang="en-AU" sz="2000" i="1"/>
                              </m:ctrlPr>
                            </m:fPr>
                            <m:num>
                              <m:r>
                                <a:rPr lang="en-AU" sz="2000" i="1"/>
                                <m:t>𝑞</m:t>
                              </m:r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𝑠h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𝐼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1"/>
                                <m:t>𝑛</m:t>
                              </m:r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𝑘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𝐵</m:t>
                                  </m:r>
                                </m:sub>
                              </m:sSub>
                              <m:r>
                                <a:rPr lang="en-AU" sz="2000" i="1"/>
                                <m:t>𝑇</m:t>
                              </m:r>
                              <m:r>
                                <a:rPr lang="en-AU" sz="2000" i="1"/>
                                <m:t>(</m:t>
                              </m:r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𝑠</m:t>
                                  </m:r>
                                </m:sub>
                              </m:sSub>
                              <m:r>
                                <a:rPr lang="en-AU" sz="2000" i="1"/>
                                <m:t>+</m:t>
                              </m:r>
                              <m:sSub>
                                <m:sSubPr>
                                  <m:ctrlPr>
                                    <a:rPr lang="en-AU" sz="2000" i="1"/>
                                  </m:ctrlPr>
                                </m:sSubPr>
                                <m:e>
                                  <m:r>
                                    <a:rPr lang="en-AU" sz="2000" i="1"/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/>
                                    <m:t>𝑠h</m:t>
                                  </m:r>
                                </m:sub>
                              </m:sSub>
                              <m:r>
                                <a:rPr lang="en-AU" sz="2000" i="1"/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000" i="1"/>
                              </m:ctrlPr>
                            </m:sSupPr>
                            <m:e>
                              <m:r>
                                <a:rPr lang="en-AU" sz="2000" i="1"/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i="1"/>
                                      </m:ctrlPr>
                                    </m:fPr>
                                    <m:num>
                                      <m:r>
                                        <a:rPr lang="en-AU" sz="2000" i="1"/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𝑠h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(</m:t>
                                      </m:r>
                                      <m:r>
                                        <a:rPr lang="en-AU" sz="2000" i="1"/>
                                        <m:t>𝑉</m:t>
                                      </m:r>
                                      <m:r>
                                        <a:rPr lang="en-AU" sz="2000" i="1"/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𝑝h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AU" sz="2000" i="1"/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/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2000" i="1"/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AU" sz="2000" i="1"/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AU" sz="2000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20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/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/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/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/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/>
                                                <m:t>𝑠h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  <m:r>
                        <a:rPr lang="en-AU" sz="2000" i="1"/>
                        <m:t>+</m:t>
                      </m:r>
                      <m:f>
                        <m:fPr>
                          <m:ctrlPr>
                            <a:rPr lang="en-AU" sz="2000" i="1"/>
                          </m:ctrlPr>
                        </m:fPr>
                        <m:num>
                          <m:r>
                            <a:rPr lang="en-AU" sz="2000" i="1"/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/>
                        <m:t>−</m:t>
                      </m:r>
                      <m:f>
                        <m:fPr>
                          <m:ctrlPr>
                            <a:rPr lang="en-AU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𝑠h</m:t>
                              </m:r>
                            </m:sub>
                          </m:sSub>
                          <m:r>
                            <a:rPr lang="en-AU" sz="2000" i="1"/>
                            <m:t>(</m:t>
                          </m:r>
                          <m:r>
                            <a:rPr lang="en-AU" sz="2000" i="1"/>
                            <m:t>𝑉</m:t>
                          </m:r>
                          <m:r>
                            <a:rPr lang="en-AU" sz="2000" i="1"/>
                            <m:t>+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𝐼</m:t>
                              </m:r>
                            </m:e>
                            <m:sub>
                              <m:r>
                                <a:rPr lang="en-AU" sz="2000" i="1"/>
                                <m:t>0</m:t>
                              </m:r>
                            </m:sub>
                          </m:sSub>
                          <m:r>
                            <a:rPr lang="en-AU" sz="2000" i="1"/>
                            <m:t>+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𝐼</m:t>
                              </m:r>
                            </m:e>
                            <m:sub>
                              <m:r>
                                <a:rPr lang="en-AU" sz="2000" i="1"/>
                                <m:t>𝑝h</m:t>
                              </m:r>
                            </m:sub>
                          </m:sSub>
                          <m:r>
                            <a:rPr lang="en-AU" sz="2000" i="1"/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  <m:r>
                            <a:rPr lang="en-AU" sz="2000" i="1"/>
                            <m:t>(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</m:t>
                              </m:r>
                            </m:sub>
                          </m:sSub>
                          <m:r>
                            <a:rPr lang="en-AU" sz="2000" i="1"/>
                            <m:t>+</m:t>
                          </m:r>
                          <m:sSub>
                            <m:sSubPr>
                              <m:ctrlPr>
                                <a:rPr lang="en-AU" sz="2000" i="1"/>
                              </m:ctrlPr>
                            </m:sSubPr>
                            <m:e>
                              <m:r>
                                <a:rPr lang="en-AU" sz="2000" i="1"/>
                                <m:t>𝑅</m:t>
                              </m:r>
                            </m:e>
                            <m:sub>
                              <m:r>
                                <a:rPr lang="en-AU" sz="2000" i="1"/>
                                <m:t>𝑠h</m:t>
                              </m:r>
                            </m:sub>
                          </m:sSub>
                          <m:r>
                            <a:rPr lang="en-AU" sz="2000" i="1"/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 smtClean="0">
                  <a:sym typeface="Wingdings" panose="05000000000000000000" pitchFamily="2" charset="2"/>
                </a:endParaRPr>
              </a:p>
              <a:p>
                <a:r>
                  <a:rPr lang="en-AU" dirty="0" smtClean="0"/>
                  <a:t>EXACT analytical expression</a:t>
                </a:r>
              </a:p>
              <a:p>
                <a:r>
                  <a:rPr lang="en-AU" dirty="0" smtClean="0"/>
                  <a:t>Further simplifications to reduce 5 parameters to 3 parameters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83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492304-BBC3-43B2-9961-C02D0F10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8" y="154962"/>
            <a:ext cx="10515600" cy="1325563"/>
          </a:xfrm>
        </p:spPr>
        <p:txBody>
          <a:bodyPr/>
          <a:lstStyle/>
          <a:p>
            <a:r>
              <a:rPr lang="en-AU" dirty="0" smtClean="0"/>
              <a:t>Simplifications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ED2479D9-6D90-406C-B50A-584D327A4F5E}"/>
                  </a:ext>
                </a:extLst>
              </p:cNvPr>
              <p:cNvSpPr/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𝒑𝒉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𝒔𝒉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en-US" b="0" dirty="0">
                    <a:effectLst/>
                  </a:rPr>
                  <a:t/>
                </a:r>
                <a:br>
                  <a:rPr lang="en-US" b="0" dirty="0">
                    <a:effectLst/>
                  </a:rPr>
                </a:br>
                <a:endParaRPr lang="en-A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  <a:blipFill>
                <a:blip r:embed="rId2"/>
                <a:stretch>
                  <a:fillRect l="-570" t="-32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1CE4DB4-7341-4B20-8D71-24C136C99B0E}"/>
                  </a:ext>
                </a:extLst>
              </p:cNvPr>
              <p:cNvSpPr/>
              <p:nvPr/>
            </p:nvSpPr>
            <p:spPr>
              <a:xfrm>
                <a:off x="15853043" y="-3611383"/>
                <a:ext cx="6096000" cy="137899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single diode equation</a:t>
                </a:r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𝑅𝑠h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e>
                      </m:eqArr>
                    </m:oMath>
                  </m:oMathPara>
                </a14:m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known variables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0=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  <m:r>
                        <a:rPr lang="en-A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Combine equation 2 and 3 to obtain equation 4 and 5</a:t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𝐼𝑠𝑐</m:t>
                                          </m:r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term</a:t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≪1 </m:t>
                          </m:r>
                        </m:e>
                      </m:eqAr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5 can be reduced to </a:t>
                </a: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CE4DB4-7341-4B20-8D71-24C136C99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043" y="-3611383"/>
                <a:ext cx="6096000" cy="13789929"/>
              </a:xfrm>
              <a:prstGeom prst="rect">
                <a:avLst/>
              </a:prstGeom>
              <a:blipFill>
                <a:blip r:embed="rId3"/>
                <a:stretch>
                  <a:fillRect l="-900" t="-2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42A9254-2DE0-4335-B43D-92C1742D186C}"/>
                  </a:ext>
                </a:extLst>
              </p:cNvPr>
              <p:cNvSpPr/>
              <p:nvPr/>
            </p:nvSpPr>
            <p:spPr>
              <a:xfrm>
                <a:off x="513347" y="1925326"/>
                <a:ext cx="6096000" cy="138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single diode equation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𝑅𝑠h</m:t>
                              </m:r>
                            </m:den>
                          </m:f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e>
                      </m:eqArr>
                    </m:oMath>
                  </m:oMathPara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2A9254-2DE0-4335-B43D-92C1742D1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" y="1925326"/>
                <a:ext cx="6096000" cy="1384225"/>
              </a:xfrm>
              <a:prstGeom prst="rect">
                <a:avLst/>
              </a:prstGeom>
              <a:blipFill>
                <a:blip r:embed="rId4"/>
                <a:stretch>
                  <a:fillRect l="-500" t="-13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71F0B701-C949-426E-9042-C140D5087086}"/>
                  </a:ext>
                </a:extLst>
              </p:cNvPr>
              <p:cNvSpPr/>
              <p:nvPr/>
            </p:nvSpPr>
            <p:spPr>
              <a:xfrm>
                <a:off x="513348" y="3548449"/>
                <a:ext cx="6096000" cy="1416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8" y="3548449"/>
                <a:ext cx="6096000" cy="1416413"/>
              </a:xfrm>
              <a:prstGeom prst="rect">
                <a:avLst/>
              </a:prstGeom>
              <a:blipFill>
                <a:blip r:embed="rId5"/>
                <a:stretch>
                  <a:fillRect l="-500" t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715B06AF-FFCB-49E7-B25C-BE2D3A029D91}"/>
                  </a:ext>
                </a:extLst>
              </p:cNvPr>
              <p:cNvSpPr/>
              <p:nvPr/>
            </p:nvSpPr>
            <p:spPr>
              <a:xfrm>
                <a:off x="460224" y="5044314"/>
                <a:ext cx="6149123" cy="151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0= 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  <m:r>
                        <a:rPr lang="en-A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5044314"/>
                <a:ext cx="6149123" cy="1519006"/>
              </a:xfrm>
              <a:prstGeom prst="rect">
                <a:avLst/>
              </a:prstGeom>
              <a:blipFill>
                <a:blip r:embed="rId6"/>
                <a:stretch>
                  <a:fillRect l="-496" t="-8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453</Words>
  <Application>Microsoft Office PowerPoint</Application>
  <PresentationFormat>Widescreen</PresentationFormat>
  <Paragraphs>213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Solar Cell Characterization</vt:lpstr>
      <vt:lpstr>What is solar cell characterization?</vt:lpstr>
      <vt:lpstr>How are solar cells characterized?</vt:lpstr>
      <vt:lpstr>Existing Models</vt:lpstr>
      <vt:lpstr>How is the mathematical model obtained?</vt:lpstr>
      <vt:lpstr>PowerPoint Presentation</vt:lpstr>
      <vt:lpstr>Characteristic equations</vt:lpstr>
      <vt:lpstr>Lambert W Function</vt:lpstr>
      <vt:lpstr>Simplifications</vt:lpstr>
      <vt:lpstr>PowerPoint Presentation</vt:lpstr>
      <vt:lpstr>PowerPoint Presentation</vt:lpstr>
      <vt:lpstr>Initial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Simulated cases</vt:lpstr>
      <vt:lpstr>Simulated cases 1 - 4</vt:lpstr>
      <vt:lpstr>Parameter extraction: Gradients at V = 0 and V = V_oc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 Rajapakse</dc:creator>
  <cp:lastModifiedBy>Adeline Antolis</cp:lastModifiedBy>
  <cp:revision>25</cp:revision>
  <dcterms:created xsi:type="dcterms:W3CDTF">2018-05-21T10:08:31Z</dcterms:created>
  <dcterms:modified xsi:type="dcterms:W3CDTF">2018-05-21T14:04:47Z</dcterms:modified>
</cp:coreProperties>
</file>