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4" r:id="rId19"/>
    <p:sldId id="273" r:id="rId20"/>
    <p:sldId id="276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B756-F123-44BD-A305-71C8011C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E588-4D03-42B6-AF30-6662ABEB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5E1BE-6D94-4574-A924-98484D0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0DED-256B-4866-842E-97EEE577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54D7-9E17-49B2-B321-7CD211BB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2FD7-8647-4B7B-B1CB-60E7B86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ACE7-5977-44CA-821A-2EEB8A0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43F4-79B2-4E1A-A9A7-8EEE79C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993F-E83E-4295-A5C8-9EF2DA1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3576-8A4A-458D-A497-245397B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A633B-4DED-44DE-B6B7-D03C08B3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1F80-3482-421B-A043-F6CB42A5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D721-6882-489A-9813-E3361F8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CCE3-5E86-4DCB-B654-9F6EFDA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E84F-347A-4D6E-B325-C902763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3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4287-D466-43A2-BF40-C923A8B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8D7C-92FB-4EC7-89CD-8F82E132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9E34-7DE7-400E-9116-87A3361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F54F-1E95-4D9D-8B42-149C202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8DFF-A018-4236-AE29-CA2D24D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C726-E6DF-4DFD-B1B3-5981B0F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B36B-1673-44DB-87EF-B49D598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CDE3-D3F5-49F4-95C9-79B7C231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6A4F-345A-4ADA-B382-6FBB567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8BE1-B8C6-4F88-9374-AE7489EA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6DF-AD24-4CFC-8773-B85B6F6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7E0E-9DC5-4B8E-8FB1-665C8C10D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E04F-47ED-4526-BEBD-6DB7918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8494D-B112-417C-9B9D-EA62669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6F428-FEAF-400A-BC58-1FE8058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D87AD-747C-46F2-AAA0-F3FD59D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B609-F051-40B4-9E49-9C3F601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8C71-DE88-4F93-B524-8A9D5E01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9BE0-576D-4B68-888F-309CDF01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305B2-DFA4-48C3-962E-238ED96A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BB4F-517F-4FA9-BE0A-E99EBA660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DCC4F-E564-4294-9BBC-03D8984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BCF34-07B5-47BF-9FCB-FB05CE2F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43D01-4553-4D2E-9CCF-52BF2E3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4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4FA-7829-4544-9DF9-5AD3187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61D7D-B402-4E99-8B16-6595169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054F7-17D9-4CC7-AD96-3ED726D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6D90A-237F-4C94-A2F4-6EBC1B5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B634-8B6D-48B2-9505-46B5F98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7EFBB-10B7-40AA-8844-0E45125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C999D-0C23-440E-93E3-2EE308A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3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39F9-B695-4695-85BC-8D5638B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F44D-AD52-4575-B353-CBFDFDDA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52049-7B17-403D-A336-B3C825E3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512E-0AFC-492F-883E-FA1DD614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16D4-F5CA-4D72-A845-4C6D858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E0763-86EE-48A7-87EE-068D22A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F6BE-D176-4E52-BDAD-F211DBFE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3D32A-D55A-40B1-B8F7-1A69EC0D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5CEB8-E318-429E-B502-80B0397E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D7D6-EEFD-47B4-87A0-C270E73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CD56-402E-48A3-B2DA-73B7C3A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6E2B4-F04E-4FED-80F5-E5E82416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E39BB-8C13-467E-B8F8-9CAC29A1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4399-BE79-4B5B-9E77-5B60316D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5B84-A67C-4F4B-873B-6D52141D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C5E4-2C4C-4469-B6F8-F870F8D23E60}" type="datetimeFigureOut">
              <a:rPr lang="en-AU" smtClean="0"/>
              <a:t>21/05/2018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861C-466D-4C00-B42B-175BCBCC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5A54-B21F-433F-9408-160A3A6C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6.png"/><Relationship Id="rId7" Type="http://schemas.openxmlformats.org/officeDocument/2006/relationships/image" Target="../media/image18.jp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A99E-5686-4AA8-9C9D-64523F9A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9270-7001-4FF7-9002-2E975337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45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>
            <a:extLst>
              <a:ext uri="{FF2B5EF4-FFF2-40B4-BE49-F238E27FC236}">
                <a16:creationId xmlns:a16="http://schemas.microsoft.com/office/drawing/2014/main" id="{0804E1BD-46E4-42CB-ACA5-5D402E1FE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020" y="4324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 1 - 4</a:t>
            </a:r>
            <a:endParaRPr sz="3600" dirty="0"/>
          </a:p>
        </p:txBody>
      </p:sp>
      <p:pic>
        <p:nvPicPr>
          <p:cNvPr id="5" name="Shape 137">
            <a:extLst>
              <a:ext uri="{FF2B5EF4-FFF2-40B4-BE49-F238E27FC236}">
                <a16:creationId xmlns:a16="http://schemas.microsoft.com/office/drawing/2014/main" id="{66689F85-9F8D-488F-A9D7-B4B62D04B9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794" t="-1626" r="3747"/>
          <a:stretch/>
        </p:blipFill>
        <p:spPr>
          <a:xfrm>
            <a:off x="429859" y="1204544"/>
            <a:ext cx="8177810" cy="48621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917184-B80B-49CD-96A0-8B47AC9AE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63194"/>
              </p:ext>
            </p:extLst>
          </p:nvPr>
        </p:nvGraphicFramePr>
        <p:xfrm>
          <a:off x="8862646" y="1617279"/>
          <a:ext cx="3055882" cy="40916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5909">
                  <a:extLst>
                    <a:ext uri="{9D8B030D-6E8A-4147-A177-3AD203B41FA5}">
                      <a16:colId xmlns:a16="http://schemas.microsoft.com/office/drawing/2014/main" val="1659165698"/>
                    </a:ext>
                  </a:extLst>
                </a:gridCol>
                <a:gridCol w="766251">
                  <a:extLst>
                    <a:ext uri="{9D8B030D-6E8A-4147-A177-3AD203B41FA5}">
                      <a16:colId xmlns:a16="http://schemas.microsoft.com/office/drawing/2014/main" val="1847487431"/>
                    </a:ext>
                  </a:extLst>
                </a:gridCol>
                <a:gridCol w="884837">
                  <a:extLst>
                    <a:ext uri="{9D8B030D-6E8A-4147-A177-3AD203B41FA5}">
                      <a16:colId xmlns:a16="http://schemas.microsoft.com/office/drawing/2014/main" val="2775103898"/>
                    </a:ext>
                  </a:extLst>
                </a:gridCol>
                <a:gridCol w="738885">
                  <a:extLst>
                    <a:ext uri="{9D8B030D-6E8A-4147-A177-3AD203B41FA5}">
                      <a16:colId xmlns:a16="http://schemas.microsoft.com/office/drawing/2014/main" val="3988610846"/>
                    </a:ext>
                  </a:extLst>
                </a:gridCol>
              </a:tblGrid>
              <a:tr h="1169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Case</a:t>
                      </a: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Rs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05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 err="1"/>
                        <a:t>Rsh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05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n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19625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93621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1.00E+03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35674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81691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4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0.10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2.50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2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0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9229-5877-461C-B3FE-D5B8E710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665"/>
          </a:xfrm>
        </p:spPr>
        <p:txBody>
          <a:bodyPr>
            <a:normAutofit/>
          </a:bodyPr>
          <a:lstStyle/>
          <a:p>
            <a:r>
              <a:rPr lang="en-GB" sz="3600" dirty="0"/>
              <a:t>Simulated cases 5 - 8</a:t>
            </a:r>
            <a:endParaRPr lang="en-A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86C0F-D1E9-4C94-8146-93D4CA2CE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t="-166" r="8088" b="2930"/>
          <a:stretch/>
        </p:blipFill>
        <p:spPr>
          <a:xfrm>
            <a:off x="255888" y="1318639"/>
            <a:ext cx="7947335" cy="42055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09726E-3CA8-47A4-BF38-E5202E43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64991"/>
              </p:ext>
            </p:extLst>
          </p:nvPr>
        </p:nvGraphicFramePr>
        <p:xfrm>
          <a:off x="8880230" y="1432476"/>
          <a:ext cx="3055882" cy="40916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5909">
                  <a:extLst>
                    <a:ext uri="{9D8B030D-6E8A-4147-A177-3AD203B41FA5}">
                      <a16:colId xmlns:a16="http://schemas.microsoft.com/office/drawing/2014/main" val="1798972137"/>
                    </a:ext>
                  </a:extLst>
                </a:gridCol>
                <a:gridCol w="766251">
                  <a:extLst>
                    <a:ext uri="{9D8B030D-6E8A-4147-A177-3AD203B41FA5}">
                      <a16:colId xmlns:a16="http://schemas.microsoft.com/office/drawing/2014/main" val="3539953702"/>
                    </a:ext>
                  </a:extLst>
                </a:gridCol>
                <a:gridCol w="884837">
                  <a:extLst>
                    <a:ext uri="{9D8B030D-6E8A-4147-A177-3AD203B41FA5}">
                      <a16:colId xmlns:a16="http://schemas.microsoft.com/office/drawing/2014/main" val="2646266524"/>
                    </a:ext>
                  </a:extLst>
                </a:gridCol>
                <a:gridCol w="738885">
                  <a:extLst>
                    <a:ext uri="{9D8B030D-6E8A-4147-A177-3AD203B41FA5}">
                      <a16:colId xmlns:a16="http://schemas.microsoft.com/office/drawing/2014/main" val="4234731190"/>
                    </a:ext>
                  </a:extLst>
                </a:gridCol>
              </a:tblGrid>
              <a:tr h="1169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Case</a:t>
                      </a: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Rs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05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 err="1"/>
                        <a:t>Rsh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05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n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47967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25.00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1.00E+03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2.50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8833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6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2.50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0991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7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0.10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86903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8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25.00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19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34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94580" y="322092"/>
                <a:ext cx="11240220" cy="11658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3600" dirty="0"/>
                  <a:t>Parameter extraction (1): Gradients at </a:t>
                </a:r>
                <a14:m>
                  <m:oMath xmlns:m="http://schemas.openxmlformats.org/officeDocument/2006/math">
                    <m:r>
                      <a:rPr lang="en-GB" sz="36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36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3600" dirty="0"/>
                  <a:t>and </a:t>
                </a:r>
                <a14:m>
                  <m:oMath xmlns:m="http://schemas.openxmlformats.org/officeDocument/2006/math">
                    <m:r>
                      <a:rPr lang="en-GB" sz="36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36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3600" b="0" i="1" dirty="0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sz="3600" dirty="0"/>
              </a:p>
            </p:txBody>
          </p:sp>
        </mc:Choice>
        <mc:Fallback xmlns="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4580" y="322092"/>
                <a:ext cx="11240220" cy="1165892"/>
              </a:xfrm>
              <a:prstGeom prst="rect">
                <a:avLst/>
              </a:prstGeom>
              <a:blipFill>
                <a:blip r:embed="rId2"/>
                <a:stretch>
                  <a:fillRect l="-1627" t="-8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DB3C7AD-E15C-4DB6-96B6-6E4E4448A1F4}"/>
              </a:ext>
            </a:extLst>
          </p:cNvPr>
          <p:cNvGrpSpPr/>
          <p:nvPr/>
        </p:nvGrpSpPr>
        <p:grpSpPr>
          <a:xfrm>
            <a:off x="494580" y="1645921"/>
            <a:ext cx="2109170" cy="4666270"/>
            <a:chOff x="1375850" y="1369203"/>
            <a:chExt cx="1227900" cy="4384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id="{43B0822E-BEA0-4183-9E07-AB3C290BE70D}"/>
                    </a:ext>
                  </a:extLst>
                </p:cNvPr>
                <p:cNvSpPr txBox="1"/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2)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from data</a:t>
                  </a:r>
                  <a:endParaRPr sz="1200" dirty="0"/>
                </a:p>
              </p:txBody>
            </p:sp>
          </mc:Choice>
          <mc:Fallback xmlns="">
            <p:sp>
              <p:nvSpPr>
                <p:cNvPr id="5" name="Shape 148">
                  <a:extLst>
                    <a:ext uri="{FF2B5EF4-FFF2-40B4-BE49-F238E27FC236}">
                      <a16:creationId xmlns:a16="http://schemas.microsoft.com/office/drawing/2014/main" id="{43B0822E-BEA0-4183-9E07-AB3C290BE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1998492"/>
                  <a:ext cx="1227900" cy="655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id="{326FBF6B-3107-45B8-BB91-252745500D06}"/>
                    </a:ext>
                  </a:extLst>
                </p:cNvPr>
                <p:cNvSpPr txBox="1"/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3) Find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GB" sz="12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sz="1200" dirty="0"/>
                </a:p>
              </p:txBody>
            </p:sp>
          </mc:Choice>
          <mc:Fallback xmlns="">
            <p:sp>
              <p:nvSpPr>
                <p:cNvPr id="6" name="Shape 149">
                  <a:extLst>
                    <a:ext uri="{FF2B5EF4-FFF2-40B4-BE49-F238E27FC236}">
                      <a16:creationId xmlns:a16="http://schemas.microsoft.com/office/drawing/2014/main" id="{326FBF6B-3107-45B8-BB91-252745500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2778203"/>
                  <a:ext cx="1227900" cy="50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Shape 150">
              <a:extLst>
                <a:ext uri="{FF2B5EF4-FFF2-40B4-BE49-F238E27FC236}">
                  <a16:creationId xmlns:a16="http://schemas.microsoft.com/office/drawing/2014/main" id="{C3EB3AE1-E193-439E-99A0-67BFE4546495}"/>
                </a:ext>
              </a:extLst>
            </p:cNvPr>
            <p:cNvSpPr txBox="1"/>
            <p:nvPr/>
          </p:nvSpPr>
          <p:spPr>
            <a:xfrm>
              <a:off x="1375850" y="3409440"/>
              <a:ext cx="1227900" cy="6558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4) Fit data with two 2nd order polynomials</a:t>
              </a: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8" name="Shape 151">
              <a:extLst>
                <a:ext uri="{FF2B5EF4-FFF2-40B4-BE49-F238E27FC236}">
                  <a16:creationId xmlns:a16="http://schemas.microsoft.com/office/drawing/2014/main" id="{F40FCA35-09DE-4107-8043-43571DDB93D4}"/>
                </a:ext>
              </a:extLst>
            </p:cNvPr>
            <p:cNvSpPr txBox="1"/>
            <p:nvPr/>
          </p:nvSpPr>
          <p:spPr>
            <a:xfrm>
              <a:off x="1396550" y="1369203"/>
              <a:ext cx="1186500" cy="507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1)  Smooth current data</a:t>
              </a:r>
              <a:endParaRPr sz="1200"/>
            </a:p>
          </p:txBody>
        </p:sp>
        <p:cxnSp>
          <p:nvCxnSpPr>
            <p:cNvPr id="9" name="Shape 152">
              <a:extLst>
                <a:ext uri="{FF2B5EF4-FFF2-40B4-BE49-F238E27FC236}">
                  <a16:creationId xmlns:a16="http://schemas.microsoft.com/office/drawing/2014/main" id="{A9134F63-956B-41CF-8088-1073FC0B797F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1989800" y="1876503"/>
              <a:ext cx="0" cy="12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Shape 153">
              <a:extLst>
                <a:ext uri="{FF2B5EF4-FFF2-40B4-BE49-F238E27FC236}">
                  <a16:creationId xmlns:a16="http://schemas.microsoft.com/office/drawing/2014/main" id="{AF7C8677-BA53-4ADA-A923-D031668C17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1989800" y="2654292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Shape 154">
              <a:extLst>
                <a:ext uri="{FF2B5EF4-FFF2-40B4-BE49-F238E27FC236}">
                  <a16:creationId xmlns:a16="http://schemas.microsoft.com/office/drawing/2014/main" id="{AEFCBF64-2CE7-4A7B-826A-49861F1A481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989800" y="3285503"/>
              <a:ext cx="0" cy="12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Shape 155">
              <a:extLst>
                <a:ext uri="{FF2B5EF4-FFF2-40B4-BE49-F238E27FC236}">
                  <a16:creationId xmlns:a16="http://schemas.microsoft.com/office/drawing/2014/main" id="{B1BD9DE0-90A8-4EF6-A46B-E02EA0C4B24B}"/>
                </a:ext>
              </a:extLst>
            </p:cNvPr>
            <p:cNvSpPr txBox="1"/>
            <p:nvPr/>
          </p:nvSpPr>
          <p:spPr>
            <a:xfrm>
              <a:off x="1375850" y="4210603"/>
              <a:ext cx="1227900" cy="741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5) Differentiate 2nd order polynomial</a:t>
              </a:r>
              <a:br>
                <a:rPr lang="en-GB" sz="1200"/>
              </a:br>
              <a:endParaRPr sz="1200"/>
            </a:p>
          </p:txBody>
        </p:sp>
        <p:cxnSp>
          <p:nvCxnSpPr>
            <p:cNvPr id="13" name="Shape 156">
              <a:extLst>
                <a:ext uri="{FF2B5EF4-FFF2-40B4-BE49-F238E27FC236}">
                  <a16:creationId xmlns:a16="http://schemas.microsoft.com/office/drawing/2014/main" id="{1CD3596D-D727-4816-8469-70575183D08F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>
              <a:off x="1989800" y="4065240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Shape 157">
              <a:extLst>
                <a:ext uri="{FF2B5EF4-FFF2-40B4-BE49-F238E27FC236}">
                  <a16:creationId xmlns:a16="http://schemas.microsoft.com/office/drawing/2014/main" id="{52AB6084-5676-4080-B46B-0B5434B7B13F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1989800" y="4952203"/>
              <a:ext cx="0" cy="14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id="{28EA5831-2C72-4613-B466-5C19DFB5CF25}"/>
                    </a:ext>
                  </a:extLst>
                </p:cNvPr>
                <p:cNvSpPr txBox="1"/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/>
                    <a:t>6) Evaluate polynomials at I = 0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200" i="1" dirty="0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GB" sz="1200" dirty="0"/>
                    <a:t> </a:t>
                  </a:r>
                  <a:endParaRPr sz="1200" dirty="0"/>
                </a:p>
              </p:txBody>
            </p:sp>
          </mc:Choice>
          <mc:Fallback xmlns="">
            <p:sp>
              <p:nvSpPr>
                <p:cNvPr id="15" name="Shape 158">
                  <a:extLst>
                    <a:ext uri="{FF2B5EF4-FFF2-40B4-BE49-F238E27FC236}">
                      <a16:creationId xmlns:a16="http://schemas.microsoft.com/office/drawing/2014/main" id="{28EA5831-2C72-4613-B466-5C19DFB5C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850" y="5097590"/>
                  <a:ext cx="1227900" cy="655800"/>
                </a:xfrm>
                <a:prstGeom prst="rect">
                  <a:avLst/>
                </a:prstGeom>
                <a:blipFill>
                  <a:blip r:embed="rId5"/>
                  <a:stretch>
                    <a:fillRect r="-1149"/>
                  </a:stretch>
                </a:blip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Shape 159">
            <a:extLst>
              <a:ext uri="{FF2B5EF4-FFF2-40B4-BE49-F238E27FC236}">
                <a16:creationId xmlns:a16="http://schemas.microsoft.com/office/drawing/2014/main" id="{C16C025B-72F2-46DC-A7E2-B0457B473A5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167" r="8413"/>
          <a:stretch/>
        </p:blipFill>
        <p:spPr>
          <a:xfrm>
            <a:off x="2946450" y="1450958"/>
            <a:ext cx="9048316" cy="532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60">
            <a:extLst>
              <a:ext uri="{FF2B5EF4-FFF2-40B4-BE49-F238E27FC236}">
                <a16:creationId xmlns:a16="http://schemas.microsoft.com/office/drawing/2014/main" id="{97887511-6E99-4B07-8A51-82FA38F061D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8025" y="2921700"/>
            <a:ext cx="149371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61">
            <a:extLst>
              <a:ext uri="{FF2B5EF4-FFF2-40B4-BE49-F238E27FC236}">
                <a16:creationId xmlns:a16="http://schemas.microsoft.com/office/drawing/2014/main" id="{EAFD3AA7-609C-47F0-A90E-0280D7607E5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84140" y="5530941"/>
            <a:ext cx="1392933" cy="44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1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7">
            <a:extLst>
              <a:ext uri="{FF2B5EF4-FFF2-40B4-BE49-F238E27FC236}">
                <a16:creationId xmlns:a16="http://schemas.microsoft.com/office/drawing/2014/main" id="{32C74033-9B83-469C-A4A1-71C1F8C13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580" y="322092"/>
            <a:ext cx="11240220" cy="116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Parameter extraction (2) : </a:t>
            </a:r>
            <a:r>
              <a:rPr lang="en-AU" sz="3600" dirty="0"/>
              <a:t>Initial guesses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6E5F-7E27-4789-9585-3FF336BB0411}"/>
                  </a:ext>
                </a:extLst>
              </p:cNvPr>
              <p:cNvSpPr/>
              <p:nvPr/>
            </p:nvSpPr>
            <p:spPr>
              <a:xfrm>
                <a:off x="1295013" y="1592102"/>
                <a:ext cx="9601974" cy="12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𝐼𝑠𝑐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6E5F-7E27-4789-9585-3FF336BB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1592102"/>
                <a:ext cx="9601974" cy="1298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0301C-E6C0-4A36-8015-5C411340E8BA}"/>
                  </a:ext>
                </a:extLst>
              </p:cNvPr>
              <p:cNvSpPr/>
              <p:nvPr/>
            </p:nvSpPr>
            <p:spPr>
              <a:xfrm>
                <a:off x="1313703" y="3438169"/>
                <a:ext cx="9601974" cy="12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den>
                              </m:f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0301C-E6C0-4A36-8015-5C411340E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03" y="3438169"/>
                <a:ext cx="9601974" cy="12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C5B2D5-B320-4E4E-B1B5-066E6F67C5D2}"/>
                  </a:ext>
                </a:extLst>
              </p:cNvPr>
              <p:cNvSpPr/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C5B2D5-B320-4E4E-B1B5-066E6F67C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8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67C24-F5C6-42E3-8983-0401A9B7D532}"/>
                  </a:ext>
                </a:extLst>
              </p:cNvPr>
              <p:cNvSpPr/>
              <p:nvPr/>
            </p:nvSpPr>
            <p:spPr>
              <a:xfrm>
                <a:off x="968994" y="1086510"/>
                <a:ext cx="9601974" cy="1635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den>
                                      </m:f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67C24-F5C6-42E3-8983-0401A9B7D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1086510"/>
                <a:ext cx="9601974" cy="1635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6CFBA9-6858-4427-9DB4-609FE2544F5C}"/>
                  </a:ext>
                </a:extLst>
              </p:cNvPr>
              <p:cNvSpPr/>
              <p:nvPr/>
            </p:nvSpPr>
            <p:spPr>
              <a:xfrm>
                <a:off x="968994" y="3766517"/>
                <a:ext cx="9601974" cy="1291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6CFBA9-6858-4427-9DB4-609FE2544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3766517"/>
                <a:ext cx="9601974" cy="1291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EDABC-B433-4C40-A2C8-C65F98821E4D}"/>
                  </a:ext>
                </a:extLst>
              </p:cNvPr>
              <p:cNvSpPr txBox="1"/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AU" dirty="0"/>
                  <a:t> can be retrieved by substituting the calculated 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into equation (5). Equation (5) has been rearranged below to make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AU" dirty="0"/>
                  <a:t> as the subject of the formula.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EDABC-B433-4C40-A2C8-C65F98821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blipFill>
                <a:blip r:embed="rId4"/>
                <a:stretch>
                  <a:fillRect l="-528" t="-4673" b="-13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85A71-54AC-4E0C-9BC3-66C1E1A38842}"/>
                  </a:ext>
                </a:extLst>
              </p:cNvPr>
              <p:cNvSpPr txBox="1"/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6 and 5 can be subtracted to obtain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as function of known parameters.</a:t>
                </a:r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85A71-54AC-4E0C-9BC3-66C1E1A3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blipFill>
                <a:blip r:embed="rId5"/>
                <a:stretch>
                  <a:fillRect l="-52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34F78A-A316-4F2D-A891-91277568881A}"/>
                  </a:ext>
                </a:extLst>
              </p:cNvPr>
              <p:cNvSpPr/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34F78A-A316-4F2D-A891-912775688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  <a:blipFill>
                <a:blip r:embed="rId6"/>
                <a:stretch>
                  <a:fillRect r="-63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0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7">
            <a:extLst>
              <a:ext uri="{FF2B5EF4-FFF2-40B4-BE49-F238E27FC236}">
                <a16:creationId xmlns:a16="http://schemas.microsoft.com/office/drawing/2014/main" id="{28A604F0-1EAF-4474-8762-A9A363B1B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580" y="322092"/>
            <a:ext cx="11240220" cy="116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Parameter extraction (3): </a:t>
            </a:r>
            <a:r>
              <a:rPr lang="en-AU" sz="3600" dirty="0"/>
              <a:t>Solver Setting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5A8691-8064-4013-B945-33B235C67A62}"/>
                  </a:ext>
                </a:extLst>
              </p:cNvPr>
              <p:cNvSpPr/>
              <p:nvPr/>
            </p:nvSpPr>
            <p:spPr>
              <a:xfrm>
                <a:off x="788376" y="1384573"/>
                <a:ext cx="8927123" cy="4185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Use MATLAB built in ‘lsqnonlin’ function</a:t>
                </a:r>
                <a:b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800100" lvl="1" indent="-342900" fontAlgn="base">
                  <a:buFont typeface="+mj-lt"/>
                  <a:buAutoNum type="alphaLcParenR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Algorithm - trust region method</a:t>
                </a:r>
                <a:b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1" fontAlgn="base"/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Tolerances =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AU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AU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AU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Minimize least squares data in the active quadrant</a:t>
                </a:r>
              </a:p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Constraint the possible solutions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buFont typeface="+mj-lt"/>
                  <a:buAutoNum type="arabicPeriod"/>
                </a:pPr>
                <a:endParaRPr lang="en-AU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/>
                <a:br>
                  <a:rPr lang="en-AU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/>
                <a:b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/>
                <a:endPara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5A8691-8064-4013-B945-33B235C67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6" y="1384573"/>
                <a:ext cx="8927123" cy="4185761"/>
              </a:xfrm>
              <a:prstGeom prst="rect">
                <a:avLst/>
              </a:prstGeom>
              <a:blipFill>
                <a:blip r:embed="rId2"/>
                <a:stretch>
                  <a:fillRect l="-68" t="-2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28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3221-98E4-4E3B-8DD2-4B74FE33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E3E5A-A306-41B3-A042-BB31A7719B60}"/>
              </a:ext>
            </a:extLst>
          </p:cNvPr>
          <p:cNvSpPr/>
          <p:nvPr/>
        </p:nvSpPr>
        <p:spPr>
          <a:xfrm>
            <a:off x="838200" y="1595588"/>
            <a:ext cx="89271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Compare extracted parameters with actual parameters</a:t>
            </a:r>
            <a:b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>Test robustness of the model on experimental data   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6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7F10-3F7E-4251-840C-A234673A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1" y="822325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4B817-AF10-41D6-AE9B-49D95AA2B9BE}"/>
              </a:ext>
            </a:extLst>
          </p:cNvPr>
          <p:cNvSpPr txBox="1"/>
          <p:nvPr/>
        </p:nvSpPr>
        <p:spPr>
          <a:xfrm>
            <a:off x="1266092" y="2066192"/>
            <a:ext cx="6796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Simulated IV characterization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Literature IV characterization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Research solar cells characterization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762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2E39F7-2622-45C8-84B4-DF5D24E1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Simulated case 1 - 4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E1DE0-FF2B-4329-AC4A-5BB5CEBA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42" y="1494691"/>
            <a:ext cx="10163511" cy="495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E931-5AC1-42C0-AC2D-14A46DF4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Simulated case 5 - 8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7A5F6-B3FA-4785-98D9-526FC0CF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-1" r="7723" b="2880"/>
          <a:stretch/>
        </p:blipFill>
        <p:spPr>
          <a:xfrm>
            <a:off x="1380392" y="1690688"/>
            <a:ext cx="8616462" cy="45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2304-BBC3-43B2-9961-C02D0F10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28" y="154962"/>
            <a:ext cx="10515600" cy="1325563"/>
          </a:xfrm>
        </p:spPr>
        <p:txBody>
          <a:bodyPr/>
          <a:lstStyle/>
          <a:p>
            <a:r>
              <a:rPr lang="en-AU" sz="3600" dirty="0"/>
              <a:t>Theory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/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𝒑𝒉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AU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𝒔𝒉</m:t>
                        </m:r>
                      </m:sub>
                    </m:sSub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br>
                  <a:rPr lang="en-US" b="0" dirty="0">
                    <a:effectLst/>
                  </a:rPr>
                </a:br>
                <a:endParaRPr lang="en-A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2479D9-6D90-406C-B50A-584D327A4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1371771"/>
                <a:ext cx="6416842" cy="948208"/>
              </a:xfrm>
              <a:prstGeom prst="rect">
                <a:avLst/>
              </a:prstGeom>
              <a:blipFill>
                <a:blip r:embed="rId2"/>
                <a:stretch>
                  <a:fillRect l="-570" t="-32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2A9254-2DE0-4335-B43D-92C1742D186C}"/>
                  </a:ext>
                </a:extLst>
              </p:cNvPr>
              <p:cNvSpPr/>
              <p:nvPr/>
            </p:nvSpPr>
            <p:spPr>
              <a:xfrm>
                <a:off x="513347" y="1925326"/>
                <a:ext cx="10890276" cy="1630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single diode equation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16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d>
                                                <m:dPr>
                                                  <m:ctrlP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A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A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AU" sz="16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AU" sz="16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AU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𝑅𝑠h</m:t>
                                  </m:r>
                                </m:den>
                              </m:f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  <m:r>
                                <a:rPr lang="en-AU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#</m:t>
                              </m:r>
                            </m:e>
                          </m:eqArr>
                          <m:r>
                            <a:rPr lang="en-AU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Eq</m:t>
                          </m:r>
                          <m:r>
                            <a:rPr lang="en-AU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e>
                      </m:eqArr>
                    </m:oMath>
                  </m:oMathPara>
                </a14:m>
                <a:endParaRPr lang="en-AU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42A9254-2DE0-4335-B43D-92C1742D1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" y="1925326"/>
                <a:ext cx="10890276" cy="1630446"/>
              </a:xfrm>
              <a:prstGeom prst="rect">
                <a:avLst/>
              </a:prstGeom>
              <a:blipFill>
                <a:blip r:embed="rId3"/>
                <a:stretch>
                  <a:fillRect l="-280" t="-11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/>
              <p:nvPr/>
            </p:nvSpPr>
            <p:spPr>
              <a:xfrm>
                <a:off x="513347" y="3548449"/>
                <a:ext cx="10890275" cy="2098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sz="16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16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𝑠𝑐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AU" sz="16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#######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sz="1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b="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F0B701-C949-426E-9042-C140D5087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7" y="3548449"/>
                <a:ext cx="10890275" cy="2098588"/>
              </a:xfrm>
              <a:prstGeom prst="rect">
                <a:avLst/>
              </a:prstGeom>
              <a:blipFill>
                <a:blip r:embed="rId4"/>
                <a:stretch>
                  <a:fillRect l="-280" t="-5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/>
              <p:nvPr/>
            </p:nvSpPr>
            <p:spPr>
              <a:xfrm>
                <a:off x="460224" y="5044314"/>
                <a:ext cx="10943398" cy="188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Solving equation 1 for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A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0= 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16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𝑜𝑐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𝑠h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𝑝h</m:t>
                                  </m:r>
                                </m:sub>
                              </m:sSub>
                            </m:e>
                          </m:eqAr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15B06AF-FFCB-49E7-B25C-BE2D3A029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4" y="5044314"/>
                <a:ext cx="10943398" cy="1885068"/>
              </a:xfrm>
              <a:prstGeom prst="rect">
                <a:avLst/>
              </a:prstGeom>
              <a:blipFill>
                <a:blip r:embed="rId5"/>
                <a:stretch>
                  <a:fillRect l="-278" t="-6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70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793FC1-2B98-4D99-9901-6ACA42530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13469"/>
              </p:ext>
            </p:extLst>
          </p:nvPr>
        </p:nvGraphicFramePr>
        <p:xfrm>
          <a:off x="574064" y="1105190"/>
          <a:ext cx="10797686" cy="37319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4833">
                  <a:extLst>
                    <a:ext uri="{9D8B030D-6E8A-4147-A177-3AD203B41FA5}">
                      <a16:colId xmlns:a16="http://schemas.microsoft.com/office/drawing/2014/main" val="3209971252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3770182858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1182069620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1344185258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2040229977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4121042016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3730874406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2555414287"/>
                    </a:ext>
                  </a:extLst>
                </a:gridCol>
                <a:gridCol w="1097092">
                  <a:extLst>
                    <a:ext uri="{9D8B030D-6E8A-4147-A177-3AD203B41FA5}">
                      <a16:colId xmlns:a16="http://schemas.microsoft.com/office/drawing/2014/main" val="4286090239"/>
                    </a:ext>
                  </a:extLst>
                </a:gridCol>
                <a:gridCol w="923866">
                  <a:extLst>
                    <a:ext uri="{9D8B030D-6E8A-4147-A177-3AD203B41FA5}">
                      <a16:colId xmlns:a16="http://schemas.microsoft.com/office/drawing/2014/main" val="482173585"/>
                    </a:ext>
                  </a:extLst>
                </a:gridCol>
                <a:gridCol w="1154833">
                  <a:extLst>
                    <a:ext uri="{9D8B030D-6E8A-4147-A177-3AD203B41FA5}">
                      <a16:colId xmlns:a16="http://schemas.microsoft.com/office/drawing/2014/main" val="4199678868"/>
                    </a:ext>
                  </a:extLst>
                </a:gridCol>
              </a:tblGrid>
              <a:tr h="3731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dirty="0">
                          <a:effectLst/>
                        </a:rPr>
                        <a:t>Case</a:t>
                      </a:r>
                    </a:p>
                    <a:p>
                      <a:pPr algn="ctr" fontAlgn="ctr"/>
                      <a:r>
                        <a:rPr lang="en-AU" sz="1600" b="1" u="none" strike="noStrike" dirty="0">
                          <a:effectLst/>
                        </a:rPr>
                        <a:t> 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 err="1">
                          <a:effectLst/>
                        </a:rPr>
                        <a:t>Rsh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n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RMSE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06465"/>
                  </a:ext>
                </a:extLst>
              </a:tr>
              <a:tr h="373197">
                <a:tc vMerge="1">
                  <a:txBody>
                    <a:bodyPr/>
                    <a:lstStyle/>
                    <a:p>
                      <a:pPr algn="ctr" fontAlgn="ctr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66227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4.18E+04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1.32E-04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19759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4.22E+03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4.41E-05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446989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2.00E+02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2.08E+02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1.12E-04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9757998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6.63E+03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5.23E-05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687106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5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25.22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1.00E+06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4.58E+03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99.54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3.09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3.20E-05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0041119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6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79.86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2.00E+02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2.02E+02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0.78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1.24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4.11E-05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957530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7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0.53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426.42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1.00E+06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3.11E+04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96.89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4.72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5.55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7.62E-05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132514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8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2.00E+02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2.09E+02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4.70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2.79E-05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38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7BA85-BFCC-4BBB-9B66-8D0DA2837C15}"/>
              </a:ext>
            </a:extLst>
          </p:cNvPr>
          <p:cNvSpPr txBox="1"/>
          <p:nvPr/>
        </p:nvSpPr>
        <p:spPr>
          <a:xfrm>
            <a:off x="583224" y="5228060"/>
            <a:ext cx="494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Case 1 has highest RMSE in all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More noisy data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Large %error for high </a:t>
            </a:r>
            <a:r>
              <a:rPr lang="en-AU" dirty="0" err="1"/>
              <a:t>Rsh</a:t>
            </a:r>
            <a:r>
              <a:rPr lang="en-AU" dirty="0"/>
              <a:t> and low 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D2AD88-BAEA-427C-A202-1D09B1E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9350"/>
            <a:ext cx="10515600" cy="1325563"/>
          </a:xfrm>
        </p:spPr>
        <p:txBody>
          <a:bodyPr/>
          <a:lstStyle/>
          <a:p>
            <a:r>
              <a:rPr lang="en-AU" dirty="0"/>
              <a:t>Simulated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29205-2D68-4AAB-BD12-76CD08E8EC7E}"/>
              </a:ext>
            </a:extLst>
          </p:cNvPr>
          <p:cNvSpPr txBox="1"/>
          <p:nvPr/>
        </p:nvSpPr>
        <p:spPr>
          <a:xfrm>
            <a:off x="5841024" y="5228060"/>
            <a:ext cx="4941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AU" dirty="0"/>
              <a:t>Low %error for n</a:t>
            </a:r>
            <a:br>
              <a:rPr lang="en-AU" dirty="0"/>
            </a:b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 startAt="4"/>
            </a:pPr>
            <a:r>
              <a:rPr lang="en-AU" dirty="0"/>
              <a:t>RSME is not ultimate indicator of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Observe case 3 and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405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16C6-0252-4B98-B1F3-445A624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Fitting </a:t>
            </a:r>
            <a:r>
              <a:rPr lang="it-IT" dirty="0"/>
              <a:t>silicon solar cell</a:t>
            </a:r>
            <a:r>
              <a:rPr lang="en-AU" dirty="0"/>
              <a:t> IV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41C88-E622-482F-8B87-61C5307075E3}"/>
              </a:ext>
            </a:extLst>
          </p:cNvPr>
          <p:cNvSpPr txBox="1"/>
          <p:nvPr/>
        </p:nvSpPr>
        <p:spPr>
          <a:xfrm>
            <a:off x="462280" y="1876053"/>
            <a:ext cx="2545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Experimental data from a 57 mm diameter commercial (R.T.C France) silicon solar cell at 33 C.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	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35017E-FCDF-4E3B-AF17-915CBAE061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3248" r="8166" b="2735"/>
          <a:stretch/>
        </p:blipFill>
        <p:spPr>
          <a:xfrm>
            <a:off x="3333768" y="1617156"/>
            <a:ext cx="8319752" cy="45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07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92FC94-D1DD-4DEA-8DEF-6C717396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2179"/>
              </p:ext>
            </p:extLst>
          </p:nvPr>
        </p:nvGraphicFramePr>
        <p:xfrm>
          <a:off x="187960" y="1876053"/>
          <a:ext cx="11424920" cy="3539227"/>
        </p:xfrm>
        <a:graphic>
          <a:graphicData uri="http://schemas.openxmlformats.org/drawingml/2006/table">
            <a:tbl>
              <a:tblPr/>
              <a:tblGrid>
                <a:gridCol w="906406">
                  <a:extLst>
                    <a:ext uri="{9D8B030D-6E8A-4147-A177-3AD203B41FA5}">
                      <a16:colId xmlns:a16="http://schemas.microsoft.com/office/drawing/2014/main" val="583537108"/>
                    </a:ext>
                  </a:extLst>
                </a:gridCol>
                <a:gridCol w="1029865">
                  <a:extLst>
                    <a:ext uri="{9D8B030D-6E8A-4147-A177-3AD203B41FA5}">
                      <a16:colId xmlns:a16="http://schemas.microsoft.com/office/drawing/2014/main" val="2478734695"/>
                    </a:ext>
                  </a:extLst>
                </a:gridCol>
                <a:gridCol w="1097811">
                  <a:extLst>
                    <a:ext uri="{9D8B030D-6E8A-4147-A177-3AD203B41FA5}">
                      <a16:colId xmlns:a16="http://schemas.microsoft.com/office/drawing/2014/main" val="3808093013"/>
                    </a:ext>
                  </a:extLst>
                </a:gridCol>
                <a:gridCol w="849631">
                  <a:extLst>
                    <a:ext uri="{9D8B030D-6E8A-4147-A177-3AD203B41FA5}">
                      <a16:colId xmlns:a16="http://schemas.microsoft.com/office/drawing/2014/main" val="1764803541"/>
                    </a:ext>
                  </a:extLst>
                </a:gridCol>
                <a:gridCol w="973090">
                  <a:extLst>
                    <a:ext uri="{9D8B030D-6E8A-4147-A177-3AD203B41FA5}">
                      <a16:colId xmlns:a16="http://schemas.microsoft.com/office/drawing/2014/main" val="3409617544"/>
                    </a:ext>
                  </a:extLst>
                </a:gridCol>
                <a:gridCol w="1097811">
                  <a:extLst>
                    <a:ext uri="{9D8B030D-6E8A-4147-A177-3AD203B41FA5}">
                      <a16:colId xmlns:a16="http://schemas.microsoft.com/office/drawing/2014/main" val="2386157057"/>
                    </a:ext>
                  </a:extLst>
                </a:gridCol>
                <a:gridCol w="849631">
                  <a:extLst>
                    <a:ext uri="{9D8B030D-6E8A-4147-A177-3AD203B41FA5}">
                      <a16:colId xmlns:a16="http://schemas.microsoft.com/office/drawing/2014/main" val="1887359803"/>
                    </a:ext>
                  </a:extLst>
                </a:gridCol>
                <a:gridCol w="973090">
                  <a:extLst>
                    <a:ext uri="{9D8B030D-6E8A-4147-A177-3AD203B41FA5}">
                      <a16:colId xmlns:a16="http://schemas.microsoft.com/office/drawing/2014/main" val="4286456299"/>
                    </a:ext>
                  </a:extLst>
                </a:gridCol>
                <a:gridCol w="750602">
                  <a:extLst>
                    <a:ext uri="{9D8B030D-6E8A-4147-A177-3AD203B41FA5}">
                      <a16:colId xmlns:a16="http://schemas.microsoft.com/office/drawing/2014/main" val="3082596895"/>
                    </a:ext>
                  </a:extLst>
                </a:gridCol>
                <a:gridCol w="957606">
                  <a:extLst>
                    <a:ext uri="{9D8B030D-6E8A-4147-A177-3AD203B41FA5}">
                      <a16:colId xmlns:a16="http://schemas.microsoft.com/office/drawing/2014/main" val="389503822"/>
                    </a:ext>
                  </a:extLst>
                </a:gridCol>
                <a:gridCol w="910178">
                  <a:extLst>
                    <a:ext uri="{9D8B030D-6E8A-4147-A177-3AD203B41FA5}">
                      <a16:colId xmlns:a16="http://schemas.microsoft.com/office/drawing/2014/main" val="1203749007"/>
                    </a:ext>
                  </a:extLst>
                </a:gridCol>
                <a:gridCol w="1029199">
                  <a:extLst>
                    <a:ext uri="{9D8B030D-6E8A-4147-A177-3AD203B41FA5}">
                      <a16:colId xmlns:a16="http://schemas.microsoft.com/office/drawing/2014/main" val="119063874"/>
                    </a:ext>
                  </a:extLst>
                </a:gridCol>
              </a:tblGrid>
              <a:tr h="712492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Rsh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69991"/>
                  </a:ext>
                </a:extLst>
              </a:tr>
              <a:tr h="20978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%difference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39207"/>
                  </a:ext>
                </a:extLst>
              </a:tr>
              <a:tr h="7288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2.50E-03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9.86E-04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5528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A15CC9-9F2A-41F1-A351-9F64C6538CEA}"/>
              </a:ext>
            </a:extLst>
          </p:cNvPr>
          <p:cNvSpPr txBox="1"/>
          <p:nvPr/>
        </p:nvSpPr>
        <p:spPr>
          <a:xfrm>
            <a:off x="462280" y="1876053"/>
            <a:ext cx="254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	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1EC90F-F499-449F-86E4-88DDDB97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Comparing Bee Swarm Method with this model </a:t>
            </a:r>
          </a:p>
        </p:txBody>
      </p:sp>
    </p:spTree>
    <p:extLst>
      <p:ext uri="{BB962C8B-B14F-4D97-AF65-F5344CB8AC3E}">
        <p14:creationId xmlns:p14="http://schemas.microsoft.com/office/powerpoint/2010/main" val="175417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9353ED-BB99-47B5-A08B-E0663756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8840" cy="864235"/>
          </a:xfrm>
        </p:spPr>
        <p:txBody>
          <a:bodyPr>
            <a:normAutofit/>
          </a:bodyPr>
          <a:lstStyle/>
          <a:p>
            <a:r>
              <a:rPr lang="en-AU" dirty="0"/>
              <a:t>Fitting perovskite solar cells</a:t>
            </a:r>
          </a:p>
        </p:txBody>
      </p:sp>
    </p:spTree>
    <p:extLst>
      <p:ext uri="{BB962C8B-B14F-4D97-AF65-F5344CB8AC3E}">
        <p14:creationId xmlns:p14="http://schemas.microsoft.com/office/powerpoint/2010/main" val="326357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/>
              <p:nvPr/>
            </p:nvSpPr>
            <p:spPr>
              <a:xfrm>
                <a:off x="792480" y="636419"/>
                <a:ext cx="10607040" cy="3266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Combine equation 2 and 3 to obtain equation 4 and 5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𝑠h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16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 </m:t>
                                  </m:r>
                                  <m:func>
                                    <m:func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AU" sz="160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𝑞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𝑠𝑐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AU" sz="1600" i="1"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𝑜𝑐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16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d>
                            <m:d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AU" sz="1600" b="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𝐼𝑠𝑐</m:t>
                                          </m:r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𝑜𝑐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(5)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5D654A2-0FE8-4736-B03D-66338474E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636419"/>
                <a:ext cx="10607040" cy="3266663"/>
              </a:xfrm>
              <a:prstGeom prst="rect">
                <a:avLst/>
              </a:prstGeom>
              <a:blipFill>
                <a:blip r:embed="rId2"/>
                <a:stretch>
                  <a:fillRect l="-287" t="-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/>
              <p:nvPr/>
            </p:nvSpPr>
            <p:spPr>
              <a:xfrm>
                <a:off x="792479" y="4166553"/>
                <a:ext cx="10607041" cy="2583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term</a:t>
                </a: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unc>
                            <m:func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16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𝑜𝑐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≪1 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b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5 can be reduced to </a:t>
                </a:r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AU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</m:den>
                          </m:f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𝐸𝑞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(6)</m:t>
                          </m:r>
                        </m:e>
                      </m:eqArr>
                    </m:oMath>
                  </m:oMathPara>
                </a14:m>
                <a:endParaRPr lang="en-AU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2C0B11-DC54-47CA-9BC2-DE0453A8F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79" y="4166553"/>
                <a:ext cx="10607041" cy="2583721"/>
              </a:xfrm>
              <a:prstGeom prst="rect">
                <a:avLst/>
              </a:prstGeom>
              <a:blipFill>
                <a:blip r:embed="rId3"/>
                <a:stretch>
                  <a:fillRect l="-287" t="-4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41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D51958-017A-493C-8EA2-73F1A077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20550"/>
              </p:ext>
            </p:extLst>
          </p:nvPr>
        </p:nvGraphicFramePr>
        <p:xfrm>
          <a:off x="9914665" y="2804160"/>
          <a:ext cx="1849344" cy="2593845"/>
        </p:xfrm>
        <a:graphic>
          <a:graphicData uri="http://schemas.openxmlformats.org/drawingml/2006/table">
            <a:tbl>
              <a:tblPr/>
              <a:tblGrid>
                <a:gridCol w="616448">
                  <a:extLst>
                    <a:ext uri="{9D8B030D-6E8A-4147-A177-3AD203B41FA5}">
                      <a16:colId xmlns:a16="http://schemas.microsoft.com/office/drawing/2014/main" val="1841385407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val="1068651190"/>
                    </a:ext>
                  </a:extLst>
                </a:gridCol>
                <a:gridCol w="616448">
                  <a:extLst>
                    <a:ext uri="{9D8B030D-6E8A-4147-A177-3AD203B41FA5}">
                      <a16:colId xmlns:a16="http://schemas.microsoft.com/office/drawing/2014/main" val="1815462317"/>
                    </a:ext>
                  </a:extLst>
                </a:gridCol>
              </a:tblGrid>
              <a:tr h="864615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Extracted Parameters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04184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Rs</a:t>
                      </a:r>
                      <a:endParaRPr lang="en-AU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l-GR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Rsh</a:t>
                      </a:r>
                      <a:endParaRPr lang="en-AU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(k</a:t>
                      </a:r>
                      <a:r>
                        <a:rPr lang="el-G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Ω)</a:t>
                      </a:r>
                      <a:endParaRPr lang="el-GR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523367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-1.28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10.00</a:t>
                      </a:r>
                      <a:endParaRPr lang="en-AU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2.88</a:t>
                      </a:r>
                      <a:endParaRPr lang="en-AU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100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A937DFA-03C5-4B61-BC89-D7C6FDA7A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264091"/>
            <a:ext cx="41914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latin typeface="+mj-lt"/>
                <a:ea typeface="+mj-ea"/>
                <a:cs typeface="+mj-cs"/>
              </a:rPr>
              <a:t>What is the problem?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46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l3FmANb8DSa8BAiqmJ5Qgf2A1OCKTkSIQusCFMxHq_FthS3cHIo0PQbHff7T5EVXMxuKEOAW3-vaTGDcHspNTfI1oXwOqau-iPe6Loo6ZFLracUKmCruPD2mKtjpnKXzbgehYObaSjM">
            <a:extLst>
              <a:ext uri="{FF2B5EF4-FFF2-40B4-BE49-F238E27FC236}">
                <a16:creationId xmlns:a16="http://schemas.microsoft.com/office/drawing/2014/main" id="{1D2BB21E-B829-4B11-B174-A81FD68F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" y="1248976"/>
            <a:ext cx="9588275" cy="46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0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A8711A-2E3A-4397-B511-F6709F1FE73E}"/>
              </a:ext>
            </a:extLst>
          </p:cNvPr>
          <p:cNvSpPr/>
          <p:nvPr/>
        </p:nvSpPr>
        <p:spPr>
          <a:xfrm>
            <a:off x="417829" y="1212077"/>
            <a:ext cx="11032491" cy="518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</a:rPr>
              <a:t>Current models for characterization are not reliable enough for high throughput characterization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Negative parameters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Initial guesses in literature are not applicable for all I-V data curves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Too far from the actual solution</a:t>
            </a:r>
          </a:p>
          <a:p>
            <a:pPr marL="1143000" lvl="2" indent="-2286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Undefined at initial guess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Non realistic parameters extracted</a:t>
            </a:r>
            <a:endParaRPr lang="en-US" sz="1600" dirty="0">
              <a:latin typeface="Arial" panose="020B0604020202020204" pitchFamily="34" charset="0"/>
            </a:endParaRP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Solutions to these problems mean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More accurate and reliable parameter extraction</a:t>
            </a:r>
          </a:p>
          <a:p>
            <a:pPr marL="742950" lvl="1" indent="-285750" fontAlgn="base">
              <a:lnSpc>
                <a:spcPct val="2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Help understand the issue causing low fill factor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5327E0C-6B62-4FF2-B688-D518641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402591"/>
            <a:ext cx="37689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j-lt"/>
              </a:rPr>
              <a:t>Problem Statement</a:t>
            </a:r>
            <a:endParaRPr lang="en-US" sz="36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62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8CD422C-CB47-4001-BB8E-6D456389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402591"/>
            <a:ext cx="22333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effectLst/>
                <a:latin typeface="+mj-lt"/>
              </a:rPr>
              <a:t>Hypothesis</a:t>
            </a:r>
            <a:endParaRPr lang="en-US" sz="3600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ECC1E-B8D5-4B1F-AA53-195965581AD7}"/>
              </a:ext>
            </a:extLst>
          </p:cNvPr>
          <p:cNvSpPr/>
          <p:nvPr/>
        </p:nvSpPr>
        <p:spPr>
          <a:xfrm>
            <a:off x="417829" y="1212077"/>
            <a:ext cx="11032491" cy="5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4DC55F-F6E1-4FB3-8184-DC126A12212A}"/>
                  </a:ext>
                </a:extLst>
              </p:cNvPr>
              <p:cNvSpPr/>
              <p:nvPr/>
            </p:nvSpPr>
            <p:spPr>
              <a:xfrm>
                <a:off x="558800" y="1578164"/>
                <a:ext cx="9672320" cy="508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</a:rPr>
                  <a:t>Applying constraints to the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1600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will improve the accuracy of the extracted parameters.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4DC55F-F6E1-4FB3-8184-DC126A122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1578164"/>
                <a:ext cx="9672320" cy="508344"/>
              </a:xfrm>
              <a:prstGeom prst="rect">
                <a:avLst/>
              </a:prstGeom>
              <a:blipFill>
                <a:blip r:embed="rId2"/>
                <a:stretch>
                  <a:fillRect l="-252" b="-156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1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320245-1E06-4C3F-906A-7D8DAE8FC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7871"/>
            <a:ext cx="21150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Objectives</a:t>
            </a:r>
            <a:endParaRPr lang="en-US" sz="3600" dirty="0"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DE5F9-7F19-43DF-A909-C9DC34C0B784}"/>
                  </a:ext>
                </a:extLst>
              </p:cNvPr>
              <p:cNvSpPr/>
              <p:nvPr/>
            </p:nvSpPr>
            <p:spPr>
              <a:xfrm>
                <a:off x="838200" y="1301799"/>
                <a:ext cx="9748520" cy="213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</a:pPr>
                <a:r>
                  <a:rPr lang="en-US" sz="1600" dirty="0">
                    <a:latin typeface="Arial" panose="020B0604020202020204" pitchFamily="34" charset="0"/>
                  </a:rPr>
                  <a:t>Investigate the ability of the model to extract accurate and sensible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 for different IV data</a:t>
                </a:r>
              </a:p>
              <a:p>
                <a:pPr fontAlgn="base">
                  <a:lnSpc>
                    <a:spcPct val="200000"/>
                  </a:lnSpc>
                </a:pPr>
                <a:endParaRPr lang="en-US" sz="1600" dirty="0">
                  <a:latin typeface="Arial" panose="020B0604020202020204" pitchFamily="34" charset="0"/>
                </a:endParaRPr>
              </a:p>
              <a:p>
                <a:pPr lvl="1" fontAlgn="base">
                  <a:buFont typeface="+mj-lt"/>
                  <a:buAutoNum type="arabicPeriod"/>
                </a:pPr>
                <a:r>
                  <a:rPr lang="en-AU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Compare extracted parameters with actual parameters</a:t>
                </a:r>
                <a:br>
                  <a:rPr lang="en-AU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endParaRPr lang="en-AU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1" fontAlgn="base">
                  <a:buFont typeface="+mj-lt"/>
                  <a:buAutoNum type="arabicPeriod"/>
                </a:pPr>
                <a:r>
                  <a:rPr lang="en-AU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Test robustness of the model with experimental data   </a:t>
                </a:r>
                <a:endParaRPr lang="en-US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lvl="1" fontAlgn="base">
                  <a:lnSpc>
                    <a:spcPct val="200000"/>
                  </a:lnSpc>
                </a:pPr>
                <a:endParaRPr lang="en-US" sz="1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EDE5F9-7F19-43DF-A909-C9DC34C0B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01799"/>
                <a:ext cx="9748520" cy="2139560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5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15">
            <a:extLst>
              <a:ext uri="{FF2B5EF4-FFF2-40B4-BE49-F238E27FC236}">
                <a16:creationId xmlns:a16="http://schemas.microsoft.com/office/drawing/2014/main" id="{50E6C870-86A4-45C1-93B7-EBEECF120A62}"/>
              </a:ext>
            </a:extLst>
          </p:cNvPr>
          <p:cNvSpPr txBox="1">
            <a:spLocks/>
          </p:cNvSpPr>
          <p:nvPr/>
        </p:nvSpPr>
        <p:spPr>
          <a:xfrm>
            <a:off x="828768" y="342997"/>
            <a:ext cx="8520600" cy="72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GB" sz="36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Simulate IV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/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Generate evenly spaced voltage data from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(1.1∗</m:t>
                    </m:r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.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82437"/>
                <a:ext cx="2376753" cy="1062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17">
            <a:extLst>
              <a:ext uri="{FF2B5EF4-FFF2-40B4-BE49-F238E27FC236}">
                <a16:creationId xmlns:a16="http://schemas.microsoft.com/office/drawing/2014/main" id="{9E8D7524-B951-4FE5-BF15-DB7E881C320E}"/>
              </a:ext>
            </a:extLst>
          </p:cNvPr>
          <p:cNvSpPr txBox="1"/>
          <p:nvPr/>
        </p:nvSpPr>
        <p:spPr>
          <a:xfrm>
            <a:off x="6096000" y="3157532"/>
            <a:ext cx="1710000" cy="13048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current with explicit single diode equation.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Shape 118">
            <a:extLst>
              <a:ext uri="{FF2B5EF4-FFF2-40B4-BE49-F238E27FC236}">
                <a16:creationId xmlns:a16="http://schemas.microsoft.com/office/drawing/2014/main" id="{CD0746B2-6182-4653-B6E0-2C605CDB1B82}"/>
              </a:ext>
            </a:extLst>
          </p:cNvPr>
          <p:cNvCxnSpPr>
            <a:cxnSpLocks/>
            <a:stCxn id="13" idx="0"/>
            <a:endCxn id="17" idx="1"/>
          </p:cNvCxnSpPr>
          <p:nvPr/>
        </p:nvCxnSpPr>
        <p:spPr>
          <a:xfrm>
            <a:off x="1705889" y="3813339"/>
            <a:ext cx="1723111" cy="54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120">
            <a:extLst>
              <a:ext uri="{FF2B5EF4-FFF2-40B4-BE49-F238E27FC236}">
                <a16:creationId xmlns:a16="http://schemas.microsoft.com/office/drawing/2014/main" id="{DBE40EB8-F864-48ED-A24B-5E22518E438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5805753" y="3809970"/>
            <a:ext cx="290247" cy="391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Shape 122">
            <a:extLst>
              <a:ext uri="{FF2B5EF4-FFF2-40B4-BE49-F238E27FC236}">
                <a16:creationId xmlns:a16="http://schemas.microsoft.com/office/drawing/2014/main" id="{D43C6499-D78A-4946-A765-63245D3D0DF0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7806000" y="3801760"/>
            <a:ext cx="376506" cy="821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Shape 123">
            <a:extLst>
              <a:ext uri="{FF2B5EF4-FFF2-40B4-BE49-F238E27FC236}">
                <a16:creationId xmlns:a16="http://schemas.microsoft.com/office/drawing/2014/main" id="{DE32E422-188A-400C-A3D1-1C67CA6EDDBD}"/>
              </a:ext>
            </a:extLst>
          </p:cNvPr>
          <p:cNvSpPr txBox="1"/>
          <p:nvPr/>
        </p:nvSpPr>
        <p:spPr>
          <a:xfrm>
            <a:off x="8182506" y="2982910"/>
            <a:ext cx="1710000" cy="163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Introduce noise with signal to noise ratio (SR) of 45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6611D8-B899-45D9-BA44-63AAA74FBF25}"/>
              </a:ext>
            </a:extLst>
          </p:cNvPr>
          <p:cNvGrpSpPr/>
          <p:nvPr/>
        </p:nvGrpSpPr>
        <p:grpSpPr>
          <a:xfrm>
            <a:off x="369873" y="2005446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Shape 121">
                  <a:extLst>
                    <a:ext uri="{FF2B5EF4-FFF2-40B4-BE49-F238E27FC236}">
                      <a16:creationId xmlns:a16="http://schemas.microsoft.com/office/drawing/2014/main" id="{18569DC1-5A5F-4EE3-84BB-A8AAA20075BE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2" name="Shape 121">
                  <a:extLst>
                    <a:ext uri="{FF2B5EF4-FFF2-40B4-BE49-F238E27FC236}">
                      <a16:creationId xmlns:a16="http://schemas.microsoft.com/office/drawing/2014/main" id="{18569DC1-5A5F-4EE3-84BB-A8AAA2007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3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Shape 119">
                  <a:extLst>
                    <a:ext uri="{FF2B5EF4-FFF2-40B4-BE49-F238E27FC236}">
                      <a16:creationId xmlns:a16="http://schemas.microsoft.com/office/drawing/2014/main" id="{3D2D78F2-1210-41B5-9F57-B55A50B420B2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3" name="Shape 119">
                  <a:extLst>
                    <a:ext uri="{FF2B5EF4-FFF2-40B4-BE49-F238E27FC236}">
                      <a16:creationId xmlns:a16="http://schemas.microsoft.com/office/drawing/2014/main" id="{3D2D78F2-1210-41B5-9F57-B55A50B42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338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>
            <a:extLst>
              <a:ext uri="{FF2B5EF4-FFF2-40B4-BE49-F238E27FC236}">
                <a16:creationId xmlns:a16="http://schemas.microsoft.com/office/drawing/2014/main" id="{EC438939-C5D1-4C95-AFBD-B8ABA7292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500" y="365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</a:t>
            </a:r>
            <a:endParaRPr sz="3600" dirty="0"/>
          </a:p>
        </p:txBody>
      </p:sp>
      <p:graphicFrame>
        <p:nvGraphicFramePr>
          <p:cNvPr id="7" name="Shape 131">
            <a:extLst>
              <a:ext uri="{FF2B5EF4-FFF2-40B4-BE49-F238E27FC236}">
                <a16:creationId xmlns:a16="http://schemas.microsoft.com/office/drawing/2014/main" id="{05875F72-27F9-4935-AD9F-10BFBA7B9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7287416"/>
              </p:ext>
            </p:extLst>
          </p:nvPr>
        </p:nvGraphicFramePr>
        <p:xfrm>
          <a:off x="7925971" y="1278945"/>
          <a:ext cx="3705429" cy="408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71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Case</a:t>
                      </a:r>
                      <a:endParaRPr sz="16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Rs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1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 err="1"/>
                        <a:t>Rsh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1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n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3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0.10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4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2.50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25.00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2.50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6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0.10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2.50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7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8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25.00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37B71B2-5B03-4FF3-BD22-C62A17C905F0}"/>
              </a:ext>
            </a:extLst>
          </p:cNvPr>
          <p:cNvGrpSpPr/>
          <p:nvPr/>
        </p:nvGrpSpPr>
        <p:grpSpPr>
          <a:xfrm>
            <a:off x="4851668" y="1278945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1V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20 mA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2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case(i,2)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case(i,3)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case(i,4)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8F56D9B-36B6-4C4C-A2FD-DE52A8B8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41" y="1081862"/>
            <a:ext cx="3543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793</Words>
  <Application>Microsoft Office PowerPoint</Application>
  <PresentationFormat>Widescreen</PresentationFormat>
  <Paragraphs>355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Simulated cases</vt:lpstr>
      <vt:lpstr>Simulated cases 1 - 4</vt:lpstr>
      <vt:lpstr>Simulated cases 5 - 8</vt:lpstr>
      <vt:lpstr>Parameter extraction (1): Gradients at V = 0 and V = V_oc</vt:lpstr>
      <vt:lpstr>Parameter extraction (2) : Initial guesses</vt:lpstr>
      <vt:lpstr>PowerPoint Presentation</vt:lpstr>
      <vt:lpstr>Parameter extraction (3): Solver Setting</vt:lpstr>
      <vt:lpstr>Analysis</vt:lpstr>
      <vt:lpstr>Results</vt:lpstr>
      <vt:lpstr>Simulated case 1 - 4</vt:lpstr>
      <vt:lpstr>Simulated case 5 - 8</vt:lpstr>
      <vt:lpstr>Simulated results</vt:lpstr>
      <vt:lpstr>Fitting silicon solar cell IV data</vt:lpstr>
      <vt:lpstr>Comparing Bee Swarm Method with this model </vt:lpstr>
      <vt:lpstr>Fitting perovskite solar cells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 Rajapakse</dc:creator>
  <cp:lastModifiedBy>Malith Rajapakse</cp:lastModifiedBy>
  <cp:revision>40</cp:revision>
  <dcterms:created xsi:type="dcterms:W3CDTF">2018-05-21T10:08:31Z</dcterms:created>
  <dcterms:modified xsi:type="dcterms:W3CDTF">2018-05-22T03:43:58Z</dcterms:modified>
</cp:coreProperties>
</file>