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86454"/>
  </p:normalViewPr>
  <p:slideViewPr>
    <p:cSldViewPr snapToGrid="0">
      <p:cViewPr varScale="1">
        <p:scale>
          <a:sx n="97" d="100"/>
          <a:sy n="97" d="100"/>
        </p:scale>
        <p:origin x="1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DB65-719A-A249-820E-CE2C7FC11534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01EB-3C8F-D646-B9C1-A038CD3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analysis looked at salaries of full-time employees at US-based companies. These salaries ranged from $5,679 USD all the way to $600,000 USD depending on experience level, job title, and employee residence, with a mean of $144,638 USD.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01EB-3C8F-D646-B9C1-A038CD3E46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salaries have been growing since 2020. Based on extrapolation from the linear model, the median salary for a data scientist in 2023 will be roughly $156,000 USD. This trend is increasing over time, and may continue to grow in the future as inflation rises.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01EB-3C8F-D646-B9C1-A038CD3E46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my findings, remote work ratio does not impact salary. However, offshore hiring does, and is significantly less expensive. However, there may be a language barrier and the employee would have to work remotely and/or be flown onsite.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01EB-3C8F-D646-B9C1-A038CD3E46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Salaries increase linearly as you move up in experience level. Based on the job description and the need to hire someone who can lead a team in the future, I would recommend hiring at the Senior-level / Expert experience level, which has a median salary of $146,900 USD.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01EB-3C8F-D646-B9C1-A038CD3E46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extrapolation from the filtered linear model, the median salary for a senior/expert level data scientist from a medium sized US based company in 2023 will be roughly $115,000 USD. This trend is decreasing, potentially due to market rebounding after COVID. </a:t>
            </a:r>
          </a:p>
          <a:p>
            <a:r>
              <a:rPr lang="en-US" dirty="0"/>
              <a:t>Overall, based on all of the above data, I would recommend a minimum salary of $140,000 (USD) up to a maximum of the 3rd quantile salary from 2022 of $169,000 (USD) in order to obtain the most competitive talent, capable of spearheading data science in the company and leading a team in the future. This number could be reduced by roughly $20,000 or more, depending on where in the world the candidate is located, if hiring offshore talent.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01EB-3C8F-D646-B9C1-A038CD3E46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0A4D-C6D7-BA5A-14BA-D79365F17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E237-4835-4A14-8C75-E0395536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1713-199C-5A97-BFF7-019308C3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2BD7-36BD-3D99-26B1-8BC7447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19C6-3663-A45B-3240-12C41E1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C80C-E60E-55D8-B1CC-D8F64C00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A1E0E-2024-4D02-7A4F-ABD7262D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340A-BD3C-154D-0C5E-7A5C7824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7610-21D9-35C6-AD64-A0CAFADC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C77F-28E0-B7C3-9FCA-C791FCAB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87495-9B7E-A9A6-768F-DA51F8C47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08CAC-A764-6C78-F5DA-C2F8A6F6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AC91-7AAD-7FE4-C983-15E92F16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0502-539B-58F2-83A4-E0C9325E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347C-E168-6C4A-9FCA-AA8F0546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40FA-8E72-10A3-0AFE-DCAAC094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1A3F-27EA-746A-B2F4-1412D7E5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C9D5-E3C2-CEF6-1A90-D5B2F5F2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8A7C-A523-8AE1-E4B8-6DB9FF84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2F15-3C21-244C-F7C8-14384ED0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BA57-0CB0-69B7-1FA2-0C153CE2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9D58-8A8F-3960-62A1-8A9FD878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0A07-5107-DB15-CA08-3A3180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9314-9389-0A9B-A390-23F11E6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D3B0-E59D-AE5A-494D-3C523D6C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A5B7-1736-89C2-66FB-08316DC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4C5A-78D1-88A7-0221-FB9F6FF6C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A9AB-CCB9-020D-03CB-61453F630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2EBE9-9060-48DD-E1CE-41428231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31CD-3A2C-BA06-8F53-41D6A75B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4894-2B26-5EA2-9CAF-235A526A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2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A444-7F96-6667-1CB3-CBDA567A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2289-60CC-42FD-E29C-363040B7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5DF39-5CED-64AB-B611-02E7E8E0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6DFC1-4CF9-47D3-543A-3FAACA29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A6E86-C5C6-1AA8-9FC7-6D4558E9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6531A-AB39-7B1C-89F1-CE3B4CF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0C754-D012-CF09-5447-8E2EF422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719BC-4244-F0D6-E17B-5E8B5733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E8A7-56AE-47BB-CA0A-9A9A097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5EF72-E3EF-ABAB-7A6D-5EAD65B8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61F70-3981-2603-C63D-9E66DB3E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701B3-5A32-2924-859B-2CCE52E0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BD64A-A1C7-207B-C29C-F3C1EBDD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D70C1-D78A-E87B-274F-DC52F1F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B6D73-19E1-AC70-6008-4FA03C7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2224-4974-E7B9-FCFB-55AD07DE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F76B-320B-4E82-C560-2054A205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AE8B9-4939-5FD5-DD8B-6EC7B0B8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B669-C539-8285-1A93-174620F7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A830-E5DF-AFE5-E067-06555493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1682F-89C2-30E7-0E31-C95BB803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9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D511-BFFD-FB9F-F446-7B626BF6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28AC1-11B4-75B3-0510-1F0AD7F80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7ABD0-F5F3-5F9D-8506-0F2638A3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84B8F-7A49-840E-6298-CB97552D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B6BB9-4F2C-BB23-E0FC-B65AE0DF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9045-ADBA-56E0-BFAC-E2A17ED6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41350-68A8-7E01-54A3-1BA53E3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6EB7-2460-4B6D-46CE-33882EBB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B3FC-3543-782F-235A-34899A781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4575-C09C-B342-8A7F-AC19BE29436D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0DF9-C00E-A757-9D56-E18713AC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CF9B-8831-BDD8-5950-07DE97015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42068-F03F-0B3B-E922-AC812E02E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212653"/>
            <a:ext cx="3571810" cy="3573516"/>
          </a:xfrm>
        </p:spPr>
        <p:txBody>
          <a:bodyPr>
            <a:normAutofit/>
          </a:bodyPr>
          <a:lstStyle/>
          <a:p>
            <a:pPr algn="l" defTabSz="841248"/>
            <a:r>
              <a:rPr lang="en-US" sz="4600" kern="1200" dirty="0">
                <a:latin typeface="+mn-lt"/>
                <a:ea typeface="+mj-ea"/>
                <a:cs typeface="+mj-cs"/>
              </a:rPr>
              <a:t>Data Science Salary Analysis: </a:t>
            </a:r>
            <a:br>
              <a:rPr lang="en-US" sz="4600" kern="1200" dirty="0">
                <a:latin typeface="+mn-lt"/>
                <a:ea typeface="+mj-ea"/>
                <a:cs typeface="+mj-cs"/>
              </a:rPr>
            </a:br>
            <a:r>
              <a:rPr lang="en-US" sz="4600" kern="1200" dirty="0">
                <a:latin typeface="+mn-lt"/>
                <a:ea typeface="+mj-ea"/>
                <a:cs typeface="+mj-cs"/>
              </a:rPr>
              <a:t>Attracting Top Talent</a:t>
            </a:r>
            <a:endParaRPr lang="en-US" sz="4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639D3-F98F-E914-8B97-233FB03F8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3898900"/>
            <a:ext cx="3571810" cy="2819400"/>
          </a:xfrm>
        </p:spPr>
        <p:txBody>
          <a:bodyPr>
            <a:normAutofit/>
          </a:bodyPr>
          <a:lstStyle/>
          <a:p>
            <a:pPr algn="l" defTabSz="841248">
              <a:spcBef>
                <a:spcPts val="920"/>
              </a:spcBef>
            </a:pPr>
            <a:r>
              <a:rPr lang="en-US" kern="1200" dirty="0">
                <a:latin typeface="+mn-lt"/>
                <a:ea typeface="+mn-ea"/>
                <a:cs typeface="+mn-cs"/>
              </a:rPr>
              <a:t>Adeline Casali, DSE5002</a:t>
            </a:r>
          </a:p>
          <a:p>
            <a:pPr algn="l" defTabSz="841248">
              <a:spcBef>
                <a:spcPts val="920"/>
              </a:spcBef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algn="l" defTabSz="841248">
              <a:spcBef>
                <a:spcPts val="920"/>
              </a:spcBef>
            </a:pPr>
            <a:r>
              <a:rPr lang="en-US" dirty="0"/>
              <a:t>Minimum: $5,679</a:t>
            </a:r>
          </a:p>
          <a:p>
            <a:pPr algn="l" defTabSz="841248">
              <a:spcBef>
                <a:spcPts val="920"/>
              </a:spcBef>
            </a:pPr>
            <a:r>
              <a:rPr lang="en-US" dirty="0"/>
              <a:t>Median: $136,300</a:t>
            </a:r>
          </a:p>
          <a:p>
            <a:pPr algn="l" defTabSz="841248">
              <a:spcBef>
                <a:spcPts val="920"/>
              </a:spcBef>
            </a:pPr>
            <a:r>
              <a:rPr lang="en-US" dirty="0"/>
              <a:t>Mean: $144,638</a:t>
            </a:r>
          </a:p>
          <a:p>
            <a:pPr algn="l" defTabSz="841248">
              <a:spcBef>
                <a:spcPts val="920"/>
              </a:spcBef>
            </a:pPr>
            <a:r>
              <a:rPr lang="en-US" dirty="0"/>
              <a:t>Maximum: $600,000</a:t>
            </a:r>
          </a:p>
          <a:p>
            <a:pPr algn="l" defTabSz="841248">
              <a:spcBef>
                <a:spcPts val="920"/>
              </a:spcBef>
            </a:pPr>
            <a:endParaRPr lang="en-US" dirty="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of salary and salary&#10;&#10;Description automatically generated">
            <a:extLst>
              <a:ext uri="{FF2B5EF4-FFF2-40B4-BE49-F238E27FC236}">
                <a16:creationId xmlns:a16="http://schemas.microsoft.com/office/drawing/2014/main" id="{DC20703D-094F-3D49-6350-C1315A30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718821"/>
            <a:ext cx="7512812" cy="56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FD6F-FE3F-CF44-5C9D-E699E17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Science Salary Trends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F1670-E3A8-392B-84D4-E17424C5BB6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Data science salaries have been growing: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Based on extrapolation from the linear model, the median salary for a data scientist in 2023 will be roughly $156,000 USD.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B6CEC8-FA05-50D1-00B4-499BD434B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44227"/>
              </p:ext>
            </p:extLst>
          </p:nvPr>
        </p:nvGraphicFramePr>
        <p:xfrm>
          <a:off x="1435721" y="2912546"/>
          <a:ext cx="2233754" cy="1583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6877">
                  <a:extLst>
                    <a:ext uri="{9D8B030D-6E8A-4147-A177-3AD203B41FA5}">
                      <a16:colId xmlns:a16="http://schemas.microsoft.com/office/drawing/2014/main" val="4256427502"/>
                    </a:ext>
                  </a:extLst>
                </a:gridCol>
                <a:gridCol w="1116877">
                  <a:extLst>
                    <a:ext uri="{9D8B030D-6E8A-4147-A177-3AD203B41FA5}">
                      <a16:colId xmlns:a16="http://schemas.microsoft.com/office/drawing/2014/main" val="3270047028"/>
                    </a:ext>
                  </a:extLst>
                </a:gridCol>
              </a:tblGrid>
              <a:tr h="39587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56195"/>
                  </a:ext>
                </a:extLst>
              </a:tr>
              <a:tr h="395874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19082"/>
                  </a:ext>
                </a:extLst>
              </a:tr>
              <a:tr h="395874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51458"/>
                  </a:ext>
                </a:extLst>
              </a:tr>
              <a:tr h="395874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81637"/>
                  </a:ext>
                </a:extLst>
              </a:tr>
            </a:tbl>
          </a:graphicData>
        </a:graphic>
      </p:graphicFrame>
      <p:pic>
        <p:nvPicPr>
          <p:cNvPr id="9" name="Picture 8" descr="A graph showing the rise of a number of companies&#10;&#10;Description automatically generated">
            <a:extLst>
              <a:ext uri="{FF2B5EF4-FFF2-40B4-BE49-F238E27FC236}">
                <a16:creationId xmlns:a16="http://schemas.microsoft.com/office/drawing/2014/main" id="{8AAE862A-EEC5-6DA8-002E-8E4BC253A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48" y="690183"/>
            <a:ext cx="7182940" cy="53495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3504D2-4014-611B-0F07-EBB7720EAB6B}"/>
              </a:ext>
            </a:extLst>
          </p:cNvPr>
          <p:cNvCxnSpPr>
            <a:cxnSpLocks/>
          </p:cNvCxnSpPr>
          <p:nvPr/>
        </p:nvCxnSpPr>
        <p:spPr>
          <a:xfrm>
            <a:off x="4533900" y="501650"/>
            <a:ext cx="0" cy="58547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3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4095-729E-2980-4F95-B011FB5E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Factors Influencing Salaries</a:t>
            </a:r>
          </a:p>
        </p:txBody>
      </p:sp>
      <p:pic>
        <p:nvPicPr>
          <p:cNvPr id="5" name="Picture 4" descr="A graph showing a number of employees&#10;&#10;Description automatically generated with medium confidence">
            <a:extLst>
              <a:ext uri="{FF2B5EF4-FFF2-40B4-BE49-F238E27FC236}">
                <a16:creationId xmlns:a16="http://schemas.microsoft.com/office/drawing/2014/main" id="{EE85EE18-9EC4-8F0E-DA8C-3B4B2866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1187449"/>
            <a:ext cx="5567667" cy="4146549"/>
          </a:xfrm>
          <a:prstGeom prst="rect">
            <a:avLst/>
          </a:prstGeom>
        </p:spPr>
      </p:pic>
      <p:pic>
        <p:nvPicPr>
          <p:cNvPr id="7" name="Picture 6" descr="A graph of a remote work ratio&#10;&#10;Description automatically generated">
            <a:extLst>
              <a:ext uri="{FF2B5EF4-FFF2-40B4-BE49-F238E27FC236}">
                <a16:creationId xmlns:a16="http://schemas.microsoft.com/office/drawing/2014/main" id="{DCDC3B4C-7172-EC2E-3AA7-7ECDCE175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3" y="1187450"/>
            <a:ext cx="5567668" cy="414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4A07D-14CC-F3DD-25F2-53F99B7C22E9}"/>
              </a:ext>
            </a:extLst>
          </p:cNvPr>
          <p:cNvSpPr txBox="1"/>
          <p:nvPr/>
        </p:nvSpPr>
        <p:spPr>
          <a:xfrm>
            <a:off x="584201" y="5550092"/>
            <a:ext cx="532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of 0.481 is greater than the significance level of 0.05, so remote work ratio is not going to be deciding factor for hiring and salary recommendations.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95E9BB-B639-3A11-EA27-3E4C2D6ECE77}"/>
              </a:ext>
            </a:extLst>
          </p:cNvPr>
          <p:cNvSpPr txBox="1"/>
          <p:nvPr/>
        </p:nvSpPr>
        <p:spPr>
          <a:xfrm>
            <a:off x="6413499" y="5550092"/>
            <a:ext cx="519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P-value is </a:t>
            </a:r>
            <a:r>
              <a:rPr lang="en-US" dirty="0"/>
              <a:t>less than significance level of 0.05, so there is a significant difference, and it is less expensive to hire offshore.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DA3F1-9D16-A7B5-C84F-DBEDB5C2D705}"/>
              </a:ext>
            </a:extLst>
          </p:cNvPr>
          <p:cNvCxnSpPr>
            <a:cxnSpLocks/>
          </p:cNvCxnSpPr>
          <p:nvPr/>
        </p:nvCxnSpPr>
        <p:spPr>
          <a:xfrm>
            <a:off x="584200" y="1054100"/>
            <a:ext cx="6858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6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86E84-548B-CCAF-CB24-4BDEB595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Salary Differences by Experience Level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BA7DC-52DA-E2FF-9EA1-2920FE13566A}"/>
              </a:ext>
            </a:extLst>
          </p:cNvPr>
          <p:cNvSpPr txBox="1"/>
          <p:nvPr/>
        </p:nvSpPr>
        <p:spPr>
          <a:xfrm>
            <a:off x="439547" y="3635476"/>
            <a:ext cx="4127500" cy="1945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Median Salaries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Entry-level / Junior: $90,000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Mid-level / Intermediate: $112,000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Senior-level / Expert: $146,900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Executive-level / Director: $216,000</a:t>
            </a:r>
          </a:p>
        </p:txBody>
      </p:sp>
      <p:pic>
        <p:nvPicPr>
          <p:cNvPr id="5" name="Content Placeholder 4" descr="A graph showing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BFC163B-841E-060F-50C6-2127C8245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8733" y="848735"/>
            <a:ext cx="6903720" cy="51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0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C2F53-6A55-78D2-A9C7-DEA2D1F2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Salary Recommendation: $140,000 - $169,000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graph showing 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F2B0DEE-050A-F3A6-5E5C-5F946041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56" y="958072"/>
            <a:ext cx="6408836" cy="47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7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518</Words>
  <Application>Microsoft Macintosh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Science Salary Analysis:  Attracting Top Talent</vt:lpstr>
      <vt:lpstr>Data Science Salary Trends Over Time</vt:lpstr>
      <vt:lpstr>Factors Influencing Salaries</vt:lpstr>
      <vt:lpstr>Salary Differences by Experience Level</vt:lpstr>
      <vt:lpstr>Salary Recommendation: $140,000 - $169,000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Adeline R Casali</dc:creator>
  <cp:lastModifiedBy>Adeline R Casali</cp:lastModifiedBy>
  <cp:revision>13</cp:revision>
  <dcterms:created xsi:type="dcterms:W3CDTF">2023-08-03T19:36:13Z</dcterms:created>
  <dcterms:modified xsi:type="dcterms:W3CDTF">2023-08-04T23:49:33Z</dcterms:modified>
</cp:coreProperties>
</file>