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4"/>
  </p:notesMasterIdLst>
  <p:sldIdLst>
    <p:sldId id="256" r:id="rId2"/>
    <p:sldId id="262" r:id="rId3"/>
    <p:sldId id="313" r:id="rId4"/>
    <p:sldId id="315" r:id="rId5"/>
    <p:sldId id="316" r:id="rId6"/>
    <p:sldId id="317" r:id="rId7"/>
    <p:sldId id="318" r:id="rId8"/>
    <p:sldId id="319" r:id="rId9"/>
    <p:sldId id="320" r:id="rId10"/>
    <p:sldId id="337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22" r:id="rId21"/>
    <p:sldId id="323" r:id="rId22"/>
    <p:sldId id="324" r:id="rId23"/>
    <p:sldId id="325" r:id="rId24"/>
    <p:sldId id="326" r:id="rId25"/>
    <p:sldId id="338" r:id="rId26"/>
    <p:sldId id="327" r:id="rId27"/>
    <p:sldId id="328" r:id="rId28"/>
    <p:sldId id="329" r:id="rId29"/>
    <p:sldId id="332" r:id="rId30"/>
    <p:sldId id="336" r:id="rId31"/>
    <p:sldId id="333" r:id="rId32"/>
    <p:sldId id="335" r:id="rId33"/>
  </p:sldIdLst>
  <p:sldSz cx="9144000" cy="5143500" type="screen16x9"/>
  <p:notesSz cx="6858000" cy="9144000"/>
  <p:embeddedFontLst>
    <p:embeddedFont>
      <p:font typeface="DM Sans" panose="020B0604020202020204" charset="0"/>
      <p:regular r:id="rId35"/>
      <p:bold r:id="rId36"/>
      <p:italic r:id="rId37"/>
      <p:boldItalic r:id="rId38"/>
    </p:embeddedFont>
    <p:embeddedFont>
      <p:font typeface="Nunito Light" panose="020B0604020202020204" charset="0"/>
      <p:regular r:id="rId39"/>
      <p:italic r:id="rId40"/>
    </p:embeddedFont>
    <p:embeddedFont>
      <p:font typeface="Outfit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B668CD-A89A-450E-8BB5-35744A04D988}">
  <a:tblStyle styleId="{7DB668CD-A89A-450E-8BB5-35744A04D9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84975" autoAdjust="0"/>
  </p:normalViewPr>
  <p:slideViewPr>
    <p:cSldViewPr snapToGrid="0">
      <p:cViewPr varScale="1">
        <p:scale>
          <a:sx n="91" d="100"/>
          <a:sy n="91" d="100"/>
        </p:scale>
        <p:origin x="1181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BB089-433A-AEE7-2773-A4FD7CC77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5D6A3-8A77-2A8E-26B4-358613A3C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EFA060-6AEA-BB35-D146-B0BEBEAAC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8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BB089-433A-AEE7-2773-A4FD7CC77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5D6A3-8A77-2A8E-26B4-358613A3C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EFA060-6AEA-BB35-D146-B0BEBEAAC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41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BB089-433A-AEE7-2773-A4FD7CC77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5D6A3-8A77-2A8E-26B4-358613A3C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EFA060-6AEA-BB35-D146-B0BEBEAAC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25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BB089-433A-AEE7-2773-A4FD7CC77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5D6A3-8A77-2A8E-26B4-358613A3C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EFA060-6AEA-BB35-D146-B0BEBEAAC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22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BB089-433A-AEE7-2773-A4FD7CC77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5D6A3-8A77-2A8E-26B4-358613A3C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EFA060-6AEA-BB35-D146-B0BEBEAAC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27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Fitur</a:t>
            </a:r>
            <a:r>
              <a:rPr lang="en-ID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Kategorikal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Model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terbatas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pada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kategori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sudah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pelatihan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Jika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kategori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baru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pada data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pelatihan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seperti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departemen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region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baru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model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tahu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bagaimana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menanganinya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memberikan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hasil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akurat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kasus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mengatasi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teknik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seperti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one-hot encoding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embedding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tetapi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penanganan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kategori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baru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memang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perlu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ditangani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hati-hati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b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ID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Fitur</a:t>
            </a:r>
            <a:r>
              <a:rPr lang="en-ID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Numerik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Model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memprediksi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batasan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min-max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fitur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numerik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pada data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pelatihan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Jika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baru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berada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luar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rentang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model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kesulitan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memberikan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prediksi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akurat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Beberapa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model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teknik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preprocessing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memungkinkan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scaling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lebih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fleksibel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tetapi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jika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baru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sangat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berbeda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retraining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penyesuaian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model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mungkin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diperlukan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b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Penambahan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perubahan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distribusi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data (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misalnya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kategori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nilai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numerik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baru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membuat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model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menjadi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kurang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akurat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jika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dilatih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ulang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Model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harus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terus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diperbarui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menyesuaikan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perubahan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terjadi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pada data dan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memastikan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hasil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lebih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relevan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266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1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BB089-433A-AEE7-2773-A4FD7CC77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5D6A3-8A77-2A8E-26B4-358613A3C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EFA060-6AEA-BB35-D146-B0BEBEAAC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6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BB089-433A-AEE7-2773-A4FD7CC77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5D6A3-8A77-2A8E-26B4-358613A3C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EFA060-6AEA-BB35-D146-B0BEBEAAC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3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BB089-433A-AEE7-2773-A4FD7CC77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5D6A3-8A77-2A8E-26B4-358613A3C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EFA060-6AEA-BB35-D146-B0BEBEAAC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9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BB089-433A-AEE7-2773-A4FD7CC77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5D6A3-8A77-2A8E-26B4-358613A3C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EFA060-6AEA-BB35-D146-B0BEBEAAC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3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BB089-433A-AEE7-2773-A4FD7CC77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5D6A3-8A77-2A8E-26B4-358613A3C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EFA060-6AEA-BB35-D146-B0BEBEAAC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34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BB089-433A-AEE7-2773-A4FD7CC77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5D6A3-8A77-2A8E-26B4-358613A3C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EFA060-6AEA-BB35-D146-B0BEBEAAC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5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77" r:id="rId5"/>
    <p:sldLayoutId id="214748367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nowledge.wharton.upenn.edu/article/why-external-hires-get-paid-more-and-perform-worse-than-internal-staff/" TargetMode="External"/><Relationship Id="rId2" Type="http://schemas.openxmlformats.org/officeDocument/2006/relationships/hyperlink" Target="https://zensai.com/articles/traditional-performance-review-stats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4" y="1156000"/>
            <a:ext cx="5296879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Optimizing Promotion Recommendations with Predictive Models</a:t>
            </a:r>
            <a:endParaRPr sz="4000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Epsilon</a:t>
            </a:r>
            <a:endParaRPr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EAD31-EE34-0DF9-3038-E7B9D0892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DFE5F427-601C-D16A-0D01-62B4944CA6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E5CDB68C-4EF3-D4EB-E38E-6F73F2E04F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buSzPts val="1100"/>
            </a:pPr>
            <a:endParaRPr lang="en-US" dirty="0"/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38679-9C8A-4A64-8A45-67035C59E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26" y="1266691"/>
            <a:ext cx="3713574" cy="342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4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EAD31-EE34-0DF9-3038-E7B9D0892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DFE5F427-601C-D16A-0D01-62B4944CA6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E5CDB68C-4EF3-D4EB-E38E-6F73F2E04F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buSzPts val="1100"/>
            </a:pPr>
            <a:endParaRPr lang="en-US" dirty="0"/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6AE4E6-5DBC-4FAD-8C96-A8767A776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14" y="1516092"/>
            <a:ext cx="4961614" cy="25368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B1CE52-36AB-4E58-A80E-6EBC21B6F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332" y="1583877"/>
            <a:ext cx="3306054" cy="246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8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EAD31-EE34-0DF9-3038-E7B9D0892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DFE5F427-601C-D16A-0D01-62B4944CA6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E5CDB68C-4EF3-D4EB-E38E-6F73F2E04F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buSzPts val="1100"/>
            </a:pPr>
            <a:endParaRPr lang="en-US" dirty="0"/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8B36A-DF6E-4181-86D9-ED434BF5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17" y="1608092"/>
            <a:ext cx="5261709" cy="2526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B72E3-B795-4456-81A6-06D520A32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126" y="1768386"/>
            <a:ext cx="3320286" cy="220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4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EAD31-EE34-0DF9-3038-E7B9D0892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DFE5F427-601C-D16A-0D01-62B4944CA6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E5CDB68C-4EF3-D4EB-E38E-6F73F2E04F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buSzPts val="1100"/>
            </a:pPr>
            <a:endParaRPr lang="en-US" dirty="0"/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D55D8-DCCF-4F2A-8F88-CBC0B36EF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1" y="1546962"/>
            <a:ext cx="3275890" cy="24465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CC43C3-CD64-48AA-923B-F6D7B1067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139" y="1546962"/>
            <a:ext cx="4663622" cy="22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9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EAD31-EE34-0DF9-3038-E7B9D0892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DFE5F427-601C-D16A-0D01-62B4944CA6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E5CDB68C-4EF3-D4EB-E38E-6F73F2E04F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buSzPts val="1100"/>
            </a:pPr>
            <a:endParaRPr lang="en-US" dirty="0"/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86AF1-C818-4835-B866-559E925AB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51" y="1344930"/>
            <a:ext cx="3285382" cy="2453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0E0AC1-CFC3-4153-A730-AEB1B28D7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370" y="1280160"/>
            <a:ext cx="4802718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6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EAD31-EE34-0DF9-3038-E7B9D0892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DFE5F427-601C-D16A-0D01-62B4944CA6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E5CDB68C-4EF3-D4EB-E38E-6F73F2E04F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buSzPts val="1100"/>
            </a:pPr>
            <a:endParaRPr lang="en-US" dirty="0"/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933A9B-8A1C-4498-B128-B63058C42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48" y="1495764"/>
            <a:ext cx="3507849" cy="2619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B0158F-771F-434B-8859-F9E8E8E5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02" y="1449295"/>
            <a:ext cx="3507850" cy="26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65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EAD31-EE34-0DF9-3038-E7B9D0892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DFE5F427-601C-D16A-0D01-62B4944CA6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E5CDB68C-4EF3-D4EB-E38E-6F73F2E04F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buSzPts val="1100"/>
            </a:pPr>
            <a:endParaRPr lang="en-US" dirty="0"/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13DA2-060C-4027-BB0E-7159ADF39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14" y="1461762"/>
            <a:ext cx="3571068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38DDAA-4241-4EFF-90EC-8437790D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59" y="1361424"/>
            <a:ext cx="3839770" cy="286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2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EAD31-EE34-0DF9-3038-E7B9D0892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DFE5F427-601C-D16A-0D01-62B4944CA6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E5CDB68C-4EF3-D4EB-E38E-6F73F2E04F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buSzPts val="1100"/>
            </a:pPr>
            <a:endParaRPr lang="en-US" dirty="0"/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911FC-7ACA-406F-8A9C-2817F9C3E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90" y="1380038"/>
            <a:ext cx="3702610" cy="27652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D3237E-E6B0-46B2-B3C1-45A06EDE5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184" y="1380038"/>
            <a:ext cx="3702609" cy="27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00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EAD31-EE34-0DF9-3038-E7B9D0892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DFE5F427-601C-D16A-0D01-62B4944CA6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E5CDB68C-4EF3-D4EB-E38E-6F73F2E04F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buSzPts val="1100"/>
            </a:pPr>
            <a:endParaRPr lang="en-US" dirty="0"/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32F5D-AF93-4AA3-A55D-E6EE32D1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11" y="1529932"/>
            <a:ext cx="3512110" cy="2622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D2665B-7D3E-4574-B47A-C3749A9DF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75459"/>
            <a:ext cx="3390190" cy="253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2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EAD31-EE34-0DF9-3038-E7B9D0892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DFE5F427-601C-D16A-0D01-62B4944CA6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E5CDB68C-4EF3-D4EB-E38E-6F73F2E04F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buSzPts val="1100"/>
            </a:pPr>
            <a:endParaRPr lang="en-US" dirty="0"/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441B0A-F2F9-4D10-A5EB-3099F875C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48" y="1495786"/>
            <a:ext cx="3557830" cy="26571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504E8D-6CA7-4FA5-99A9-F2491630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870" y="1495786"/>
            <a:ext cx="3618790" cy="27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6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4294800" cy="2943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SzPts val="1100"/>
            </a:pPr>
            <a:r>
              <a:rPr lang="en-US" sz="1800" dirty="0"/>
              <a:t>Profile Group</a:t>
            </a:r>
          </a:p>
          <a:p>
            <a:pPr marL="285750" indent="-285750">
              <a:lnSpc>
                <a:spcPct val="200000"/>
              </a:lnSpc>
              <a:buSzPts val="1100"/>
            </a:pPr>
            <a:r>
              <a:rPr lang="en-US" sz="1800" dirty="0"/>
              <a:t>Problem Formulation</a:t>
            </a:r>
          </a:p>
          <a:p>
            <a:pPr marL="285750" indent="-285750">
              <a:lnSpc>
                <a:spcPct val="200000"/>
              </a:lnSpc>
              <a:buSzPts val="1100"/>
            </a:pPr>
            <a:r>
              <a:rPr lang="en-US" sz="1800" dirty="0"/>
              <a:t>Data Understanding</a:t>
            </a:r>
          </a:p>
          <a:p>
            <a:pPr marL="285750" indent="-285750">
              <a:lnSpc>
                <a:spcPct val="200000"/>
              </a:lnSpc>
              <a:buSzPts val="1100"/>
            </a:pPr>
            <a:r>
              <a:rPr lang="en-US" sz="1800" dirty="0"/>
              <a:t>Finding &amp; Solution</a:t>
            </a:r>
          </a:p>
          <a:p>
            <a:pPr marL="285750" indent="-285750">
              <a:lnSpc>
                <a:spcPct val="200000"/>
              </a:lnSpc>
              <a:buSzPts val="1100"/>
            </a:pPr>
            <a:r>
              <a:rPr lang="en-US" sz="1800" dirty="0"/>
              <a:t>Conclusion &amp; Recommendation</a:t>
            </a:r>
            <a:endParaRPr sz="1800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26251-4B73-D7F8-A613-1A9F04EA4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75617AE4-C071-1DC8-1A3D-C542FDF3C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&amp; Solution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02B498C0-C1E8-69EE-25B8-5FAED53168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Dataset </a:t>
            </a:r>
            <a:r>
              <a:rPr lang="en-US" dirty="0" err="1"/>
              <a:t>ini</a:t>
            </a:r>
            <a:r>
              <a:rPr lang="en-US" dirty="0"/>
              <a:t> imbalance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is_promoted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target : ( 0 : 91.48% | 1 : 8.52% )</a:t>
            </a:r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Missing data by row : </a:t>
            </a:r>
            <a:r>
              <a:rPr lang="en-US" b="1" dirty="0"/>
              <a:t>11 %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Karena data </a:t>
            </a:r>
            <a:r>
              <a:rPr lang="en-US" dirty="0" err="1"/>
              <a:t>ini</a:t>
            </a:r>
            <a:r>
              <a:rPr lang="en-US" dirty="0"/>
              <a:t> imbalance (</a:t>
            </a:r>
            <a:r>
              <a:rPr lang="en-US" dirty="0" err="1"/>
              <a:t>hanya</a:t>
            </a:r>
            <a:r>
              <a:rPr lang="en-US" dirty="0"/>
              <a:t> 8,52% </a:t>
            </a:r>
            <a:r>
              <a:rPr lang="en-US" dirty="0" err="1"/>
              <a:t>is_promoted</a:t>
            </a:r>
            <a:r>
              <a:rPr lang="en-US" dirty="0"/>
              <a:t> = 1) =&gt; Jika missing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is_promoted</a:t>
            </a:r>
            <a:r>
              <a:rPr lang="en-US" dirty="0"/>
              <a:t> = 0 </a:t>
            </a:r>
            <a:r>
              <a:rPr lang="en-US" dirty="0" err="1"/>
              <a:t>akan</a:t>
            </a:r>
            <a:r>
              <a:rPr lang="en-US" dirty="0"/>
              <a:t> di drop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Sisa missing data </a:t>
            </a:r>
            <a:r>
              <a:rPr lang="en-US" dirty="0" err="1"/>
              <a:t>diisikan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median dan modus</a:t>
            </a:r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Kolom `</a:t>
            </a:r>
            <a:r>
              <a:rPr lang="en-US" dirty="0" err="1"/>
              <a:t>employee_id</a:t>
            </a:r>
            <a:r>
              <a:rPr lang="en-US" dirty="0"/>
              <a:t>` 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ini </a:t>
            </a:r>
            <a:r>
              <a:rPr lang="en-US" dirty="0" err="1"/>
              <a:t>akan</a:t>
            </a:r>
            <a:r>
              <a:rPr lang="en-US" dirty="0"/>
              <a:t> di drop</a:t>
            </a:r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Outlier pada data numerical =&gt; Transform </a:t>
            </a:r>
            <a:r>
              <a:rPr lang="en-US" dirty="0" err="1"/>
              <a:t>menggunakan</a:t>
            </a:r>
            <a:r>
              <a:rPr lang="en-US" dirty="0"/>
              <a:t> Robust Scaler</a:t>
            </a:r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Untuk data categorical =&gt; Transform </a:t>
            </a:r>
            <a:r>
              <a:rPr lang="en-US" dirty="0" err="1"/>
              <a:t>menggunakan</a:t>
            </a:r>
            <a:r>
              <a:rPr lang="en-US" dirty="0"/>
              <a:t> encoding</a:t>
            </a:r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1942B8-0044-44BD-A97E-17F0A71BF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894" y="4199466"/>
            <a:ext cx="4385005" cy="74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62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9D392-C12B-61A1-A479-C66D9655C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3B322C12-4D79-A6E6-AE9F-0C17F844A7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&amp; Solution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3356CFAB-0939-F64B-9C63-EDE4F52C4E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Pemilihan</a:t>
            </a:r>
            <a:r>
              <a:rPr lang="en-US" dirty="0"/>
              <a:t> Model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Cross-validation : Stratified K-Fold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Evaluation : F-Beta Score -&gt; beta = 0.3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Best Model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LightGBM</a:t>
            </a:r>
            <a:endParaRPr lang="en-US" b="1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08162F-A6BE-A0C8-3C92-ACBA921C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2977513"/>
            <a:ext cx="6946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3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93B46-E443-9C7E-8D7A-8E157D224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51AB41F5-0958-5A59-B9E5-6C1C9EDDF2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&amp; Solution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0E5FD1EF-2D26-3271-55D1-9EFB05B622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Pemilihan</a:t>
            </a:r>
            <a:r>
              <a:rPr lang="en-US" dirty="0"/>
              <a:t> Model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Cross-validation : Stratified K-Fold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Evaluation : F-Beta Score -&gt; beta = 0.3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Best Model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LightGBM</a:t>
            </a:r>
            <a:endParaRPr lang="en-US" b="1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ED52C-F6E3-BCF6-2E2F-8F557A85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7" y="3413129"/>
            <a:ext cx="4798391" cy="1377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EEDF0D-ED05-2F1B-09F9-9AFA43908363}"/>
              </a:ext>
            </a:extLst>
          </p:cNvPr>
          <p:cNvSpPr txBox="1"/>
          <p:nvPr/>
        </p:nvSpPr>
        <p:spPr>
          <a:xfrm>
            <a:off x="737204" y="3104004"/>
            <a:ext cx="1947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/>
              <a:t>Evaluasi</a:t>
            </a:r>
            <a:r>
              <a:rPr lang="en-US" sz="1100" i="1" dirty="0"/>
              <a:t> pada data </a:t>
            </a:r>
            <a:r>
              <a:rPr lang="en-US" sz="1100" i="1" dirty="0" err="1"/>
              <a:t>train.csv</a:t>
            </a:r>
            <a:endParaRPr lang="en-US" sz="11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8DF86-3387-5E5C-CD56-E133CA89DE35}"/>
              </a:ext>
            </a:extLst>
          </p:cNvPr>
          <p:cNvSpPr txBox="1"/>
          <p:nvPr/>
        </p:nvSpPr>
        <p:spPr>
          <a:xfrm>
            <a:off x="6014026" y="3104004"/>
            <a:ext cx="18998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/>
              <a:t>Evaluasi</a:t>
            </a:r>
            <a:r>
              <a:rPr lang="en-US" sz="1100" i="1" dirty="0"/>
              <a:t> pada data </a:t>
            </a:r>
            <a:r>
              <a:rPr lang="en-US" sz="1100" i="1" dirty="0" err="1"/>
              <a:t>test.csv</a:t>
            </a:r>
            <a:endParaRPr lang="en-US" sz="11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9627F-518B-229A-0B0E-2A9B19AA7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227" y="3392622"/>
            <a:ext cx="2380408" cy="13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50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AC08F-3228-DE8B-CA32-DE1187F25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34CA2138-E7C4-E529-69C2-748D78C41C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&amp; Solution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3A5419A1-D8D1-D5CA-6B36-AFD8456D80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Penanganan</a:t>
            </a:r>
            <a:r>
              <a:rPr lang="en-US" dirty="0"/>
              <a:t> imbalance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b="1" dirty="0"/>
              <a:t>oversampling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library </a:t>
            </a:r>
            <a:r>
              <a:rPr lang="en-US" b="1" dirty="0" err="1"/>
              <a:t>RandomOverSampler</a:t>
            </a:r>
            <a:r>
              <a:rPr lang="en-US" dirty="0"/>
              <a:t>.</a:t>
            </a:r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ternyata</a:t>
            </a:r>
            <a:r>
              <a:rPr lang="en-US" dirty="0"/>
              <a:t> model </a:t>
            </a:r>
            <a:r>
              <a:rPr lang="en-US" dirty="0" err="1"/>
              <a:t>tanpa</a:t>
            </a:r>
            <a:r>
              <a:rPr lang="en-US" dirty="0"/>
              <a:t> oversampling yang </a:t>
            </a:r>
            <a:r>
              <a:rPr lang="en-US" dirty="0" err="1"/>
              <a:t>lebih</a:t>
            </a:r>
            <a:r>
              <a:rPr lang="en-US" dirty="0"/>
              <a:t> perform.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di hyperparameter tuning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model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imbalance data.</a:t>
            </a:r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17468F-FFB5-AD8A-9905-CD60686F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65305"/>
            <a:ext cx="6045200" cy="12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07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4C3AF-BFFE-C205-65F0-58ED30245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FABF18A5-E04E-275E-C282-F929BE0428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&amp; Solution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33A46054-96E5-3B12-CE39-3AA19EBCC3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50000"/>
              </a:lnSpc>
              <a:buSzPts val="1100"/>
            </a:pPr>
            <a:r>
              <a:rPr lang="en-US" b="1" dirty="0"/>
              <a:t>Hyperparameter tuning</a:t>
            </a:r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Pendekatan</a:t>
            </a:r>
            <a:r>
              <a:rPr lang="en-US" dirty="0"/>
              <a:t> : Grid Search</a:t>
            </a:r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Hyperparameter : </a:t>
            </a:r>
            <a:r>
              <a:rPr lang="en-US" dirty="0" err="1"/>
              <a:t>n_estimator</a:t>
            </a:r>
            <a:r>
              <a:rPr lang="en-US" dirty="0"/>
              <a:t>, </a:t>
            </a:r>
            <a:r>
              <a:rPr lang="en-US" dirty="0" err="1"/>
              <a:t>learning_rate</a:t>
            </a:r>
            <a:r>
              <a:rPr lang="en-US" dirty="0"/>
              <a:t>, </a:t>
            </a:r>
            <a:r>
              <a:rPr lang="en-US" dirty="0" err="1"/>
              <a:t>max_dept</a:t>
            </a:r>
            <a:r>
              <a:rPr lang="en-US" dirty="0"/>
              <a:t>, subsample, </a:t>
            </a:r>
            <a:r>
              <a:rPr lang="en-US" dirty="0" err="1"/>
              <a:t>feature_fraction</a:t>
            </a:r>
            <a:r>
              <a:rPr lang="en-US" dirty="0"/>
              <a:t>, </a:t>
            </a:r>
            <a:r>
              <a:rPr lang="en-US" dirty="0" err="1"/>
              <a:t>min_split_gain</a:t>
            </a:r>
            <a:r>
              <a:rPr lang="en-US" dirty="0"/>
              <a:t>, </a:t>
            </a:r>
            <a:r>
              <a:rPr lang="en-US" dirty="0" err="1"/>
              <a:t>min_child_samples</a:t>
            </a:r>
            <a:r>
              <a:rPr lang="en-US" dirty="0"/>
              <a:t>, </a:t>
            </a:r>
            <a:r>
              <a:rPr lang="en-US" dirty="0" err="1"/>
              <a:t>scale_pos_weight</a:t>
            </a: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BF9DBA-0905-2131-9C6B-C0136DE0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33" y="2946983"/>
            <a:ext cx="6282267" cy="219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40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4C3AF-BFFE-C205-65F0-58ED30245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FABF18A5-E04E-275E-C282-F929BE0428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&amp; Solution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33A46054-96E5-3B12-CE39-3AA19EBCC3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50000"/>
              </a:lnSpc>
              <a:buSzPts val="1100"/>
            </a:pPr>
            <a:r>
              <a:rPr lang="en-US" b="1" dirty="0"/>
              <a:t>Hyperparameter tuning</a:t>
            </a:r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C5F2F4-F216-4102-A2E0-6C16AEC90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66" y="1673073"/>
            <a:ext cx="3657917" cy="3025402"/>
          </a:xfrm>
          <a:prstGeom prst="rect">
            <a:avLst/>
          </a:prstGeom>
        </p:spPr>
      </p:pic>
      <p:sp>
        <p:nvSpPr>
          <p:cNvPr id="6" name="Google Shape;463;p42">
            <a:extLst>
              <a:ext uri="{FF2B5EF4-FFF2-40B4-BE49-F238E27FC236}">
                <a16:creationId xmlns:a16="http://schemas.microsoft.com/office/drawing/2014/main" id="{78031363-F1E5-4643-84D2-BE6AE0F1991D}"/>
              </a:ext>
            </a:extLst>
          </p:cNvPr>
          <p:cNvSpPr txBox="1">
            <a:spLocks/>
          </p:cNvSpPr>
          <p:nvPr/>
        </p:nvSpPr>
        <p:spPr>
          <a:xfrm>
            <a:off x="4635619" y="1666642"/>
            <a:ext cx="3514468" cy="362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lnSpc>
                <a:spcPct val="150000"/>
              </a:lnSpc>
              <a:buSzPts val="1100"/>
            </a:pPr>
            <a:r>
              <a:rPr lang="en-GB" b="1" dirty="0"/>
              <a:t>Best Model (Default LGBM):</a:t>
            </a:r>
          </a:p>
          <a:p>
            <a:pPr marL="342900" indent="-342900" algn="l" defTabSz="747713">
              <a:lnSpc>
                <a:spcPct val="150000"/>
              </a:lnSpc>
              <a:buSzPts val="1100"/>
              <a:buFont typeface="+mj-lt"/>
              <a:buAutoNum type="arabicPeriod"/>
              <a:tabLst>
                <a:tab pos="2239963" algn="l"/>
              </a:tabLst>
            </a:pPr>
            <a:r>
              <a:rPr lang="en-GB" dirty="0" err="1"/>
              <a:t>n_estimators</a:t>
            </a:r>
            <a:r>
              <a:rPr lang="en-GB" dirty="0"/>
              <a:t>		: 100</a:t>
            </a:r>
          </a:p>
          <a:p>
            <a:pPr marL="342900" indent="-342900" algn="l" defTabSz="747713">
              <a:lnSpc>
                <a:spcPct val="150000"/>
              </a:lnSpc>
              <a:buSzPts val="1100"/>
              <a:buFont typeface="+mj-lt"/>
              <a:buAutoNum type="arabicPeriod"/>
              <a:tabLst>
                <a:tab pos="2239963" algn="l"/>
              </a:tabLst>
            </a:pPr>
            <a:r>
              <a:rPr lang="en-GB" dirty="0" err="1"/>
              <a:t>learning_rate</a:t>
            </a:r>
            <a:r>
              <a:rPr lang="en-GB" dirty="0"/>
              <a:t>		: 0.1</a:t>
            </a:r>
          </a:p>
          <a:p>
            <a:pPr marL="342900" indent="-342900" algn="l" defTabSz="747713">
              <a:lnSpc>
                <a:spcPct val="150000"/>
              </a:lnSpc>
              <a:buSzPts val="1100"/>
              <a:buFont typeface="+mj-lt"/>
              <a:buAutoNum type="arabicPeriod"/>
              <a:tabLst>
                <a:tab pos="2239963" algn="l"/>
              </a:tabLst>
            </a:pPr>
            <a:r>
              <a:rPr lang="en-GB" dirty="0" err="1"/>
              <a:t>max_depth</a:t>
            </a:r>
            <a:r>
              <a:rPr lang="en-GB" dirty="0"/>
              <a:t>		: -1</a:t>
            </a:r>
          </a:p>
          <a:p>
            <a:pPr marL="342900" indent="-342900" algn="l" defTabSz="747713">
              <a:lnSpc>
                <a:spcPct val="150000"/>
              </a:lnSpc>
              <a:buSzPts val="1100"/>
              <a:buFont typeface="+mj-lt"/>
              <a:buAutoNum type="arabicPeriod"/>
              <a:tabLst>
                <a:tab pos="2239963" algn="l"/>
              </a:tabLst>
            </a:pPr>
            <a:r>
              <a:rPr lang="en-GB" dirty="0"/>
              <a:t>Subsample		: 1.0</a:t>
            </a:r>
          </a:p>
          <a:p>
            <a:pPr marL="342900" indent="-342900" algn="l" defTabSz="747713">
              <a:lnSpc>
                <a:spcPct val="150000"/>
              </a:lnSpc>
              <a:buSzPts val="1100"/>
              <a:buFont typeface="+mj-lt"/>
              <a:buAutoNum type="arabicPeriod"/>
              <a:tabLst>
                <a:tab pos="2239963" algn="l"/>
              </a:tabLst>
            </a:pPr>
            <a:r>
              <a:rPr lang="en-GB" dirty="0" err="1"/>
              <a:t>feature_fraction</a:t>
            </a:r>
            <a:r>
              <a:rPr lang="en-GB" dirty="0"/>
              <a:t>	: 1.0</a:t>
            </a:r>
          </a:p>
          <a:p>
            <a:pPr marL="342900" indent="-342900" algn="l" defTabSz="747713">
              <a:lnSpc>
                <a:spcPct val="150000"/>
              </a:lnSpc>
              <a:buSzPts val="1100"/>
              <a:buFont typeface="+mj-lt"/>
              <a:buAutoNum type="arabicPeriod"/>
              <a:tabLst>
                <a:tab pos="2239963" algn="l"/>
              </a:tabLst>
            </a:pPr>
            <a:r>
              <a:rPr lang="en-GB" dirty="0" err="1"/>
              <a:t>min_split_gain</a:t>
            </a:r>
            <a:r>
              <a:rPr lang="en-GB" dirty="0"/>
              <a:t>		: 0</a:t>
            </a:r>
          </a:p>
          <a:p>
            <a:pPr marL="342900" indent="-342900" algn="l" defTabSz="747713">
              <a:lnSpc>
                <a:spcPct val="150000"/>
              </a:lnSpc>
              <a:buSzPts val="1100"/>
              <a:buFont typeface="+mj-lt"/>
              <a:buAutoNum type="arabicPeriod"/>
              <a:tabLst>
                <a:tab pos="2239963" algn="l"/>
              </a:tabLst>
            </a:pPr>
            <a:r>
              <a:rPr lang="en-GB" dirty="0" err="1"/>
              <a:t>min_child_samples</a:t>
            </a:r>
            <a:r>
              <a:rPr lang="en-GB" dirty="0"/>
              <a:t>	: 20</a:t>
            </a:r>
          </a:p>
          <a:p>
            <a:pPr marL="342900" indent="-342900" algn="l" defTabSz="747713">
              <a:lnSpc>
                <a:spcPct val="150000"/>
              </a:lnSpc>
              <a:buSzPts val="1100"/>
              <a:buFont typeface="+mj-lt"/>
              <a:buAutoNum type="arabicPeriod"/>
              <a:tabLst>
                <a:tab pos="2239963" algn="l"/>
              </a:tabLst>
            </a:pPr>
            <a:r>
              <a:rPr lang="en-GB" dirty="0" err="1"/>
              <a:t>scale_pos_weight</a:t>
            </a:r>
            <a:r>
              <a:rPr lang="en-GB" dirty="0"/>
              <a:t>	: 1.0</a:t>
            </a: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27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92BB1-86DC-C7B1-70D3-A33D911CF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4CC51118-9BFF-2053-BE5B-676D5089AD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&amp; Solution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BF5BD6F8-32ED-C497-9795-D1DB288F53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50000"/>
              </a:lnSpc>
              <a:buSzPts val="1100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81996-D6E7-E3B4-C4C1-AAE9A82DF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81" y="1169037"/>
            <a:ext cx="7140838" cy="38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00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9BF0D-7348-D468-15E1-2873E7AC3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90417ACE-1CBA-6D9F-D2DC-7E3FE9288A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&amp; Solution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7046EF0F-14C9-EB9E-2994-35CB5B1100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6094D-61A9-EB3D-7E57-8015483B5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558" y="208396"/>
            <a:ext cx="4068661" cy="4867991"/>
          </a:xfrm>
          <a:prstGeom prst="rect">
            <a:avLst/>
          </a:prstGeom>
        </p:spPr>
      </p:pic>
      <p:sp>
        <p:nvSpPr>
          <p:cNvPr id="5" name="Google Shape;463;p42">
            <a:extLst>
              <a:ext uri="{FF2B5EF4-FFF2-40B4-BE49-F238E27FC236}">
                <a16:creationId xmlns:a16="http://schemas.microsoft.com/office/drawing/2014/main" id="{0D74775C-AF91-3CC0-5CC3-37D56D37D915}"/>
              </a:ext>
            </a:extLst>
          </p:cNvPr>
          <p:cNvSpPr txBox="1">
            <a:spLocks/>
          </p:cNvSpPr>
          <p:nvPr/>
        </p:nvSpPr>
        <p:spPr>
          <a:xfrm>
            <a:off x="889604" y="1321437"/>
            <a:ext cx="3955465" cy="362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lnSpc>
                <a:spcPct val="150000"/>
              </a:lnSpc>
              <a:buSzPts val="1100"/>
            </a:pPr>
            <a:r>
              <a:rPr lang="en-US" b="1" dirty="0"/>
              <a:t>SHAP Values</a:t>
            </a:r>
          </a:p>
          <a:p>
            <a:pPr marL="0" indent="0" algn="l">
              <a:lnSpc>
                <a:spcPct val="150000"/>
              </a:lnSpc>
              <a:buSzPts val="1100"/>
            </a:pPr>
            <a:endParaRPr lang="en-US" dirty="0"/>
          </a:p>
          <a:p>
            <a:pPr marL="0" indent="0" algn="l">
              <a:lnSpc>
                <a:spcPct val="150000"/>
              </a:lnSpc>
              <a:buSzPts val="1100"/>
            </a:pPr>
            <a:r>
              <a:rPr lang="en-US" dirty="0" err="1"/>
              <a:t>Dalam</a:t>
            </a:r>
            <a:r>
              <a:rPr lang="en-US" dirty="0"/>
              <a:t> model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,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b="1" dirty="0" err="1"/>
              <a:t>previous_year_rating</a:t>
            </a:r>
            <a:r>
              <a:rPr lang="en-US" b="1" dirty="0"/>
              <a:t> </a:t>
            </a:r>
            <a:r>
              <a:rPr lang="en-US" dirty="0"/>
              <a:t>dan </a:t>
            </a:r>
            <a:r>
              <a:rPr lang="en-US" b="1" dirty="0" err="1"/>
              <a:t>avg_training_score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paling </a:t>
            </a:r>
            <a:r>
              <a:rPr lang="en-US" dirty="0" err="1"/>
              <a:t>berpengaruh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56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DAE1C-EADD-BCA6-5B92-47DB369A7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A5F0B65F-DB8F-11BF-F98E-0EFC585C3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Limitasi</a:t>
            </a:r>
            <a:r>
              <a:rPr lang="en" dirty="0"/>
              <a:t> Model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52BB7402-6996-FD85-AD81-336C262895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650630-A8DC-490F-A91E-7B5A5323A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69" y="1482846"/>
            <a:ext cx="8214294" cy="265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45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3E12C-A783-5D4A-C64B-616D65A7F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2E399185-5375-CF1D-2ACE-B29085B8B2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7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</a:t>
            </a:r>
            <a:r>
              <a:rPr lang="en-ID" dirty="0"/>
              <a:t>s</a:t>
            </a:r>
            <a:r>
              <a:rPr lang="en" dirty="0"/>
              <a:t>ion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75950443-56CF-15FE-CE13-3312363BCB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Google Shape;463;p42">
            <a:extLst>
              <a:ext uri="{FF2B5EF4-FFF2-40B4-BE49-F238E27FC236}">
                <a16:creationId xmlns:a16="http://schemas.microsoft.com/office/drawing/2014/main" id="{01D0409B-1D67-E98E-E2F8-0F72304AEF87}"/>
              </a:ext>
            </a:extLst>
          </p:cNvPr>
          <p:cNvSpPr txBox="1">
            <a:spLocks/>
          </p:cNvSpPr>
          <p:nvPr/>
        </p:nvSpPr>
        <p:spPr>
          <a:xfrm>
            <a:off x="655898" y="1169036"/>
            <a:ext cx="7094463" cy="362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ID" sz="1200" b="1" dirty="0" err="1"/>
              <a:t>Skor</a:t>
            </a:r>
            <a:r>
              <a:rPr lang="en-ID" sz="1200" b="1" dirty="0"/>
              <a:t> </a:t>
            </a:r>
            <a:r>
              <a:rPr lang="en-ID" sz="1200" b="1" dirty="0" err="1"/>
              <a:t>Pelatihan</a:t>
            </a:r>
            <a:r>
              <a:rPr lang="en-ID" sz="1200" dirty="0"/>
              <a:t>: </a:t>
            </a:r>
            <a:r>
              <a:rPr lang="en-ID" sz="1200" dirty="0" err="1"/>
              <a:t>Karyawan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skor</a:t>
            </a:r>
            <a:r>
              <a:rPr lang="en-ID" sz="1200" dirty="0"/>
              <a:t> </a:t>
            </a:r>
            <a:r>
              <a:rPr lang="en-ID" sz="1200" dirty="0" err="1"/>
              <a:t>pelatihan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 (95-99)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peluang</a:t>
            </a:r>
            <a:r>
              <a:rPr lang="en-ID" sz="1200" dirty="0"/>
              <a:t> </a:t>
            </a:r>
            <a:r>
              <a:rPr lang="en-ID" sz="1200" dirty="0" err="1"/>
              <a:t>promosi</a:t>
            </a:r>
            <a:r>
              <a:rPr lang="en-ID" sz="1200" dirty="0"/>
              <a:t> </a:t>
            </a:r>
            <a:r>
              <a:rPr lang="en-ID" sz="1200" dirty="0" err="1"/>
              <a:t>sangat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ID" sz="1200" dirty="0"/>
              <a:t> (99,5%), </a:t>
            </a:r>
            <a:r>
              <a:rPr lang="en-ID" sz="1200" dirty="0" err="1"/>
              <a:t>sedangkan</a:t>
            </a:r>
            <a:r>
              <a:rPr lang="en-ID" sz="1200" dirty="0"/>
              <a:t> </a:t>
            </a:r>
            <a:r>
              <a:rPr lang="en-ID" sz="1200" dirty="0" err="1"/>
              <a:t>skor</a:t>
            </a:r>
            <a:r>
              <a:rPr lang="en-ID" sz="1200" dirty="0"/>
              <a:t> </a:t>
            </a:r>
            <a:r>
              <a:rPr lang="en-ID" sz="1200" dirty="0" err="1"/>
              <a:t>rendah</a:t>
            </a:r>
            <a:r>
              <a:rPr lang="en-ID" sz="1200" dirty="0"/>
              <a:t> </a:t>
            </a:r>
            <a:r>
              <a:rPr lang="en-ID" sz="1200" dirty="0" err="1"/>
              <a:t>menunjukkan</a:t>
            </a:r>
            <a:r>
              <a:rPr lang="en-ID" sz="1200" dirty="0"/>
              <a:t> </a:t>
            </a:r>
            <a:r>
              <a:rPr lang="en-ID" sz="1200" dirty="0" err="1"/>
              <a:t>peluang</a:t>
            </a:r>
            <a:r>
              <a:rPr lang="en-ID" sz="1200" dirty="0"/>
              <a:t> </a:t>
            </a:r>
            <a:r>
              <a:rPr lang="en-ID" sz="1200" dirty="0" err="1"/>
              <a:t>kecil</a:t>
            </a:r>
            <a:r>
              <a:rPr lang="en-ID" sz="1200" dirty="0"/>
              <a:t>.</a:t>
            </a:r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ID" sz="1200" b="1" dirty="0" err="1"/>
              <a:t>Jumlah</a:t>
            </a:r>
            <a:r>
              <a:rPr lang="en-ID" sz="1200" b="1" dirty="0"/>
              <a:t> </a:t>
            </a:r>
            <a:r>
              <a:rPr lang="en-ID" sz="1200" b="1" dirty="0" err="1"/>
              <a:t>Pelatihan</a:t>
            </a:r>
            <a:r>
              <a:rPr lang="en-ID" sz="1200" dirty="0"/>
              <a:t>: </a:t>
            </a:r>
            <a:r>
              <a:rPr lang="en-ID" sz="1200" dirty="0" err="1"/>
              <a:t>Karyawan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pelatihan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proporsi</a:t>
            </a:r>
            <a:r>
              <a:rPr lang="en-ID" sz="1200" dirty="0"/>
              <a:t> </a:t>
            </a:r>
            <a:r>
              <a:rPr lang="en-ID" sz="1200" dirty="0" err="1"/>
              <a:t>promosi</a:t>
            </a:r>
            <a:r>
              <a:rPr lang="en-ID" sz="1200" dirty="0"/>
              <a:t> </a:t>
            </a:r>
            <a:r>
              <a:rPr lang="en-ID" sz="1200" dirty="0" err="1"/>
              <a:t>tertinggi</a:t>
            </a:r>
            <a:r>
              <a:rPr lang="en-ID" sz="1200" dirty="0"/>
              <a:t> (9%). </a:t>
            </a:r>
            <a:r>
              <a:rPr lang="en-ID" sz="1200" dirty="0" err="1"/>
              <a:t>Efektivitas</a:t>
            </a:r>
            <a:r>
              <a:rPr lang="en-ID" sz="1200" dirty="0"/>
              <a:t> </a:t>
            </a:r>
            <a:r>
              <a:rPr lang="en-ID" sz="1200" dirty="0" err="1"/>
              <a:t>pelatihan</a:t>
            </a:r>
            <a:r>
              <a:rPr lang="en-ID" sz="1200" dirty="0"/>
              <a:t> </a:t>
            </a:r>
            <a:r>
              <a:rPr lang="en-ID" sz="1200" dirty="0" err="1"/>
              <a:t>perlu</a:t>
            </a:r>
            <a:r>
              <a:rPr lang="en-ID" sz="1200" dirty="0"/>
              <a:t> </a:t>
            </a:r>
            <a:r>
              <a:rPr lang="en-ID" sz="1200" dirty="0" err="1"/>
              <a:t>ditingkatkan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memperbaiki</a:t>
            </a:r>
            <a:r>
              <a:rPr lang="en-ID" sz="1200" dirty="0"/>
              <a:t> </a:t>
            </a:r>
            <a:r>
              <a:rPr lang="en-ID" sz="1200" dirty="0" err="1"/>
              <a:t>skor</a:t>
            </a:r>
            <a:r>
              <a:rPr lang="en-ID" sz="1200" dirty="0"/>
              <a:t> rata-rata (63,39) dan </a:t>
            </a:r>
            <a:r>
              <a:rPr lang="en-ID" sz="1200" dirty="0" err="1"/>
              <a:t>kualitas</a:t>
            </a:r>
            <a:r>
              <a:rPr lang="en-ID" sz="1200" dirty="0"/>
              <a:t> </a:t>
            </a:r>
            <a:r>
              <a:rPr lang="en-ID" sz="1200" dirty="0" err="1"/>
              <a:t>karyawan</a:t>
            </a:r>
            <a:r>
              <a:rPr lang="en-ID" sz="1200" dirty="0"/>
              <a:t>.</a:t>
            </a:r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ID" sz="1200" b="1" dirty="0" err="1"/>
              <a:t>Penilaian</a:t>
            </a:r>
            <a:r>
              <a:rPr lang="en-ID" sz="1200" b="1" dirty="0"/>
              <a:t> </a:t>
            </a:r>
            <a:r>
              <a:rPr lang="en-ID" sz="1200" b="1" dirty="0" err="1"/>
              <a:t>Sebelumnya</a:t>
            </a:r>
            <a:r>
              <a:rPr lang="en-ID" sz="1200" dirty="0"/>
              <a:t>: </a:t>
            </a:r>
            <a:r>
              <a:rPr lang="en-ID" sz="1200" dirty="0" err="1"/>
              <a:t>Penilaian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 </a:t>
            </a:r>
            <a:r>
              <a:rPr lang="en-ID" sz="1200" dirty="0" err="1"/>
              <a:t>tahun</a:t>
            </a:r>
            <a:r>
              <a:rPr lang="en-ID" sz="1200" dirty="0"/>
              <a:t> </a:t>
            </a:r>
            <a:r>
              <a:rPr lang="en-ID" sz="1200" dirty="0" err="1"/>
              <a:t>sebelumnya</a:t>
            </a:r>
            <a:r>
              <a:rPr lang="en-ID" sz="1200" dirty="0"/>
              <a:t> </a:t>
            </a:r>
            <a:r>
              <a:rPr lang="en-ID" sz="1200" dirty="0" err="1"/>
              <a:t>meningkatkan</a:t>
            </a:r>
            <a:r>
              <a:rPr lang="en-ID" sz="1200" dirty="0"/>
              <a:t> </a:t>
            </a:r>
            <a:r>
              <a:rPr lang="en-ID" sz="1200" dirty="0" err="1"/>
              <a:t>peluang</a:t>
            </a:r>
            <a:r>
              <a:rPr lang="en-ID" sz="1200" dirty="0"/>
              <a:t> </a:t>
            </a:r>
            <a:r>
              <a:rPr lang="en-ID" sz="1200" dirty="0" err="1"/>
              <a:t>promosi</a:t>
            </a:r>
            <a:r>
              <a:rPr lang="en-ID" sz="1200" dirty="0"/>
              <a:t>, </a:t>
            </a:r>
            <a:r>
              <a:rPr lang="en-ID" sz="1200" dirty="0" err="1"/>
              <a:t>sesuai</a:t>
            </a:r>
            <a:r>
              <a:rPr lang="en-ID" sz="1200" dirty="0"/>
              <a:t> </a:t>
            </a:r>
            <a:r>
              <a:rPr lang="en-ID" sz="1200" dirty="0" err="1"/>
              <a:t>hasil</a:t>
            </a:r>
            <a:r>
              <a:rPr lang="en-ID" sz="1200" dirty="0"/>
              <a:t> feature importance.</a:t>
            </a:r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ID" sz="1200" b="1" dirty="0" err="1"/>
              <a:t>Penghargaan</a:t>
            </a:r>
            <a:r>
              <a:rPr lang="en-ID" sz="1200" dirty="0"/>
              <a:t>: </a:t>
            </a:r>
            <a:r>
              <a:rPr lang="en-ID" sz="1200" dirty="0" err="1"/>
              <a:t>Karyawan</a:t>
            </a:r>
            <a:r>
              <a:rPr lang="en-ID" sz="1200" dirty="0"/>
              <a:t> yang </a:t>
            </a:r>
            <a:r>
              <a:rPr lang="en-ID" sz="1200" dirty="0" err="1"/>
              <a:t>memenangkan</a:t>
            </a:r>
            <a:r>
              <a:rPr lang="en-ID" sz="1200" dirty="0"/>
              <a:t> </a:t>
            </a:r>
            <a:r>
              <a:rPr lang="en-ID" sz="1200" dirty="0" err="1"/>
              <a:t>penghargaan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berpeluang</a:t>
            </a:r>
            <a:r>
              <a:rPr lang="en-ID" sz="1200" dirty="0"/>
              <a:t> </a:t>
            </a:r>
            <a:r>
              <a:rPr lang="en-ID" sz="1200" dirty="0" err="1"/>
              <a:t>dipromosikan</a:t>
            </a:r>
            <a:r>
              <a:rPr lang="en-ID" sz="1200" dirty="0"/>
              <a:t>, </a:t>
            </a:r>
            <a:r>
              <a:rPr lang="en-ID" sz="1200" dirty="0" err="1"/>
              <a:t>mencerminkan</a:t>
            </a:r>
            <a:r>
              <a:rPr lang="en-ID" sz="1200" dirty="0"/>
              <a:t> </a:t>
            </a:r>
            <a:r>
              <a:rPr lang="en-ID" sz="1200" dirty="0" err="1"/>
              <a:t>pengakuan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-ID" sz="1200" dirty="0" err="1"/>
              <a:t>kontribusi</a:t>
            </a:r>
            <a:r>
              <a:rPr lang="en-ID" sz="1200" dirty="0"/>
              <a:t>.</a:t>
            </a:r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ID" sz="1200" b="1" dirty="0" err="1"/>
              <a:t>Rekrutmen</a:t>
            </a:r>
            <a:r>
              <a:rPr lang="en-ID" sz="1200" b="1" dirty="0"/>
              <a:t> 'Referred'</a:t>
            </a:r>
            <a:r>
              <a:rPr lang="en-ID" sz="1200" dirty="0"/>
              <a:t>: </a:t>
            </a:r>
            <a:r>
              <a:rPr lang="en-ID" sz="1200" dirty="0" err="1"/>
              <a:t>Saluran</a:t>
            </a:r>
            <a:r>
              <a:rPr lang="en-ID" sz="1200" dirty="0"/>
              <a:t> 'referred'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proporsi</a:t>
            </a:r>
            <a:r>
              <a:rPr lang="en-ID" sz="1200" dirty="0"/>
              <a:t> </a:t>
            </a:r>
            <a:r>
              <a:rPr lang="en-ID" sz="1200" dirty="0" err="1"/>
              <a:t>promosi</a:t>
            </a:r>
            <a:r>
              <a:rPr lang="en-ID" sz="1200" dirty="0"/>
              <a:t> </a:t>
            </a:r>
            <a:r>
              <a:rPr lang="en-ID" sz="1200" dirty="0" err="1"/>
              <a:t>tertinggi</a:t>
            </a:r>
            <a:r>
              <a:rPr lang="en-ID" sz="1200" dirty="0"/>
              <a:t> (12,1%) </a:t>
            </a:r>
            <a:r>
              <a:rPr lang="en-ID" sz="1200" dirty="0" err="1"/>
              <a:t>meskipun</a:t>
            </a:r>
            <a:r>
              <a:rPr lang="en-ID" sz="1200" dirty="0"/>
              <a:t> </a:t>
            </a:r>
            <a:r>
              <a:rPr lang="en-ID" sz="1200" dirty="0" err="1"/>
              <a:t>hanya</a:t>
            </a:r>
            <a:r>
              <a:rPr lang="en-ID" sz="1200" dirty="0"/>
              <a:t> 2,1% </a:t>
            </a:r>
            <a:r>
              <a:rPr lang="en-ID" sz="1200" dirty="0" err="1"/>
              <a:t>dari</a:t>
            </a:r>
            <a:r>
              <a:rPr lang="en-ID" sz="1200" dirty="0"/>
              <a:t> total </a:t>
            </a:r>
            <a:r>
              <a:rPr lang="en-ID" sz="1200" dirty="0" err="1"/>
              <a:t>karyawan</a:t>
            </a:r>
            <a:r>
              <a:rPr lang="en-ID" sz="1200" dirty="0"/>
              <a:t>. </a:t>
            </a:r>
            <a:r>
              <a:rPr lang="en-ID" sz="1200" dirty="0" err="1"/>
              <a:t>Strategi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potensial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meningkatkan</a:t>
            </a:r>
            <a:r>
              <a:rPr lang="en-ID" sz="1200" dirty="0"/>
              <a:t> </a:t>
            </a:r>
            <a:r>
              <a:rPr lang="en-ID" sz="1200" dirty="0" err="1"/>
              <a:t>kualitas</a:t>
            </a:r>
            <a:r>
              <a:rPr lang="en-ID" sz="1200" dirty="0"/>
              <a:t> </a:t>
            </a:r>
            <a:r>
              <a:rPr lang="en-ID" sz="1200" dirty="0" err="1"/>
              <a:t>tenaga</a:t>
            </a:r>
            <a:r>
              <a:rPr lang="en-ID" sz="1200" dirty="0"/>
              <a:t> </a:t>
            </a:r>
            <a:r>
              <a:rPr lang="en-ID" sz="1200" dirty="0" err="1"/>
              <a:t>kerja</a:t>
            </a:r>
            <a:r>
              <a:rPr lang="en-ID" sz="1200" dirty="0"/>
              <a:t>.</a:t>
            </a:r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17437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CB94CF9A-1FF1-28D2-9428-FA522F2C55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 The Team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0E884607-B28E-2B4D-9964-514D6B7B37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4294800" cy="2943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200000"/>
              </a:lnSpc>
              <a:buSzPts val="11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lnSpc>
                <a:spcPct val="2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Adeline</a:t>
            </a:r>
          </a:p>
          <a:p>
            <a:pPr marL="285750" indent="-285750" algn="l">
              <a:lnSpc>
                <a:spcPct val="2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Robert</a:t>
            </a:r>
          </a:p>
          <a:p>
            <a:pPr marL="285750" indent="-285750" algn="l">
              <a:lnSpc>
                <a:spcPct val="2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Sofyan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52922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3E12C-A783-5D4A-C64B-616D65A7F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2E399185-5375-CF1D-2ACE-B29085B8B2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7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</a:t>
            </a:r>
            <a:r>
              <a:rPr lang="en-ID" dirty="0"/>
              <a:t>s</a:t>
            </a:r>
            <a:r>
              <a:rPr lang="en" dirty="0"/>
              <a:t>ion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75950443-56CF-15FE-CE13-3312363BCB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Google Shape;463;p42">
            <a:extLst>
              <a:ext uri="{FF2B5EF4-FFF2-40B4-BE49-F238E27FC236}">
                <a16:creationId xmlns:a16="http://schemas.microsoft.com/office/drawing/2014/main" id="{01D0409B-1D67-E98E-E2F8-0F72304AEF87}"/>
              </a:ext>
            </a:extLst>
          </p:cNvPr>
          <p:cNvSpPr txBox="1">
            <a:spLocks/>
          </p:cNvSpPr>
          <p:nvPr/>
        </p:nvSpPr>
        <p:spPr>
          <a:xfrm>
            <a:off x="698762" y="1169036"/>
            <a:ext cx="3526192" cy="362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lnSpc>
                <a:spcPct val="150000"/>
              </a:lnSpc>
              <a:buSzPts val="1100"/>
            </a:pPr>
            <a:endParaRPr lang="en-US" sz="1200" dirty="0"/>
          </a:p>
          <a:p>
            <a:pPr marL="0" indent="0" algn="l">
              <a:lnSpc>
                <a:spcPct val="150000"/>
              </a:lnSpc>
              <a:buSzPts val="1100"/>
            </a:pPr>
            <a:r>
              <a:rPr lang="en-US" sz="1200" dirty="0"/>
              <a:t>Analisis </a:t>
            </a:r>
            <a:r>
              <a:rPr lang="en-US" sz="1200" dirty="0" err="1"/>
              <a:t>Berdasarkan</a:t>
            </a:r>
            <a:r>
              <a:rPr lang="en-US" sz="1200" dirty="0"/>
              <a:t> Precision dan Recall:</a:t>
            </a:r>
          </a:p>
          <a:p>
            <a:pPr marL="0" indent="0" algn="l">
              <a:lnSpc>
                <a:spcPct val="150000"/>
              </a:lnSpc>
              <a:buSzPts val="1100"/>
            </a:pPr>
            <a:r>
              <a:rPr lang="en-US" sz="1200" dirty="0" err="1"/>
              <a:t>Simulasi</a:t>
            </a:r>
            <a:r>
              <a:rPr lang="en-US" sz="1200" dirty="0"/>
              <a:t> </a:t>
            </a:r>
            <a:r>
              <a:rPr lang="en-US" sz="1200" dirty="0" err="1"/>
              <a:t>Penghematan</a:t>
            </a:r>
            <a:r>
              <a:rPr lang="en-US" sz="1200" dirty="0"/>
              <a:t> </a:t>
            </a:r>
            <a:r>
              <a:rPr lang="en-US" sz="1200" dirty="0" err="1"/>
              <a:t>Biaya</a:t>
            </a:r>
            <a:r>
              <a:rPr lang="en-US" sz="1200" dirty="0"/>
              <a:t> </a:t>
            </a:r>
            <a:r>
              <a:rPr lang="en-US" sz="1200" dirty="0" err="1"/>
              <a:t>Evaluasi</a:t>
            </a:r>
            <a:r>
              <a:rPr lang="en-US" sz="1200" dirty="0"/>
              <a:t> </a:t>
            </a:r>
            <a:r>
              <a:rPr lang="en-US" sz="1200" dirty="0" err="1"/>
              <a:t>Promosi</a:t>
            </a:r>
            <a:r>
              <a:rPr lang="en-US" sz="1200" dirty="0"/>
              <a:t> (</a:t>
            </a:r>
            <a:r>
              <a:rPr lang="en-US" sz="1200" dirty="0" err="1"/>
              <a:t>Asumsi</a:t>
            </a:r>
            <a:r>
              <a:rPr lang="en-US" sz="1200" dirty="0"/>
              <a:t> Cost : $240/</a:t>
            </a:r>
            <a:r>
              <a:rPr lang="en-US" sz="1200" dirty="0" err="1"/>
              <a:t>karyawan</a:t>
            </a:r>
            <a:r>
              <a:rPr lang="en-US" sz="1200" dirty="0"/>
              <a:t>)</a:t>
            </a:r>
          </a:p>
          <a:p>
            <a:pPr marL="171450" indent="-1714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200" dirty="0" err="1"/>
              <a:t>Tanpa</a:t>
            </a:r>
            <a:r>
              <a:rPr lang="en-US" sz="1200" dirty="0"/>
              <a:t> Model : (8840+26+581+352) x $ 240 = $ 2,351,760</a:t>
            </a:r>
          </a:p>
          <a:p>
            <a:pPr marL="171450" indent="-1714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200" dirty="0" err="1"/>
              <a:t>Dengan</a:t>
            </a:r>
            <a:r>
              <a:rPr lang="en-US" sz="1200" dirty="0"/>
              <a:t> Model : (26+352) x $ 240 = $ 90,720</a:t>
            </a:r>
          </a:p>
          <a:p>
            <a:pPr marL="0" indent="0" algn="l">
              <a:lnSpc>
                <a:spcPct val="150000"/>
              </a:lnSpc>
              <a:buSzPts val="1100"/>
            </a:pPr>
            <a:endParaRPr lang="en-US" sz="1200" dirty="0"/>
          </a:p>
          <a:p>
            <a:pPr marL="0" indent="0" algn="l">
              <a:lnSpc>
                <a:spcPct val="150000"/>
              </a:lnSpc>
              <a:buSzPts val="1100"/>
            </a:pP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penghematan</a:t>
            </a:r>
            <a:r>
              <a:rPr lang="en-US" sz="1200" dirty="0"/>
              <a:t> : $ 2,351,760 - $ 90,720 = $ 2,261,040 / </a:t>
            </a:r>
            <a:r>
              <a:rPr lang="en-US" sz="1200" dirty="0" err="1"/>
              <a:t>periode</a:t>
            </a:r>
            <a:r>
              <a:rPr lang="en-US" sz="1200" dirty="0"/>
              <a:t> </a:t>
            </a:r>
            <a:r>
              <a:rPr lang="en-US" sz="1200" dirty="0" err="1"/>
              <a:t>promosi</a:t>
            </a:r>
            <a:endParaRPr lang="en-US" sz="1200" dirty="0"/>
          </a:p>
          <a:p>
            <a:pPr marL="171450" indent="-1714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sz="1200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962AA-34C2-037A-3A48-D50207C4D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241" y="1393031"/>
            <a:ext cx="3990998" cy="330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26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52A96-3F88-9C12-9331-0AA50DBAC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BF0A7907-C729-7DAC-CA67-2632E76A2B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7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</a:t>
            </a:r>
            <a:r>
              <a:rPr lang="en-ID" dirty="0"/>
              <a:t>m</a:t>
            </a:r>
            <a:r>
              <a:rPr lang="en" dirty="0"/>
              <a:t>mendation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E5FE6FFE-17BD-9982-8ED0-C648B4422A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Google Shape;463;p42">
            <a:extLst>
              <a:ext uri="{FF2B5EF4-FFF2-40B4-BE49-F238E27FC236}">
                <a16:creationId xmlns:a16="http://schemas.microsoft.com/office/drawing/2014/main" id="{3A6C3DCE-BBA0-CE65-FE28-DEAF8E2BAE00}"/>
              </a:ext>
            </a:extLst>
          </p:cNvPr>
          <p:cNvSpPr txBox="1">
            <a:spLocks/>
          </p:cNvSpPr>
          <p:nvPr/>
        </p:nvSpPr>
        <p:spPr>
          <a:xfrm>
            <a:off x="698761" y="1169036"/>
            <a:ext cx="7832843" cy="362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71450" indent="-1714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nn-NO" b="1" dirty="0"/>
              <a:t>Pengujian Validasi</a:t>
            </a:r>
            <a:r>
              <a:rPr lang="nn-NO" dirty="0"/>
              <a:t>: Bandingkan hasil promosi dari model dengan evaluasi manual untuk memastikan strategi promosi yang lebih akurat dan efisien.</a:t>
            </a:r>
          </a:p>
          <a:p>
            <a:pPr marL="171450" indent="-1714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ID" b="1" dirty="0" err="1"/>
              <a:t>Penyempurnaan</a:t>
            </a:r>
            <a:r>
              <a:rPr lang="en-ID" b="1" dirty="0"/>
              <a:t> </a:t>
            </a:r>
            <a:r>
              <a:rPr lang="en-ID" b="1" dirty="0" err="1"/>
              <a:t>Fitur</a:t>
            </a:r>
            <a:r>
              <a:rPr lang="en-ID" dirty="0"/>
              <a:t>: </a:t>
            </a:r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produktivitas</a:t>
            </a:r>
            <a:r>
              <a:rPr lang="en-ID" dirty="0"/>
              <a:t> </a:t>
            </a:r>
            <a:r>
              <a:rPr lang="en-ID" dirty="0" err="1"/>
              <a:t>tahunan</a:t>
            </a:r>
            <a:r>
              <a:rPr lang="en-ID" dirty="0"/>
              <a:t>,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absensi</a:t>
            </a:r>
            <a:r>
              <a:rPr lang="en-ID" dirty="0"/>
              <a:t>, dan feedback </a:t>
            </a:r>
            <a:r>
              <a:rPr lang="en-ID" dirty="0" err="1"/>
              <a:t>rekan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</a:t>
            </a:r>
            <a:r>
              <a:rPr lang="en-ID"/>
              <a:t>prediksi</a:t>
            </a:r>
            <a:endParaRPr lang="en-ID" dirty="0"/>
          </a:p>
          <a:p>
            <a:pPr marL="171450" indent="-1714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ID" b="1" dirty="0" err="1"/>
              <a:t>Segmentasi</a:t>
            </a:r>
            <a:r>
              <a:rPr lang="en-ID" b="1" dirty="0"/>
              <a:t> </a:t>
            </a:r>
            <a:r>
              <a:rPr lang="en-ID" b="1" dirty="0" err="1"/>
              <a:t>Karyawan</a:t>
            </a:r>
            <a:r>
              <a:rPr lang="en-ID" dirty="0"/>
              <a:t>: </a:t>
            </a:r>
            <a:r>
              <a:rPr lang="en-ID" dirty="0" err="1"/>
              <a:t>Kelompokkan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siklus</a:t>
            </a:r>
            <a:r>
              <a:rPr lang="en-ID" dirty="0"/>
              <a:t> </a:t>
            </a:r>
            <a:r>
              <a:rPr lang="en-ID" dirty="0" err="1"/>
              <a:t>karier</a:t>
            </a:r>
            <a:r>
              <a:rPr lang="en-ID" dirty="0"/>
              <a:t>, </a:t>
            </a:r>
            <a:r>
              <a:rPr lang="en-ID" dirty="0" err="1"/>
              <a:t>departemen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di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segmen</a:t>
            </a:r>
            <a:r>
              <a:rPr lang="en-ID" dirty="0"/>
              <a:t> dan </a:t>
            </a:r>
            <a:r>
              <a:rPr lang="en-ID" dirty="0" err="1"/>
              <a:t>mengurangi</a:t>
            </a:r>
            <a:r>
              <a:rPr lang="en-ID" dirty="0"/>
              <a:t> bias.</a:t>
            </a:r>
          </a:p>
          <a:p>
            <a:pPr marL="171450" indent="-1714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ID" b="1" dirty="0" err="1"/>
              <a:t>Pembaruan</a:t>
            </a:r>
            <a:r>
              <a:rPr lang="en-ID" b="1" dirty="0"/>
              <a:t> </a:t>
            </a:r>
            <a:r>
              <a:rPr lang="en-ID" b="1" dirty="0" err="1"/>
              <a:t>Berkala</a:t>
            </a:r>
            <a:r>
              <a:rPr lang="en-ID" dirty="0"/>
              <a:t>: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dan </a:t>
            </a:r>
            <a:r>
              <a:rPr lang="en-ID" dirty="0" err="1"/>
              <a:t>perbarui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rutin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relevansi</a:t>
            </a:r>
            <a:r>
              <a:rPr lang="en-ID" dirty="0"/>
              <a:t> model </a:t>
            </a:r>
            <a:r>
              <a:rPr lang="en-ID" dirty="0" err="1"/>
              <a:t>seiring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</a:t>
            </a:r>
          </a:p>
          <a:p>
            <a:pPr marL="171450" indent="-1714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ID" b="1" dirty="0" err="1"/>
              <a:t>Dampak</a:t>
            </a:r>
            <a:r>
              <a:rPr lang="en-ID" b="1" dirty="0"/>
              <a:t> Turnover Rate</a:t>
            </a:r>
            <a:r>
              <a:rPr lang="en-ID" dirty="0"/>
              <a:t>: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survei</a:t>
            </a:r>
            <a:r>
              <a:rPr lang="en-ID" dirty="0"/>
              <a:t> </a:t>
            </a:r>
            <a:r>
              <a:rPr lang="en-ID" dirty="0" err="1"/>
              <a:t>kepuasan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dipromosikan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mengevaluasi</a:t>
            </a:r>
            <a:r>
              <a:rPr lang="en-ID" dirty="0"/>
              <a:t> False Negatives.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potensi</a:t>
            </a:r>
            <a:r>
              <a:rPr lang="en-ID" dirty="0"/>
              <a:t> turnover dan </a:t>
            </a:r>
            <a:r>
              <a:rPr lang="en-ID" dirty="0" err="1"/>
              <a:t>memperbaiki</a:t>
            </a:r>
            <a:r>
              <a:rPr lang="en-ID" dirty="0"/>
              <a:t> </a:t>
            </a:r>
            <a:r>
              <a:rPr lang="en-ID" dirty="0" err="1"/>
              <a:t>strategi</a:t>
            </a:r>
            <a:r>
              <a:rPr lang="en-ID" dirty="0"/>
              <a:t> HR.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5554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881FD-8DCB-D118-1789-01EDA2FE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996C503D-3696-F94D-0891-C263DD6E20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478" y="2062159"/>
            <a:ext cx="67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Terima</a:t>
            </a:r>
            <a:r>
              <a:rPr lang="en" dirty="0"/>
              <a:t> Kasih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9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13DC3-0BFF-54F6-C6C0-5BF6F3592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4A2AF818-4084-8625-E209-BD91F47D6C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Formulation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3531561C-AB8E-2622-48DA-D174F757F5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buSzPts val="1100"/>
            </a:pPr>
            <a:endParaRPr lang="en-US" sz="1800" dirty="0"/>
          </a:p>
          <a:p>
            <a:pPr marL="0" indent="0" algn="l">
              <a:lnSpc>
                <a:spcPct val="100000"/>
              </a:lnSpc>
              <a:buSzPts val="1100"/>
            </a:pPr>
            <a:r>
              <a:rPr lang="en-US" sz="1800" dirty="0" err="1"/>
              <a:t>Sebuah</a:t>
            </a:r>
            <a:r>
              <a:rPr lang="en-US" sz="1800" dirty="0"/>
              <a:t> Perusahaan </a:t>
            </a:r>
            <a:r>
              <a:rPr lang="en-US" sz="1800" dirty="0" err="1"/>
              <a:t>Multinasional</a:t>
            </a:r>
            <a:r>
              <a:rPr lang="en-US" sz="1800" dirty="0"/>
              <a:t> </a:t>
            </a:r>
            <a:r>
              <a:rPr lang="en-US" sz="1800" dirty="0" err="1"/>
              <a:t>menghadapi</a:t>
            </a:r>
            <a:r>
              <a:rPr lang="en-US" sz="1800" dirty="0"/>
              <a:t> </a:t>
            </a:r>
            <a:r>
              <a:rPr lang="en-US" sz="1800" dirty="0" err="1"/>
              <a:t>tantangan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proses </a:t>
            </a:r>
            <a:r>
              <a:rPr lang="en-US" sz="1800" dirty="0" err="1"/>
              <a:t>promosi</a:t>
            </a:r>
            <a:r>
              <a:rPr lang="en-US" sz="1800" dirty="0"/>
              <a:t> yang tepat </a:t>
            </a:r>
            <a:r>
              <a:rPr lang="en-US" sz="1800" dirty="0" err="1"/>
              <a:t>sasaran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skala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.</a:t>
            </a:r>
          </a:p>
          <a:p>
            <a:pPr marL="0" indent="0" algn="l">
              <a:lnSpc>
                <a:spcPct val="100000"/>
              </a:lnSpc>
              <a:buSzPts val="1100"/>
            </a:pPr>
            <a:endParaRPr lang="en-US" sz="1800" dirty="0"/>
          </a:p>
          <a:p>
            <a:pPr marL="0" indent="0" algn="l">
              <a:lnSpc>
                <a:spcPct val="100000"/>
              </a:lnSpc>
              <a:buSzPts val="1100"/>
            </a:pP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proses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manual,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membutuhkan</a:t>
            </a:r>
            <a:r>
              <a:rPr lang="en-US" sz="1800" dirty="0"/>
              <a:t> effort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segi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dan </a:t>
            </a:r>
            <a:r>
              <a:rPr lang="en-US" sz="1800" dirty="0" err="1"/>
              <a:t>biaya</a:t>
            </a:r>
            <a:r>
              <a:rPr lang="en-US" sz="1800" dirty="0"/>
              <a:t>.</a:t>
            </a:r>
          </a:p>
          <a:p>
            <a:pPr marL="0" indent="0" algn="l">
              <a:lnSpc>
                <a:spcPct val="100000"/>
              </a:lnSpc>
              <a:buSzPts val="1100"/>
            </a:pPr>
            <a:endParaRPr lang="en-US" sz="1800" dirty="0"/>
          </a:p>
          <a:p>
            <a:pPr marL="0" indent="0" algn="l">
              <a:lnSpc>
                <a:spcPct val="100000"/>
              </a:lnSpc>
              <a:buSzPts val="1100"/>
            </a:pPr>
            <a:r>
              <a:rPr lang="en-US" sz="1800" dirty="0"/>
              <a:t>Perusahaan </a:t>
            </a:r>
            <a:r>
              <a:rPr lang="en-US" sz="1800" dirty="0" err="1"/>
              <a:t>memiliki</a:t>
            </a:r>
            <a:r>
              <a:rPr lang="en-US" sz="1800" dirty="0"/>
              <a:t> data historical </a:t>
            </a:r>
            <a:r>
              <a:rPr lang="en-US" sz="1800" dirty="0" err="1"/>
              <a:t>berupa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demografi</a:t>
            </a:r>
            <a:r>
              <a:rPr lang="en-US" sz="1800" dirty="0"/>
              <a:t> , </a:t>
            </a:r>
            <a:r>
              <a:rPr lang="en-US" sz="1800" dirty="0" err="1"/>
              <a:t>kinerja</a:t>
            </a:r>
            <a:r>
              <a:rPr lang="en-US" sz="1800" dirty="0"/>
              <a:t> </a:t>
            </a:r>
            <a:r>
              <a:rPr lang="en-US" sz="1800" dirty="0" err="1"/>
              <a:t>karyawan</a:t>
            </a:r>
            <a:r>
              <a:rPr lang="en-US" sz="1800" dirty="0"/>
              <a:t> dan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promosi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62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E44E3-B659-C8E9-2B57-0C3E16B50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6CC4A15E-055A-73F2-980F-0AE3B237F5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Formulation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70916B0D-273E-2821-56B5-BF9DB53F8A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buSzPts val="1100"/>
            </a:pPr>
            <a:r>
              <a:rPr lang="en-US" sz="1800" b="1" dirty="0" err="1"/>
              <a:t>Tujuan</a:t>
            </a:r>
            <a:r>
              <a:rPr lang="en-US" sz="1800" dirty="0"/>
              <a:t> :</a:t>
            </a:r>
          </a:p>
          <a:p>
            <a:pPr marL="0" indent="0" algn="l">
              <a:lnSpc>
                <a:spcPct val="100000"/>
              </a:lnSpc>
              <a:buSzPts val="1100"/>
            </a:pPr>
            <a:endParaRPr lang="en-US" sz="1800" dirty="0"/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 dirty="0" err="1"/>
              <a:t>Mengembangkan</a:t>
            </a:r>
            <a:r>
              <a:rPr lang="en-US" sz="1800" dirty="0"/>
              <a:t> Model </a:t>
            </a:r>
            <a:r>
              <a:rPr lang="en-US" sz="1800" dirty="0" err="1"/>
              <a:t>Prediksi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rekomendasi</a:t>
            </a:r>
            <a:r>
              <a:rPr lang="en-US" sz="1800" dirty="0"/>
              <a:t> </a:t>
            </a:r>
            <a:r>
              <a:rPr lang="en-US" sz="1800" dirty="0" err="1"/>
              <a:t>promosi</a:t>
            </a:r>
            <a:endParaRPr lang="en-US" sz="1800" dirty="0"/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 dirty="0" err="1"/>
              <a:t>Efisiensi</a:t>
            </a:r>
            <a:r>
              <a:rPr lang="en-US" sz="1800" dirty="0"/>
              <a:t> Waktu dan Biaya pada proses </a:t>
            </a:r>
            <a:r>
              <a:rPr lang="en-US" sz="1800" dirty="0" err="1"/>
              <a:t>evaluasi</a:t>
            </a:r>
            <a:endParaRPr lang="en-US" sz="1800" dirty="0"/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 algn="l">
              <a:lnSpc>
                <a:spcPct val="100000"/>
              </a:lnSpc>
              <a:buSzPts val="1100"/>
            </a:pPr>
            <a:endParaRPr lang="en-US" sz="1800" b="1" dirty="0"/>
          </a:p>
          <a:p>
            <a:pPr marL="0" indent="0" algn="l">
              <a:lnSpc>
                <a:spcPct val="100000"/>
              </a:lnSpc>
              <a:buSzPts val="1100"/>
            </a:pPr>
            <a:r>
              <a:rPr lang="en-US" sz="1800" b="1" dirty="0" err="1"/>
              <a:t>Pendekatan</a:t>
            </a:r>
            <a:r>
              <a:rPr lang="en-US" sz="1800" b="1" dirty="0"/>
              <a:t> </a:t>
            </a:r>
            <a:r>
              <a:rPr lang="en-US" sz="1800" b="1" dirty="0" err="1"/>
              <a:t>Analisis</a:t>
            </a:r>
            <a:r>
              <a:rPr lang="en-US" sz="1800" b="1" dirty="0"/>
              <a:t> </a:t>
            </a:r>
            <a:r>
              <a:rPr lang="en-US" sz="1800" dirty="0"/>
              <a:t>:</a:t>
            </a:r>
          </a:p>
          <a:p>
            <a:pPr marL="0" indent="0" algn="l">
              <a:lnSpc>
                <a:spcPct val="100000"/>
              </a:lnSpc>
              <a:buSzPts val="1100"/>
            </a:pPr>
            <a:endParaRPr lang="en-US" sz="1800" dirty="0"/>
          </a:p>
          <a:p>
            <a:pPr marL="0" indent="0" algn="l">
              <a:lnSpc>
                <a:spcPct val="100000"/>
              </a:lnSpc>
              <a:buSzPts val="1100"/>
            </a:pPr>
            <a:r>
              <a:rPr lang="en-US" sz="1800" dirty="0" err="1"/>
              <a:t>Menggunakan</a:t>
            </a:r>
            <a:r>
              <a:rPr lang="en-US" sz="1800" dirty="0"/>
              <a:t> data </a:t>
            </a:r>
            <a:r>
              <a:rPr lang="en-US" sz="1800" dirty="0" err="1"/>
              <a:t>demografi</a:t>
            </a:r>
            <a:r>
              <a:rPr lang="en-US" sz="1800" dirty="0"/>
              <a:t> &amp; </a:t>
            </a:r>
            <a:r>
              <a:rPr lang="en-US" sz="1800" dirty="0" err="1"/>
              <a:t>kinerja</a:t>
            </a:r>
            <a:r>
              <a:rPr lang="en-US" sz="1800" dirty="0"/>
              <a:t> </a:t>
            </a:r>
            <a:r>
              <a:rPr lang="en-US" sz="1800" dirty="0" err="1"/>
              <a:t>karyawan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membangun</a:t>
            </a:r>
            <a:r>
              <a:rPr lang="en-US" sz="1800" dirty="0"/>
              <a:t> model </a:t>
            </a:r>
            <a:r>
              <a:rPr lang="en-US" sz="1800" dirty="0" err="1"/>
              <a:t>prediktif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357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8CF5F-3362-A563-26A4-1095428C9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5ABF8E9C-B7F6-519E-0D9B-73D55C4C32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Formulation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D825F4E3-C491-2281-D4CE-1D6FCD2786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buSzPts val="1100"/>
            </a:pPr>
            <a:r>
              <a:rPr lang="en-US" b="1" dirty="0"/>
              <a:t>Metric Evaluation</a:t>
            </a:r>
            <a:r>
              <a:rPr lang="en-US" dirty="0"/>
              <a:t> :</a:t>
            </a:r>
          </a:p>
          <a:p>
            <a:pPr marL="0" indent="0" algn="l">
              <a:lnSpc>
                <a:spcPct val="100000"/>
              </a:lnSpc>
              <a:buSzPts val="1100"/>
            </a:pPr>
            <a:r>
              <a:rPr lang="en-US" dirty="0" err="1"/>
              <a:t>Dalam</a:t>
            </a:r>
            <a:r>
              <a:rPr lang="en-US" dirty="0"/>
              <a:t> 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2 Error Type:</a:t>
            </a:r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False Positive (FP) </a:t>
            </a:r>
            <a:r>
              <a:rPr lang="en-US" dirty="0"/>
              <a:t>: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dipromosikan</a:t>
            </a:r>
            <a:endParaRPr lang="en-US" dirty="0"/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False Negative (FN) </a:t>
            </a:r>
            <a:r>
              <a:rPr lang="en-US" dirty="0"/>
              <a:t>: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dipromosikan</a:t>
            </a:r>
            <a:endParaRPr lang="en-US" dirty="0"/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>
              <a:lnSpc>
                <a:spcPct val="100000"/>
              </a:lnSpc>
              <a:buSzPts val="1100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model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b="1" dirty="0"/>
              <a:t>F-Beta Score </a:t>
            </a:r>
            <a:r>
              <a:rPr lang="en-US" b="1" dirty="0" err="1"/>
              <a:t>dengan</a:t>
            </a:r>
            <a:r>
              <a:rPr lang="en-US" b="1" dirty="0"/>
              <a:t> Precision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prioritas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.</a:t>
            </a:r>
          </a:p>
          <a:p>
            <a:pPr marL="0" indent="0" algn="l">
              <a:lnSpc>
                <a:spcPct val="100000"/>
              </a:lnSpc>
              <a:buSzPts val="1100"/>
            </a:pPr>
            <a:endParaRPr lang="en-US" dirty="0"/>
          </a:p>
          <a:p>
            <a:pPr marL="0" indent="0" algn="l">
              <a:lnSpc>
                <a:spcPct val="100000"/>
              </a:lnSpc>
              <a:buSzPts val="1100"/>
            </a:pPr>
            <a:r>
              <a:rPr lang="en-US" b="1" i="1" dirty="0" err="1"/>
              <a:t>Konsekuensi</a:t>
            </a:r>
            <a:r>
              <a:rPr lang="en-US" b="1" i="1" dirty="0"/>
              <a:t> error </a:t>
            </a:r>
            <a:r>
              <a:rPr lang="en-US" dirty="0"/>
              <a:t>:</a:t>
            </a:r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FP</a:t>
            </a:r>
            <a:r>
              <a:rPr lang="en-US" dirty="0"/>
              <a:t> : Divisi HR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menghabiskan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-&gt;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$240/</a:t>
            </a:r>
            <a:r>
              <a:rPr lang="en-US" dirty="0" err="1"/>
              <a:t>karyawan</a:t>
            </a:r>
            <a:r>
              <a:rPr lang="en-US" dirty="0"/>
              <a:t> (Source :  </a:t>
            </a:r>
            <a:r>
              <a:rPr lang="en-US" dirty="0">
                <a:hlinkClick r:id="rId2"/>
              </a:rPr>
              <a:t>zensai.com</a:t>
            </a:r>
            <a:r>
              <a:rPr lang="en-US" dirty="0"/>
              <a:t>)</a:t>
            </a:r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FN</a:t>
            </a:r>
            <a:r>
              <a:rPr lang="en-US" dirty="0"/>
              <a:t> : </a:t>
            </a:r>
            <a:r>
              <a:rPr lang="en-US" dirty="0" err="1"/>
              <a:t>Ketidakpuasan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-&gt;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Perusahaan -&gt;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rekrut</a:t>
            </a:r>
            <a:r>
              <a:rPr lang="en-US" dirty="0"/>
              <a:t> dan </a:t>
            </a:r>
            <a:r>
              <a:rPr lang="en-US" dirty="0" err="1"/>
              <a:t>melatih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-&gt;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18-20% (Source : </a:t>
            </a:r>
            <a:r>
              <a:rPr lang="en-US" dirty="0" err="1">
                <a:hlinkClick r:id="rId3"/>
              </a:rPr>
              <a:t>knowledge.wharton.upenn.edu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9691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2A072-0265-7D2C-8FAD-CEA4D6993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538B10D7-5188-DF42-328D-0C26B5A16B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Formulation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114539A2-0683-9E3F-DE94-C9D5EA5A2D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buSzPts val="1100"/>
            </a:pPr>
            <a:endParaRPr lang="en-US" b="1" dirty="0"/>
          </a:p>
          <a:p>
            <a:pPr marL="0" indent="0" algn="l">
              <a:lnSpc>
                <a:spcPct val="100000"/>
              </a:lnSpc>
              <a:buSzPts val="1100"/>
            </a:pPr>
            <a:endParaRPr lang="en-US" b="1" dirty="0"/>
          </a:p>
          <a:p>
            <a:pPr marL="0" indent="0" algn="l">
              <a:lnSpc>
                <a:spcPct val="100000"/>
              </a:lnSpc>
              <a:buSzPts val="1100"/>
            </a:pPr>
            <a:r>
              <a:rPr lang="en-US" b="1" dirty="0"/>
              <a:t>Model Implementation </a:t>
            </a:r>
            <a:r>
              <a:rPr lang="en-US" dirty="0"/>
              <a:t>:</a:t>
            </a:r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Model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kelayakan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tim</a:t>
            </a:r>
            <a:r>
              <a:rPr lang="en-US" dirty="0"/>
              <a:t> HR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promosi</a:t>
            </a:r>
            <a:endParaRPr lang="en-US" dirty="0"/>
          </a:p>
          <a:p>
            <a:pPr marL="285750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Model ini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pada saat checkpoint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HR dapat lebih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prosesnya</a:t>
            </a:r>
            <a:r>
              <a:rPr lang="en-US" dirty="0"/>
              <a:t>.</a:t>
            </a:r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7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82AB4-3DDD-35B1-BFCB-B0A81668D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F933A917-41C1-6D9F-1007-BC8689F3B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BE8F352B-9328-09DD-38FF-2B838028B5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Dataset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54,808</a:t>
            </a:r>
            <a:r>
              <a:rPr lang="en-US" dirty="0"/>
              <a:t> rows dan </a:t>
            </a:r>
            <a:r>
              <a:rPr lang="en-US" b="1" dirty="0"/>
              <a:t>13</a:t>
            </a:r>
            <a:r>
              <a:rPr lang="en-US" dirty="0"/>
              <a:t> columns</a:t>
            </a:r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Missing data by row : </a:t>
            </a:r>
            <a:r>
              <a:rPr lang="en-US" b="1" dirty="0"/>
              <a:t>11 %</a:t>
            </a:r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Insight </a:t>
            </a:r>
            <a:r>
              <a:rPr lang="en-US" dirty="0" err="1"/>
              <a:t>dari</a:t>
            </a:r>
            <a:r>
              <a:rPr lang="en-US" dirty="0"/>
              <a:t> Descriptive Statistics : </a:t>
            </a:r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D81D70-48F5-BEBA-C84B-AAAB34441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160636"/>
              </p:ext>
            </p:extLst>
          </p:nvPr>
        </p:nvGraphicFramePr>
        <p:xfrm>
          <a:off x="1088967" y="2016684"/>
          <a:ext cx="6602680" cy="2773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55898">
                  <a:extLst>
                    <a:ext uri="{9D8B030D-6E8A-4147-A177-3AD203B41FA5}">
                      <a16:colId xmlns:a16="http://schemas.microsoft.com/office/drawing/2014/main" val="3385540048"/>
                    </a:ext>
                  </a:extLst>
                </a:gridCol>
                <a:gridCol w="5446782">
                  <a:extLst>
                    <a:ext uri="{9D8B030D-6E8A-4147-A177-3AD203B41FA5}">
                      <a16:colId xmlns:a16="http://schemas.microsoft.com/office/drawing/2014/main" val="24960557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Deskripsi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99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No of Trainings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Rataan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1.25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pelatihan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rentang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1 –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94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Rataan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34,8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rentang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20 – 60)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76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Previous Year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Rataan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3.3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rentang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1 –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034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Length of 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Rataan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5,86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rentang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1 – 37)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67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Awards Won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Hanya 2.3%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karyawan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(1,270) yang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pernah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memenangkan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penghargaan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509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Avg 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Rataan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63.39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rentang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39 – 99)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52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Terdapat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9 Divisi,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“Sales &amp; Marketing”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sebagai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terbesar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mencakup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16,840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karyawan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83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Ada 34 Wilayah,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“region_2”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terbesar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12,343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karyawan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16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Terdapat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3 Tingkat Pendidikan,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”Bachelor’s”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sebagai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terbanyak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mencakup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36,669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karyawan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9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Laki-Laki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: 38,496 orang (70%)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85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Recruitment Chanel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Other : 30,446 | Sourcing : 23,220 | Referred : 1,142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74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Is Promoted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Hanya 8.52 %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karyawan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(4,668) yang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dipromosikan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11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9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EAD31-EE34-0DF9-3038-E7B9D0892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2;p42">
            <a:extLst>
              <a:ext uri="{FF2B5EF4-FFF2-40B4-BE49-F238E27FC236}">
                <a16:creationId xmlns:a16="http://schemas.microsoft.com/office/drawing/2014/main" id="{DFE5F427-601C-D16A-0D01-62B4944CA6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27" name="Google Shape;463;p42">
            <a:extLst>
              <a:ext uri="{FF2B5EF4-FFF2-40B4-BE49-F238E27FC236}">
                <a16:creationId xmlns:a16="http://schemas.microsoft.com/office/drawing/2014/main" id="{E5CDB68C-4EF3-D4EB-E38E-6F73F2E04F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204" y="1169037"/>
            <a:ext cx="7478748" cy="362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buSzPts val="1100"/>
            </a:pPr>
            <a:endParaRPr lang="en-US" dirty="0"/>
          </a:p>
          <a:p>
            <a:pPr marL="285750" indent="-285750" algn="l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C03E2-1B34-1F86-8C69-67C9DCA019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388" b="50482"/>
          <a:stretch/>
        </p:blipFill>
        <p:spPr>
          <a:xfrm>
            <a:off x="643054" y="2055477"/>
            <a:ext cx="3588128" cy="2734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E00B9C-BB17-93F7-989C-351E63135F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88" t="50482" r="50000"/>
          <a:stretch/>
        </p:blipFill>
        <p:spPr>
          <a:xfrm>
            <a:off x="4325332" y="2116705"/>
            <a:ext cx="3588128" cy="2734887"/>
          </a:xfrm>
          <a:prstGeom prst="rect">
            <a:avLst/>
          </a:prstGeom>
        </p:spPr>
      </p:pic>
      <p:sp>
        <p:nvSpPr>
          <p:cNvPr id="5" name="Google Shape;463;p42">
            <a:extLst>
              <a:ext uri="{FF2B5EF4-FFF2-40B4-BE49-F238E27FC236}">
                <a16:creationId xmlns:a16="http://schemas.microsoft.com/office/drawing/2014/main" id="{3E3E2CE6-1C00-2292-3A41-21FEBD34D868}"/>
              </a:ext>
            </a:extLst>
          </p:cNvPr>
          <p:cNvSpPr txBox="1">
            <a:spLocks/>
          </p:cNvSpPr>
          <p:nvPr/>
        </p:nvSpPr>
        <p:spPr>
          <a:xfrm>
            <a:off x="643054" y="924592"/>
            <a:ext cx="7478748" cy="362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7938" indent="-7938" algn="l">
              <a:lnSpc>
                <a:spcPct val="100000"/>
              </a:lnSpc>
              <a:spcBef>
                <a:spcPts val="1500"/>
              </a:spcBef>
            </a:pPr>
            <a:r>
              <a:rPr lang="en-US" sz="1400" dirty="0">
                <a:solidFill>
                  <a:srgbClr val="0E0E0E"/>
                </a:solidFill>
                <a:latin typeface=""/>
              </a:rPr>
              <a:t>Data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menunjukkan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adanya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preferensi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perusahaan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dalam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mempromosikan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karyawan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 pada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usia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produktif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dengan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 masa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kerja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 yang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relatif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singkat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. Hal ini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menunjukkan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kebijakan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promosi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 yang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agresif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 dan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berfokus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 pada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pengembangan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 </a:t>
            </a:r>
            <a:r>
              <a:rPr lang="en-US" sz="1400" dirty="0" err="1">
                <a:solidFill>
                  <a:srgbClr val="0E0E0E"/>
                </a:solidFill>
                <a:latin typeface=""/>
              </a:rPr>
              <a:t>talenta</a:t>
            </a:r>
            <a:r>
              <a:rPr lang="en-US" sz="1400" dirty="0">
                <a:solidFill>
                  <a:srgbClr val="0E0E0E"/>
                </a:solidFill>
                <a:latin typeface=""/>
              </a:rPr>
              <a:t> internal.</a:t>
            </a:r>
            <a:r>
              <a:rPr lang="en-US" sz="1400" dirty="0">
                <a:solidFill>
                  <a:srgbClr val="0E0E0E"/>
                </a:solidFill>
                <a:effectLst/>
                <a:latin typeface="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591271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1168</Words>
  <Application>Microsoft Office PowerPoint</Application>
  <PresentationFormat>On-screen Show (16:9)</PresentationFormat>
  <Paragraphs>192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Outfit</vt:lpstr>
      <vt:lpstr>DM Sans</vt:lpstr>
      <vt:lpstr>Arial</vt:lpstr>
      <vt:lpstr>Outfit Medium</vt:lpstr>
      <vt:lpstr>Nunito Light</vt:lpstr>
      <vt:lpstr>Data Collection and Analysis - Master of Science in Community Health and Prevention Research by Slidesgo</vt:lpstr>
      <vt:lpstr>Optimizing Promotion Recommendations with Predictive Models</vt:lpstr>
      <vt:lpstr>Outline</vt:lpstr>
      <vt:lpstr>Meet The Team</vt:lpstr>
      <vt:lpstr>Problem Formulation</vt:lpstr>
      <vt:lpstr>Problem Formulation</vt:lpstr>
      <vt:lpstr>Problem Formulation</vt:lpstr>
      <vt:lpstr>Problem Formulation</vt:lpstr>
      <vt:lpstr>Data Understanding</vt:lpstr>
      <vt:lpstr>Data Understanding</vt:lpstr>
      <vt:lpstr>Data Understanding</vt:lpstr>
      <vt:lpstr>Data Understanding</vt:lpstr>
      <vt:lpstr>Data Understanding</vt:lpstr>
      <vt:lpstr>Data Understanding</vt:lpstr>
      <vt:lpstr>Data Understanding</vt:lpstr>
      <vt:lpstr>Data Understanding</vt:lpstr>
      <vt:lpstr>Data Understanding</vt:lpstr>
      <vt:lpstr>Data Understanding</vt:lpstr>
      <vt:lpstr>Data Understanding</vt:lpstr>
      <vt:lpstr>Data Understanding</vt:lpstr>
      <vt:lpstr>Finding &amp; Solution</vt:lpstr>
      <vt:lpstr>Finding &amp; Solution</vt:lpstr>
      <vt:lpstr>Finding &amp; Solution</vt:lpstr>
      <vt:lpstr>Finding &amp; Solution</vt:lpstr>
      <vt:lpstr>Finding &amp; Solution</vt:lpstr>
      <vt:lpstr>Finding &amp; Solution</vt:lpstr>
      <vt:lpstr>Finding &amp; Solution</vt:lpstr>
      <vt:lpstr>Finding &amp; Solution</vt:lpstr>
      <vt:lpstr>Limitasi Model</vt:lpstr>
      <vt:lpstr>Conclusion</vt:lpstr>
      <vt:lpstr>Conclusion</vt:lpstr>
      <vt:lpstr>Recommendation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Promotion Recommendations with Predictive Models</dc:title>
  <cp:lastModifiedBy>Adeline Wong</cp:lastModifiedBy>
  <cp:revision>22</cp:revision>
  <dcterms:modified xsi:type="dcterms:W3CDTF">2024-11-29T12:19:30Z</dcterms:modified>
</cp:coreProperties>
</file>