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y="5143500" cx="9144000"/>
  <p:notesSz cx="6858000" cy="9144000"/>
  <p:embeddedFontLst>
    <p:embeddedFont>
      <p:font typeface="Average"/>
      <p:regular r:id="rId32"/>
    </p:embeddedFont>
    <p:embeddedFont>
      <p:font typeface="Oswald"/>
      <p:regular r:id="rId33"/>
      <p:bold r:id="rId3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E78C957-0D0A-49CE-8AFF-5338E5E4EE49}">
  <a:tblStyle styleId="{9E78C957-0D0A-49CE-8AFF-5338E5E4EE49}"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font" Target="fonts/Oswald-regular.fntdata"/><Relationship Id="rId10" Type="http://schemas.openxmlformats.org/officeDocument/2006/relationships/slide" Target="slides/slide4.xml"/><Relationship Id="rId32" Type="http://schemas.openxmlformats.org/officeDocument/2006/relationships/font" Target="fonts/Average-regular.fntdata"/><Relationship Id="rId13" Type="http://schemas.openxmlformats.org/officeDocument/2006/relationships/slide" Target="slides/slide7.xml"/><Relationship Id="rId12" Type="http://schemas.openxmlformats.org/officeDocument/2006/relationships/slide" Target="slides/slide6.xml"/><Relationship Id="rId34" Type="http://schemas.openxmlformats.org/officeDocument/2006/relationships/font" Target="fonts/Oswald-bold.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a:spcBef>
                <a:spcPts val="0"/>
              </a:spcBef>
              <a:spcAft>
                <a:spcPts val="0"/>
              </a:spcAft>
              <a:buSzPts val="1400"/>
              <a:buChar char="●"/>
              <a:defRPr sz="1100"/>
            </a:lvl1pPr>
            <a:lvl2pPr indent="-317500" lvl="1" marL="914400">
              <a:spcBef>
                <a:spcPts val="0"/>
              </a:spcBef>
              <a:spcAft>
                <a:spcPts val="0"/>
              </a:spcAft>
              <a:buSzPts val="1400"/>
              <a:buChar char="○"/>
              <a:defRPr sz="1100"/>
            </a:lvl2pPr>
            <a:lvl3pPr indent="-317500" lvl="2" marL="1371600">
              <a:spcBef>
                <a:spcPts val="0"/>
              </a:spcBef>
              <a:spcAft>
                <a:spcPts val="0"/>
              </a:spcAft>
              <a:buSzPts val="1400"/>
              <a:buChar char="■"/>
              <a:defRPr sz="1100"/>
            </a:lvl3pPr>
            <a:lvl4pPr indent="-317500" lvl="3" marL="1828800">
              <a:spcBef>
                <a:spcPts val="0"/>
              </a:spcBef>
              <a:spcAft>
                <a:spcPts val="0"/>
              </a:spcAft>
              <a:buSzPts val="1400"/>
              <a:buChar char="●"/>
              <a:defRPr sz="1100"/>
            </a:lvl4pPr>
            <a:lvl5pPr indent="-317500" lvl="4" marL="2286000">
              <a:spcBef>
                <a:spcPts val="0"/>
              </a:spcBef>
              <a:spcAft>
                <a:spcPts val="0"/>
              </a:spcAft>
              <a:buSzPts val="1400"/>
              <a:buChar char="○"/>
              <a:defRPr sz="1100"/>
            </a:lvl5pPr>
            <a:lvl6pPr indent="-317500" lvl="5" marL="2743200">
              <a:spcBef>
                <a:spcPts val="0"/>
              </a:spcBef>
              <a:spcAft>
                <a:spcPts val="0"/>
              </a:spcAft>
              <a:buSzPts val="1400"/>
              <a:buChar char="■"/>
              <a:defRPr sz="1100"/>
            </a:lvl6pPr>
            <a:lvl7pPr indent="-317500" lvl="6" marL="3200400">
              <a:spcBef>
                <a:spcPts val="0"/>
              </a:spcBef>
              <a:spcAft>
                <a:spcPts val="0"/>
              </a:spcAft>
              <a:buSzPts val="1400"/>
              <a:buChar char="●"/>
              <a:defRPr sz="1100"/>
            </a:lvl7pPr>
            <a:lvl8pPr indent="-317500" lvl="7" marL="3657600">
              <a:spcBef>
                <a:spcPts val="0"/>
              </a:spcBef>
              <a:spcAft>
                <a:spcPts val="0"/>
              </a:spcAft>
              <a:buSzPts val="1400"/>
              <a:buChar char="○"/>
              <a:defRPr sz="1100"/>
            </a:lvl8pPr>
            <a:lvl9pPr indent="-317500" lvl="8" marL="4114800">
              <a:spcBef>
                <a:spcPts val="0"/>
              </a:spcBef>
              <a:spcAft>
                <a:spcPts val="0"/>
              </a:spcAft>
              <a:buSzPts val="14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gc6f980f91_0_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gc6f980f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2f56364c8c2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2f56364c8c2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gc6f980f91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3" name="Google Shape;133;gc6f980f91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2f55358eafe_0_7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2f55358eafe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f55358eafe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f55358eafe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0" name="Shape 150"/>
        <p:cNvGrpSpPr/>
        <p:nvPr/>
      </p:nvGrpSpPr>
      <p:grpSpPr>
        <a:xfrm>
          <a:off x="0" y="0"/>
          <a:ext cx="0" cy="0"/>
          <a:chOff x="0" y="0"/>
          <a:chExt cx="0" cy="0"/>
        </a:xfrm>
      </p:grpSpPr>
      <p:sp>
        <p:nvSpPr>
          <p:cNvPr id="151" name="Google Shape;151;g2f55358eafe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2" name="Google Shape;152;g2f55358eafe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2f56364c8c2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9" name="Google Shape;159;g2f56364c8c2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f56364c8c2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f56364c8c2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f56364c8c2_0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2f56364c8c2_0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2f56364c8c2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2f56364c8c2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2f56364c8c2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2f56364c8c2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c6f980f91_0_5: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c6f980f91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ini memperlihatkan adanya perbedaan signifikan dalam perilaku customer, dimana beberapa customer aktif bertransaksi dan memberikan kontribusi besar terhadap total penjualan, sementara customer lainnya cenderung kurang aktif. Memahami perbedaan ini akan membuat strategi yang lebih efektif untuk mengoptimalkan penjualan dan meningkatkan loyalitas customer.</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2f56364c8c2_0_1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2f56364c8c2_0_1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f56364c8c2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2f56364c8c2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2f55358eafe_0_48: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2f55358eafe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c6f980f91_0_81: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c6f980f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g2f55358eafe_0_104: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240" name="Google Shape;240;g2f55358eafe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f55358eafe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f55358eafe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f55358eafe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f55358eafe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c6f980f91_0_10: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c6f980f91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gc6f980f91_0_29: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93" name="Google Shape;93;gc6f980f91_0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 name="Shape 96"/>
        <p:cNvGrpSpPr/>
        <p:nvPr/>
      </p:nvGrpSpPr>
      <p:grpSpPr>
        <a:xfrm>
          <a:off x="0" y="0"/>
          <a:ext cx="0" cy="0"/>
          <a:chOff x="0" y="0"/>
          <a:chExt cx="0" cy="0"/>
        </a:xfrm>
      </p:grpSpPr>
      <p:sp>
        <p:nvSpPr>
          <p:cNvPr id="97" name="Google Shape;97;g2f55358eafe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 name="Google Shape;98;g2f55358eafe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2f56364c8c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2f56364c8c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f55358eafe_0_37:notes"/>
          <p:cNvSpPr/>
          <p:nvPr>
            <p:ph idx="2" type="sldImg"/>
          </p:nvPr>
        </p:nvSpPr>
        <p:spPr>
          <a:xfrm>
            <a:off x="381188"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f55358eafe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f55358eafe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f55358eafe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grpSp>
        <p:nvGrpSpPr>
          <p:cNvPr id="10" name="Google Shape;10;p2"/>
          <p:cNvGrpSpPr/>
          <p:nvPr/>
        </p:nvGrpSpPr>
        <p:grpSpPr>
          <a:xfrm>
            <a:off x="4350279" y="2855377"/>
            <a:ext cx="443589" cy="105632"/>
            <a:chOff x="4137525" y="2915950"/>
            <a:chExt cx="869100" cy="207000"/>
          </a:xfrm>
        </p:grpSpPr>
        <p:sp>
          <p:nvSpPr>
            <p:cNvPr id="11" name="Google Shape;11;p2"/>
            <p:cNvSpPr/>
            <p:nvPr/>
          </p:nvSpPr>
          <p:spPr>
            <a:xfrm>
              <a:off x="446857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p:nvPr/>
          </p:nvSpPr>
          <p:spPr>
            <a:xfrm>
              <a:off x="47996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4137525" y="2915950"/>
              <a:ext cx="207000" cy="2070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671258" y="990800"/>
            <a:ext cx="7801500" cy="1730100"/>
          </a:xfrm>
          <a:prstGeom prst="rect">
            <a:avLst/>
          </a:prstGeom>
        </p:spPr>
        <p:txBody>
          <a:bodyPr anchorCtr="0" anchor="b" bIns="91425" lIns="91425" spcFirstLastPara="1" rIns="91425" wrap="square" tIns="91425">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5" name="Google Shape;15;p2"/>
          <p:cNvSpPr txBox="1"/>
          <p:nvPr>
            <p:ph idx="1" type="subTitle"/>
          </p:nvPr>
        </p:nvSpPr>
        <p:spPr>
          <a:xfrm>
            <a:off x="671250" y="3174876"/>
            <a:ext cx="7801500" cy="7926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16" name="Google Shape;16;p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255275"/>
            <a:ext cx="8520600" cy="18906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52" name="Google Shape;52;p11"/>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7" name="Shape 17"/>
        <p:cNvGrpSpPr/>
        <p:nvPr/>
      </p:nvGrpSpPr>
      <p:grpSpPr>
        <a:xfrm>
          <a:off x="0" y="0"/>
          <a:ext cx="0" cy="0"/>
          <a:chOff x="0" y="0"/>
          <a:chExt cx="0" cy="0"/>
        </a:xfrm>
      </p:grpSpPr>
      <p:sp>
        <p:nvSpPr>
          <p:cNvPr id="18" name="Google Shape;18;p3"/>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9" name="Google Shape;19;p3"/>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0" name="Shape 20"/>
        <p:cNvGrpSpPr/>
        <p:nvPr/>
      </p:nvGrpSpPr>
      <p:grpSpPr>
        <a:xfrm>
          <a:off x="0" y="0"/>
          <a:ext cx="0" cy="0"/>
          <a:chOff x="0" y="0"/>
          <a:chExt cx="0" cy="0"/>
        </a:xfrm>
      </p:grpSpPr>
      <p:sp>
        <p:nvSpPr>
          <p:cNvPr id="21" name="Google Shape;21;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23" name="Google Shape;23;p4"/>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7" name="Google Shape;27;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8" name="Google Shape;28;p5"/>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5" name="Google Shape;35;p7"/>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8" name="Google Shape;38;p8"/>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0"/>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2" name="Google Shape;42;p9"/>
          <p:cNvSpPr txBox="1"/>
          <p:nvPr>
            <p:ph type="title"/>
          </p:nvPr>
        </p:nvSpPr>
        <p:spPr>
          <a:xfrm>
            <a:off x="265500" y="1081400"/>
            <a:ext cx="4045200" cy="1710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3" name="Google Shape;43;p9"/>
          <p:cNvSpPr txBox="1"/>
          <p:nvPr>
            <p:ph idx="1" type="subTitle"/>
          </p:nvPr>
        </p:nvSpPr>
        <p:spPr>
          <a:xfrm>
            <a:off x="265500" y="2845201"/>
            <a:ext cx="4045200" cy="13455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2100"/>
              <a:buNone/>
              <a:defRPr sz="2100">
                <a:solidFill>
                  <a:schemeClr val="dk1"/>
                </a:solidFill>
              </a:defRPr>
            </a:lvl1pPr>
            <a:lvl2pPr lvl="1" algn="ctr">
              <a:lnSpc>
                <a:spcPct val="100000"/>
              </a:lnSpc>
              <a:spcBef>
                <a:spcPts val="0"/>
              </a:spcBef>
              <a:spcAft>
                <a:spcPts val="0"/>
              </a:spcAft>
              <a:buClr>
                <a:schemeClr val="dk1"/>
              </a:buClr>
              <a:buSzPts val="2100"/>
              <a:buNone/>
              <a:defRPr sz="2100">
                <a:solidFill>
                  <a:schemeClr val="dk1"/>
                </a:solidFill>
              </a:defRPr>
            </a:lvl2pPr>
            <a:lvl3pPr lvl="2" algn="ctr">
              <a:lnSpc>
                <a:spcPct val="100000"/>
              </a:lnSpc>
              <a:spcBef>
                <a:spcPts val="0"/>
              </a:spcBef>
              <a:spcAft>
                <a:spcPts val="0"/>
              </a:spcAft>
              <a:buClr>
                <a:schemeClr val="dk1"/>
              </a:buClr>
              <a:buSzPts val="2100"/>
              <a:buNone/>
              <a:defRPr sz="2100">
                <a:solidFill>
                  <a:schemeClr val="dk1"/>
                </a:solidFill>
              </a:defRPr>
            </a:lvl3pPr>
            <a:lvl4pPr lvl="3" algn="ctr">
              <a:lnSpc>
                <a:spcPct val="100000"/>
              </a:lnSpc>
              <a:spcBef>
                <a:spcPts val="0"/>
              </a:spcBef>
              <a:spcAft>
                <a:spcPts val="0"/>
              </a:spcAft>
              <a:buClr>
                <a:schemeClr val="dk1"/>
              </a:buClr>
              <a:buSzPts val="2100"/>
              <a:buNone/>
              <a:defRPr sz="2100">
                <a:solidFill>
                  <a:schemeClr val="dk1"/>
                </a:solidFill>
              </a:defRPr>
            </a:lvl4pPr>
            <a:lvl5pPr lvl="4" algn="ctr">
              <a:lnSpc>
                <a:spcPct val="100000"/>
              </a:lnSpc>
              <a:spcBef>
                <a:spcPts val="0"/>
              </a:spcBef>
              <a:spcAft>
                <a:spcPts val="0"/>
              </a:spcAft>
              <a:buClr>
                <a:schemeClr val="dk1"/>
              </a:buClr>
              <a:buSzPts val="2100"/>
              <a:buNone/>
              <a:defRPr sz="2100">
                <a:solidFill>
                  <a:schemeClr val="dk1"/>
                </a:solidFill>
              </a:defRPr>
            </a:lvl5pPr>
            <a:lvl6pPr lvl="5" algn="ctr">
              <a:lnSpc>
                <a:spcPct val="100000"/>
              </a:lnSpc>
              <a:spcBef>
                <a:spcPts val="0"/>
              </a:spcBef>
              <a:spcAft>
                <a:spcPts val="0"/>
              </a:spcAft>
              <a:buClr>
                <a:schemeClr val="dk1"/>
              </a:buClr>
              <a:buSzPts val="2100"/>
              <a:buNone/>
              <a:defRPr sz="2100">
                <a:solidFill>
                  <a:schemeClr val="dk1"/>
                </a:solidFill>
              </a:defRPr>
            </a:lvl6pPr>
            <a:lvl7pPr lvl="6" algn="ctr">
              <a:lnSpc>
                <a:spcPct val="100000"/>
              </a:lnSpc>
              <a:spcBef>
                <a:spcPts val="0"/>
              </a:spcBef>
              <a:spcAft>
                <a:spcPts val="0"/>
              </a:spcAft>
              <a:buClr>
                <a:schemeClr val="dk1"/>
              </a:buClr>
              <a:buSzPts val="2100"/>
              <a:buNone/>
              <a:defRPr sz="2100">
                <a:solidFill>
                  <a:schemeClr val="dk1"/>
                </a:solidFill>
              </a:defRPr>
            </a:lvl7pPr>
            <a:lvl8pPr lvl="7" algn="ctr">
              <a:lnSpc>
                <a:spcPct val="100000"/>
              </a:lnSpc>
              <a:spcBef>
                <a:spcPts val="0"/>
              </a:spcBef>
              <a:spcAft>
                <a:spcPts val="0"/>
              </a:spcAft>
              <a:buClr>
                <a:schemeClr val="dk1"/>
              </a:buClr>
              <a:buSzPts val="2100"/>
              <a:buNone/>
              <a:defRPr sz="2100">
                <a:solidFill>
                  <a:schemeClr val="dk1"/>
                </a:solidFill>
              </a:defRPr>
            </a:lvl8pPr>
            <a:lvl9pPr lvl="8" algn="ctr">
              <a:lnSpc>
                <a:spcPct val="100000"/>
              </a:lnSpc>
              <a:spcBef>
                <a:spcPts val="0"/>
              </a:spcBef>
              <a:spcAft>
                <a:spcPts val="0"/>
              </a:spcAft>
              <a:buClr>
                <a:schemeClr val="dk1"/>
              </a:buClr>
              <a:buSzPts val="2100"/>
              <a:buNone/>
              <a:defRPr sz="2100">
                <a:solidFill>
                  <a:schemeClr val="dk1"/>
                </a:solidFill>
              </a:defRPr>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1600"/>
              </a:spcBef>
              <a:spcAft>
                <a:spcPts val="0"/>
              </a:spcAft>
              <a:buClr>
                <a:schemeClr val="lt1"/>
              </a:buClr>
              <a:buSzPts val="1400"/>
              <a:buChar char="○"/>
              <a:defRPr>
                <a:solidFill>
                  <a:schemeClr val="lt1"/>
                </a:solidFill>
              </a:defRPr>
            </a:lvl2pPr>
            <a:lvl3pPr indent="-317500" lvl="2" marL="1371600">
              <a:spcBef>
                <a:spcPts val="1600"/>
              </a:spcBef>
              <a:spcAft>
                <a:spcPts val="0"/>
              </a:spcAft>
              <a:buClr>
                <a:schemeClr val="lt1"/>
              </a:buClr>
              <a:buSzPts val="1400"/>
              <a:buChar char="■"/>
              <a:defRPr>
                <a:solidFill>
                  <a:schemeClr val="lt1"/>
                </a:solidFill>
              </a:defRPr>
            </a:lvl3pPr>
            <a:lvl4pPr indent="-317500" lvl="3" marL="1828800">
              <a:spcBef>
                <a:spcPts val="1600"/>
              </a:spcBef>
              <a:spcAft>
                <a:spcPts val="0"/>
              </a:spcAft>
              <a:buClr>
                <a:schemeClr val="lt1"/>
              </a:buClr>
              <a:buSzPts val="1400"/>
              <a:buChar char="●"/>
              <a:defRPr>
                <a:solidFill>
                  <a:schemeClr val="lt1"/>
                </a:solidFill>
              </a:defRPr>
            </a:lvl4pPr>
            <a:lvl5pPr indent="-317500" lvl="4" marL="2286000">
              <a:spcBef>
                <a:spcPts val="1600"/>
              </a:spcBef>
              <a:spcAft>
                <a:spcPts val="0"/>
              </a:spcAft>
              <a:buClr>
                <a:schemeClr val="lt1"/>
              </a:buClr>
              <a:buSzPts val="1400"/>
              <a:buChar char="○"/>
              <a:defRPr>
                <a:solidFill>
                  <a:schemeClr val="lt1"/>
                </a:solidFill>
              </a:defRPr>
            </a:lvl5pPr>
            <a:lvl6pPr indent="-317500" lvl="5" marL="2743200">
              <a:spcBef>
                <a:spcPts val="1600"/>
              </a:spcBef>
              <a:spcAft>
                <a:spcPts val="0"/>
              </a:spcAft>
              <a:buClr>
                <a:schemeClr val="lt1"/>
              </a:buClr>
              <a:buSzPts val="1400"/>
              <a:buChar char="■"/>
              <a:defRPr>
                <a:solidFill>
                  <a:schemeClr val="lt1"/>
                </a:solidFill>
              </a:defRPr>
            </a:lvl6pPr>
            <a:lvl7pPr indent="-317500" lvl="6" marL="3200400">
              <a:spcBef>
                <a:spcPts val="1600"/>
              </a:spcBef>
              <a:spcAft>
                <a:spcPts val="0"/>
              </a:spcAft>
              <a:buClr>
                <a:schemeClr val="lt1"/>
              </a:buClr>
              <a:buSzPts val="1400"/>
              <a:buChar char="●"/>
              <a:defRPr>
                <a:solidFill>
                  <a:schemeClr val="lt1"/>
                </a:solidFill>
              </a:defRPr>
            </a:lvl7pPr>
            <a:lvl8pPr indent="-317500" lvl="7" marL="3657600">
              <a:spcBef>
                <a:spcPts val="1600"/>
              </a:spcBef>
              <a:spcAft>
                <a:spcPts val="0"/>
              </a:spcAft>
              <a:buClr>
                <a:schemeClr val="lt1"/>
              </a:buClr>
              <a:buSzPts val="1400"/>
              <a:buChar char="○"/>
              <a:defRPr>
                <a:solidFill>
                  <a:schemeClr val="lt1"/>
                </a:solidFill>
              </a:defRPr>
            </a:lvl8pPr>
            <a:lvl9pPr indent="-317500" lvl="8" marL="4114800">
              <a:spcBef>
                <a:spcPts val="1600"/>
              </a:spcBef>
              <a:spcAft>
                <a:spcPts val="1600"/>
              </a:spcAft>
              <a:buClr>
                <a:schemeClr val="lt1"/>
              </a:buClr>
              <a:buSzPts val="1400"/>
              <a:buChar char="■"/>
              <a:defRPr>
                <a:solidFill>
                  <a:schemeClr val="lt1"/>
                </a:solidFill>
              </a:defRPr>
            </a:lvl9pPr>
          </a:lstStyle>
          <a:p/>
        </p:txBody>
      </p:sp>
      <p:sp>
        <p:nvSpPr>
          <p:cNvPr id="45" name="Google Shape;45;p9"/>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Clr>
                <a:schemeClr val="dk1"/>
              </a:buClr>
              <a:buSzPts val="2100"/>
              <a:buFont typeface="Oswald"/>
              <a:buNone/>
              <a:defRPr sz="2100">
                <a:solidFill>
                  <a:schemeClr val="dk1"/>
                </a:solidFill>
                <a:latin typeface="Oswald"/>
                <a:ea typeface="Oswald"/>
                <a:cs typeface="Oswald"/>
                <a:sym typeface="Oswald"/>
              </a:defRPr>
            </a:lvl1pPr>
          </a:lstStyle>
          <a:p/>
        </p:txBody>
      </p:sp>
      <p:sp>
        <p:nvSpPr>
          <p:cNvPr id="48" name="Google Shape;48;p10"/>
          <p:cNvSpPr txBox="1"/>
          <p:nvPr>
            <p:ph idx="12" type="sldNum"/>
          </p:nvPr>
        </p:nvSpPr>
        <p:spPr>
          <a:xfrm>
            <a:off x="8490250" y="4681009"/>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lat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1pPr>
            <a:lvl2pPr lvl="1">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2pPr>
            <a:lvl3pPr lvl="2">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3pPr>
            <a:lvl4pPr lvl="3">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4pPr>
            <a:lvl5pPr lvl="4">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5pPr>
            <a:lvl6pPr lvl="5">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6pPr>
            <a:lvl7pPr lvl="6">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7pPr>
            <a:lvl8pPr lvl="7">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8pPr>
            <a:lvl9pPr lvl="8">
              <a:spcBef>
                <a:spcPts val="0"/>
              </a:spcBef>
              <a:spcAft>
                <a:spcPts val="0"/>
              </a:spcAft>
              <a:buClr>
                <a:schemeClr val="dk1"/>
              </a:buClr>
              <a:buSzPts val="3000"/>
              <a:buFont typeface="Oswald"/>
              <a:buNone/>
              <a:defRPr sz="3000">
                <a:solidFill>
                  <a:schemeClr val="dk1"/>
                </a:solidFill>
                <a:latin typeface="Oswald"/>
                <a:ea typeface="Oswald"/>
                <a:cs typeface="Oswald"/>
                <a:sym typeface="Oswa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Clr>
                <a:schemeClr val="accent3"/>
              </a:buClr>
              <a:buSzPts val="1800"/>
              <a:buFont typeface="Average"/>
              <a:buChar char="●"/>
              <a:defRPr sz="1800">
                <a:solidFill>
                  <a:schemeClr val="accent3"/>
                </a:solidFill>
                <a:latin typeface="Average"/>
                <a:ea typeface="Average"/>
                <a:cs typeface="Average"/>
                <a:sym typeface="Average"/>
              </a:defRPr>
            </a:lvl1pPr>
            <a:lvl2pPr indent="-317500" lvl="1" marL="914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2pPr>
            <a:lvl3pPr indent="-317500" lvl="2" marL="1371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3pPr>
            <a:lvl4pPr indent="-317500" lvl="3" marL="18288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4pPr>
            <a:lvl5pPr indent="-317500" lvl="4" marL="22860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5pPr>
            <a:lvl6pPr indent="-317500" lvl="5" marL="27432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6pPr>
            <a:lvl7pPr indent="-317500" lvl="6" marL="32004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7pPr>
            <a:lvl8pPr indent="-317500" lvl="7" marL="3657600">
              <a:lnSpc>
                <a:spcPct val="115000"/>
              </a:lnSpc>
              <a:spcBef>
                <a:spcPts val="1600"/>
              </a:spcBef>
              <a:spcAft>
                <a:spcPts val="0"/>
              </a:spcAft>
              <a:buClr>
                <a:schemeClr val="accent3"/>
              </a:buClr>
              <a:buSzPts val="1400"/>
              <a:buFont typeface="Average"/>
              <a:buChar char="○"/>
              <a:defRPr>
                <a:solidFill>
                  <a:schemeClr val="accent3"/>
                </a:solidFill>
                <a:latin typeface="Average"/>
                <a:ea typeface="Average"/>
                <a:cs typeface="Average"/>
                <a:sym typeface="Average"/>
              </a:defRPr>
            </a:lvl8pPr>
            <a:lvl9pPr indent="-317500" lvl="8" marL="4114800">
              <a:lnSpc>
                <a:spcPct val="115000"/>
              </a:lnSpc>
              <a:spcBef>
                <a:spcPts val="1600"/>
              </a:spcBef>
              <a:spcAft>
                <a:spcPts val="1600"/>
              </a:spcAft>
              <a:buClr>
                <a:schemeClr val="accent3"/>
              </a:buClr>
              <a:buSzPts val="1400"/>
              <a:buFont typeface="Average"/>
              <a:buChar char="■"/>
              <a:defRPr>
                <a:solidFill>
                  <a:schemeClr val="accent3"/>
                </a:solidFill>
                <a:latin typeface="Average"/>
                <a:ea typeface="Average"/>
                <a:cs typeface="Average"/>
                <a:sym typeface="Average"/>
              </a:defRPr>
            </a:lvl9pPr>
          </a:lstStyle>
          <a:p/>
        </p:txBody>
      </p:sp>
      <p:sp>
        <p:nvSpPr>
          <p:cNvPr id="8" name="Google Shape;8;p1"/>
          <p:cNvSpPr txBox="1"/>
          <p:nvPr>
            <p:ph idx="12" type="sldNum"/>
          </p:nvPr>
        </p:nvSpPr>
        <p:spPr>
          <a:xfrm>
            <a:off x="8490250" y="4681009"/>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accent3"/>
                </a:solidFill>
                <a:latin typeface="Average"/>
                <a:ea typeface="Average"/>
                <a:cs typeface="Average"/>
                <a:sym typeface="Average"/>
              </a:defRPr>
            </a:lvl1pPr>
            <a:lvl2pPr lvl="1" algn="r">
              <a:buNone/>
              <a:defRPr sz="1000">
                <a:solidFill>
                  <a:schemeClr val="accent3"/>
                </a:solidFill>
                <a:latin typeface="Average"/>
                <a:ea typeface="Average"/>
                <a:cs typeface="Average"/>
                <a:sym typeface="Average"/>
              </a:defRPr>
            </a:lvl2pPr>
            <a:lvl3pPr lvl="2" algn="r">
              <a:buNone/>
              <a:defRPr sz="1000">
                <a:solidFill>
                  <a:schemeClr val="accent3"/>
                </a:solidFill>
                <a:latin typeface="Average"/>
                <a:ea typeface="Average"/>
                <a:cs typeface="Average"/>
                <a:sym typeface="Average"/>
              </a:defRPr>
            </a:lvl3pPr>
            <a:lvl4pPr lvl="3" algn="r">
              <a:buNone/>
              <a:defRPr sz="1000">
                <a:solidFill>
                  <a:schemeClr val="accent3"/>
                </a:solidFill>
                <a:latin typeface="Average"/>
                <a:ea typeface="Average"/>
                <a:cs typeface="Average"/>
                <a:sym typeface="Average"/>
              </a:defRPr>
            </a:lvl4pPr>
            <a:lvl5pPr lvl="4" algn="r">
              <a:buNone/>
              <a:defRPr sz="1000">
                <a:solidFill>
                  <a:schemeClr val="accent3"/>
                </a:solidFill>
                <a:latin typeface="Average"/>
                <a:ea typeface="Average"/>
                <a:cs typeface="Average"/>
                <a:sym typeface="Average"/>
              </a:defRPr>
            </a:lvl5pPr>
            <a:lvl6pPr lvl="5" algn="r">
              <a:buNone/>
              <a:defRPr sz="1000">
                <a:solidFill>
                  <a:schemeClr val="accent3"/>
                </a:solidFill>
                <a:latin typeface="Average"/>
                <a:ea typeface="Average"/>
                <a:cs typeface="Average"/>
                <a:sym typeface="Average"/>
              </a:defRPr>
            </a:lvl6pPr>
            <a:lvl7pPr lvl="6" algn="r">
              <a:buNone/>
              <a:defRPr sz="1000">
                <a:solidFill>
                  <a:schemeClr val="accent3"/>
                </a:solidFill>
                <a:latin typeface="Average"/>
                <a:ea typeface="Average"/>
                <a:cs typeface="Average"/>
                <a:sym typeface="Average"/>
              </a:defRPr>
            </a:lvl7pPr>
            <a:lvl8pPr lvl="7" algn="r">
              <a:buNone/>
              <a:defRPr sz="1000">
                <a:solidFill>
                  <a:schemeClr val="accent3"/>
                </a:solidFill>
                <a:latin typeface="Average"/>
                <a:ea typeface="Average"/>
                <a:cs typeface="Average"/>
                <a:sym typeface="Average"/>
              </a:defRPr>
            </a:lvl8pPr>
            <a:lvl9pPr lvl="8" algn="r">
              <a:buNone/>
              <a:defRPr sz="1000">
                <a:solidFill>
                  <a:schemeClr val="accent3"/>
                </a:solidFill>
                <a:latin typeface="Average"/>
                <a:ea typeface="Average"/>
                <a:cs typeface="Average"/>
                <a:sym typeface="Average"/>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8.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15.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6.xml"/><Relationship Id="rId3" Type="http://schemas.openxmlformats.org/officeDocument/2006/relationships/image" Target="../media/image10.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7.xml"/><Relationship Id="rId3" Type="http://schemas.openxmlformats.org/officeDocument/2006/relationships/image" Target="../media/image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9.xml"/><Relationship Id="rId3"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3.pn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1.xml"/><Relationship Id="rId3" Type="http://schemas.openxmlformats.org/officeDocument/2006/relationships/image" Target="../media/image16.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1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251275" y="651775"/>
            <a:ext cx="8441700" cy="2159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Strategi Optimalisasi Penjualan dan Loyalitas Customer di Supermarket</a:t>
            </a:r>
            <a:endParaRPr/>
          </a:p>
        </p:txBody>
      </p:sp>
      <p:sp>
        <p:nvSpPr>
          <p:cNvPr id="60" name="Google Shape;60;p13"/>
          <p:cNvSpPr txBox="1"/>
          <p:nvPr>
            <p:ph idx="1" type="subTitle"/>
          </p:nvPr>
        </p:nvSpPr>
        <p:spPr>
          <a:xfrm>
            <a:off x="671250" y="3167051"/>
            <a:ext cx="7801500" cy="7926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Dataset: Supermarket Customers</a:t>
            </a:r>
            <a:endParaRPr/>
          </a:p>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7" name="Shape 127"/>
        <p:cNvGrpSpPr/>
        <p:nvPr/>
      </p:nvGrpSpPr>
      <p:grpSpPr>
        <a:xfrm>
          <a:off x="0" y="0"/>
          <a:ext cx="0" cy="0"/>
          <a:chOff x="0" y="0"/>
          <a:chExt cx="0" cy="0"/>
        </a:xfrm>
      </p:grpSpPr>
      <p:sp>
        <p:nvSpPr>
          <p:cNvPr id="128" name="Google Shape;128;p22"/>
          <p:cNvSpPr txBox="1"/>
          <p:nvPr>
            <p:ph type="title"/>
          </p:nvPr>
        </p:nvSpPr>
        <p:spPr>
          <a:xfrm>
            <a:off x="311700" y="23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Segmentasi RFM</a:t>
            </a:r>
            <a:endParaRPr/>
          </a:p>
        </p:txBody>
      </p:sp>
      <p:sp>
        <p:nvSpPr>
          <p:cNvPr id="129" name="Google Shape;129;p22"/>
          <p:cNvSpPr txBox="1"/>
          <p:nvPr>
            <p:ph idx="1" type="body"/>
          </p:nvPr>
        </p:nvSpPr>
        <p:spPr>
          <a:xfrm>
            <a:off x="311700" y="760900"/>
            <a:ext cx="8520600" cy="3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Sebelum dilakukan analisis lebih lanjut, akan dibuat segmentasi khusus untuk karakteristik customer</a:t>
            </a:r>
            <a:endParaRPr sz="1200"/>
          </a:p>
          <a:p>
            <a:pPr indent="0" lvl="0" marL="0" rtl="0" algn="l">
              <a:spcBef>
                <a:spcPts val="1600"/>
              </a:spcBef>
              <a:spcAft>
                <a:spcPts val="1600"/>
              </a:spcAft>
              <a:buNone/>
            </a:pPr>
            <a:r>
              <a:t/>
            </a:r>
            <a:endParaRPr/>
          </a:p>
        </p:txBody>
      </p:sp>
      <p:graphicFrame>
        <p:nvGraphicFramePr>
          <p:cNvPr id="130" name="Google Shape;130;p22"/>
          <p:cNvGraphicFramePr/>
          <p:nvPr/>
        </p:nvGraphicFramePr>
        <p:xfrm>
          <a:off x="311700" y="1142800"/>
          <a:ext cx="3000000" cy="3000000"/>
        </p:xfrm>
        <a:graphic>
          <a:graphicData uri="http://schemas.openxmlformats.org/drawingml/2006/table">
            <a:tbl>
              <a:tblPr>
                <a:noFill/>
                <a:tableStyleId>{9E78C957-0D0A-49CE-8AFF-5338E5E4EE49}</a:tableStyleId>
              </a:tblPr>
              <a:tblGrid>
                <a:gridCol w="1395975"/>
                <a:gridCol w="4684625"/>
                <a:gridCol w="2548425"/>
              </a:tblGrid>
              <a:tr h="283825">
                <a:tc>
                  <a:txBody>
                    <a:bodyPr/>
                    <a:lstStyle/>
                    <a:p>
                      <a:pPr indent="0" lvl="0" marL="0" rtl="0" algn="l">
                        <a:spcBef>
                          <a:spcPts val="0"/>
                        </a:spcBef>
                        <a:spcAft>
                          <a:spcPts val="0"/>
                        </a:spcAft>
                        <a:buNone/>
                      </a:pPr>
                      <a:r>
                        <a:rPr b="1" lang="en" sz="1100">
                          <a:solidFill>
                            <a:schemeClr val="dk1"/>
                          </a:solidFill>
                        </a:rPr>
                        <a:t>Nama Segmentasi</a:t>
                      </a:r>
                      <a:endParaRPr b="1" sz="1100">
                        <a:solidFill>
                          <a:schemeClr val="dk1"/>
                        </a:solidFill>
                      </a:endParaRPr>
                    </a:p>
                  </a:txBody>
                  <a:tcPr marT="91425" marB="91425" marR="91425" marL="91425">
                    <a:solidFill>
                      <a:srgbClr val="666666"/>
                    </a:solidFill>
                  </a:tcPr>
                </a:tc>
                <a:tc>
                  <a:txBody>
                    <a:bodyPr/>
                    <a:lstStyle/>
                    <a:p>
                      <a:pPr indent="0" lvl="0" marL="0" rtl="0" algn="l">
                        <a:spcBef>
                          <a:spcPts val="0"/>
                        </a:spcBef>
                        <a:spcAft>
                          <a:spcPts val="0"/>
                        </a:spcAft>
                        <a:buNone/>
                      </a:pPr>
                      <a:r>
                        <a:rPr b="1" lang="en" sz="1100">
                          <a:solidFill>
                            <a:schemeClr val="dk1"/>
                          </a:solidFill>
                        </a:rPr>
                        <a:t>Karakteristik</a:t>
                      </a:r>
                      <a:endParaRPr b="1" sz="1100">
                        <a:solidFill>
                          <a:schemeClr val="dk1"/>
                        </a:solidFill>
                      </a:endParaRPr>
                    </a:p>
                  </a:txBody>
                  <a:tcPr marT="91425" marB="91425" marR="91425" marL="91425">
                    <a:solidFill>
                      <a:srgbClr val="666666"/>
                    </a:solidFill>
                  </a:tcPr>
                </a:tc>
                <a:tc>
                  <a:txBody>
                    <a:bodyPr/>
                    <a:lstStyle/>
                    <a:p>
                      <a:pPr indent="0" lvl="0" marL="0" rtl="0" algn="l">
                        <a:spcBef>
                          <a:spcPts val="0"/>
                        </a:spcBef>
                        <a:spcAft>
                          <a:spcPts val="0"/>
                        </a:spcAft>
                        <a:buNone/>
                      </a:pPr>
                      <a:r>
                        <a:rPr b="1" lang="en" sz="1100">
                          <a:solidFill>
                            <a:schemeClr val="dk1"/>
                          </a:solidFill>
                        </a:rPr>
                        <a:t>Nilai RFM</a:t>
                      </a:r>
                      <a:endParaRPr b="1" sz="1100">
                        <a:solidFill>
                          <a:schemeClr val="dk1"/>
                        </a:solidFill>
                      </a:endParaRPr>
                    </a:p>
                  </a:txBody>
                  <a:tcPr marT="91425" marB="91425" marR="91425" marL="91425">
                    <a:solidFill>
                      <a:srgbClr val="666666"/>
                    </a:solidFill>
                  </a:tcPr>
                </a:tc>
              </a:tr>
              <a:tr h="390025">
                <a:tc>
                  <a:txBody>
                    <a:bodyPr/>
                    <a:lstStyle/>
                    <a:p>
                      <a:pPr indent="0" lvl="0" marL="0" rtl="0" algn="l">
                        <a:spcBef>
                          <a:spcPts val="0"/>
                        </a:spcBef>
                        <a:spcAft>
                          <a:spcPts val="0"/>
                        </a:spcAft>
                        <a:buNone/>
                      </a:pPr>
                      <a:r>
                        <a:rPr lang="en" sz="1000">
                          <a:solidFill>
                            <a:schemeClr val="dk1"/>
                          </a:solidFill>
                        </a:rPr>
                        <a:t>Hibernating Customer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Customer yang memiliki nilai keseluruhan RFM paling rendah dan kemungkinan besar sudah churned</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Nilai RFM:3-6 </a:t>
                      </a:r>
                      <a:endParaRPr sz="1000">
                        <a:solidFill>
                          <a:schemeClr val="dk1"/>
                        </a:solidFill>
                      </a:endParaRPr>
                    </a:p>
                    <a:p>
                      <a:pPr indent="0" lvl="0" marL="0" rtl="0" algn="l">
                        <a:spcBef>
                          <a:spcPts val="0"/>
                        </a:spcBef>
                        <a:spcAft>
                          <a:spcPts val="0"/>
                        </a:spcAft>
                        <a:buNone/>
                      </a:pPr>
                      <a:r>
                        <a:rPr lang="en" sz="1000">
                          <a:solidFill>
                            <a:schemeClr val="dk1"/>
                          </a:solidFill>
                        </a:rPr>
                        <a:t>Urutan nilai R,F,M adalah (1-2),(1-2),(1-2)</a:t>
                      </a:r>
                      <a:endParaRPr sz="1000">
                        <a:solidFill>
                          <a:schemeClr val="dk1"/>
                        </a:solidFill>
                      </a:endParaRPr>
                    </a:p>
                  </a:txBody>
                  <a:tcPr marT="91425" marB="91425" marR="91425" marL="91425"/>
                </a:tc>
              </a:tr>
              <a:tr h="519050">
                <a:tc>
                  <a:txBody>
                    <a:bodyPr/>
                    <a:lstStyle/>
                    <a:p>
                      <a:pPr indent="0" lvl="0" marL="0" rtl="0" algn="l">
                        <a:spcBef>
                          <a:spcPts val="0"/>
                        </a:spcBef>
                        <a:spcAft>
                          <a:spcPts val="0"/>
                        </a:spcAft>
                        <a:buNone/>
                      </a:pPr>
                      <a:r>
                        <a:rPr lang="en" sz="1000">
                          <a:solidFill>
                            <a:schemeClr val="dk1"/>
                          </a:solidFill>
                        </a:rPr>
                        <a:t>Churned Best New Customer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Customer yang sudah lama tidak melakukan transaksi dan frekuensi/jumlah transaksi rendah namun nilai monetary yang tinggi. </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Nilai RFM: 5-8 </a:t>
                      </a:r>
                      <a:endParaRPr sz="1000">
                        <a:solidFill>
                          <a:schemeClr val="dk1"/>
                        </a:solidFill>
                      </a:endParaRPr>
                    </a:p>
                    <a:p>
                      <a:pPr indent="0" lvl="0" marL="0" rtl="0" algn="l">
                        <a:spcBef>
                          <a:spcPts val="0"/>
                        </a:spcBef>
                        <a:spcAft>
                          <a:spcPts val="0"/>
                        </a:spcAft>
                        <a:buNone/>
                      </a:pPr>
                      <a:r>
                        <a:rPr lang="en" sz="1000">
                          <a:solidFill>
                            <a:schemeClr val="dk1"/>
                          </a:solidFill>
                        </a:rPr>
                        <a:t>Urutan nilai R,F,M adalah (1-2),(1-2),(3-4)</a:t>
                      </a:r>
                      <a:endParaRPr sz="1000">
                        <a:solidFill>
                          <a:schemeClr val="dk1"/>
                        </a:solidFill>
                      </a:endParaRPr>
                    </a:p>
                  </a:txBody>
                  <a:tcPr marT="91425" marB="91425" marR="91425" marL="91425"/>
                </a:tc>
              </a:tr>
              <a:tr h="608625">
                <a:tc>
                  <a:txBody>
                    <a:bodyPr/>
                    <a:lstStyle/>
                    <a:p>
                      <a:pPr indent="0" lvl="0" marL="0" rtl="0" algn="l">
                        <a:spcBef>
                          <a:spcPts val="0"/>
                        </a:spcBef>
                        <a:spcAft>
                          <a:spcPts val="0"/>
                        </a:spcAft>
                        <a:buNone/>
                      </a:pPr>
                      <a:r>
                        <a:rPr lang="en" sz="1000">
                          <a:solidFill>
                            <a:schemeClr val="dk1"/>
                          </a:solidFill>
                        </a:rPr>
                        <a:t>At-Risk Customer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Customer yang sebelumnya loyal jumlah transaksi dan monetary nya cukup besar, namun sudah lama semenjak transaksi terakhir customer (recency rendah)</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Nilai RFM: 7-10</a:t>
                      </a:r>
                      <a:endParaRPr sz="1000">
                        <a:solidFill>
                          <a:schemeClr val="dk1"/>
                        </a:solidFill>
                      </a:endParaRPr>
                    </a:p>
                    <a:p>
                      <a:pPr indent="0" lvl="0" marL="0" rtl="0" algn="l">
                        <a:spcBef>
                          <a:spcPts val="0"/>
                        </a:spcBef>
                        <a:spcAft>
                          <a:spcPts val="0"/>
                        </a:spcAft>
                        <a:buNone/>
                      </a:pPr>
                      <a:r>
                        <a:rPr lang="en" sz="1000">
                          <a:solidFill>
                            <a:schemeClr val="dk1"/>
                          </a:solidFill>
                        </a:rPr>
                        <a:t>Urutan nilai R,F,M adalah (1-2),(3-4),(3-4)</a:t>
                      </a:r>
                      <a:endParaRPr sz="1000">
                        <a:solidFill>
                          <a:schemeClr val="dk1"/>
                        </a:solidFill>
                      </a:endParaRPr>
                    </a:p>
                  </a:txBody>
                  <a:tcPr marT="91425" marB="91425" marR="91425" marL="91425"/>
                </a:tc>
              </a:tr>
              <a:tr h="390025">
                <a:tc>
                  <a:txBody>
                    <a:bodyPr/>
                    <a:lstStyle/>
                    <a:p>
                      <a:pPr indent="0" lvl="0" marL="0" rtl="0" algn="l">
                        <a:spcBef>
                          <a:spcPts val="0"/>
                        </a:spcBef>
                        <a:spcAft>
                          <a:spcPts val="0"/>
                        </a:spcAft>
                        <a:buNone/>
                      </a:pPr>
                      <a:r>
                        <a:rPr lang="en" sz="1000">
                          <a:solidFill>
                            <a:schemeClr val="dk1"/>
                          </a:solidFill>
                        </a:rPr>
                        <a:t>Potential Loyalist</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Customer yang mempunyai probabilitas yang dapat menjadi loyal customer. Ciri-ciri customer ini adalah memiliki nilai recency yang tinggi, namun nilai frequency dan monetary pada nilai median</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Nilai RFM: 7-10 </a:t>
                      </a:r>
                      <a:endParaRPr sz="1000">
                        <a:solidFill>
                          <a:schemeClr val="dk1"/>
                        </a:solidFill>
                      </a:endParaRPr>
                    </a:p>
                    <a:p>
                      <a:pPr indent="0" lvl="0" marL="0" rtl="0" algn="l">
                        <a:spcBef>
                          <a:spcPts val="0"/>
                        </a:spcBef>
                        <a:spcAft>
                          <a:spcPts val="0"/>
                        </a:spcAft>
                        <a:buNone/>
                      </a:pPr>
                      <a:r>
                        <a:rPr lang="en" sz="1000">
                          <a:solidFill>
                            <a:schemeClr val="dk1"/>
                          </a:solidFill>
                        </a:rPr>
                        <a:t>Urutan nilai R,F,M adalah (3-4),(2-3),(2-3)</a:t>
                      </a:r>
                      <a:endParaRPr sz="1000">
                        <a:solidFill>
                          <a:schemeClr val="dk1"/>
                        </a:solidFill>
                      </a:endParaRPr>
                    </a:p>
                  </a:txBody>
                  <a:tcPr marT="91425" marB="91425" marR="91425" marL="91425"/>
                </a:tc>
              </a:tr>
              <a:tr h="390025">
                <a:tc>
                  <a:txBody>
                    <a:bodyPr/>
                    <a:lstStyle/>
                    <a:p>
                      <a:pPr indent="0" lvl="0" marL="0" rtl="0" algn="l">
                        <a:spcBef>
                          <a:spcPts val="0"/>
                        </a:spcBef>
                        <a:spcAft>
                          <a:spcPts val="0"/>
                        </a:spcAft>
                        <a:buNone/>
                      </a:pPr>
                      <a:r>
                        <a:rPr lang="en" sz="1000">
                          <a:solidFill>
                            <a:schemeClr val="dk1"/>
                          </a:solidFill>
                        </a:rPr>
                        <a:t>Loyal Customer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Customer loyal yang mempunyai nilai frequency dan recency tinggi, namun nilai monetary nya ada pada nilai median dan lebih kecil dari VIP.</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Nilai RFM: 9-11 </a:t>
                      </a:r>
                      <a:endParaRPr sz="1000">
                        <a:solidFill>
                          <a:schemeClr val="dk1"/>
                        </a:solidFill>
                      </a:endParaRPr>
                    </a:p>
                    <a:p>
                      <a:pPr indent="0" lvl="0" marL="0" rtl="0" algn="l">
                        <a:spcBef>
                          <a:spcPts val="0"/>
                        </a:spcBef>
                        <a:spcAft>
                          <a:spcPts val="0"/>
                        </a:spcAft>
                        <a:buNone/>
                      </a:pPr>
                      <a:r>
                        <a:rPr lang="en" sz="1000">
                          <a:solidFill>
                            <a:schemeClr val="dk1"/>
                          </a:solidFill>
                        </a:rPr>
                        <a:t>Urutan nilai R,F,M adalah (3-4),4,(2-3)</a:t>
                      </a:r>
                      <a:endParaRPr sz="1000">
                        <a:solidFill>
                          <a:schemeClr val="dk1"/>
                        </a:solidFill>
                      </a:endParaRPr>
                    </a:p>
                  </a:txBody>
                  <a:tcPr marT="91425" marB="91425" marR="91425" marL="91425"/>
                </a:tc>
              </a:tr>
              <a:tr h="390025">
                <a:tc>
                  <a:txBody>
                    <a:bodyPr/>
                    <a:lstStyle/>
                    <a:p>
                      <a:pPr indent="0" lvl="0" marL="0" rtl="0" algn="l">
                        <a:spcBef>
                          <a:spcPts val="0"/>
                        </a:spcBef>
                        <a:spcAft>
                          <a:spcPts val="0"/>
                        </a:spcAft>
                        <a:buNone/>
                      </a:pPr>
                      <a:r>
                        <a:rPr lang="en" sz="1000">
                          <a:solidFill>
                            <a:schemeClr val="dk1"/>
                          </a:solidFill>
                        </a:rPr>
                        <a:t>VIP Customer</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Customer loyal yang mempunyai nilai keseluruhan paling tinggi dimana customer ini adalah loyal customer yang juga merupakan heavy spender atau nilai transaksinya tinggi. </a:t>
                      </a:r>
                      <a:endParaRPr sz="1000">
                        <a:solidFill>
                          <a:schemeClr val="dk1"/>
                        </a:solidFill>
                      </a:endParaRPr>
                    </a:p>
                  </a:txBody>
                  <a:tcPr marT="91425" marB="91425" marR="91425" marL="91425"/>
                </a:tc>
                <a:tc>
                  <a:txBody>
                    <a:bodyPr/>
                    <a:lstStyle/>
                    <a:p>
                      <a:pPr indent="0" lvl="0" marL="0" rtl="0" algn="l">
                        <a:spcBef>
                          <a:spcPts val="0"/>
                        </a:spcBef>
                        <a:spcAft>
                          <a:spcPts val="0"/>
                        </a:spcAft>
                        <a:buNone/>
                      </a:pPr>
                      <a:r>
                        <a:rPr lang="en" sz="1000">
                          <a:solidFill>
                            <a:schemeClr val="dk1"/>
                          </a:solidFill>
                        </a:rPr>
                        <a:t>Nilai RFM: 12 </a:t>
                      </a:r>
                      <a:endParaRPr sz="1000">
                        <a:solidFill>
                          <a:schemeClr val="dk1"/>
                        </a:solidFill>
                      </a:endParaRPr>
                    </a:p>
                    <a:p>
                      <a:pPr indent="0" lvl="0" marL="0" rtl="0" algn="l">
                        <a:spcBef>
                          <a:spcPts val="0"/>
                        </a:spcBef>
                        <a:spcAft>
                          <a:spcPts val="0"/>
                        </a:spcAft>
                        <a:buNone/>
                      </a:pPr>
                      <a:r>
                        <a:rPr lang="en" sz="1000">
                          <a:solidFill>
                            <a:schemeClr val="dk1"/>
                          </a:solidFill>
                        </a:rPr>
                        <a:t>Urutan nilai R,F,M adalah 4,4,4</a:t>
                      </a:r>
                      <a:endParaRPr sz="1000">
                        <a:solidFill>
                          <a:schemeClr val="dk1"/>
                        </a:solidFill>
                      </a:endParaRPr>
                    </a:p>
                  </a:txBody>
                  <a:tcPr marT="91425" marB="91425" marR="91425" marL="91425"/>
                </a:tc>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23"/>
          <p:cNvSpPr txBox="1"/>
          <p:nvPr>
            <p:ph type="title"/>
          </p:nvPr>
        </p:nvSpPr>
        <p:spPr>
          <a:xfrm>
            <a:off x="265500" y="1733850"/>
            <a:ext cx="3495900" cy="1675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Point Fokus Analisis</a:t>
            </a:r>
            <a:endParaRPr/>
          </a:p>
        </p:txBody>
      </p:sp>
      <p:sp>
        <p:nvSpPr>
          <p:cNvPr id="136" name="Google Shape;136;p23"/>
          <p:cNvSpPr txBox="1"/>
          <p:nvPr>
            <p:ph idx="2" type="body"/>
          </p:nvPr>
        </p:nvSpPr>
        <p:spPr>
          <a:xfrm>
            <a:off x="4939500" y="345525"/>
            <a:ext cx="3837000" cy="43425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SzPts val="1800"/>
              <a:buAutoNum type="arabicPeriod"/>
            </a:pPr>
            <a:r>
              <a:rPr lang="en"/>
              <a:t>Jumlah Tawaran Campaign yang diterima  </a:t>
            </a:r>
            <a:endParaRPr/>
          </a:p>
          <a:p>
            <a:pPr indent="-342900" lvl="0" marL="457200" rtl="0" algn="l">
              <a:spcBef>
                <a:spcPts val="0"/>
              </a:spcBef>
              <a:spcAft>
                <a:spcPts val="0"/>
              </a:spcAft>
              <a:buSzPts val="1800"/>
              <a:buAutoNum type="arabicPeriod"/>
            </a:pPr>
            <a:r>
              <a:rPr lang="en"/>
              <a:t>Jumlah Pembelian pada Kategori Produk</a:t>
            </a:r>
            <a:endParaRPr/>
          </a:p>
          <a:p>
            <a:pPr indent="-342900" lvl="0" marL="457200" rtl="0" algn="l">
              <a:spcBef>
                <a:spcPts val="0"/>
              </a:spcBef>
              <a:spcAft>
                <a:spcPts val="0"/>
              </a:spcAft>
              <a:buSzPts val="1800"/>
              <a:buAutoNum type="arabicPeriod"/>
            </a:pPr>
            <a:r>
              <a:rPr lang="en"/>
              <a:t>Platform Transaksi</a:t>
            </a:r>
            <a:endParaRPr/>
          </a:p>
          <a:p>
            <a:pPr indent="-342900" lvl="0" marL="457200" rtl="0" algn="l">
              <a:spcBef>
                <a:spcPts val="0"/>
              </a:spcBef>
              <a:spcAft>
                <a:spcPts val="0"/>
              </a:spcAft>
              <a:buSzPts val="1800"/>
              <a:buAutoNum type="arabicPeriod"/>
            </a:pPr>
            <a:r>
              <a:rPr lang="en"/>
              <a:t>Hubungan Total Spending dengan Marital Status dan Jumlah Anak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4"/>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Part 3: </a:t>
            </a:r>
            <a:endParaRPr b="1" sz="4200"/>
          </a:p>
          <a:p>
            <a:pPr indent="0" lvl="0" marL="0" rtl="0" algn="l">
              <a:spcBef>
                <a:spcPts val="0"/>
              </a:spcBef>
              <a:spcAft>
                <a:spcPts val="0"/>
              </a:spcAft>
              <a:buNone/>
            </a:pPr>
            <a:r>
              <a:rPr lang="en" sz="4200"/>
              <a:t>Hasil Analisis dan Insight</a:t>
            </a:r>
            <a:endParaRPr sz="4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Customer RFM Segmentation</a:t>
            </a:r>
            <a:endParaRPr/>
          </a:p>
        </p:txBody>
      </p:sp>
      <p:pic>
        <p:nvPicPr>
          <p:cNvPr id="147" name="Google Shape;147;p25"/>
          <p:cNvPicPr preferRelativeResize="0"/>
          <p:nvPr/>
        </p:nvPicPr>
        <p:blipFill>
          <a:blip r:embed="rId3">
            <a:alphaModFix/>
          </a:blip>
          <a:stretch>
            <a:fillRect/>
          </a:stretch>
        </p:blipFill>
        <p:spPr>
          <a:xfrm>
            <a:off x="482200" y="1582050"/>
            <a:ext cx="2322700" cy="1861000"/>
          </a:xfrm>
          <a:prstGeom prst="rect">
            <a:avLst/>
          </a:prstGeom>
          <a:noFill/>
          <a:ln>
            <a:noFill/>
          </a:ln>
        </p:spPr>
      </p:pic>
      <p:pic>
        <p:nvPicPr>
          <p:cNvPr id="148" name="Google Shape;148;p25"/>
          <p:cNvPicPr preferRelativeResize="0"/>
          <p:nvPr/>
        </p:nvPicPr>
        <p:blipFill>
          <a:blip r:embed="rId4">
            <a:alphaModFix/>
          </a:blip>
          <a:stretch>
            <a:fillRect/>
          </a:stretch>
        </p:blipFill>
        <p:spPr>
          <a:xfrm>
            <a:off x="2976175" y="1582050"/>
            <a:ext cx="4782250" cy="2999225"/>
          </a:xfrm>
          <a:prstGeom prst="rect">
            <a:avLst/>
          </a:prstGeom>
          <a:noFill/>
          <a:ln>
            <a:noFill/>
          </a:ln>
        </p:spPr>
      </p:pic>
      <p:sp>
        <p:nvSpPr>
          <p:cNvPr id="149" name="Google Shape;149;p25"/>
          <p:cNvSpPr txBox="1"/>
          <p:nvPr>
            <p:ph idx="1" type="body"/>
          </p:nvPr>
        </p:nvSpPr>
        <p:spPr>
          <a:xfrm>
            <a:off x="311700" y="1017725"/>
            <a:ext cx="8520600" cy="3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Segmentasi RFM mencakup 74.0% dari total customer dan 74.4% dari total jumlah sales</a:t>
            </a:r>
            <a:endParaRPr sz="1200"/>
          </a:p>
          <a:p>
            <a:pPr indent="0" lvl="0" marL="0" rtl="0" algn="l">
              <a:spcBef>
                <a:spcPts val="1600"/>
              </a:spcBef>
              <a:spcAft>
                <a:spcPts val="16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6"/>
          <p:cNvSpPr txBox="1"/>
          <p:nvPr>
            <p:ph type="title"/>
          </p:nvPr>
        </p:nvSpPr>
        <p:spPr>
          <a:xfrm>
            <a:off x="311700" y="350775"/>
            <a:ext cx="8520600" cy="10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Karakteristik Customer dengan Jumlah Tawaran Campaign yang diterima  </a:t>
            </a:r>
            <a:endParaRPr/>
          </a:p>
        </p:txBody>
      </p:sp>
      <p:pic>
        <p:nvPicPr>
          <p:cNvPr id="155" name="Google Shape;155;p26"/>
          <p:cNvPicPr preferRelativeResize="0"/>
          <p:nvPr/>
        </p:nvPicPr>
        <p:blipFill>
          <a:blip r:embed="rId3">
            <a:alphaModFix/>
          </a:blip>
          <a:stretch>
            <a:fillRect/>
          </a:stretch>
        </p:blipFill>
        <p:spPr>
          <a:xfrm>
            <a:off x="419400" y="1612875"/>
            <a:ext cx="5220600" cy="3114426"/>
          </a:xfrm>
          <a:prstGeom prst="rect">
            <a:avLst/>
          </a:prstGeom>
          <a:noFill/>
          <a:ln>
            <a:noFill/>
          </a:ln>
        </p:spPr>
      </p:pic>
      <p:sp>
        <p:nvSpPr>
          <p:cNvPr id="156" name="Google Shape;156;p26"/>
          <p:cNvSpPr txBox="1"/>
          <p:nvPr/>
        </p:nvSpPr>
        <p:spPr>
          <a:xfrm>
            <a:off x="5952325" y="2277275"/>
            <a:ext cx="2418600" cy="1892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Pada campaign kedua, hanya terdapat 26 dari 2033 customer yang mengikuti campaign.</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800">
                <a:solidFill>
                  <a:schemeClr val="accent3"/>
                </a:solidFill>
                <a:latin typeface="Average"/>
                <a:ea typeface="Average"/>
                <a:cs typeface="Average"/>
                <a:sym typeface="Average"/>
              </a:rPr>
              <a:t>(1,3% dari total customer)</a:t>
            </a:r>
            <a:endParaRPr sz="1800">
              <a:solidFill>
                <a:schemeClr val="accent3"/>
              </a:solidFill>
              <a:latin typeface="Average"/>
              <a:ea typeface="Average"/>
              <a:cs typeface="Average"/>
              <a:sym typeface="Average"/>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7"/>
          <p:cNvSpPr txBox="1"/>
          <p:nvPr>
            <p:ph type="title"/>
          </p:nvPr>
        </p:nvSpPr>
        <p:spPr>
          <a:xfrm>
            <a:off x="311700" y="350775"/>
            <a:ext cx="8520600" cy="10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Karakteristik Customer dengan Jumlah Tawaran Campaign yang diterima  </a:t>
            </a:r>
            <a:endParaRPr/>
          </a:p>
        </p:txBody>
      </p:sp>
      <p:pic>
        <p:nvPicPr>
          <p:cNvPr id="162" name="Google Shape;162;p27"/>
          <p:cNvPicPr preferRelativeResize="0"/>
          <p:nvPr/>
        </p:nvPicPr>
        <p:blipFill>
          <a:blip r:embed="rId3">
            <a:alphaModFix/>
          </a:blip>
          <a:stretch>
            <a:fillRect/>
          </a:stretch>
        </p:blipFill>
        <p:spPr>
          <a:xfrm>
            <a:off x="435225" y="1565700"/>
            <a:ext cx="8273525" cy="3292700"/>
          </a:xfrm>
          <a:prstGeom prst="rect">
            <a:avLst/>
          </a:prstGeom>
          <a:noFill/>
          <a:ln>
            <a:noFill/>
          </a:ln>
        </p:spPr>
      </p:pic>
      <p:sp>
        <p:nvSpPr>
          <p:cNvPr id="163" name="Google Shape;163;p27"/>
          <p:cNvSpPr/>
          <p:nvPr/>
        </p:nvSpPr>
        <p:spPr>
          <a:xfrm>
            <a:off x="1802175" y="4500550"/>
            <a:ext cx="1224900" cy="332400"/>
          </a:xfrm>
          <a:prstGeom prst="roundRect">
            <a:avLst>
              <a:gd fmla="val 16667" name="adj"/>
            </a:avLst>
          </a:prstGeom>
          <a:solidFill>
            <a:schemeClr val="lt2"/>
          </a:solidFill>
          <a:ln cap="flat" cmpd="sng" w="9525">
            <a:solidFill>
              <a:srgbClr val="1F1F1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700">
                <a:latin typeface="Average"/>
                <a:ea typeface="Average"/>
                <a:cs typeface="Average"/>
                <a:sym typeface="Average"/>
              </a:rPr>
              <a:t>Proporsi tidak dapat diambil karena jumlah data terlalu sedikit</a:t>
            </a:r>
            <a:endParaRPr sz="700">
              <a:latin typeface="Average"/>
              <a:ea typeface="Average"/>
              <a:cs typeface="Average"/>
              <a:sym typeface="Average"/>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311700" y="350775"/>
            <a:ext cx="8520600" cy="10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Karakteristik Segmentasi Customer dengan Jumlah Pembelian pada Kategori Produk  </a:t>
            </a:r>
            <a:endParaRPr/>
          </a:p>
        </p:txBody>
      </p:sp>
      <p:sp>
        <p:nvSpPr>
          <p:cNvPr id="169" name="Google Shape;169;p28"/>
          <p:cNvSpPr txBox="1"/>
          <p:nvPr/>
        </p:nvSpPr>
        <p:spPr>
          <a:xfrm>
            <a:off x="6895775" y="1589375"/>
            <a:ext cx="1810500" cy="258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Produk wine dan daging adalah produk yang proporsi sales paling tinggi yaitu </a:t>
            </a:r>
            <a:r>
              <a:rPr b="1" lang="en" sz="1800">
                <a:solidFill>
                  <a:schemeClr val="accent3"/>
                </a:solidFill>
                <a:latin typeface="Average"/>
                <a:ea typeface="Average"/>
                <a:cs typeface="Average"/>
                <a:sym typeface="Average"/>
              </a:rPr>
              <a:t>50.1%</a:t>
            </a:r>
            <a:r>
              <a:rPr lang="en" sz="1800">
                <a:solidFill>
                  <a:schemeClr val="accent3"/>
                </a:solidFill>
                <a:latin typeface="Average"/>
                <a:ea typeface="Average"/>
                <a:cs typeface="Average"/>
                <a:sym typeface="Average"/>
              </a:rPr>
              <a:t> dan </a:t>
            </a:r>
            <a:r>
              <a:rPr b="1" lang="en" sz="1800">
                <a:solidFill>
                  <a:schemeClr val="accent3"/>
                </a:solidFill>
                <a:latin typeface="Average"/>
                <a:ea typeface="Average"/>
                <a:cs typeface="Average"/>
                <a:sym typeface="Average"/>
              </a:rPr>
              <a:t>27.7%</a:t>
            </a:r>
            <a:r>
              <a:rPr lang="en" sz="1800">
                <a:solidFill>
                  <a:schemeClr val="accent3"/>
                </a:solidFill>
                <a:latin typeface="Average"/>
                <a:ea typeface="Average"/>
                <a:cs typeface="Average"/>
                <a:sym typeface="Average"/>
              </a:rPr>
              <a:t> dari total penjualan (1.231.792)</a:t>
            </a:r>
            <a:endParaRPr sz="1800">
              <a:solidFill>
                <a:schemeClr val="accent3"/>
              </a:solidFill>
              <a:latin typeface="Average"/>
              <a:ea typeface="Average"/>
              <a:cs typeface="Average"/>
              <a:sym typeface="Average"/>
            </a:endParaRPr>
          </a:p>
        </p:txBody>
      </p:sp>
      <p:pic>
        <p:nvPicPr>
          <p:cNvPr id="170" name="Google Shape;170;p28"/>
          <p:cNvPicPr preferRelativeResize="0"/>
          <p:nvPr/>
        </p:nvPicPr>
        <p:blipFill>
          <a:blip r:embed="rId3">
            <a:alphaModFix/>
          </a:blip>
          <a:stretch>
            <a:fillRect/>
          </a:stretch>
        </p:blipFill>
        <p:spPr>
          <a:xfrm>
            <a:off x="404300" y="1589375"/>
            <a:ext cx="6315299" cy="31337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29"/>
          <p:cNvSpPr txBox="1"/>
          <p:nvPr>
            <p:ph type="title"/>
          </p:nvPr>
        </p:nvSpPr>
        <p:spPr>
          <a:xfrm>
            <a:off x="272325" y="264175"/>
            <a:ext cx="8741100" cy="10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Karakteristik Segmentasi Customer dengan Jumlah Pembelian pada Kategori Produk  </a:t>
            </a:r>
            <a:endParaRPr/>
          </a:p>
        </p:txBody>
      </p:sp>
      <p:pic>
        <p:nvPicPr>
          <p:cNvPr id="176" name="Google Shape;176;p29"/>
          <p:cNvPicPr preferRelativeResize="0"/>
          <p:nvPr/>
        </p:nvPicPr>
        <p:blipFill>
          <a:blip r:embed="rId3">
            <a:alphaModFix/>
          </a:blip>
          <a:stretch>
            <a:fillRect/>
          </a:stretch>
        </p:blipFill>
        <p:spPr>
          <a:xfrm>
            <a:off x="860875" y="1402975"/>
            <a:ext cx="7238100" cy="356955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0"/>
          <p:cNvSpPr txBox="1"/>
          <p:nvPr/>
        </p:nvSpPr>
        <p:spPr>
          <a:xfrm>
            <a:off x="6698975" y="1460700"/>
            <a:ext cx="1810500" cy="3063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Secara platform, 11.759 transaksi atau </a:t>
            </a:r>
            <a:r>
              <a:rPr b="1" lang="en" sz="1800">
                <a:solidFill>
                  <a:schemeClr val="accent3"/>
                </a:solidFill>
                <a:latin typeface="Average"/>
                <a:ea typeface="Average"/>
                <a:cs typeface="Average"/>
                <a:sym typeface="Average"/>
              </a:rPr>
              <a:t>46,1%</a:t>
            </a:r>
            <a:r>
              <a:rPr lang="en" sz="1800">
                <a:solidFill>
                  <a:schemeClr val="accent3"/>
                </a:solidFill>
                <a:latin typeface="Average"/>
                <a:ea typeface="Average"/>
                <a:cs typeface="Average"/>
                <a:sym typeface="Average"/>
              </a:rPr>
              <a:t> dari total transaksi di supermarket datang dari transaksi berbelanja di toko / store.</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t/>
            </a:r>
            <a:endParaRPr sz="1800">
              <a:solidFill>
                <a:schemeClr val="accent3"/>
              </a:solidFill>
              <a:latin typeface="Average"/>
              <a:ea typeface="Average"/>
              <a:cs typeface="Average"/>
              <a:sym typeface="Average"/>
            </a:endParaRPr>
          </a:p>
          <a:p>
            <a:pPr indent="0" lvl="0" marL="0" rtl="0" algn="l">
              <a:spcBef>
                <a:spcPts val="0"/>
              </a:spcBef>
              <a:spcAft>
                <a:spcPts val="0"/>
              </a:spcAft>
              <a:buNone/>
            </a:pPr>
            <a:r>
              <a:rPr lang="en" sz="1200">
                <a:solidFill>
                  <a:schemeClr val="accent3"/>
                </a:solidFill>
                <a:latin typeface="Average"/>
                <a:ea typeface="Average"/>
                <a:cs typeface="Average"/>
                <a:sym typeface="Average"/>
              </a:rPr>
              <a:t>Total Transaksi:</a:t>
            </a:r>
            <a:endParaRPr sz="1200">
              <a:solidFill>
                <a:schemeClr val="accent3"/>
              </a:solidFill>
              <a:latin typeface="Average"/>
              <a:ea typeface="Average"/>
              <a:cs typeface="Average"/>
              <a:sym typeface="Average"/>
            </a:endParaRPr>
          </a:p>
          <a:p>
            <a:pPr indent="0" lvl="0" marL="0" rtl="0" algn="l">
              <a:spcBef>
                <a:spcPts val="0"/>
              </a:spcBef>
              <a:spcAft>
                <a:spcPts val="0"/>
              </a:spcAft>
              <a:buNone/>
            </a:pPr>
            <a:r>
              <a:rPr lang="en" sz="1200">
                <a:solidFill>
                  <a:schemeClr val="accent3"/>
                </a:solidFill>
                <a:latin typeface="Average"/>
                <a:ea typeface="Average"/>
                <a:cs typeface="Average"/>
                <a:sym typeface="Average"/>
              </a:rPr>
              <a:t>25.470</a:t>
            </a:r>
            <a:endParaRPr sz="1200">
              <a:solidFill>
                <a:schemeClr val="accent3"/>
              </a:solidFill>
              <a:latin typeface="Average"/>
              <a:ea typeface="Average"/>
              <a:cs typeface="Average"/>
              <a:sym typeface="Average"/>
            </a:endParaRPr>
          </a:p>
        </p:txBody>
      </p:sp>
      <p:sp>
        <p:nvSpPr>
          <p:cNvPr id="182" name="Google Shape;182;p30"/>
          <p:cNvSpPr txBox="1"/>
          <p:nvPr>
            <p:ph type="title"/>
          </p:nvPr>
        </p:nvSpPr>
        <p:spPr>
          <a:xfrm>
            <a:off x="176400" y="350775"/>
            <a:ext cx="9144000" cy="10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Karakteristik Segmentasi Customer dengan Platform Transaksi</a:t>
            </a:r>
            <a:endParaRPr/>
          </a:p>
        </p:txBody>
      </p:sp>
      <p:pic>
        <p:nvPicPr>
          <p:cNvPr id="183" name="Google Shape;183;p30"/>
          <p:cNvPicPr preferRelativeResize="0"/>
          <p:nvPr/>
        </p:nvPicPr>
        <p:blipFill>
          <a:blip r:embed="rId3">
            <a:alphaModFix/>
          </a:blip>
          <a:stretch>
            <a:fillRect/>
          </a:stretch>
        </p:blipFill>
        <p:spPr>
          <a:xfrm>
            <a:off x="593225" y="1279550"/>
            <a:ext cx="5741773" cy="34253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1"/>
          <p:cNvSpPr txBox="1"/>
          <p:nvPr>
            <p:ph type="title"/>
          </p:nvPr>
        </p:nvSpPr>
        <p:spPr>
          <a:xfrm>
            <a:off x="141700" y="185450"/>
            <a:ext cx="9314100" cy="10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Karakteristik Segmentasi Customer dengan Platform Transaksi</a:t>
            </a:r>
            <a:endParaRPr/>
          </a:p>
        </p:txBody>
      </p:sp>
      <p:pic>
        <p:nvPicPr>
          <p:cNvPr id="189" name="Google Shape;189;p31"/>
          <p:cNvPicPr preferRelativeResize="0"/>
          <p:nvPr/>
        </p:nvPicPr>
        <p:blipFill>
          <a:blip r:embed="rId3">
            <a:alphaModFix/>
          </a:blip>
          <a:stretch>
            <a:fillRect/>
          </a:stretch>
        </p:blipFill>
        <p:spPr>
          <a:xfrm>
            <a:off x="1227850" y="909575"/>
            <a:ext cx="6625301" cy="403527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Overview</a:t>
            </a:r>
            <a:endParaRPr/>
          </a:p>
        </p:txBody>
      </p:sp>
      <p:sp>
        <p:nvSpPr>
          <p:cNvPr id="66" name="Google Shape;66;p14"/>
          <p:cNvSpPr txBox="1"/>
          <p:nvPr>
            <p:ph idx="1" type="body"/>
          </p:nvPr>
        </p:nvSpPr>
        <p:spPr>
          <a:xfrm>
            <a:off x="311700" y="1073750"/>
            <a:ext cx="85206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Sebuah perusahaan supermarket ingin meningkatkan penjualan dan profitabilitas. </a:t>
            </a:r>
            <a:endParaRPr/>
          </a:p>
          <a:p>
            <a:pPr indent="0" lvl="0" marL="0" rtl="0" algn="l">
              <a:spcBef>
                <a:spcPts val="1600"/>
              </a:spcBef>
              <a:spcAft>
                <a:spcPts val="0"/>
              </a:spcAft>
              <a:buNone/>
            </a:pPr>
            <a:r>
              <a:rPr lang="en"/>
              <a:t>Untuk mencapai tujuan tersebut, perusahaan mengumpulkan data customer yang mencakup berbagai aspek seperti status pelanggan, jumlah pengeluaran pada produk tertentu, partisipasi dalam campaign promosi, serta informasi lainnya. </a:t>
            </a:r>
            <a:endParaRPr/>
          </a:p>
          <a:p>
            <a:pPr indent="0" lvl="0" marL="0" rtl="0" algn="l">
              <a:spcBef>
                <a:spcPts val="1600"/>
              </a:spcBef>
              <a:spcAft>
                <a:spcPts val="1600"/>
              </a:spcAft>
              <a:buNone/>
            </a:pPr>
            <a:r>
              <a:rPr lang="en"/>
              <a:t>Ada yang aktif bertransaksi, tapi ada juga yang tidak kembali bertransaksi ke supermarket. Data analisis akan membantu memahami faktor adanya perbedaan ini.</a:t>
            </a:r>
            <a:endParaRPr/>
          </a:p>
        </p:txBody>
      </p:sp>
      <p:pic>
        <p:nvPicPr>
          <p:cNvPr id="67" name="Google Shape;67;p14" title="Supermarket tanda vektor gambar | Domain publik vektor"/>
          <p:cNvPicPr preferRelativeResize="0"/>
          <p:nvPr/>
        </p:nvPicPr>
        <p:blipFill>
          <a:blip r:embed="rId3">
            <a:alphaModFix/>
          </a:blip>
          <a:stretch>
            <a:fillRect/>
          </a:stretch>
        </p:blipFill>
        <p:spPr>
          <a:xfrm>
            <a:off x="439750" y="4153100"/>
            <a:ext cx="733175" cy="733175"/>
          </a:xfrm>
          <a:prstGeom prst="rect">
            <a:avLst/>
          </a:prstGeom>
          <a:noFill/>
          <a:ln>
            <a:noFill/>
          </a:ln>
        </p:spPr>
      </p:pic>
      <p:pic>
        <p:nvPicPr>
          <p:cNvPr id="68" name="Google Shape;68;p14" title="File:Family-party.png - Wikipedia"/>
          <p:cNvPicPr preferRelativeResize="0"/>
          <p:nvPr/>
        </p:nvPicPr>
        <p:blipFill>
          <a:blip r:embed="rId4">
            <a:alphaModFix/>
          </a:blip>
          <a:stretch>
            <a:fillRect/>
          </a:stretch>
        </p:blipFill>
        <p:spPr>
          <a:xfrm>
            <a:off x="6321125" y="3792000"/>
            <a:ext cx="2550525" cy="11677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2"/>
          <p:cNvSpPr txBox="1"/>
          <p:nvPr>
            <p:ph type="title"/>
          </p:nvPr>
        </p:nvSpPr>
        <p:spPr>
          <a:xfrm>
            <a:off x="141700" y="185450"/>
            <a:ext cx="8903100" cy="10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Hubungan Total Spending dengan Marital Status dan Jumlah Anak</a:t>
            </a:r>
            <a:endParaRPr/>
          </a:p>
        </p:txBody>
      </p:sp>
      <p:pic>
        <p:nvPicPr>
          <p:cNvPr id="195" name="Google Shape;195;p32"/>
          <p:cNvPicPr preferRelativeResize="0"/>
          <p:nvPr/>
        </p:nvPicPr>
        <p:blipFill>
          <a:blip r:embed="rId3">
            <a:alphaModFix/>
          </a:blip>
          <a:stretch>
            <a:fillRect/>
          </a:stretch>
        </p:blipFill>
        <p:spPr>
          <a:xfrm>
            <a:off x="4658814" y="1738925"/>
            <a:ext cx="4144337" cy="2640475"/>
          </a:xfrm>
          <a:prstGeom prst="rect">
            <a:avLst/>
          </a:prstGeom>
          <a:noFill/>
          <a:ln>
            <a:noFill/>
          </a:ln>
        </p:spPr>
      </p:pic>
      <p:sp>
        <p:nvSpPr>
          <p:cNvPr id="196" name="Google Shape;196;p32"/>
          <p:cNvSpPr txBox="1"/>
          <p:nvPr/>
        </p:nvSpPr>
        <p:spPr>
          <a:xfrm>
            <a:off x="1424800" y="1290988"/>
            <a:ext cx="18105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Total Customer</a:t>
            </a:r>
            <a:endParaRPr sz="1200">
              <a:solidFill>
                <a:schemeClr val="accent3"/>
              </a:solidFill>
              <a:latin typeface="Average"/>
              <a:ea typeface="Average"/>
              <a:cs typeface="Average"/>
              <a:sym typeface="Average"/>
            </a:endParaRPr>
          </a:p>
        </p:txBody>
      </p:sp>
      <p:sp>
        <p:nvSpPr>
          <p:cNvPr id="197" name="Google Shape;197;p32"/>
          <p:cNvSpPr txBox="1"/>
          <p:nvPr/>
        </p:nvSpPr>
        <p:spPr>
          <a:xfrm>
            <a:off x="6019789" y="1290981"/>
            <a:ext cx="18105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Total Sales</a:t>
            </a:r>
            <a:endParaRPr sz="1200">
              <a:solidFill>
                <a:schemeClr val="accent3"/>
              </a:solidFill>
              <a:latin typeface="Average"/>
              <a:ea typeface="Average"/>
              <a:cs typeface="Average"/>
              <a:sym typeface="Average"/>
            </a:endParaRPr>
          </a:p>
        </p:txBody>
      </p:sp>
      <p:pic>
        <p:nvPicPr>
          <p:cNvPr id="198" name="Google Shape;198;p32"/>
          <p:cNvPicPr preferRelativeResize="0"/>
          <p:nvPr/>
        </p:nvPicPr>
        <p:blipFill>
          <a:blip r:embed="rId4">
            <a:alphaModFix/>
          </a:blip>
          <a:stretch>
            <a:fillRect/>
          </a:stretch>
        </p:blipFill>
        <p:spPr>
          <a:xfrm>
            <a:off x="427675" y="1738950"/>
            <a:ext cx="4144325" cy="2640453"/>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3"/>
          <p:cNvSpPr txBox="1"/>
          <p:nvPr>
            <p:ph type="title"/>
          </p:nvPr>
        </p:nvSpPr>
        <p:spPr>
          <a:xfrm>
            <a:off x="141700" y="185450"/>
            <a:ext cx="8903100" cy="106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Hubungan Total Spending dengan Marital Status dan Jumlah Anak</a:t>
            </a:r>
            <a:endParaRPr/>
          </a:p>
        </p:txBody>
      </p:sp>
      <p:sp>
        <p:nvSpPr>
          <p:cNvPr id="204" name="Google Shape;204;p33"/>
          <p:cNvSpPr txBox="1"/>
          <p:nvPr/>
        </p:nvSpPr>
        <p:spPr>
          <a:xfrm>
            <a:off x="1424800" y="1290988"/>
            <a:ext cx="18105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Total Customer</a:t>
            </a:r>
            <a:endParaRPr sz="1200">
              <a:solidFill>
                <a:schemeClr val="accent3"/>
              </a:solidFill>
              <a:latin typeface="Average"/>
              <a:ea typeface="Average"/>
              <a:cs typeface="Average"/>
              <a:sym typeface="Average"/>
            </a:endParaRPr>
          </a:p>
        </p:txBody>
      </p:sp>
      <p:sp>
        <p:nvSpPr>
          <p:cNvPr id="205" name="Google Shape;205;p33"/>
          <p:cNvSpPr txBox="1"/>
          <p:nvPr/>
        </p:nvSpPr>
        <p:spPr>
          <a:xfrm>
            <a:off x="6019789" y="1290981"/>
            <a:ext cx="1810500" cy="405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accent3"/>
                </a:solidFill>
                <a:latin typeface="Average"/>
                <a:ea typeface="Average"/>
                <a:cs typeface="Average"/>
                <a:sym typeface="Average"/>
              </a:rPr>
              <a:t>Total Sales</a:t>
            </a:r>
            <a:endParaRPr sz="1200">
              <a:solidFill>
                <a:schemeClr val="accent3"/>
              </a:solidFill>
              <a:latin typeface="Average"/>
              <a:ea typeface="Average"/>
              <a:cs typeface="Average"/>
              <a:sym typeface="Average"/>
            </a:endParaRPr>
          </a:p>
        </p:txBody>
      </p:sp>
      <p:pic>
        <p:nvPicPr>
          <p:cNvPr id="206" name="Google Shape;206;p33"/>
          <p:cNvPicPr preferRelativeResize="0"/>
          <p:nvPr/>
        </p:nvPicPr>
        <p:blipFill>
          <a:blip r:embed="rId3">
            <a:alphaModFix/>
          </a:blip>
          <a:stretch>
            <a:fillRect/>
          </a:stretch>
        </p:blipFill>
        <p:spPr>
          <a:xfrm>
            <a:off x="597998" y="1738948"/>
            <a:ext cx="3680452" cy="2640475"/>
          </a:xfrm>
          <a:prstGeom prst="rect">
            <a:avLst/>
          </a:prstGeom>
          <a:noFill/>
          <a:ln>
            <a:noFill/>
          </a:ln>
        </p:spPr>
      </p:pic>
      <p:pic>
        <p:nvPicPr>
          <p:cNvPr id="207" name="Google Shape;207;p33"/>
          <p:cNvPicPr preferRelativeResize="0"/>
          <p:nvPr/>
        </p:nvPicPr>
        <p:blipFill>
          <a:blip r:embed="rId4">
            <a:alphaModFix/>
          </a:blip>
          <a:stretch>
            <a:fillRect/>
          </a:stretch>
        </p:blipFill>
        <p:spPr>
          <a:xfrm>
            <a:off x="4800600" y="1738901"/>
            <a:ext cx="3680450" cy="2640474"/>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4"/>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Part 4: </a:t>
            </a:r>
            <a:endParaRPr b="1" sz="4200"/>
          </a:p>
          <a:p>
            <a:pPr indent="0" lvl="0" marL="0" rtl="0" algn="l">
              <a:spcBef>
                <a:spcPts val="0"/>
              </a:spcBef>
              <a:spcAft>
                <a:spcPts val="0"/>
              </a:spcAft>
              <a:buNone/>
            </a:pPr>
            <a:r>
              <a:rPr lang="en" sz="4200"/>
              <a:t>Proposed deliverables</a:t>
            </a:r>
            <a:endParaRPr sz="42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Proposed deliverables</a:t>
            </a:r>
            <a:endParaRPr/>
          </a:p>
        </p:txBody>
      </p:sp>
      <p:grpSp>
        <p:nvGrpSpPr>
          <p:cNvPr id="218" name="Google Shape;218;p35"/>
          <p:cNvGrpSpPr/>
          <p:nvPr/>
        </p:nvGrpSpPr>
        <p:grpSpPr>
          <a:xfrm>
            <a:off x="424825" y="1253973"/>
            <a:ext cx="8294372" cy="799416"/>
            <a:chOff x="424813" y="1177875"/>
            <a:chExt cx="8294372" cy="849900"/>
          </a:xfrm>
        </p:grpSpPr>
        <p:sp>
          <p:nvSpPr>
            <p:cNvPr id="219" name="Google Shape;219;p35"/>
            <p:cNvSpPr/>
            <p:nvPr/>
          </p:nvSpPr>
          <p:spPr>
            <a:xfrm>
              <a:off x="2927684" y="1177875"/>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35"/>
            <p:cNvSpPr/>
            <p:nvPr/>
          </p:nvSpPr>
          <p:spPr>
            <a:xfrm>
              <a:off x="424813" y="117787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1" name="Google Shape;221;p35"/>
          <p:cNvSpPr txBox="1"/>
          <p:nvPr>
            <p:ph idx="4294967295" type="body"/>
          </p:nvPr>
        </p:nvSpPr>
        <p:spPr>
          <a:xfrm>
            <a:off x="539675" y="125420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Optimalkan Campaign Marketing</a:t>
            </a:r>
            <a:endParaRPr>
              <a:solidFill>
                <a:schemeClr val="lt1"/>
              </a:solidFill>
            </a:endParaRPr>
          </a:p>
        </p:txBody>
      </p:sp>
      <p:sp>
        <p:nvSpPr>
          <p:cNvPr id="222" name="Google Shape;222;p35"/>
          <p:cNvSpPr txBox="1"/>
          <p:nvPr>
            <p:ph idx="4294967295" type="body"/>
          </p:nvPr>
        </p:nvSpPr>
        <p:spPr>
          <a:xfrm>
            <a:off x="3480453" y="1254158"/>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Review strategi campaign kedua dan targetkan berdasarkan segmentasi RFM.</a:t>
            </a:r>
            <a:endParaRPr>
              <a:solidFill>
                <a:schemeClr val="lt1"/>
              </a:solidFill>
            </a:endParaRPr>
          </a:p>
        </p:txBody>
      </p:sp>
      <p:grpSp>
        <p:nvGrpSpPr>
          <p:cNvPr id="223" name="Google Shape;223;p35"/>
          <p:cNvGrpSpPr/>
          <p:nvPr/>
        </p:nvGrpSpPr>
        <p:grpSpPr>
          <a:xfrm>
            <a:off x="424825" y="2127339"/>
            <a:ext cx="8294360" cy="799416"/>
            <a:chOff x="424813" y="2075689"/>
            <a:chExt cx="8294360" cy="849900"/>
          </a:xfrm>
        </p:grpSpPr>
        <p:sp>
          <p:nvSpPr>
            <p:cNvPr id="224" name="Google Shape;224;p35"/>
            <p:cNvSpPr/>
            <p:nvPr/>
          </p:nvSpPr>
          <p:spPr>
            <a:xfrm>
              <a:off x="2927672" y="2075689"/>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35"/>
            <p:cNvSpPr/>
            <p:nvPr/>
          </p:nvSpPr>
          <p:spPr>
            <a:xfrm>
              <a:off x="424813" y="207568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26" name="Google Shape;226;p35"/>
          <p:cNvSpPr txBox="1"/>
          <p:nvPr>
            <p:ph idx="4294967295" type="body"/>
          </p:nvPr>
        </p:nvSpPr>
        <p:spPr>
          <a:xfrm>
            <a:off x="539675" y="2127450"/>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Fokus pada Produk Utama</a:t>
            </a:r>
            <a:endParaRPr>
              <a:solidFill>
                <a:schemeClr val="lt1"/>
              </a:solidFill>
            </a:endParaRPr>
          </a:p>
        </p:txBody>
      </p:sp>
      <p:sp>
        <p:nvSpPr>
          <p:cNvPr id="227" name="Google Shape;227;p35"/>
          <p:cNvSpPr txBox="1"/>
          <p:nvPr>
            <p:ph idx="4294967295" type="body"/>
          </p:nvPr>
        </p:nvSpPr>
        <p:spPr>
          <a:xfrm>
            <a:off x="3480453" y="2127465"/>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Optimalkan promosi wine dan daging, serta lakukan analisis tambahan untuk profitabilitas</a:t>
            </a:r>
            <a:endParaRPr>
              <a:solidFill>
                <a:schemeClr val="lt1"/>
              </a:solidFill>
            </a:endParaRPr>
          </a:p>
        </p:txBody>
      </p:sp>
      <p:grpSp>
        <p:nvGrpSpPr>
          <p:cNvPr id="228" name="Google Shape;228;p35"/>
          <p:cNvGrpSpPr/>
          <p:nvPr/>
        </p:nvGrpSpPr>
        <p:grpSpPr>
          <a:xfrm>
            <a:off x="424825" y="3000705"/>
            <a:ext cx="8294360" cy="799447"/>
            <a:chOff x="424813" y="2974405"/>
            <a:chExt cx="8294360" cy="849933"/>
          </a:xfrm>
        </p:grpSpPr>
        <p:sp>
          <p:nvSpPr>
            <p:cNvPr id="229" name="Google Shape;229;p35"/>
            <p:cNvSpPr/>
            <p:nvPr/>
          </p:nvSpPr>
          <p:spPr>
            <a:xfrm>
              <a:off x="2927672" y="2974438"/>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35"/>
            <p:cNvSpPr/>
            <p:nvPr/>
          </p:nvSpPr>
          <p:spPr>
            <a:xfrm>
              <a:off x="424813" y="2974405"/>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1" name="Google Shape;231;p35"/>
          <p:cNvSpPr txBox="1"/>
          <p:nvPr>
            <p:ph idx="4294967295" type="body"/>
          </p:nvPr>
        </p:nvSpPr>
        <p:spPr>
          <a:xfrm>
            <a:off x="539675" y="3000775"/>
            <a:ext cx="2422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a:solidFill>
                  <a:schemeClr val="lt1"/>
                </a:solidFill>
              </a:rPr>
              <a:t>Pengalaman Belanja di Toko</a:t>
            </a:r>
            <a:endParaRPr>
              <a:solidFill>
                <a:schemeClr val="lt1"/>
              </a:solidFill>
            </a:endParaRPr>
          </a:p>
        </p:txBody>
      </p:sp>
      <p:sp>
        <p:nvSpPr>
          <p:cNvPr id="232" name="Google Shape;232;p35"/>
          <p:cNvSpPr txBox="1"/>
          <p:nvPr>
            <p:ph idx="4294967295" type="body"/>
          </p:nvPr>
        </p:nvSpPr>
        <p:spPr>
          <a:xfrm>
            <a:off x="3480453" y="3004317"/>
            <a:ext cx="5111700" cy="799200"/>
          </a:xfrm>
          <a:prstGeom prst="rect">
            <a:avLst/>
          </a:prstGeom>
        </p:spPr>
        <p:txBody>
          <a:bodyPr anchorCtr="0" anchor="ctr" bIns="91425" lIns="91425" spcFirstLastPara="1" rIns="91425" wrap="square" tIns="91425">
            <a:noAutofit/>
          </a:bodyPr>
          <a:lstStyle/>
          <a:p>
            <a:pPr indent="-342900" lvl="0" marL="457200" rtl="0" algn="l">
              <a:spcBef>
                <a:spcPts val="0"/>
              </a:spcBef>
              <a:spcAft>
                <a:spcPts val="0"/>
              </a:spcAft>
              <a:buClr>
                <a:schemeClr val="lt1"/>
              </a:buClr>
              <a:buSzPts val="1800"/>
              <a:buChar char="●"/>
            </a:pPr>
            <a:r>
              <a:rPr lang="en">
                <a:solidFill>
                  <a:schemeClr val="lt1"/>
                </a:solidFill>
              </a:rPr>
              <a:t>Perkuat pengalaman belanja offline dan dukung belanja online</a:t>
            </a:r>
            <a:endParaRPr>
              <a:solidFill>
                <a:schemeClr val="lt1"/>
              </a:solidFill>
            </a:endParaRPr>
          </a:p>
        </p:txBody>
      </p:sp>
      <p:grpSp>
        <p:nvGrpSpPr>
          <p:cNvPr id="233" name="Google Shape;233;p35"/>
          <p:cNvGrpSpPr/>
          <p:nvPr/>
        </p:nvGrpSpPr>
        <p:grpSpPr>
          <a:xfrm>
            <a:off x="424825" y="3874103"/>
            <a:ext cx="8294360" cy="799447"/>
            <a:chOff x="424813" y="3871259"/>
            <a:chExt cx="8294360" cy="849933"/>
          </a:xfrm>
        </p:grpSpPr>
        <p:sp>
          <p:nvSpPr>
            <p:cNvPr id="234" name="Google Shape;234;p35"/>
            <p:cNvSpPr/>
            <p:nvPr/>
          </p:nvSpPr>
          <p:spPr>
            <a:xfrm>
              <a:off x="2927672" y="3871292"/>
              <a:ext cx="5791500" cy="8499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35"/>
            <p:cNvSpPr/>
            <p:nvPr/>
          </p:nvSpPr>
          <p:spPr>
            <a:xfrm>
              <a:off x="424813" y="3871259"/>
              <a:ext cx="3055800" cy="849900"/>
            </a:xfrm>
            <a:prstGeom prst="homePlate">
              <a:avLst>
                <a:gd fmla="val 26719" name="adj"/>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36" name="Google Shape;236;p35"/>
          <p:cNvSpPr txBox="1"/>
          <p:nvPr>
            <p:ph idx="4294967295" type="body"/>
          </p:nvPr>
        </p:nvSpPr>
        <p:spPr>
          <a:xfrm>
            <a:off x="539675" y="3874100"/>
            <a:ext cx="2881500" cy="799200"/>
          </a:xfrm>
          <a:prstGeom prst="rect">
            <a:avLst/>
          </a:prstGeom>
        </p:spPr>
        <p:txBody>
          <a:bodyPr anchorCtr="0" anchor="ctr" bIns="91425" lIns="91425" spcFirstLastPara="1" rIns="91425" wrap="square" tIns="91425">
            <a:noAutofit/>
          </a:bodyPr>
          <a:lstStyle/>
          <a:p>
            <a:pPr indent="0" lvl="0" marL="0" rtl="0" algn="l">
              <a:lnSpc>
                <a:spcPct val="100000"/>
              </a:lnSpc>
              <a:spcBef>
                <a:spcPts val="0"/>
              </a:spcBef>
              <a:spcAft>
                <a:spcPts val="0"/>
              </a:spcAft>
              <a:buNone/>
            </a:pPr>
            <a:r>
              <a:rPr lang="en" sz="1700">
                <a:solidFill>
                  <a:schemeClr val="lt1"/>
                </a:solidFill>
              </a:rPr>
              <a:t>Segmentasi Berdasarkan Status Pernikahan dan Kehadiran Anak</a:t>
            </a:r>
            <a:endParaRPr sz="1700">
              <a:solidFill>
                <a:schemeClr val="lt1"/>
              </a:solidFill>
            </a:endParaRPr>
          </a:p>
        </p:txBody>
      </p:sp>
      <p:sp>
        <p:nvSpPr>
          <p:cNvPr id="237" name="Google Shape;237;p35"/>
          <p:cNvSpPr txBox="1"/>
          <p:nvPr>
            <p:ph idx="4294967295" type="body"/>
          </p:nvPr>
        </p:nvSpPr>
        <p:spPr>
          <a:xfrm>
            <a:off x="3480450" y="3876300"/>
            <a:ext cx="5451600" cy="799200"/>
          </a:xfrm>
          <a:prstGeom prst="rect">
            <a:avLst/>
          </a:prstGeom>
        </p:spPr>
        <p:txBody>
          <a:bodyPr anchorCtr="0" anchor="ctr"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rPr>
              <a:t>Kembangkan penawaran khusus yang sesuai dengan kebutuhan keluarga dan strategi berbeda untuk customer dengan dan tanpa anak.</a:t>
            </a:r>
            <a:endParaRPr sz="1500">
              <a:solidFill>
                <a:schemeClr val="lt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36"/>
          <p:cNvSpPr txBox="1"/>
          <p:nvPr>
            <p:ph idx="4294967295" type="title"/>
          </p:nvPr>
        </p:nvSpPr>
        <p:spPr>
          <a:xfrm>
            <a:off x="311700" y="20205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Strategy Recommendation for RFM Segmentation</a:t>
            </a:r>
            <a:endParaRPr/>
          </a:p>
        </p:txBody>
      </p:sp>
      <p:graphicFrame>
        <p:nvGraphicFramePr>
          <p:cNvPr id="243" name="Google Shape;243;p36"/>
          <p:cNvGraphicFramePr/>
          <p:nvPr/>
        </p:nvGraphicFramePr>
        <p:xfrm>
          <a:off x="505375" y="912150"/>
          <a:ext cx="3000000" cy="3000000"/>
        </p:xfrm>
        <a:graphic>
          <a:graphicData uri="http://schemas.openxmlformats.org/drawingml/2006/table">
            <a:tbl>
              <a:tblPr>
                <a:noFill/>
                <a:tableStyleId>{9E78C957-0D0A-49CE-8AFF-5338E5E4EE49}</a:tableStyleId>
              </a:tblPr>
              <a:tblGrid>
                <a:gridCol w="2020650"/>
                <a:gridCol w="6219450"/>
              </a:tblGrid>
              <a:tr h="613950">
                <a:tc>
                  <a:txBody>
                    <a:bodyPr/>
                    <a:lstStyle/>
                    <a:p>
                      <a:pPr indent="0" lvl="0" marL="0" rtl="0" algn="ctr">
                        <a:spcBef>
                          <a:spcPts val="0"/>
                        </a:spcBef>
                        <a:spcAft>
                          <a:spcPts val="0"/>
                        </a:spcAft>
                        <a:buNone/>
                      </a:pPr>
                      <a:r>
                        <a:rPr b="1" lang="en">
                          <a:solidFill>
                            <a:schemeClr val="dk1"/>
                          </a:solidFill>
                        </a:rPr>
                        <a:t>VIP Customer</a:t>
                      </a:r>
                      <a:endParaRPr b="1">
                        <a:solidFill>
                          <a:schemeClr val="dk1"/>
                        </a:solidFill>
                      </a:endParaRPr>
                    </a:p>
                  </a:txBody>
                  <a:tcPr marT="91425" marB="91425" marR="91425" marL="91425" anchor="ctr">
                    <a:solidFill>
                      <a:srgbClr val="134F5C"/>
                    </a:solidFill>
                  </a:tcPr>
                </a:tc>
                <a:tc>
                  <a:txBody>
                    <a:bodyPr/>
                    <a:lstStyle/>
                    <a:p>
                      <a:pPr indent="0" lvl="0" marL="0" rtl="0" algn="l">
                        <a:spcBef>
                          <a:spcPts val="0"/>
                        </a:spcBef>
                        <a:spcAft>
                          <a:spcPts val="0"/>
                        </a:spcAft>
                        <a:buNone/>
                      </a:pPr>
                      <a:r>
                        <a:rPr lang="en">
                          <a:solidFill>
                            <a:schemeClr val="dk1"/>
                          </a:solidFill>
                        </a:rPr>
                        <a:t>Personalized Concierge Services, Exclusive VIP Events, Reward High Spend</a:t>
                      </a:r>
                      <a:endParaRPr>
                        <a:solidFill>
                          <a:schemeClr val="dk1"/>
                        </a:solidFill>
                      </a:endParaRPr>
                    </a:p>
                  </a:txBody>
                  <a:tcPr marT="91425" marB="91425" marR="91425" marL="91425" anchor="ctr"/>
                </a:tc>
              </a:tr>
              <a:tr h="638450">
                <a:tc>
                  <a:txBody>
                    <a:bodyPr/>
                    <a:lstStyle/>
                    <a:p>
                      <a:pPr indent="0" lvl="0" marL="0" rtl="0" algn="ctr">
                        <a:spcBef>
                          <a:spcPts val="0"/>
                        </a:spcBef>
                        <a:spcAft>
                          <a:spcPts val="0"/>
                        </a:spcAft>
                        <a:buNone/>
                      </a:pPr>
                      <a:r>
                        <a:rPr b="1" lang="en">
                          <a:solidFill>
                            <a:schemeClr val="dk1"/>
                          </a:solidFill>
                        </a:rPr>
                        <a:t>Loyal Customer</a:t>
                      </a:r>
                      <a:endParaRPr b="1">
                        <a:solidFill>
                          <a:schemeClr val="dk1"/>
                        </a:solidFill>
                      </a:endParaRPr>
                    </a:p>
                  </a:txBody>
                  <a:tcPr marT="91425" marB="91425" marR="91425" marL="91425" anchor="ctr">
                    <a:solidFill>
                      <a:srgbClr val="134F5C"/>
                    </a:solidFill>
                  </a:tcPr>
                </a:tc>
                <a:tc>
                  <a:txBody>
                    <a:bodyPr/>
                    <a:lstStyle/>
                    <a:p>
                      <a:pPr indent="0" lvl="0" marL="0" rtl="0" algn="l">
                        <a:spcBef>
                          <a:spcPts val="0"/>
                        </a:spcBef>
                        <a:spcAft>
                          <a:spcPts val="0"/>
                        </a:spcAft>
                        <a:buNone/>
                      </a:pPr>
                      <a:r>
                        <a:rPr lang="en">
                          <a:solidFill>
                            <a:schemeClr val="dk1"/>
                          </a:solidFill>
                        </a:rPr>
                        <a:t>Exclusive Member Benefits, Cross-Selling Opportunities, Sustain Engagement</a:t>
                      </a:r>
                      <a:endParaRPr>
                        <a:solidFill>
                          <a:schemeClr val="dk1"/>
                        </a:solidFill>
                      </a:endParaRPr>
                    </a:p>
                  </a:txBody>
                  <a:tcPr marT="91425" marB="91425" marR="91425" marL="91425" anchor="ctr"/>
                </a:tc>
              </a:tr>
              <a:tr h="613950">
                <a:tc>
                  <a:txBody>
                    <a:bodyPr/>
                    <a:lstStyle/>
                    <a:p>
                      <a:pPr indent="0" lvl="0" marL="0" rtl="0" algn="ctr">
                        <a:spcBef>
                          <a:spcPts val="0"/>
                        </a:spcBef>
                        <a:spcAft>
                          <a:spcPts val="0"/>
                        </a:spcAft>
                        <a:buNone/>
                      </a:pPr>
                      <a:r>
                        <a:rPr b="1" lang="en">
                          <a:solidFill>
                            <a:schemeClr val="dk1"/>
                          </a:solidFill>
                        </a:rPr>
                        <a:t>Potential Loyalist</a:t>
                      </a:r>
                      <a:endParaRPr b="1">
                        <a:solidFill>
                          <a:schemeClr val="dk1"/>
                        </a:solidFill>
                      </a:endParaRPr>
                    </a:p>
                  </a:txBody>
                  <a:tcPr marT="91425" marB="91425" marR="91425" marL="91425" anchor="ctr">
                    <a:solidFill>
                      <a:srgbClr val="134F5C"/>
                    </a:solidFill>
                  </a:tcPr>
                </a:tc>
                <a:tc>
                  <a:txBody>
                    <a:bodyPr/>
                    <a:lstStyle/>
                    <a:p>
                      <a:pPr indent="0" lvl="0" marL="0" rtl="0" algn="l">
                        <a:spcBef>
                          <a:spcPts val="0"/>
                        </a:spcBef>
                        <a:spcAft>
                          <a:spcPts val="0"/>
                        </a:spcAft>
                        <a:buNone/>
                      </a:pPr>
                      <a:r>
                        <a:rPr lang="en">
                          <a:solidFill>
                            <a:schemeClr val="dk1"/>
                          </a:solidFill>
                        </a:rPr>
                        <a:t>Loyalty Program Enrollment, Incentivize Repeat Purchases, Targeted Upselling</a:t>
                      </a:r>
                      <a:endParaRPr>
                        <a:solidFill>
                          <a:schemeClr val="dk1"/>
                        </a:solidFill>
                      </a:endParaRPr>
                    </a:p>
                  </a:txBody>
                  <a:tcPr marT="91425" marB="91425" marR="91425" marL="91425" anchor="ctr"/>
                </a:tc>
              </a:tr>
              <a:tr h="707825">
                <a:tc>
                  <a:txBody>
                    <a:bodyPr/>
                    <a:lstStyle/>
                    <a:p>
                      <a:pPr indent="0" lvl="0" marL="0" rtl="0" algn="ctr">
                        <a:spcBef>
                          <a:spcPts val="0"/>
                        </a:spcBef>
                        <a:spcAft>
                          <a:spcPts val="0"/>
                        </a:spcAft>
                        <a:buNone/>
                      </a:pPr>
                      <a:r>
                        <a:rPr b="1" lang="en">
                          <a:solidFill>
                            <a:schemeClr val="dk1"/>
                          </a:solidFill>
                        </a:rPr>
                        <a:t>At-Risk Customer</a:t>
                      </a:r>
                      <a:endParaRPr b="1">
                        <a:solidFill>
                          <a:schemeClr val="dk1"/>
                        </a:solidFill>
                      </a:endParaRPr>
                    </a:p>
                  </a:txBody>
                  <a:tcPr marT="91425" marB="91425" marR="91425" marL="91425" anchor="ctr">
                    <a:solidFill>
                      <a:srgbClr val="134F5C"/>
                    </a:solidFill>
                  </a:tcPr>
                </a:tc>
                <a:tc>
                  <a:txBody>
                    <a:bodyPr/>
                    <a:lstStyle/>
                    <a:p>
                      <a:pPr indent="0" lvl="0" marL="0" rtl="0" algn="l">
                        <a:spcBef>
                          <a:spcPts val="0"/>
                        </a:spcBef>
                        <a:spcAft>
                          <a:spcPts val="0"/>
                        </a:spcAft>
                        <a:buNone/>
                      </a:pPr>
                      <a:r>
                        <a:rPr lang="en">
                          <a:solidFill>
                            <a:schemeClr val="dk1"/>
                          </a:solidFill>
                        </a:rPr>
                        <a:t>Urgency-Driven Campaigns, Personalized Offers, Reinforce Value Proposition</a:t>
                      </a:r>
                      <a:endParaRPr>
                        <a:solidFill>
                          <a:schemeClr val="dk1"/>
                        </a:solidFill>
                      </a:endParaRPr>
                    </a:p>
                  </a:txBody>
                  <a:tcPr marT="91425" marB="91425" marR="91425" marL="91425" anchor="ctr"/>
                </a:tc>
              </a:tr>
              <a:tr h="707825">
                <a:tc>
                  <a:txBody>
                    <a:bodyPr/>
                    <a:lstStyle/>
                    <a:p>
                      <a:pPr indent="0" lvl="0" marL="0" rtl="0" algn="ctr">
                        <a:spcBef>
                          <a:spcPts val="0"/>
                        </a:spcBef>
                        <a:spcAft>
                          <a:spcPts val="0"/>
                        </a:spcAft>
                        <a:buNone/>
                      </a:pPr>
                      <a:r>
                        <a:rPr b="1" lang="en">
                          <a:solidFill>
                            <a:schemeClr val="dk1"/>
                          </a:solidFill>
                        </a:rPr>
                        <a:t>Churned Best Customer</a:t>
                      </a:r>
                      <a:endParaRPr b="1">
                        <a:solidFill>
                          <a:schemeClr val="dk1"/>
                        </a:solidFill>
                      </a:endParaRPr>
                    </a:p>
                  </a:txBody>
                  <a:tcPr marT="91425" marB="91425" marR="91425" marL="91425" anchor="ctr">
                    <a:solidFill>
                      <a:srgbClr val="134F5C"/>
                    </a:solidFill>
                  </a:tcPr>
                </a:tc>
                <a:tc>
                  <a:txBody>
                    <a:bodyPr/>
                    <a:lstStyle/>
                    <a:p>
                      <a:pPr indent="0" lvl="0" marL="0" rtl="0" algn="l">
                        <a:spcBef>
                          <a:spcPts val="0"/>
                        </a:spcBef>
                        <a:spcAft>
                          <a:spcPts val="0"/>
                        </a:spcAft>
                        <a:buNone/>
                      </a:pPr>
                      <a:r>
                        <a:rPr lang="en">
                          <a:solidFill>
                            <a:schemeClr val="dk1"/>
                          </a:solidFill>
                        </a:rPr>
                        <a:t>Win-Back Campaigns, Exclusive Offers, Feedback Solicitation</a:t>
                      </a:r>
                      <a:endParaRPr>
                        <a:solidFill>
                          <a:schemeClr val="dk1"/>
                        </a:solidFill>
                      </a:endParaRPr>
                    </a:p>
                  </a:txBody>
                  <a:tcPr marT="91425" marB="91425" marR="91425" marL="91425" anchor="ctr"/>
                </a:tc>
              </a:tr>
              <a:tr h="707825">
                <a:tc>
                  <a:txBody>
                    <a:bodyPr/>
                    <a:lstStyle/>
                    <a:p>
                      <a:pPr indent="0" lvl="0" marL="0" rtl="0" algn="ctr">
                        <a:spcBef>
                          <a:spcPts val="0"/>
                        </a:spcBef>
                        <a:spcAft>
                          <a:spcPts val="0"/>
                        </a:spcAft>
                        <a:buNone/>
                      </a:pPr>
                      <a:r>
                        <a:rPr b="1" lang="en">
                          <a:solidFill>
                            <a:schemeClr val="dk1"/>
                          </a:solidFill>
                        </a:rPr>
                        <a:t>Hibernating Customer</a:t>
                      </a:r>
                      <a:endParaRPr b="1">
                        <a:solidFill>
                          <a:schemeClr val="dk1"/>
                        </a:solidFill>
                      </a:endParaRPr>
                    </a:p>
                  </a:txBody>
                  <a:tcPr marT="91425" marB="91425" marR="91425" marL="91425" anchor="ctr">
                    <a:solidFill>
                      <a:srgbClr val="134F5C"/>
                    </a:solidFill>
                  </a:tcPr>
                </a:tc>
                <a:tc>
                  <a:txBody>
                    <a:bodyPr/>
                    <a:lstStyle/>
                    <a:p>
                      <a:pPr indent="0" lvl="0" marL="0" rtl="0" algn="l">
                        <a:spcBef>
                          <a:spcPts val="0"/>
                        </a:spcBef>
                        <a:spcAft>
                          <a:spcPts val="0"/>
                        </a:spcAft>
                        <a:buNone/>
                      </a:pPr>
                      <a:r>
                        <a:rPr lang="en">
                          <a:solidFill>
                            <a:schemeClr val="dk1"/>
                          </a:solidFill>
                        </a:rPr>
                        <a:t>Re-engagement Campaigns, Discounts &amp; Promotions, Personalized Outreach</a:t>
                      </a:r>
                      <a:endParaRPr>
                        <a:solidFill>
                          <a:schemeClr val="dk1"/>
                        </a:solidFill>
                      </a:endParaRPr>
                    </a:p>
                  </a:txBody>
                  <a:tcPr marT="91425" marB="91425" marR="91425" marL="91425" anchor="ctr"/>
                </a:tc>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37"/>
          <p:cNvSpPr txBox="1"/>
          <p:nvPr>
            <p:ph type="title"/>
          </p:nvPr>
        </p:nvSpPr>
        <p:spPr>
          <a:xfrm>
            <a:off x="671250" y="2141250"/>
            <a:ext cx="7852200" cy="861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THANK YOU</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Tujuan Analisis Data Customer</a:t>
            </a:r>
            <a:endParaRPr/>
          </a:p>
        </p:txBody>
      </p:sp>
      <p:sp>
        <p:nvSpPr>
          <p:cNvPr id="74" name="Google Shape;74;p15"/>
          <p:cNvSpPr txBox="1"/>
          <p:nvPr>
            <p:ph idx="1" type="body"/>
          </p:nvPr>
        </p:nvSpPr>
        <p:spPr>
          <a:xfrm>
            <a:off x="251900" y="1389975"/>
            <a:ext cx="5707200" cy="34068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800"/>
              <a:t>Mengidentifikasi faktor-faktor kunci yang mempengaruhi penjualan dan retensi customer.</a:t>
            </a:r>
            <a:endParaRPr sz="1800"/>
          </a:p>
          <a:p>
            <a:pPr indent="-342900" lvl="0" marL="457200" rtl="0" algn="l">
              <a:spcBef>
                <a:spcPts val="0"/>
              </a:spcBef>
              <a:spcAft>
                <a:spcPts val="0"/>
              </a:spcAft>
              <a:buSzPts val="1800"/>
              <a:buChar char="●"/>
            </a:pPr>
            <a:r>
              <a:rPr lang="en" sz="1800"/>
              <a:t>Menganalisis segmentasi customer untuk menyesuaikan strategi pemasaran dengan lebih efektif.</a:t>
            </a:r>
            <a:endParaRPr sz="1800"/>
          </a:p>
          <a:p>
            <a:pPr indent="-342900" lvl="0" marL="457200" rtl="0" algn="l">
              <a:spcBef>
                <a:spcPts val="0"/>
              </a:spcBef>
              <a:spcAft>
                <a:spcPts val="0"/>
              </a:spcAft>
              <a:buSzPts val="1800"/>
              <a:buChar char="●"/>
            </a:pPr>
            <a:r>
              <a:rPr lang="en" sz="1800"/>
              <a:t>Mengevaluasi efektivitas campaign untuk mengoptimalkan promosi di masa depan.</a:t>
            </a:r>
            <a:endParaRPr sz="1800"/>
          </a:p>
          <a:p>
            <a:pPr indent="-342900" lvl="0" marL="457200" rtl="0" algn="l">
              <a:spcBef>
                <a:spcPts val="0"/>
              </a:spcBef>
              <a:spcAft>
                <a:spcPts val="0"/>
              </a:spcAft>
              <a:buSzPts val="1800"/>
              <a:buChar char="●"/>
            </a:pPr>
            <a:r>
              <a:rPr lang="en" sz="1800"/>
              <a:t>Melakukan usaha yang tepat untuk mempertahankan customer agar menjadi customer setia dan terus datang kembali ke supermarket.</a:t>
            </a:r>
            <a:endParaRPr sz="1800"/>
          </a:p>
          <a:p>
            <a:pPr indent="0" lvl="0" marL="0" rtl="0" algn="l">
              <a:spcBef>
                <a:spcPts val="1600"/>
              </a:spcBef>
              <a:spcAft>
                <a:spcPts val="1600"/>
              </a:spcAft>
              <a:buNone/>
            </a:pPr>
            <a:r>
              <a:t/>
            </a:r>
            <a:endParaRPr/>
          </a:p>
        </p:txBody>
      </p:sp>
      <p:pic>
        <p:nvPicPr>
          <p:cNvPr id="75" name="Google Shape;75;p15" title="Data Analysis System Free Stock Photo - Public Domain Pictures"/>
          <p:cNvPicPr preferRelativeResize="0"/>
          <p:nvPr/>
        </p:nvPicPr>
        <p:blipFill>
          <a:blip r:embed="rId3">
            <a:alphaModFix/>
          </a:blip>
          <a:stretch>
            <a:fillRect/>
          </a:stretch>
        </p:blipFill>
        <p:spPr>
          <a:xfrm>
            <a:off x="5959100" y="1544337"/>
            <a:ext cx="2846624" cy="2846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How?</a:t>
            </a:r>
            <a:endParaRPr/>
          </a:p>
        </p:txBody>
      </p:sp>
      <p:grpSp>
        <p:nvGrpSpPr>
          <p:cNvPr id="81" name="Google Shape;81;p16"/>
          <p:cNvGrpSpPr/>
          <p:nvPr/>
        </p:nvGrpSpPr>
        <p:grpSpPr>
          <a:xfrm>
            <a:off x="431888" y="1304875"/>
            <a:ext cx="3834813" cy="3416400"/>
            <a:chOff x="431925" y="1304875"/>
            <a:chExt cx="2628925" cy="3416400"/>
          </a:xfrm>
        </p:grpSpPr>
        <p:sp>
          <p:nvSpPr>
            <p:cNvPr id="82" name="Google Shape;82;p16"/>
            <p:cNvSpPr txBox="1"/>
            <p:nvPr/>
          </p:nvSpPr>
          <p:spPr>
            <a:xfrm>
              <a:off x="431925"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16"/>
            <p:cNvSpPr/>
            <p:nvPr/>
          </p:nvSpPr>
          <p:spPr>
            <a:xfrm>
              <a:off x="4319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4" name="Google Shape;84;p16"/>
          <p:cNvSpPr txBox="1"/>
          <p:nvPr>
            <p:ph idx="4294967295" type="body"/>
          </p:nvPr>
        </p:nvSpPr>
        <p:spPr>
          <a:xfrm>
            <a:off x="521350" y="1304875"/>
            <a:ext cx="35874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1</a:t>
            </a:r>
            <a:endParaRPr>
              <a:solidFill>
                <a:schemeClr val="lt1"/>
              </a:solidFill>
            </a:endParaRPr>
          </a:p>
        </p:txBody>
      </p:sp>
      <p:sp>
        <p:nvSpPr>
          <p:cNvPr id="85" name="Google Shape;85;p16"/>
          <p:cNvSpPr txBox="1"/>
          <p:nvPr>
            <p:ph idx="4294967295" type="body"/>
          </p:nvPr>
        </p:nvSpPr>
        <p:spPr>
          <a:xfrm>
            <a:off x="523623" y="1850300"/>
            <a:ext cx="3587400" cy="27948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300"/>
              <a:t>Faktor apa saja yang dapat mempengaruhi sales perusahaan dan bagaimana cara meningkatkan sales tersebut?</a:t>
            </a:r>
            <a:endParaRPr sz="2300"/>
          </a:p>
        </p:txBody>
      </p:sp>
      <p:grpSp>
        <p:nvGrpSpPr>
          <p:cNvPr id="86" name="Google Shape;86;p16"/>
          <p:cNvGrpSpPr/>
          <p:nvPr/>
        </p:nvGrpSpPr>
        <p:grpSpPr>
          <a:xfrm>
            <a:off x="4890200" y="1304875"/>
            <a:ext cx="3771056" cy="3416400"/>
            <a:chOff x="3320450" y="1304875"/>
            <a:chExt cx="2632500" cy="3416400"/>
          </a:xfrm>
        </p:grpSpPr>
        <p:sp>
          <p:nvSpPr>
            <p:cNvPr id="87" name="Google Shape;87;p16"/>
            <p:cNvSpPr txBox="1"/>
            <p:nvPr/>
          </p:nvSpPr>
          <p:spPr>
            <a:xfrm>
              <a:off x="3324050" y="1304875"/>
              <a:ext cx="2628900" cy="4641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6"/>
            <p:cNvSpPr/>
            <p:nvPr/>
          </p:nvSpPr>
          <p:spPr>
            <a:xfrm>
              <a:off x="3320450" y="1304875"/>
              <a:ext cx="2628900" cy="3416400"/>
            </a:xfrm>
            <a:prstGeom prst="rect">
              <a:avLst/>
            </a:prstGeom>
            <a:no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16"/>
          <p:cNvSpPr txBox="1"/>
          <p:nvPr>
            <p:ph idx="4294967295" type="body"/>
          </p:nvPr>
        </p:nvSpPr>
        <p:spPr>
          <a:xfrm>
            <a:off x="5004823" y="1304875"/>
            <a:ext cx="3460500" cy="4614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solidFill>
                  <a:schemeClr val="lt1"/>
                </a:solidFill>
              </a:rPr>
              <a:t>2</a:t>
            </a:r>
            <a:endParaRPr>
              <a:solidFill>
                <a:schemeClr val="lt1"/>
              </a:solidFill>
            </a:endParaRPr>
          </a:p>
        </p:txBody>
      </p:sp>
      <p:sp>
        <p:nvSpPr>
          <p:cNvPr id="90" name="Google Shape;90;p16"/>
          <p:cNvSpPr txBox="1"/>
          <p:nvPr>
            <p:ph idx="4294967295" type="body"/>
          </p:nvPr>
        </p:nvSpPr>
        <p:spPr>
          <a:xfrm>
            <a:off x="4982025" y="1766275"/>
            <a:ext cx="3587400" cy="2955000"/>
          </a:xfrm>
          <a:prstGeom prst="rect">
            <a:avLst/>
          </a:prstGeom>
        </p:spPr>
        <p:txBody>
          <a:bodyPr anchorCtr="0" anchor="t" bIns="91425" lIns="91425" spcFirstLastPara="1" rIns="91425" wrap="square" tIns="91425">
            <a:noAutofit/>
          </a:bodyPr>
          <a:lstStyle/>
          <a:p>
            <a:pPr indent="0" lvl="0" marL="0" rtl="0" algn="ctr">
              <a:spcBef>
                <a:spcPts val="0"/>
              </a:spcBef>
              <a:spcAft>
                <a:spcPts val="1600"/>
              </a:spcAft>
              <a:buNone/>
            </a:pPr>
            <a:r>
              <a:rPr lang="en" sz="2300"/>
              <a:t>Bagaimana perbedaan karakteristik pada setiap segmentasi customer dan apa usaha yang tepat untuk setiap segmentasi customer dapat menjadi customer setia?</a:t>
            </a:r>
            <a:endParaRPr sz="23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7"/>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Part 1</a:t>
            </a:r>
            <a:r>
              <a:rPr b="1" lang="en" sz="4200"/>
              <a:t>: </a:t>
            </a:r>
            <a:endParaRPr b="1" sz="4200"/>
          </a:p>
          <a:p>
            <a:pPr indent="0" lvl="0" marL="0" rtl="0" algn="l">
              <a:spcBef>
                <a:spcPts val="0"/>
              </a:spcBef>
              <a:spcAft>
                <a:spcPts val="0"/>
              </a:spcAft>
              <a:buNone/>
            </a:pPr>
            <a:r>
              <a:rPr lang="en" sz="4200"/>
              <a:t>Understanding and Cleaning Data</a:t>
            </a:r>
            <a:endParaRPr sz="42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and Cleaning the Data</a:t>
            </a:r>
            <a:endParaRPr/>
          </a:p>
        </p:txBody>
      </p:sp>
      <p:sp>
        <p:nvSpPr>
          <p:cNvPr id="101" name="Google Shape;101;p18"/>
          <p:cNvSpPr txBox="1"/>
          <p:nvPr>
            <p:ph idx="1" type="body"/>
          </p:nvPr>
        </p:nvSpPr>
        <p:spPr>
          <a:xfrm>
            <a:off x="360275" y="1122150"/>
            <a:ext cx="4335000" cy="363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yang didapatkan harus dimengerti dengan jelas arti dan maksud setiap kolomnya.</a:t>
            </a:r>
            <a:endParaRPr/>
          </a:p>
          <a:p>
            <a:pPr indent="0" lvl="0" marL="0" rtl="0" algn="l">
              <a:spcBef>
                <a:spcPts val="1600"/>
              </a:spcBef>
              <a:spcAft>
                <a:spcPts val="0"/>
              </a:spcAft>
              <a:buNone/>
            </a:pPr>
            <a:r>
              <a:rPr lang="en"/>
              <a:t>Selain itu, data masih harus dibersihkan. Seperti contohnya, pada data ini, terdapat beberapa data kosong yang harus dilihat kembali alasan adanya data kosong tersebut.</a:t>
            </a:r>
            <a:endParaRPr/>
          </a:p>
          <a:p>
            <a:pPr indent="0" lvl="0" marL="0" rtl="0" algn="l">
              <a:spcBef>
                <a:spcPts val="1600"/>
              </a:spcBef>
              <a:spcAft>
                <a:spcPts val="0"/>
              </a:spcAft>
              <a:buNone/>
            </a:pPr>
            <a:r>
              <a:rPr lang="en"/>
              <a:t>Jika data sudah bersih, baru akan dilanjutkan ke tahap analisis data.</a:t>
            </a:r>
            <a:endParaRPr/>
          </a:p>
          <a:p>
            <a:pPr indent="0" lvl="0" marL="0" rtl="0" algn="l">
              <a:spcBef>
                <a:spcPts val="1600"/>
              </a:spcBef>
              <a:spcAft>
                <a:spcPts val="1600"/>
              </a:spcAft>
              <a:buNone/>
            </a:pPr>
            <a:r>
              <a:t/>
            </a:r>
            <a:endParaRPr/>
          </a:p>
        </p:txBody>
      </p:sp>
      <p:pic>
        <p:nvPicPr>
          <p:cNvPr id="102" name="Google Shape;102;p18"/>
          <p:cNvPicPr preferRelativeResize="0"/>
          <p:nvPr/>
        </p:nvPicPr>
        <p:blipFill>
          <a:blip r:embed="rId3">
            <a:alphaModFix/>
          </a:blip>
          <a:stretch>
            <a:fillRect/>
          </a:stretch>
        </p:blipFill>
        <p:spPr>
          <a:xfrm>
            <a:off x="4877700" y="1199900"/>
            <a:ext cx="3954601" cy="3732275"/>
          </a:xfrm>
          <a:prstGeom prst="rect">
            <a:avLst/>
          </a:prstGeom>
          <a:noFill/>
          <a:ln>
            <a:noFill/>
          </a:ln>
        </p:spPr>
      </p:pic>
      <p:sp>
        <p:nvSpPr>
          <p:cNvPr id="103" name="Google Shape;103;p18"/>
          <p:cNvSpPr/>
          <p:nvPr/>
        </p:nvSpPr>
        <p:spPr>
          <a:xfrm>
            <a:off x="4941725" y="2487150"/>
            <a:ext cx="2425500" cy="1692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Understanding and Cleaning the Data</a:t>
            </a:r>
            <a:endParaRPr/>
          </a:p>
        </p:txBody>
      </p:sp>
      <p:pic>
        <p:nvPicPr>
          <p:cNvPr id="109" name="Google Shape;109;p19"/>
          <p:cNvPicPr preferRelativeResize="0"/>
          <p:nvPr/>
        </p:nvPicPr>
        <p:blipFill>
          <a:blip r:embed="rId3">
            <a:alphaModFix/>
          </a:blip>
          <a:stretch>
            <a:fillRect/>
          </a:stretch>
        </p:blipFill>
        <p:spPr>
          <a:xfrm>
            <a:off x="152400" y="1170125"/>
            <a:ext cx="8839199" cy="3540385"/>
          </a:xfrm>
          <a:prstGeom prst="rect">
            <a:avLst/>
          </a:prstGeom>
          <a:noFill/>
          <a:ln>
            <a:noFill/>
          </a:ln>
        </p:spPr>
      </p:pic>
      <p:sp>
        <p:nvSpPr>
          <p:cNvPr id="110" name="Google Shape;110;p19"/>
          <p:cNvSpPr/>
          <p:nvPr/>
        </p:nvSpPr>
        <p:spPr>
          <a:xfrm>
            <a:off x="1415900" y="1709725"/>
            <a:ext cx="539400" cy="2220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
        <p:nvSpPr>
          <p:cNvPr id="111" name="Google Shape;111;p19"/>
          <p:cNvSpPr/>
          <p:nvPr/>
        </p:nvSpPr>
        <p:spPr>
          <a:xfrm>
            <a:off x="5321700" y="2364175"/>
            <a:ext cx="3669900" cy="336600"/>
          </a:xfrm>
          <a:prstGeom prst="rect">
            <a:avLst/>
          </a:prstGeom>
          <a:noFill/>
          <a:ln cap="flat" cmpd="sng" w="2857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Average"/>
              <a:ea typeface="Average"/>
              <a:cs typeface="Average"/>
              <a:sym typeface="Averag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20"/>
          <p:cNvSpPr txBox="1"/>
          <p:nvPr>
            <p:ph type="title"/>
          </p:nvPr>
        </p:nvSpPr>
        <p:spPr>
          <a:xfrm>
            <a:off x="490250" y="526350"/>
            <a:ext cx="6227100" cy="40908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 sz="4200"/>
              <a:t>Part 2: </a:t>
            </a:r>
            <a:endParaRPr b="1" sz="4200"/>
          </a:p>
          <a:p>
            <a:pPr indent="0" lvl="0" marL="0" rtl="0" algn="l">
              <a:spcBef>
                <a:spcPts val="0"/>
              </a:spcBef>
              <a:spcAft>
                <a:spcPts val="0"/>
              </a:spcAft>
              <a:buNone/>
            </a:pPr>
            <a:r>
              <a:rPr lang="en" sz="4200"/>
              <a:t>Analisis Data</a:t>
            </a:r>
            <a:endParaRPr sz="42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1"/>
          <p:cNvSpPr txBox="1"/>
          <p:nvPr>
            <p:ph type="title"/>
          </p:nvPr>
        </p:nvSpPr>
        <p:spPr>
          <a:xfrm>
            <a:off x="311700" y="233000"/>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Segmentasi RFM</a:t>
            </a:r>
            <a:endParaRPr/>
          </a:p>
        </p:txBody>
      </p:sp>
      <p:sp>
        <p:nvSpPr>
          <p:cNvPr id="122" name="Google Shape;122;p21"/>
          <p:cNvSpPr txBox="1"/>
          <p:nvPr>
            <p:ph idx="1" type="body"/>
          </p:nvPr>
        </p:nvSpPr>
        <p:spPr>
          <a:xfrm>
            <a:off x="311700" y="760900"/>
            <a:ext cx="8520600" cy="324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200"/>
              <a:t>Sebelum dilakukan analisis lebih lanjut, akan dibuat segmentasi khusus untuk karakteristik customer</a:t>
            </a:r>
            <a:endParaRPr sz="1200"/>
          </a:p>
          <a:p>
            <a:pPr indent="0" lvl="0" marL="0" rtl="0" algn="l">
              <a:spcBef>
                <a:spcPts val="1600"/>
              </a:spcBef>
              <a:spcAft>
                <a:spcPts val="1600"/>
              </a:spcAft>
              <a:buNone/>
            </a:pPr>
            <a:r>
              <a:t/>
            </a:r>
            <a:endParaRPr/>
          </a:p>
        </p:txBody>
      </p:sp>
      <p:graphicFrame>
        <p:nvGraphicFramePr>
          <p:cNvPr id="123" name="Google Shape;123;p21"/>
          <p:cNvGraphicFramePr/>
          <p:nvPr/>
        </p:nvGraphicFramePr>
        <p:xfrm>
          <a:off x="1230450" y="1488300"/>
          <a:ext cx="3000000" cy="3000000"/>
        </p:xfrm>
        <a:graphic>
          <a:graphicData uri="http://schemas.openxmlformats.org/drawingml/2006/table">
            <a:tbl>
              <a:tblPr>
                <a:noFill/>
                <a:tableStyleId>{9E78C957-0D0A-49CE-8AFF-5338E5E4EE49}</a:tableStyleId>
              </a:tblPr>
              <a:tblGrid>
                <a:gridCol w="1386075"/>
                <a:gridCol w="1591075"/>
                <a:gridCol w="1731825"/>
                <a:gridCol w="1824250"/>
              </a:tblGrid>
              <a:tr h="422650">
                <a:tc>
                  <a:txBody>
                    <a:bodyPr/>
                    <a:lstStyle/>
                    <a:p>
                      <a:pPr indent="0" lvl="0" marL="0" rtl="0" algn="ctr">
                        <a:spcBef>
                          <a:spcPts val="0"/>
                        </a:spcBef>
                        <a:spcAft>
                          <a:spcPts val="0"/>
                        </a:spcAft>
                        <a:buNone/>
                      </a:pPr>
                      <a:r>
                        <a:rPr b="1" lang="en" sz="1100">
                          <a:solidFill>
                            <a:schemeClr val="dk1"/>
                          </a:solidFill>
                        </a:rPr>
                        <a:t>Nilai R, F, M</a:t>
                      </a:r>
                      <a:endParaRPr b="1" sz="1100">
                        <a:solidFill>
                          <a:schemeClr val="dk1"/>
                        </a:solidFill>
                      </a:endParaRPr>
                    </a:p>
                  </a:txBody>
                  <a:tcPr marT="91425" marB="91425" marR="91425" marL="91425">
                    <a:solidFill>
                      <a:srgbClr val="666666"/>
                    </a:solidFill>
                  </a:tcPr>
                </a:tc>
                <a:tc>
                  <a:txBody>
                    <a:bodyPr/>
                    <a:lstStyle/>
                    <a:p>
                      <a:pPr indent="0" lvl="0" marL="0" rtl="0" algn="ctr">
                        <a:spcBef>
                          <a:spcPts val="0"/>
                        </a:spcBef>
                        <a:spcAft>
                          <a:spcPts val="0"/>
                        </a:spcAft>
                        <a:buNone/>
                      </a:pPr>
                      <a:r>
                        <a:rPr b="1" lang="en" sz="1100">
                          <a:solidFill>
                            <a:schemeClr val="dk1"/>
                          </a:solidFill>
                        </a:rPr>
                        <a:t>Recency (days)</a:t>
                      </a:r>
                      <a:endParaRPr b="1" sz="1100">
                        <a:solidFill>
                          <a:schemeClr val="dk1"/>
                        </a:solidFill>
                      </a:endParaRPr>
                    </a:p>
                  </a:txBody>
                  <a:tcPr marT="91425" marB="91425" marR="91425" marL="91425">
                    <a:solidFill>
                      <a:srgbClr val="666666"/>
                    </a:solidFill>
                  </a:tcPr>
                </a:tc>
                <a:tc>
                  <a:txBody>
                    <a:bodyPr/>
                    <a:lstStyle/>
                    <a:p>
                      <a:pPr indent="0" lvl="0" marL="0" rtl="0" algn="ctr">
                        <a:spcBef>
                          <a:spcPts val="0"/>
                        </a:spcBef>
                        <a:spcAft>
                          <a:spcPts val="0"/>
                        </a:spcAft>
                        <a:buNone/>
                      </a:pPr>
                      <a:r>
                        <a:rPr b="1" lang="en" sz="1100">
                          <a:solidFill>
                            <a:schemeClr val="dk1"/>
                          </a:solidFill>
                        </a:rPr>
                        <a:t>Frequency</a:t>
                      </a:r>
                      <a:endParaRPr b="1" sz="1100">
                        <a:solidFill>
                          <a:schemeClr val="dk1"/>
                        </a:solidFill>
                      </a:endParaRPr>
                    </a:p>
                  </a:txBody>
                  <a:tcPr marT="91425" marB="91425" marR="91425" marL="91425">
                    <a:solidFill>
                      <a:srgbClr val="666666"/>
                    </a:solidFill>
                  </a:tcPr>
                </a:tc>
                <a:tc>
                  <a:txBody>
                    <a:bodyPr/>
                    <a:lstStyle/>
                    <a:p>
                      <a:pPr indent="0" lvl="0" marL="0" rtl="0" algn="ctr">
                        <a:spcBef>
                          <a:spcPts val="0"/>
                        </a:spcBef>
                        <a:spcAft>
                          <a:spcPts val="0"/>
                        </a:spcAft>
                        <a:buNone/>
                      </a:pPr>
                      <a:r>
                        <a:rPr b="1" lang="en" sz="1100">
                          <a:solidFill>
                            <a:schemeClr val="dk1"/>
                          </a:solidFill>
                        </a:rPr>
                        <a:t>Total Monetary</a:t>
                      </a:r>
                      <a:endParaRPr b="1" sz="1100">
                        <a:solidFill>
                          <a:schemeClr val="dk1"/>
                        </a:solidFill>
                      </a:endParaRPr>
                    </a:p>
                  </a:txBody>
                  <a:tcPr marT="91425" marB="91425" marR="91425" marL="91425">
                    <a:solidFill>
                      <a:srgbClr val="666666"/>
                    </a:solidFill>
                  </a:tcPr>
                </a:tc>
              </a:tr>
              <a:tr h="477800">
                <a:tc>
                  <a:txBody>
                    <a:bodyPr/>
                    <a:lstStyle/>
                    <a:p>
                      <a:pPr indent="0" lvl="0" marL="0" rtl="0" algn="ctr">
                        <a:spcBef>
                          <a:spcPts val="0"/>
                        </a:spcBef>
                        <a:spcAft>
                          <a:spcPts val="0"/>
                        </a:spcAft>
                        <a:buNone/>
                      </a:pPr>
                      <a:r>
                        <a:rPr lang="en">
                          <a:solidFill>
                            <a:schemeClr val="dk1"/>
                          </a:solidFill>
                        </a:rPr>
                        <a:t>1</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&gt; 74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&lt; 6</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&lt; 68,5 </a:t>
                      </a:r>
                      <a:endParaRPr>
                        <a:solidFill>
                          <a:schemeClr val="dk1"/>
                        </a:solidFill>
                      </a:endParaRPr>
                    </a:p>
                  </a:txBody>
                  <a:tcPr marT="91425" marB="91425" marR="91425" marL="91425"/>
                </a:tc>
              </a:tr>
              <a:tr h="477800">
                <a:tc>
                  <a:txBody>
                    <a:bodyPr/>
                    <a:lstStyle/>
                    <a:p>
                      <a:pPr indent="0" lvl="0" marL="0" rtl="0" algn="ctr">
                        <a:spcBef>
                          <a:spcPts val="0"/>
                        </a:spcBef>
                        <a:spcAft>
                          <a:spcPts val="0"/>
                        </a:spcAft>
                        <a:buNone/>
                      </a:pPr>
                      <a:r>
                        <a:rPr lang="en">
                          <a:solidFill>
                            <a:schemeClr val="dk1"/>
                          </a:solidFill>
                        </a:rPr>
                        <a:t>2</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49 - 74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7 - 12</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68,5 - 396,0</a:t>
                      </a:r>
                      <a:endParaRPr>
                        <a:solidFill>
                          <a:schemeClr val="dk1"/>
                        </a:solidFill>
                      </a:endParaRPr>
                    </a:p>
                  </a:txBody>
                  <a:tcPr marT="91425" marB="91425" marR="91425" marL="91425"/>
                </a:tc>
              </a:tr>
              <a:tr h="575450">
                <a:tc>
                  <a:txBody>
                    <a:bodyPr/>
                    <a:lstStyle/>
                    <a:p>
                      <a:pPr indent="0" lvl="0" marL="0" rtl="0" algn="ctr">
                        <a:spcBef>
                          <a:spcPts val="0"/>
                        </a:spcBef>
                        <a:spcAft>
                          <a:spcPts val="0"/>
                        </a:spcAft>
                        <a:buNone/>
                      </a:pPr>
                      <a:r>
                        <a:rPr lang="en">
                          <a:solidFill>
                            <a:schemeClr val="dk1"/>
                          </a:solidFill>
                        </a:rPr>
                        <a:t>3</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24 - 49</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13 - 18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396,0 - 1.044,5 </a:t>
                      </a:r>
                      <a:endParaRPr>
                        <a:solidFill>
                          <a:schemeClr val="dk1"/>
                        </a:solidFill>
                      </a:endParaRPr>
                    </a:p>
                  </a:txBody>
                  <a:tcPr marT="91425" marB="91425" marR="91425" marL="91425"/>
                </a:tc>
              </a:tr>
              <a:tr h="575450">
                <a:tc>
                  <a:txBody>
                    <a:bodyPr/>
                    <a:lstStyle/>
                    <a:p>
                      <a:pPr indent="0" lvl="0" marL="0" rtl="0" algn="ctr">
                        <a:spcBef>
                          <a:spcPts val="0"/>
                        </a:spcBef>
                        <a:spcAft>
                          <a:spcPts val="0"/>
                        </a:spcAft>
                        <a:buNone/>
                      </a:pPr>
                      <a:r>
                        <a:rPr lang="en">
                          <a:solidFill>
                            <a:schemeClr val="dk1"/>
                          </a:solidFill>
                        </a:rPr>
                        <a:t>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&lt; 24</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&gt; 18</a:t>
                      </a:r>
                      <a:endParaRPr>
                        <a:solidFill>
                          <a:schemeClr val="dk1"/>
                        </a:solidFill>
                      </a:endParaRPr>
                    </a:p>
                  </a:txBody>
                  <a:tcPr marT="91425" marB="91425" marR="91425" marL="91425"/>
                </a:tc>
                <a:tc>
                  <a:txBody>
                    <a:bodyPr/>
                    <a:lstStyle/>
                    <a:p>
                      <a:pPr indent="0" lvl="0" marL="0" rtl="0" algn="ctr">
                        <a:spcBef>
                          <a:spcPts val="0"/>
                        </a:spcBef>
                        <a:spcAft>
                          <a:spcPts val="0"/>
                        </a:spcAft>
                        <a:buNone/>
                      </a:pPr>
                      <a:r>
                        <a:rPr lang="en">
                          <a:solidFill>
                            <a:schemeClr val="dk1"/>
                          </a:solidFill>
                        </a:rPr>
                        <a:t>&gt; 1.044,5</a:t>
                      </a:r>
                      <a:endParaRPr>
                        <a:solidFill>
                          <a:schemeClr val="dk1"/>
                        </a:solidFill>
                      </a:endParaRPr>
                    </a:p>
                  </a:txBody>
                  <a:tcPr marT="91425" marB="91425" marR="91425" marL="91425"/>
                </a:tc>
              </a:tr>
            </a:tbl>
          </a:graphicData>
        </a:graphic>
      </p:graphicFrame>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late">
  <a:themeElements>
    <a:clrScheme name="Slate">
      <a:dk1>
        <a:srgbClr val="FFFFFF"/>
      </a:dk1>
      <a:lt1>
        <a:srgbClr val="37474F"/>
      </a:lt1>
      <a:dk2>
        <a:srgbClr val="9E9E9E"/>
      </a:dk2>
      <a:lt2>
        <a:srgbClr val="E0E0E0"/>
      </a:lt2>
      <a:accent1>
        <a:srgbClr val="616161"/>
      </a:accent1>
      <a:accent2>
        <a:srgbClr val="78909C"/>
      </a:accent2>
      <a:accent3>
        <a:srgbClr val="CACACA"/>
      </a:accent3>
      <a:accent4>
        <a:srgbClr val="64FFDA"/>
      </a:accent4>
      <a:accent5>
        <a:srgbClr val="FFD966"/>
      </a:accent5>
      <a:accent6>
        <a:srgbClr val="F5F5F5"/>
      </a:accent6>
      <a:hlink>
        <a:srgbClr val="FFD966"/>
      </a:hlink>
      <a:folHlink>
        <a:srgbClr val="FFD966"/>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