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19"/>
  </p:notesMasterIdLst>
  <p:sldIdLst>
    <p:sldId id="256" r:id="rId2"/>
    <p:sldId id="259" r:id="rId3"/>
    <p:sldId id="257" r:id="rId4"/>
    <p:sldId id="261" r:id="rId5"/>
    <p:sldId id="260" r:id="rId6"/>
    <p:sldId id="270" r:id="rId7"/>
    <p:sldId id="271" r:id="rId8"/>
    <p:sldId id="273" r:id="rId9"/>
    <p:sldId id="267" r:id="rId10"/>
    <p:sldId id="263" r:id="rId11"/>
    <p:sldId id="262" r:id="rId12"/>
    <p:sldId id="264" r:id="rId13"/>
    <p:sldId id="258" r:id="rId14"/>
    <p:sldId id="266" r:id="rId15"/>
    <p:sldId id="274" r:id="rId16"/>
    <p:sldId id="268" r:id="rId17"/>
    <p:sldId id="26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760"/>
    <a:srgbClr val="9D262A"/>
    <a:srgbClr val="9FCD9C"/>
    <a:srgbClr val="22723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4T20:20:01.9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4T20:14:21.1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432 15 24575,'-1'-1'0,"-1"-1"0,0 1 0,1 0 0,-1 0 0,0-1 0,0 1 0,0 0 0,0 0 0,0 1 0,0-1 0,0 0 0,0 1 0,-1-1 0,1 1 0,0 0 0,0 0 0,0 0 0,0 0 0,-1 0 0,1 0 0,0 1 0,0-1 0,0 1 0,0-1 0,0 1 0,0 0 0,-1 0 0,2 0 0,-1 0 0,0 0 0,0 0 0,-3 3 0,-6 5 0,-1 1 0,2 1 0,-1 0 0,-8 12 0,-10 10 0,-33 25 0,-91 65 0,149-119 0,-1-1 0,1 1 0,0 1 0,0-1 0,0 0 0,1 1 0,-1 0 0,1 0 0,0 0 0,1 0 0,-1 0 0,1 1 0,0-1 0,0 1 0,1-1 0,0 1 0,-1 10 0,0 9 0,1 0 0,6 50 0,-1-14 0,-5 84 0,-1-65 0,3-1 0,18 122 0,-17-189 0,1 1 0,0-2 0,1 1 0,1 0 0,0-1 0,0 0 0,1 0 0,1 0 0,-1-1 0,2 0 0,0 0 0,0-1 0,0 0 0,1 0 0,18 13 0,-9-10 0,1-1 0,0-1 0,0-1 0,1 0 0,0-1 0,1-1 0,0-1 0,25 3 0,42 3 0,0-4 0,149-6 0,-133-4 0,-77 0 0,0-2 0,0-1 0,0-1 0,-1-1 0,0-1 0,0-2 0,35-18 0,-50 23 0,0 0 0,0-1 0,0-1 0,-1 0 0,-1 0 0,1-1 0,-1 0 0,0 0 0,-1-1 0,0-1 0,0 1 0,-1-1 0,0 0 0,-1-1 0,0 0 0,-1 0 0,0 0 0,0 0 0,-1-1 0,-1 0 0,0 0 0,-1 0 0,1-18 0,4-25 0,14-241 0,-21 280 0,-1 1 0,-1 0 0,0 0 0,-1 0 0,-1 0 0,0 0 0,-1 0 0,0 1 0,-1 0 0,-1 0 0,-1 0 0,1 1 0,-2 0 0,0 1 0,-1 0 0,0 0 0,-18-15 0,11 10 0,-14-17 0,-2 2 0,-1 2 0,-40-27 0,15 14 0,-27-17 0,67 49 17,-1 2 0,1 0 1,-2 1-1,1 2 0,-1 0 0,-38-6 0,8 7-760,-87 2 1,115 3-6084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4T20:14:23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1359 80 24575,'-985'0'0,"935"2"0,0 1 0,0 3 0,1 2 0,-50 15 0,95-22 0,1-1 0,-1 2 0,0-1 0,1 0 0,-1 1 0,1 0 0,-1-1 0,1 1 0,0 1 0,0-1 0,0 0 0,0 1 0,0 0 0,0-1 0,1 1 0,-1 0 0,1 0 0,0 1 0,0-1 0,0 0 0,0 1 0,-2 6 0,2 2 0,0 0 0,1 0 0,0 0 0,1 0 0,2 23 0,-1-22 0,0 31 0,0-15 0,8 54 0,-6-72 0,-1-1 0,2 0 0,-1 0 0,1 0 0,1 0 0,0 0 0,0-1 0,11 15 0,4-3 0,0-1 0,1 0 0,1-2 0,0 0 0,2-2 0,25 14 0,-13-7 0,-18-14 0,0 0 0,0-1 0,1-1 0,0-1 0,0 0 0,34 4 0,30 10 0,-49-11 0,0-1 0,1-2 0,54 3 0,105-9 0,-86-2 0,-101 2 0,0-1 0,0 0 0,1-1 0,-1 0 0,0 0 0,0 0 0,-1-1 0,1 0 0,0 0 0,-1-1 0,0 0 0,0 0 0,0 0 0,7-7 0,6-7 0,0-1 0,25-34 0,-37 43 0,-1 0 0,0 0 0,-1 0 0,1-1 0,-2 0 0,0 0 0,0-1 0,2-14 0,1-14 0,2-45 0,-4 33 0,0-2 0,-2 0 0,-7-76 0,2 121-80,0 0 0,-1 0-1,0 0 1,-1 1 0,0-1-1,0 1 1,0 0 0,-1 0-1,-1 0 1,1 1 0,-1 0 0,0 0-1,-1 0 1,0 1 0,0 0-1,-9-6 1,-11-10-6746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4T20:14:54.6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24575,'112'-1'0,"122"3"0,-231-2 0,1 1 0,-1-1 0,0 1 0,1 0 0,-1 0 0,0 0 0,0 0 0,1 1 0,-1-1 0,0 1 0,0 0 0,-1-1 0,1 2 0,0-1 0,-1 0 0,1 0 0,2 4 0,-1-1 0,-1 0 0,0 0 0,0 1 0,-1-1 0,0 0 0,0 1 0,0 0 0,0-1 0,0 10 0,1 10 0,-2 0 0,0 0 0,-7 46 0,5-58 0,0-3 0,-1 0 0,0-1 0,0 1 0,-1 0 0,0-1 0,-1 0 0,0 1 0,0-2 0,-1 1 0,0 0 0,-1-1 0,0 0 0,0 0 0,-1-1 0,-9 9 0,-9 5 0,0-2 0,-2-1 0,-40 21 0,35-21 0,-56 41 0,84-55-68,0 0 0,0 1-1,1-1 1,0 1 0,-1 0 0,2-1-1,-1 1 1,1 1 0,-1-1 0,2 0-1,-1 1 1,0-1 0,1 1 0,0-1-1,0 1 1,1 0 0,0-1-1,0 1 1,1 8 0,0 9-6758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4T20:14:56.4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75 190 24575,'-1'-1'0,"-1"1"0,0-1 0,1 0 0,-1 0 0,1 0 0,-1 0 0,1-1 0,-1 1 0,1 0 0,0 0 0,-1-1 0,1 1 0,0-1 0,0 1 0,0-1 0,0 0 0,-1-2 0,-14-31 0,10 19 0,3 8 0,0-1 0,0 0 0,1 0 0,0 0 0,-2-12 0,4 19 0,0 0 0,0 0 0,0 0 0,1 1 0,-1-1 0,0 0 0,1 0 0,-1 1 0,1-1 0,-1 0 0,1 1 0,0-1 0,0 1 0,0-1 0,0 1 0,0-1 0,0 1 0,0-1 0,0 1 0,1 0 0,-1 0 0,0 0 0,1 0 0,-1 0 0,1 0 0,-1 0 0,1 0 0,0 0 0,-1 1 0,1-1 0,0 1 0,-1-1 0,4 1 0,5-2 0,-1 1 0,1 0 0,-1 0 0,1 1 0,-1 1 0,1-1 0,-1 2 0,17 3 0,-23-5 0,0 1 0,-1 0 0,1 0 0,0 0 0,-1 0 0,1 0 0,-1 0 0,1 1 0,-1-1 0,0 1 0,1 0 0,-1 0 0,0 0 0,0 0 0,0 0 0,0 0 0,-1 0 0,1 0 0,-1 1 0,1-1 0,-1 1 0,0-1 0,0 1 0,0 0 0,0-1 0,0 1 0,-1 0 0,1 0 0,-1 0 0,0-1 0,0 1 0,0 0 0,0 3 0,-1-2 5,-1 0-1,1-1 1,-1 0-1,1 1 1,-1-1-1,0 0 1,0 0-1,-1 0 1,1 0-1,-1 0 1,1 0-1,-1-1 1,0 1-1,0-1 1,0 0-1,0 0 1,0 0-1,-1 0 1,1-1-1,-1 1 1,1-1-1,-1 0 1,-6 2-1,-13 3-380,1-1-1,-36 3 1,51-7 32,-17 2-6482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4T21:14:50.67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1021 24575,'11'-11'0,"-1"1"0,2 0 0,-1 0 0,1 1 0,1 0 0,0 1 0,24-11 0,17-4 0,339-131 0,-364 141 0,-1 0 0,0-2 0,0-1 0,-2-1 0,0-1 0,-1-1 0,26-27 0,57-40 0,-97 79 0,-1-1 0,0 0 0,0-1 0,0 0 0,-1 0 0,-1-1 0,1 0 0,-2-1 0,1 1 0,-2-1 0,1-1 0,-1 0 0,6-19 0,7-11 0,1 1 0,2 1 0,2 0 0,50-62 0,-66 93-91,0 1 0,0 1 0,1-1 0,0 1 0,0 1 0,1 0 0,-1 0 0,1 1 0,1 0 0,-1 1 0,1 0 0,0 0 0,0 1 0,13-2 0,0-1-6735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4T21:14:58.59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1232 24251,'2149'-1232'0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4T22:47:11.57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1021 24251,'1781'-1021'0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4T22:47:57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1 984 24575,'19'-1'0,"-1"-1"0,1-1 0,-1-1 0,0 0 0,0-1 0,0-1 0,32-15 0,118-74 0,-92 49 0,129-52 0,-78 42 0,-51 15 0,84-61 0,-133 85 0,52-42 0,108-102 0,-41 32 0,-134 118 0,0-1 0,-1-1 0,0 0-1,10-16 1,3-3-1364,-6 9-5462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4T22:48:55.9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1 984 24575,'19'-1'0,"-1"-1"0,1-1 0,-1-1 0,0 0 0,0-1 0,0-1 0,32-15 0,118-74 0,-92 49 0,129-52 0,-78 42 0,-51 15 0,84-61 0,-133 85 0,52-42 0,108-102 0,-41 32 0,-134 118 0,0-1 0,-1-1 0,0 0-1,10-16 1,3-3-1364,-6 9-5462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4T22:48:59.2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1 984 24575,'19'-1'0,"-1"-1"0,1-1 0,-1-1 0,0 0 0,0-1 0,0-1 0,32-15 0,118-74 0,-92 49 0,129-52 0,-78 42 0,-51 15 0,84-61 0,-133 85 0,52-42 0,108-102 0,-41 32 0,-134 118 0,0-1 0,-1-1 0,0 0-1,10-16 1,3-3-1364,-6 9-5462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4T20:13:33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4T20:13:34.5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81280-B874-4CC9-88C2-B4CB99E39905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283CB-4472-4AA1-95F8-4BBA0B1BAC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40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, </a:t>
            </a:r>
            <a:r>
              <a:rPr lang="de-DE" dirty="0" err="1"/>
              <a:t>governance</a:t>
            </a:r>
            <a:r>
              <a:rPr lang="de-DE" dirty="0"/>
              <a:t> </a:t>
            </a:r>
            <a:r>
              <a:rPr lang="de-DE" dirty="0" err="1"/>
              <a:t>challenges</a:t>
            </a:r>
            <a:r>
              <a:rPr lang="de-DE" dirty="0"/>
              <a:t>, and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limitations</a:t>
            </a:r>
            <a:endParaRPr lang="de-DE" dirty="0"/>
          </a:p>
          <a:p>
            <a:r>
              <a:rPr lang="de-DE" dirty="0"/>
              <a:t>Countries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political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283CB-4472-4AA1-95F8-4BBA0B1BACF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36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7F454-69DA-2AD5-A6A4-0B3F1CD0D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4ECCEB-11D9-C6D2-302C-6A16E49F2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007E6-F6D9-BF0D-AF43-51242F99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C8CEE8-2803-6220-4BB9-3B432D9A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3CEB54-DB52-71C8-9C15-7A0B316C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693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ADA4B-40BF-354A-4E06-7FB1C9BB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13E8E1-9705-F2CF-D716-5C5649E5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37C539-73C1-A16C-E114-E6C8250D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AAA73F-04E4-4151-6A01-ACF98812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6EECFC-1F3B-4E01-5289-0111945F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013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F55674-79D5-1FCE-4E18-F79606E0B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6C392A-267C-7B91-04B8-BB4592AA8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2C6675-BD59-5F7C-C290-8C5D4D57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47254C-E7B8-EDFD-881A-6AB5D747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195694-52A8-E459-E4E0-6E50400F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099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4AC3A-F6FF-0AFD-CD5D-89653BDA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5953D6-D75D-D920-5C38-3CA3601E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8F896-901A-786D-951D-7B2FB385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63684C-6F38-8025-4D9C-7C545D1B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F42FF-ED20-1DEE-E98A-502F726C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228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0B162-9547-DAC2-2D5B-18A51944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902472-B6C0-893F-F2A5-9C5FBB21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095386-566E-A781-ECCA-9C9587EC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31EB5A-9EE3-767D-B496-E90A6A64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C180C-6C43-EE78-413D-36FF1C51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610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9E9C7-89CC-11E2-48A8-5C431088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F12B6E-3127-9749-206C-C229953A3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A81583-FD5C-709B-371B-519477F05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806CC5-9F75-4413-5220-6215478A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753E4D-FF22-D5AE-E247-C8E6713A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DE6522-CF6F-29C4-D069-E84B6F44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99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D3EB6-FD9A-BE1D-5F9B-37AF9488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B0B8B1-592C-0B4B-5388-6F73933BA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C96ADD-0D1B-5443-9469-3BD4610BF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24EA6B-C382-60A9-0DFB-77EBFADD4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4D9425-401A-9AEE-BB1F-5AAD2C2CE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E3F426-4BE5-007B-BF69-6D4157FA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92A801-282E-5401-46EC-48EB17B6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4BD895-6470-5213-380D-69EE5F17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456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47A93-1894-777D-3504-AC535D45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703E22-F328-8D2C-351A-450D60C3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55AE5E-A2AD-B6E4-0B02-5A1DD165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5E512E-9731-703F-5A2E-C35C0248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251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8B02EC-3DB9-C8CD-0E63-96E09D9F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CB0069-452D-E3FF-9C32-0D72D94A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007DF4-D1E9-32CB-E45A-DC694044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819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EA148-21F9-3121-167B-DA39AD1A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DEA081-393D-2724-4199-E9F9F906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F35A94-7497-B4E2-B4C3-96030D260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57C043-03D2-267B-ED4E-02D1480D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8356C7-C621-824C-A4E0-42E82979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83F9CB-E237-5DBB-09F4-EF269E7C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187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DB17F-592B-08DF-EF90-66A9DD41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0F8B25-7235-BFC7-B6B4-BE3D56A45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1C1319-5A58-1C16-2D2F-D00F37235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70B7A4-122F-A39E-5F24-2C5B9E54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124F0-5707-BE36-0E70-CD2474B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D76BB3-8482-128A-FA61-84647F67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689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413596-39AC-981D-85E8-119A05F4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2B1B27-9C31-B850-D405-D430261F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49788E-9DBA-55A3-BA8D-B4C806A9A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171386-0C3B-50FF-D6E4-79A8D2CC9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B671F2-57E5-87ED-8230-DAB34E038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0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7.xml"/><Relationship Id="rId5" Type="http://schemas.openxmlformats.org/officeDocument/2006/relationships/customXml" Target="../ink/ink3.xml"/><Relationship Id="rId10" Type="http://schemas.openxmlformats.org/officeDocument/2006/relationships/customXml" Target="../ink/ink6.xml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25.png"/><Relationship Id="rId3" Type="http://schemas.openxmlformats.org/officeDocument/2006/relationships/customXml" Target="../ink/ink8.xml"/><Relationship Id="rId7" Type="http://schemas.openxmlformats.org/officeDocument/2006/relationships/image" Target="../media/image22.png"/><Relationship Id="rId12" Type="http://schemas.openxmlformats.org/officeDocument/2006/relationships/customXml" Target="../ink/ink1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24.png"/><Relationship Id="rId5" Type="http://schemas.openxmlformats.org/officeDocument/2006/relationships/customXml" Target="../ink/ink9.xml"/><Relationship Id="rId10" Type="http://schemas.openxmlformats.org/officeDocument/2006/relationships/customXml" Target="../ink/ink12.xml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statistics-png/download/7844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A3F0B2-E11A-73FE-8183-FEE561F93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 b="0" i="0" noProof="0" dirty="0">
                <a:effectLst/>
              </a:rPr>
              <a:t>What makes people happier?</a:t>
            </a:r>
            <a:endParaRPr lang="en-US" sz="5400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A3F03A-BEB4-0CA3-57D5-14E29B702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noProof="0" dirty="0"/>
              <a:t>Adeline Silva Schäfer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" name="Grafik 4" descr="Ein Bild, das Animierter Cartoon, Lächeln, Menschliches Gesicht, Cartoon enthält.&#10;&#10;KI-generierte Inhalte können fehlerhaft sein.">
            <a:extLst>
              <a:ext uri="{FF2B5EF4-FFF2-40B4-BE49-F238E27FC236}">
                <a16:creationId xmlns:a16="http://schemas.microsoft.com/office/drawing/2014/main" id="{51352D1C-AE5A-98F8-5DC8-5411BB5C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2"/>
          <a:stretch/>
        </p:blipFill>
        <p:spPr>
          <a:xfrm>
            <a:off x="5922492" y="849243"/>
            <a:ext cx="5536001" cy="510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34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2D889A-B63F-C990-1735-8B3FB64A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many countries changed positions in raking?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9B3E338-9DE0-FEE6-700D-0BA6557CF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944228"/>
            <a:ext cx="7608304" cy="50405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43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7758B84-8A9B-8F04-63F6-5DBC202C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 changes in the ranking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06DBB87-C242-C953-CF51-84C47F5A4FBE}"/>
              </a:ext>
            </a:extLst>
          </p:cNvPr>
          <p:cNvSpPr txBox="1"/>
          <p:nvPr/>
        </p:nvSpPr>
        <p:spPr>
          <a:xfrm>
            <a:off x="9267908" y="5086350"/>
            <a:ext cx="2446465" cy="11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1" name="Inhaltsplatzhalter 30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BFDA153B-7B8B-808D-9CC4-EECEBF528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714568"/>
            <a:ext cx="7608304" cy="349982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6598F770-56FC-CC8F-3E45-1B69B1F7486A}"/>
                  </a:ext>
                </a:extLst>
              </p14:cNvPr>
              <p14:cNvContentPartPr/>
              <p14:nvPr/>
            </p14:nvContentPartPr>
            <p14:xfrm>
              <a:off x="2247147" y="1427087"/>
              <a:ext cx="36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6598F770-56FC-CC8F-3E45-1B69B1F748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1027" y="142096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642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979A485C-2008-F3AF-F187-0FA1A4026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12"/>
            <a:ext cx="10191750" cy="427494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4DC75DC-4AB1-5DDB-21CF-39387D15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these factors changed in the countries with the bigger changes in the ranking?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130E9231-3DEA-9DDD-7E80-C7804B5B8A11}"/>
                  </a:ext>
                </a:extLst>
              </p14:cNvPr>
              <p14:cNvContentPartPr/>
              <p14:nvPr/>
            </p14:nvContentPartPr>
            <p14:xfrm>
              <a:off x="1333170" y="5138160"/>
              <a:ext cx="496440" cy="36792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130E9231-3DEA-9DDD-7E80-C7804B5B8A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7050" y="5132040"/>
                <a:ext cx="50868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44F368BA-D0FC-2F63-A7CA-18CC4DD37306}"/>
                  </a:ext>
                </a:extLst>
              </p14:cNvPr>
              <p14:cNvContentPartPr/>
              <p14:nvPr/>
            </p14:nvContentPartPr>
            <p14:xfrm>
              <a:off x="2091493" y="5138160"/>
              <a:ext cx="773914" cy="44388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44F368BA-D0FC-2F63-A7CA-18CC4DD373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85374" y="5132040"/>
                <a:ext cx="786153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40054A52-B941-A3EA-1A55-F41D35F4E92F}"/>
                  </a:ext>
                </a:extLst>
              </p14:cNvPr>
              <p14:cNvContentPartPr/>
              <p14:nvPr/>
            </p14:nvContentPartPr>
            <p14:xfrm>
              <a:off x="4071863" y="5138160"/>
              <a:ext cx="641476" cy="36792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40054A52-B941-A3EA-1A55-F41D35F4E9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65743" y="5132040"/>
                <a:ext cx="653715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23F888DC-AB06-B73F-F192-B7141FCE6EB1}"/>
                  </a:ext>
                </a:extLst>
              </p14:cNvPr>
              <p14:cNvContentPartPr/>
              <p14:nvPr/>
            </p14:nvContentPartPr>
            <p14:xfrm>
              <a:off x="7229400" y="5199000"/>
              <a:ext cx="554040" cy="35424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23F888DC-AB06-B73F-F192-B7141FCE6E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23280" y="5192880"/>
                <a:ext cx="5662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81C54FA9-B45D-1FAC-8A61-EBD7F94445EF}"/>
                  </a:ext>
                </a:extLst>
              </p14:cNvPr>
              <p14:cNvContentPartPr/>
              <p14:nvPr/>
            </p14:nvContentPartPr>
            <p14:xfrm>
              <a:off x="9077332" y="5145000"/>
              <a:ext cx="554040" cy="35424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81C54FA9-B45D-1FAC-8A61-EBD7F94445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71212" y="5138880"/>
                <a:ext cx="5662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B5E2B25E-3379-AA95-5DC5-9974E494F146}"/>
                  </a:ext>
                </a:extLst>
              </p14:cNvPr>
              <p14:cNvContentPartPr/>
              <p14:nvPr/>
            </p14:nvContentPartPr>
            <p14:xfrm>
              <a:off x="9896400" y="5199000"/>
              <a:ext cx="554040" cy="35424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B5E2B25E-3379-AA95-5DC5-9974E494F1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90280" y="5192880"/>
                <a:ext cx="566280" cy="36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47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E744FB-B51A-4749-8504-3BC1C93B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Which factors influence the score the most?</a:t>
            </a:r>
          </a:p>
        </p:txBody>
      </p:sp>
      <p:pic>
        <p:nvPicPr>
          <p:cNvPr id="17" name="Inhaltsplatzhalter 16" descr="Ein Bild, das Text, Screenshot, Quadrat, Diagramm enthält.&#10;&#10;KI-generierte Inhalte können fehlerhaft sein.">
            <a:extLst>
              <a:ext uri="{FF2B5EF4-FFF2-40B4-BE49-F238E27FC236}">
                <a16:creationId xmlns:a16="http://schemas.microsoft.com/office/drawing/2014/main" id="{735594B4-3C3B-5BD0-E70D-17E954817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78" y="1289403"/>
            <a:ext cx="6780700" cy="50007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A981F50B-CD07-3431-B039-1DB76BEB2DFF}"/>
                  </a:ext>
                </a:extLst>
              </p14:cNvPr>
              <p14:cNvContentPartPr/>
              <p14:nvPr/>
            </p14:nvContentPartPr>
            <p14:xfrm>
              <a:off x="7038930" y="3895440"/>
              <a:ext cx="360" cy="36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A981F50B-CD07-3431-B039-1DB76BEB2D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2810" y="38893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891583A5-22A1-493E-BAA3-AEF8C197D3CB}"/>
                  </a:ext>
                </a:extLst>
              </p14:cNvPr>
              <p14:cNvContentPartPr/>
              <p14:nvPr/>
            </p14:nvContentPartPr>
            <p14:xfrm>
              <a:off x="7238730" y="4114680"/>
              <a:ext cx="36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891583A5-22A1-493E-BAA3-AEF8C197D3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2610" y="410856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B4BE953-91F7-4807-1107-A766BC73C2EA}"/>
              </a:ext>
            </a:extLst>
          </p:cNvPr>
          <p:cNvGrpSpPr/>
          <p:nvPr/>
        </p:nvGrpSpPr>
        <p:grpSpPr>
          <a:xfrm>
            <a:off x="6568770" y="2118480"/>
            <a:ext cx="518400" cy="949320"/>
            <a:chOff x="6568770" y="2118480"/>
            <a:chExt cx="518400" cy="94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A023E4C5-1EC8-CDB7-33DB-D58AABCA552C}"/>
                    </a:ext>
                  </a:extLst>
                </p14:cNvPr>
                <p14:cNvContentPartPr/>
                <p14:nvPr/>
              </p14:nvContentPartPr>
              <p14:xfrm>
                <a:off x="6616650" y="2118480"/>
                <a:ext cx="470520" cy="49212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A023E4C5-1EC8-CDB7-33DB-D58AABCA55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10530" y="2112360"/>
                  <a:ext cx="48276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ED21B9CA-545C-3A2B-8FFC-92C21047B854}"/>
                    </a:ext>
                  </a:extLst>
                </p14:cNvPr>
                <p14:cNvContentPartPr/>
                <p14:nvPr/>
              </p14:nvContentPartPr>
              <p14:xfrm>
                <a:off x="6568770" y="2771160"/>
                <a:ext cx="489240" cy="29664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ED21B9CA-545C-3A2B-8FFC-92C21047B8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62650" y="2765040"/>
                  <a:ext cx="50148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F3124A9-9352-B389-F6EF-48E0E3A80305}"/>
              </a:ext>
            </a:extLst>
          </p:cNvPr>
          <p:cNvGrpSpPr/>
          <p:nvPr/>
        </p:nvGrpSpPr>
        <p:grpSpPr>
          <a:xfrm>
            <a:off x="6991410" y="3342480"/>
            <a:ext cx="155880" cy="439200"/>
            <a:chOff x="6991410" y="3342480"/>
            <a:chExt cx="15588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193654DE-5583-4EB0-B065-DD9F3B428EDB}"/>
                    </a:ext>
                  </a:extLst>
                </p14:cNvPr>
                <p14:cNvContentPartPr/>
                <p14:nvPr/>
              </p14:nvContentPartPr>
              <p14:xfrm>
                <a:off x="6991410" y="3342480"/>
                <a:ext cx="155880" cy="25632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193654DE-5583-4EB0-B065-DD9F3B428E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85290" y="3336360"/>
                  <a:ext cx="1681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C8B54998-0D87-9385-5B0A-BCA8737D1FC9}"/>
                    </a:ext>
                  </a:extLst>
                </p14:cNvPr>
                <p14:cNvContentPartPr/>
                <p14:nvPr/>
              </p14:nvContentPartPr>
              <p14:xfrm>
                <a:off x="7002210" y="3712920"/>
                <a:ext cx="73800" cy="6876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C8B54998-0D87-9385-5B0A-BCA8737D1F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96090" y="3706800"/>
                  <a:ext cx="86040" cy="8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2513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Reihe, Diagramm enthält.&#10;&#10;KI-generierte Inhalte können fehlerhaft sein.">
            <a:extLst>
              <a:ext uri="{FF2B5EF4-FFF2-40B4-BE49-F238E27FC236}">
                <a16:creationId xmlns:a16="http://schemas.microsoft.com/office/drawing/2014/main" id="{8281BB0E-777C-C82D-2C20-70EE92F80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17" y="1679299"/>
            <a:ext cx="7269508" cy="2356263"/>
          </a:xfr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CE22A1F-10DD-2DBD-8534-9531350E1C44}"/>
              </a:ext>
            </a:extLst>
          </p:cNvPr>
          <p:cNvSpPr/>
          <p:nvPr/>
        </p:nvSpPr>
        <p:spPr>
          <a:xfrm>
            <a:off x="398117" y="1537743"/>
            <a:ext cx="4891730" cy="249781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80C21E5-BA87-A8DA-E43A-6E9AEAB5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Scatterplots of the factors influencing the happiness score</a:t>
            </a:r>
          </a:p>
        </p:txBody>
      </p:sp>
      <p:pic>
        <p:nvPicPr>
          <p:cNvPr id="7" name="Grafik 6" descr="Ein Bild, das Screenshot, Tex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8B307AD4-BD7F-8E6F-1856-423ADB339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4157523"/>
            <a:ext cx="5263000" cy="253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3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412B8E-484B-4452-8644-AD263F593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A30B31-AFB0-57F0-6FE6-8AB8FCB3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de-DE" sz="3300"/>
              <a:t>Top 10 countries x top 10 GDP per capita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20D7BA0-B3E1-D7CA-B0B2-483C0ADAC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D95D09-2666-454C-AE57-F5C7D8660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9" y="650054"/>
            <a:ext cx="4719382" cy="55964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6165144-83D0-5541-A6CD-375C3D9D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707" y="873941"/>
            <a:ext cx="2064082" cy="1796018"/>
          </a:xfrm>
          <a:prstGeom prst="rect">
            <a:avLst/>
          </a:prstGeom>
        </p:spPr>
      </p:pic>
      <p:pic>
        <p:nvPicPr>
          <p:cNvPr id="10" name="Inhaltsplatzhalter 9" descr="Ein Bild, das Screenshot, Tex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D80A33CF-0CF6-E8C3-89B0-44CADB239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561" y="3066837"/>
            <a:ext cx="4357796" cy="2592887"/>
          </a:xfrm>
          <a:prstGeom prst="rect">
            <a:avLst/>
          </a:prstGeom>
        </p:spPr>
      </p:pic>
      <p:pic>
        <p:nvPicPr>
          <p:cNvPr id="12" name="Grafik 11" descr="Ein Bild, das Screenshot, Diagramm, Reihe, Text enthält.&#10;&#10;KI-generierte Inhalte können fehlerhaft sein.">
            <a:extLst>
              <a:ext uri="{FF2B5EF4-FFF2-40B4-BE49-F238E27FC236}">
                <a16:creationId xmlns:a16="http://schemas.microsoft.com/office/drawing/2014/main" id="{4E3500D4-66DF-DA63-9231-0E09F3097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27" y="3117673"/>
            <a:ext cx="4258492" cy="249121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824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3FB8AF-CA08-9023-0E43-357C3EE3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noProof="0"/>
              <a:t>Key Findings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BCF36-AC8B-043E-72DE-0274F13D6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noProof="0" dirty="0"/>
              <a:t>No significant changes in happiness score but many</a:t>
            </a:r>
            <a:r>
              <a:rPr lang="en-US" sz="2400" dirty="0"/>
              <a:t> changes in the ranking positions </a:t>
            </a:r>
            <a:r>
              <a:rPr lang="en-US" sz="2400" noProof="0" dirty="0"/>
              <a:t>between 2018 and 2019</a:t>
            </a:r>
          </a:p>
          <a:p>
            <a:pPr lvl="1"/>
            <a:r>
              <a:rPr lang="en-US" sz="2000" dirty="0"/>
              <a:t>More changes in the bottom countries than in the top countries</a:t>
            </a:r>
            <a:endParaRPr lang="en-US" sz="2000" noProof="0" dirty="0"/>
          </a:p>
          <a:p>
            <a:r>
              <a:rPr lang="en-US" sz="2400" dirty="0"/>
              <a:t>The key factors contributing to happiness are </a:t>
            </a:r>
            <a:r>
              <a:rPr lang="en-US" sz="2400" b="1" dirty="0"/>
              <a:t>GDP per capita </a:t>
            </a:r>
            <a:r>
              <a:rPr lang="en-US" sz="2400" dirty="0"/>
              <a:t>and </a:t>
            </a:r>
            <a:r>
              <a:rPr lang="en-US" sz="2400" b="1" dirty="0"/>
              <a:t>social support</a:t>
            </a:r>
          </a:p>
          <a:p>
            <a:pPr lvl="1"/>
            <a:r>
              <a:rPr lang="en-US" sz="2000" dirty="0"/>
              <a:t>However other factors influence the ranking. Among the top 10 countries, only 2 have the highest GDP per capita</a:t>
            </a:r>
          </a:p>
          <a:p>
            <a:pPr marL="457200" lvl="1" indent="0">
              <a:buNone/>
            </a:pP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14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50634E-0C76-5D05-2B75-494214D2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noProof="0"/>
              <a:t>Reflections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C7E66-A0BB-9D4D-8B01-2C7DAAAB0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I expected life expectancy to play a role in the ranking, but unfortunately, this information was missing</a:t>
            </a:r>
          </a:p>
          <a:p>
            <a:r>
              <a:rPr lang="en-US" dirty="0"/>
              <a:t>It would have been much easier to define the questions before exploring the data</a:t>
            </a:r>
          </a:p>
          <a:p>
            <a:r>
              <a:rPr lang="en-US" dirty="0"/>
              <a:t>I would like to have explore how inequality plays a role on the happiness, but I didn’t have the time</a:t>
            </a:r>
          </a:p>
          <a:p>
            <a:r>
              <a:rPr lang="en-US" dirty="0"/>
              <a:t>It would have been interesting to analyze data over a longer time span. While there were many changes in the rankings, the overall values remained relatively stable</a:t>
            </a:r>
            <a:endParaRPr lang="en-US" sz="4000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95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A4ED5-28C2-F466-0971-50655F94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 noProof="0" dirty="0"/>
              <a:t>About the Dataset</a:t>
            </a:r>
          </a:p>
        </p:txBody>
      </p:sp>
      <p:pic>
        <p:nvPicPr>
          <p:cNvPr id="5" name="Picture 4" descr="Person, die einen Globus hält">
            <a:extLst>
              <a:ext uri="{FF2B5EF4-FFF2-40B4-BE49-F238E27FC236}">
                <a16:creationId xmlns:a16="http://schemas.microsoft.com/office/drawing/2014/main" id="{C1A56BC5-D82A-0BAA-071F-A50ECEE8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21" r="23390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6ACDE-19DE-6F83-BE44-4C177103F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0" dirty="0"/>
              <a:t>Survey of the state of global happiness including 156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0" dirty="0"/>
              <a:t>Includes data for years 2018 and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0" dirty="0"/>
              <a:t>Some countries were not present in both years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163279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F7BE0-06DA-6E35-2C45-65A07F01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 noProof="0" dirty="0"/>
              <a:t>Data preparation</a:t>
            </a:r>
          </a:p>
        </p:txBody>
      </p:sp>
      <p:pic>
        <p:nvPicPr>
          <p:cNvPr id="12" name="Grafik 11" descr="Ein Bild, das Design enthält.&#10;&#10;KI-generierte Inhalte können fehlerhaft sein.">
            <a:extLst>
              <a:ext uri="{FF2B5EF4-FFF2-40B4-BE49-F238E27FC236}">
                <a16:creationId xmlns:a16="http://schemas.microsoft.com/office/drawing/2014/main" id="{EB5B1C9D-5320-54A6-68FC-50FEA1DBC1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55" r="555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30165-6D9A-F3CE-63CD-5CE15087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noProof="0" dirty="0"/>
              <a:t>Data cleaning</a:t>
            </a:r>
          </a:p>
          <a:p>
            <a:pPr marL="742950" lvl="5" indent="-285750"/>
            <a:r>
              <a:rPr lang="en-US" sz="1100" noProof="0" dirty="0"/>
              <a:t>Deleted unnamed columns</a:t>
            </a:r>
          </a:p>
          <a:p>
            <a:pPr marL="742950" lvl="5" indent="-285750"/>
            <a:r>
              <a:rPr lang="en-US" sz="1100" noProof="0" dirty="0"/>
              <a:t>Removed Health life expectancy column (&gt; 97% of </a:t>
            </a:r>
            <a:r>
              <a:rPr lang="en-US" sz="1100" noProof="0" dirty="0" err="1"/>
              <a:t>NaNs</a:t>
            </a:r>
            <a:r>
              <a:rPr lang="en-US" sz="1100" noProof="0" dirty="0"/>
              <a:t>)</a:t>
            </a:r>
          </a:p>
          <a:p>
            <a:pPr marL="742950" lvl="5" indent="-285750"/>
            <a:r>
              <a:rPr lang="en-US" sz="1100" noProof="0" dirty="0"/>
              <a:t>Removed countries that only appear in one year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100" noProof="0" dirty="0"/>
              <a:t>Handling </a:t>
            </a:r>
            <a:r>
              <a:rPr lang="en-US" sz="1100" noProof="0" dirty="0" err="1"/>
              <a:t>NaNs</a:t>
            </a:r>
            <a:endParaRPr lang="en-US" sz="1100" noProof="0" dirty="0"/>
          </a:p>
          <a:p>
            <a:pPr marL="742950" lvl="5" indent="-285750"/>
            <a:r>
              <a:rPr lang="en-US" sz="1100" noProof="0" dirty="0"/>
              <a:t>Since we only had one missing value for „Perception of Corruption“, I used the same value both years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100" noProof="0" dirty="0"/>
              <a:t>Data Transformation</a:t>
            </a:r>
          </a:p>
          <a:p>
            <a:pPr marL="742950" lvl="5" indent="-285750"/>
            <a:r>
              <a:rPr lang="en-US" sz="1100" noProof="0" dirty="0"/>
              <a:t>Renamed some countries, to match standards</a:t>
            </a:r>
          </a:p>
          <a:p>
            <a:pPr marL="742950" lvl="5" indent="-285750"/>
            <a:r>
              <a:rPr lang="en-US" sz="1100" noProof="0" dirty="0"/>
              <a:t>Add column „Continents“, to be </a:t>
            </a:r>
            <a:r>
              <a:rPr lang="en-US" sz="1100" noProof="0" dirty="0" err="1"/>
              <a:t>be</a:t>
            </a:r>
            <a:r>
              <a:rPr lang="en-US" sz="1100" noProof="0" dirty="0"/>
              <a:t> able to identify regional trends</a:t>
            </a:r>
          </a:p>
          <a:p>
            <a:pPr marL="742950" lvl="5" indent="-285750"/>
            <a:r>
              <a:rPr lang="en-US" sz="1100" noProof="0" dirty="0"/>
              <a:t>Data from Kaggle (https://www.kaggle.com/datasets/hserdaraltan/countries-by-continent)</a:t>
            </a:r>
          </a:p>
          <a:p>
            <a:pPr lvl="5" indent="0">
              <a:buNone/>
            </a:pPr>
            <a:endParaRPr lang="en-US" sz="1100" noProof="0" dirty="0"/>
          </a:p>
          <a:p>
            <a:endParaRPr lang="en-US" sz="1100" noProof="0" dirty="0"/>
          </a:p>
        </p:txBody>
      </p:sp>
    </p:spTree>
    <p:extLst>
      <p:ext uri="{BB962C8B-B14F-4D97-AF65-F5344CB8AC3E}">
        <p14:creationId xmlns:p14="http://schemas.microsoft.com/office/powerpoint/2010/main" val="218456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19EF5D-0305-849A-AF7B-48F00295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Happiness score over countries</a:t>
            </a:r>
          </a:p>
        </p:txBody>
      </p:sp>
      <p:pic>
        <p:nvPicPr>
          <p:cNvPr id="9" name="Inhaltsplatzhalter 8" descr="Ein Bild, das Karte, Atlas, Text enthält.&#10;&#10;KI-generierte Inhalte können fehlerhaft sein.">
            <a:extLst>
              <a:ext uri="{FF2B5EF4-FFF2-40B4-BE49-F238E27FC236}">
                <a16:creationId xmlns:a16="http://schemas.microsoft.com/office/drawing/2014/main" id="{3B8E805C-8B8E-333C-E0E8-96CE7D97A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6" b="12491"/>
          <a:stretch/>
        </p:blipFill>
        <p:spPr>
          <a:xfrm>
            <a:off x="1261318" y="1675227"/>
            <a:ext cx="966936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6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CED07E-E7B1-524C-3E17-4CA03DA9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Happiness score x continents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B8A478-4419-9BAA-C27B-1AB15085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551983"/>
            <a:ext cx="5536001" cy="36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0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BA96ED-A8B6-B2B6-CFC5-D62BB345F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3D6E1A-D359-198D-BDA9-24CE0DB2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 there a significant difference over the years?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Grafik 6" descr="Ein Bild, das Nacht, Kunst enthält.&#10;&#10;KI-generierte Inhalte können fehlerhaft sein.">
            <a:extLst>
              <a:ext uri="{FF2B5EF4-FFF2-40B4-BE49-F238E27FC236}">
                <a16:creationId xmlns:a16="http://schemas.microsoft.com/office/drawing/2014/main" id="{92A88411-57D0-F842-63AB-7E280BA65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22492" y="1441263"/>
            <a:ext cx="5536001" cy="391672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1564FF4-F820-C1D0-3195-3A811F4FCA6C}"/>
              </a:ext>
            </a:extLst>
          </p:cNvPr>
          <p:cNvSpPr txBox="1"/>
          <p:nvPr/>
        </p:nvSpPr>
        <p:spPr>
          <a:xfrm>
            <a:off x="9391233" y="6870700"/>
            <a:ext cx="280076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noProof="0" dirty="0">
                <a:solidFill>
                  <a:srgbClr val="FFFFFF"/>
                </a:solidFill>
              </a:rPr>
              <a:t>"</a:t>
            </a:r>
            <a:r>
              <a:rPr lang="en-US" sz="700" noProof="0" dirty="0">
                <a:solidFill>
                  <a:srgbClr val="FFFFFF"/>
                </a:solidFill>
                <a:hlinkClick r:id="rId3" tooltip="https://www.pngall.com/statistics-png/download/7844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en-US" sz="700" noProof="0" dirty="0">
                <a:solidFill>
                  <a:srgbClr val="FFFFFF"/>
                </a:solidFill>
              </a:rPr>
              <a:t>" von </a:t>
            </a:r>
            <a:r>
              <a:rPr lang="en-US" sz="700" noProof="0" dirty="0" err="1">
                <a:solidFill>
                  <a:srgbClr val="FFFFFF"/>
                </a:solidFill>
              </a:rPr>
              <a:t>Unbekannter</a:t>
            </a:r>
            <a:r>
              <a:rPr lang="en-US" sz="700" noProof="0" dirty="0">
                <a:solidFill>
                  <a:srgbClr val="FFFFFF"/>
                </a:solidFill>
              </a:rPr>
              <a:t> Autor </a:t>
            </a:r>
            <a:r>
              <a:rPr lang="en-US" sz="700" noProof="0" dirty="0" err="1">
                <a:solidFill>
                  <a:srgbClr val="FFFFFF"/>
                </a:solidFill>
              </a:rPr>
              <a:t>ist</a:t>
            </a:r>
            <a:r>
              <a:rPr lang="en-US" sz="700" noProof="0" dirty="0">
                <a:solidFill>
                  <a:srgbClr val="FFFFFF"/>
                </a:solidFill>
              </a:rPr>
              <a:t> </a:t>
            </a:r>
            <a:r>
              <a:rPr lang="en-US" sz="700" noProof="0" dirty="0" err="1">
                <a:solidFill>
                  <a:srgbClr val="FFFFFF"/>
                </a:solidFill>
              </a:rPr>
              <a:t>lizenziert</a:t>
            </a:r>
            <a:r>
              <a:rPr lang="en-US" sz="700" noProof="0" dirty="0">
                <a:solidFill>
                  <a:srgbClr val="FFFFFF"/>
                </a:solidFill>
              </a:rPr>
              <a:t> </a:t>
            </a:r>
            <a:r>
              <a:rPr lang="en-US" sz="700" noProof="0" dirty="0" err="1">
                <a:solidFill>
                  <a:srgbClr val="FFFFFF"/>
                </a:solidFill>
              </a:rPr>
              <a:t>gemäß</a:t>
            </a:r>
            <a:r>
              <a:rPr lang="en-US" sz="700" noProof="0" dirty="0">
                <a:solidFill>
                  <a:srgbClr val="FFFFFF"/>
                </a:solidFill>
              </a:rPr>
              <a:t> </a:t>
            </a:r>
            <a:r>
              <a:rPr lang="en-US" sz="700" noProof="0" dirty="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9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74108-9228-BC0D-A7C0-67F04A57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 10 countries</a:t>
            </a: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0899A2EF-CA71-625B-5BF4-FEA37AB79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5163" y="1690688"/>
            <a:ext cx="1581371" cy="1162212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F6F98A1-0F4E-92DC-A9B4-0A6EC47ED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11" y="1690688"/>
            <a:ext cx="5191739" cy="305099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1C72B5C-D548-DA39-2922-EE77FA905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152" y="3216183"/>
            <a:ext cx="5209285" cy="30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8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8DC1C-D88D-4E36-70EB-DB8DA83C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791E8-24DD-F0CD-F424-33922C61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Bottom 10 countries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758F56-8CB5-F018-3FF9-FC0C95C44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884" y="1690688"/>
            <a:ext cx="1581371" cy="109552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43B120E-2E17-7C3E-EF3C-E13310D0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04" y="1690688"/>
            <a:ext cx="5658471" cy="337448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5219B47-CCDE-6A97-F98F-2385B11B5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385" y="3276449"/>
            <a:ext cx="5160870" cy="30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5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12B333-CEC3-252A-B4FA-A924CE82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Happiness scores 2018 x 2019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" name="Inhaltsplatzhalter 4" descr="Ein Bild, das Diagramm, Plan enthält.&#10;&#10;KI-generierte Inhalte können fehlerhaft sein.">
            <a:extLst>
              <a:ext uri="{FF2B5EF4-FFF2-40B4-BE49-F238E27FC236}">
                <a16:creationId xmlns:a16="http://schemas.microsoft.com/office/drawing/2014/main" id="{D681DE78-4603-6769-227E-9A02CFB66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2270632"/>
            <a:ext cx="5536001" cy="224207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47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384</Words>
  <Application>Microsoft Office PowerPoint</Application>
  <PresentationFormat>Breitbild</PresentationFormat>
  <Paragraphs>44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</vt:lpstr>
      <vt:lpstr>What makes people happier?</vt:lpstr>
      <vt:lpstr>About the Dataset</vt:lpstr>
      <vt:lpstr>Data preparation</vt:lpstr>
      <vt:lpstr>Happiness score over countries</vt:lpstr>
      <vt:lpstr>Happiness score x continents</vt:lpstr>
      <vt:lpstr>Is there a significant difference over the years?</vt:lpstr>
      <vt:lpstr>Top 10 countries</vt:lpstr>
      <vt:lpstr>Bottom 10 countries</vt:lpstr>
      <vt:lpstr>Happiness scores 2018 x 2019</vt:lpstr>
      <vt:lpstr>How many countries changed positions in raking?</vt:lpstr>
      <vt:lpstr>Main changes in the ranking</vt:lpstr>
      <vt:lpstr>How these factors changed in the countries with the bigger changes in the ranking?</vt:lpstr>
      <vt:lpstr>Which factors influence the score the most?</vt:lpstr>
      <vt:lpstr>Scatterplots of the factors influencing the happiness score</vt:lpstr>
      <vt:lpstr>Top 10 countries x top 10 GDP per capita</vt:lpstr>
      <vt:lpstr>Key Findings</vt:lpstr>
      <vt:lpstr>Reflections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Adeline Silva Schäfer</dc:creator>
  <cp:lastModifiedBy>Adeline Silva Schäfer</cp:lastModifiedBy>
  <cp:revision>13</cp:revision>
  <dcterms:created xsi:type="dcterms:W3CDTF">2025-03-12T16:23:05Z</dcterms:created>
  <dcterms:modified xsi:type="dcterms:W3CDTF">2025-03-15T08:40:15Z</dcterms:modified>
</cp:coreProperties>
</file>