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7"/>
  </p:notesMasterIdLst>
  <p:handoutMasterIdLst>
    <p:handoutMasterId r:id="rId8"/>
  </p:handoutMasterIdLst>
  <p:sldIdLst>
    <p:sldId id="261" r:id="rId3"/>
    <p:sldId id="271" r:id="rId4"/>
    <p:sldId id="272" r:id="rId5"/>
    <p:sldId id="27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5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314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pt-PT" smtClean="0"/>
              <a:t>12/03/2015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pt-PT" smtClean="0"/>
              <a:t>12/03/2015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 smtClean="0"/>
              <a:t>Clique para editar os estilos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exão Recta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xão Recta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xão Recta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xão Recta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xão Recta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xão Recta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xão Recta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xão Recta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xão Recta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xão Recta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xão Recta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cta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xão Recta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xão Recta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xão Recta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xão Recta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o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Conexão Recta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xão Recta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xão Recta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xão Recta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xão Recta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o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Conexão Recta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xão Recta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xão Recta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xão Recta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xão Recta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Conexão Recta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xão Recta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xão Recta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xão Recta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xão Recta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o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Conexão Recta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xão Recta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xão Recta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xão Recta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xão Recta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o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Conexão Recta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xão Recta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xão Recta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xão Recta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xão Recta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Conexão Recta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xão Recta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xão Recta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xão Recta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xão Recta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pt-PT" dirty="0"/>
          </a:p>
        </p:txBody>
      </p:sp>
      <p:cxnSp>
        <p:nvCxnSpPr>
          <p:cNvPr id="58" name="Conexão Recta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pt-PT" smtClean="0"/>
              <a:t>12/03/2015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pt-PT" smtClean="0"/>
              <a:t>12/03/2015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pt-PT" smtClean="0"/>
              <a:t>12/03/2015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xão Recta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xão Recta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xão Recta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xão Recta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xão Recta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xão Recta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xão Recta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xão Recta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xão Recta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xão Recta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cta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xão Recta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xão Recta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xão Recta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xão Recta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xão Recta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xão Recta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xão Recta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xão Recta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xão Recta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xão Recta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xão Recta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xão Recta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xão Recta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xão Recta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xão Recta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xão Recta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xão Recta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xão Recta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xão Recta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xão Recta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xão Recta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xão Recta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xão Recta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xão Recta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xão Recta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xão Recta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xão Recta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xão Recta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xão Recta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xão Recta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xão Recta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xão Recta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xão Recta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xão Recta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xão Recta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cxnSp>
        <p:nvCxnSpPr>
          <p:cNvPr id="58" name="Conexão Recta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pt-PT" smtClean="0"/>
              <a:t>12/03/2015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pt-PT" smtClean="0"/>
              <a:t>12/03/2015</a:t>
            </a:fld>
            <a:endParaRPr lang="pt-PT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pt-PT" smtClean="0"/>
              <a:t>12/03/2015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o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Conexão Recta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xão Recta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xão Recta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xão Recta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xão Recta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xão Recta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exão Recta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xão Recta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xão Recta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xão Recta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xão Recta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xão Recta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xão Recta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xão Recta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xão Recta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xão Recta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o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Conexão Recta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xão Recta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xão Recta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xão Recta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xão Recta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o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Conexão Recta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Conexão Recta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Conexão Recta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Conexão Recta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onexão Recta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Conexão Recta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xão Recta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exão Recta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xão Recta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xão Recta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o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Conexão Recta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exão Recta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exão Recta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xão Recta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xão Recta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o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Conexão Recta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exão Recta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exão Recta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exão Recta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exão Recta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Conexão Recta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xão Recta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xão Recta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xão Recta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xão Recta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Marcador de Posição da Data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pt-PT" smtClean="0"/>
              <a:t>12/03/2015</a:t>
            </a:fld>
            <a:endParaRPr lang="pt-PT" dirty="0"/>
          </a:p>
        </p:txBody>
      </p:sp>
      <p:sp>
        <p:nvSpPr>
          <p:cNvPr id="213" name="Marcador de Posição do Rodapé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214" name="Marcador de Posição do Número do Diapositivo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Conexão Recta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xão Recta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xão Recta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xão Recta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xão Recta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xão Recta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xão Recta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xão Recta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cta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xão Recta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xão Recta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xão Recta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xão Recta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xão Recta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xão Recta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xão Recta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o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Conexão Recta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xão Recta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xão Recta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xão Recta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xão Recta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o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Conexão Recta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xão Recta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xão Recta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xão Recta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exão Recta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Conexão Recta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xão Recta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xão Recta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xão Recta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xão Recta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o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Conexão Recta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xão Recta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xão Recta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xão Recta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xão Recta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o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Conexão Recta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xão Recta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xão Recta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xão Recta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exão Recta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Conexão Recta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xão Recta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xão Recta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xão Recta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xão Recta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ângulo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cxnSp>
        <p:nvCxnSpPr>
          <p:cNvPr id="60" name="Conexão Recta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pt-PT" smtClean="0"/>
              <a:t>12/03/2015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Conexão Recta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xão Recta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xão Recta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xão Recta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xão Recta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xão Recta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xão Recta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xão Recta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xão Recta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cta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xão Recta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xão Recta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xão Recta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xão Recta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xão Recta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xão Recta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o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Conexão Recta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xão Recta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xão Recta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xão Recta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xão Recta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o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Conexão Recta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xão Recta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xão Recta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xão Recta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xão Recta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Conexão Recta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xão Recta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xão Recta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xão Recta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xão Recta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o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Conexão Recta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xão Recta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xão Recta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xão Recta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xão Recta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o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Conexão Recta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xão Recta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xão Recta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xão Recta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xão Recta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Conexão Recta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xão Recta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xão Recta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xão Recta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xão Recta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ângulo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pt-PT" dirty="0"/>
          </a:p>
        </p:txBody>
      </p:sp>
      <p:cxnSp>
        <p:nvCxnSpPr>
          <p:cNvPr id="59" name="Conexão Recta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o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Conexão Recta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xão Recta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xão Recta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xão Recta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xão Recta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xão Recta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xão Recta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xão Recta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xão Recta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xão Recta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xão Recta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xão Recta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xão Recta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xão Recta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xão Recta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xão Recta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o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Conexão Recta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exão Recta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exão Recta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exão Recta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exão Recta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o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Conexão Recta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exão Recta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exão Recta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exão Recta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exão Recta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Conexão Recta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exão Recta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exão Recta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exão Recta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exão Recta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o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Conexão Recta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exão Recta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exão Recta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exão Recta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exão Recta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o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Conexão Recta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exão Recta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exão Recta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exão Recta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exão Recta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Conexão Recta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exão Recta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exão Recta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exão Recta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exão Recta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dirty="0" smtClean="0"/>
              <a:t>Clique para editar os estilos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pt-PT" smtClean="0"/>
              <a:t>12/03/2015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48" name="Conexão Recta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jslint.com/" TargetMode="External"/><Relationship Id="rId2" Type="http://schemas.openxmlformats.org/officeDocument/2006/relationships/hyperlink" Target="http://jscompres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jaxload.info/" TargetMode="External"/><Relationship Id="rId4" Type="http://schemas.openxmlformats.org/officeDocument/2006/relationships/hyperlink" Target="http://jsbeautifier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tmlescape.net/" TargetMode="External"/><Relationship Id="rId2" Type="http://schemas.openxmlformats.org/officeDocument/2006/relationships/hyperlink" Target="http://diffchecker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lorpicker.com/" TargetMode="External"/><Relationship Id="rId4" Type="http://schemas.openxmlformats.org/officeDocument/2006/relationships/hyperlink" Target="http://css3generator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914400">
              <a:lnSpc>
                <a:spcPct val="76000"/>
              </a:lnSpc>
              <a:spcBef>
                <a:spcPts val="0"/>
              </a:spcBef>
              <a:buNone/>
            </a:pPr>
            <a:r>
              <a:rPr lang="pt-PT" sz="8000" b="1" i="0" baseline="0" dirty="0" err="1" smtClean="0">
                <a:solidFill>
                  <a:srgbClr val="2D2E2D"/>
                </a:solidFill>
                <a:latin typeface="Arial"/>
                <a:ea typeface="+mj-ea"/>
                <a:cs typeface="+mj-cs"/>
              </a:rPr>
              <a:t>jQuery</a:t>
            </a:r>
            <a:endParaRPr lang="pt-PT" sz="8000" b="1" i="0" baseline="0" dirty="0">
              <a:solidFill>
                <a:srgbClr val="2D2E2D"/>
              </a:solidFill>
              <a:latin typeface="Arial"/>
              <a:ea typeface="+mj-ea"/>
              <a:cs typeface="+mj-cs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pt-PT" sz="2000" b="0" i="1" dirty="0" err="1" smtClean="0">
                <a:solidFill>
                  <a:srgbClr val="D15A3E"/>
                </a:solidFill>
              </a:rPr>
              <a:t>javascript</a:t>
            </a:r>
            <a:endParaRPr lang="pt-PT" sz="2000" b="0" i="1" dirty="0">
              <a:solidFill>
                <a:srgbClr val="D15A3E"/>
              </a:solidFill>
            </a:endParaRPr>
          </a:p>
        </p:txBody>
      </p:sp>
      <p:pic>
        <p:nvPicPr>
          <p:cNvPr id="4" name="Imagem 3" descr="C:\Users\ana\Pictures\Logos_POPH_QREN_UE_GRP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760" y="6522085"/>
            <a:ext cx="3063240" cy="335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069" y="6553200"/>
            <a:ext cx="180022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5" descr="Descrição: LogoESEN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228" y="6486694"/>
            <a:ext cx="714375" cy="3713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/>
          <p:cNvGrpSpPr/>
          <p:nvPr/>
        </p:nvGrpSpPr>
        <p:grpSpPr>
          <a:xfrm rot="5400000">
            <a:off x="1298129" y="3634129"/>
            <a:ext cx="1848727" cy="1616020"/>
            <a:chOff x="946246" y="753046"/>
            <a:chExt cx="2475309" cy="2163731"/>
          </a:xfrm>
        </p:grpSpPr>
        <p:sp>
          <p:nvSpPr>
            <p:cNvPr id="18" name="Seta para a direita 17"/>
            <p:cNvSpPr/>
            <p:nvPr/>
          </p:nvSpPr>
          <p:spPr>
            <a:xfrm>
              <a:off x="946246" y="753046"/>
              <a:ext cx="2475309" cy="2163731"/>
            </a:xfrm>
            <a:prstGeom prst="rightArrow">
              <a:avLst>
                <a:gd name="adj1" fmla="val 70000"/>
                <a:gd name="adj2" fmla="val 50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Seta para a direita 4"/>
            <p:cNvSpPr/>
            <p:nvPr/>
          </p:nvSpPr>
          <p:spPr>
            <a:xfrm>
              <a:off x="1565073" y="1077606"/>
              <a:ext cx="1206713" cy="15146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0800" tIns="12700" rIns="25400" bIns="12700" numCol="1" spcCol="1270" anchor="ctr" anchorCtr="0">
              <a:noAutofit/>
            </a:bodyPr>
            <a:lstStyle/>
            <a:p>
              <a:pPr lvl="0" algn="l" defTabSz="914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2000" b="0" i="0" kern="1200" noProof="0" dirty="0"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20" name="Grupo 19"/>
          <p:cNvGrpSpPr/>
          <p:nvPr/>
        </p:nvGrpSpPr>
        <p:grpSpPr>
          <a:xfrm rot="5400000">
            <a:off x="3911857" y="3634130"/>
            <a:ext cx="1848727" cy="1616020"/>
            <a:chOff x="946246" y="753046"/>
            <a:chExt cx="2475309" cy="2163731"/>
          </a:xfrm>
        </p:grpSpPr>
        <p:sp>
          <p:nvSpPr>
            <p:cNvPr id="21" name="Seta para a direita 20"/>
            <p:cNvSpPr/>
            <p:nvPr/>
          </p:nvSpPr>
          <p:spPr>
            <a:xfrm>
              <a:off x="946246" y="753046"/>
              <a:ext cx="2475309" cy="2163731"/>
            </a:xfrm>
            <a:prstGeom prst="rightArrow">
              <a:avLst>
                <a:gd name="adj1" fmla="val 70000"/>
                <a:gd name="adj2" fmla="val 50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Seta para a direita 4"/>
            <p:cNvSpPr/>
            <p:nvPr/>
          </p:nvSpPr>
          <p:spPr>
            <a:xfrm>
              <a:off x="1565073" y="1077606"/>
              <a:ext cx="1206713" cy="15146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0800" tIns="12700" rIns="25400" bIns="12700" numCol="1" spcCol="1270" anchor="ctr" anchorCtr="0">
              <a:noAutofit/>
            </a:bodyPr>
            <a:lstStyle/>
            <a:p>
              <a:pPr lvl="0" algn="l" defTabSz="914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2000" b="0" i="0" kern="1200" noProof="0" dirty="0"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23" name="Grupo 22"/>
          <p:cNvGrpSpPr/>
          <p:nvPr/>
        </p:nvGrpSpPr>
        <p:grpSpPr>
          <a:xfrm rot="5400000">
            <a:off x="6525586" y="3622573"/>
            <a:ext cx="1848727" cy="1616020"/>
            <a:chOff x="946246" y="753046"/>
            <a:chExt cx="2475309" cy="2163731"/>
          </a:xfrm>
        </p:grpSpPr>
        <p:sp>
          <p:nvSpPr>
            <p:cNvPr id="24" name="Seta para a direita 23"/>
            <p:cNvSpPr/>
            <p:nvPr/>
          </p:nvSpPr>
          <p:spPr>
            <a:xfrm>
              <a:off x="946246" y="753046"/>
              <a:ext cx="2475309" cy="2163731"/>
            </a:xfrm>
            <a:prstGeom prst="rightArrow">
              <a:avLst>
                <a:gd name="adj1" fmla="val 70000"/>
                <a:gd name="adj2" fmla="val 50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Seta para a direita 4"/>
            <p:cNvSpPr/>
            <p:nvPr/>
          </p:nvSpPr>
          <p:spPr>
            <a:xfrm>
              <a:off x="1565073" y="1077606"/>
              <a:ext cx="1206713" cy="15146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0800" tIns="12700" rIns="25400" bIns="12700" numCol="1" spcCol="1270" anchor="ctr" anchorCtr="0">
              <a:noAutofit/>
            </a:bodyPr>
            <a:lstStyle/>
            <a:p>
              <a:pPr lvl="0" algn="l" defTabSz="914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2000" b="0" i="0" kern="1200" noProof="0" dirty="0"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26" name="Grupo 25"/>
          <p:cNvGrpSpPr/>
          <p:nvPr/>
        </p:nvGrpSpPr>
        <p:grpSpPr>
          <a:xfrm rot="5400000">
            <a:off x="9084769" y="3611017"/>
            <a:ext cx="1848727" cy="1616020"/>
            <a:chOff x="946246" y="753046"/>
            <a:chExt cx="2475309" cy="2163731"/>
          </a:xfrm>
        </p:grpSpPr>
        <p:sp>
          <p:nvSpPr>
            <p:cNvPr id="27" name="Seta para a direita 26"/>
            <p:cNvSpPr/>
            <p:nvPr/>
          </p:nvSpPr>
          <p:spPr>
            <a:xfrm>
              <a:off x="946246" y="753046"/>
              <a:ext cx="2475309" cy="2163731"/>
            </a:xfrm>
            <a:prstGeom prst="rightArrow">
              <a:avLst>
                <a:gd name="adj1" fmla="val 70000"/>
                <a:gd name="adj2" fmla="val 50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Seta para a direita 4"/>
            <p:cNvSpPr/>
            <p:nvPr/>
          </p:nvSpPr>
          <p:spPr>
            <a:xfrm>
              <a:off x="1565073" y="1077606"/>
              <a:ext cx="1206713" cy="15146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0800" tIns="12700" rIns="25400" bIns="12700" numCol="1" spcCol="1270" anchor="ctr" anchorCtr="0">
              <a:noAutofit/>
            </a:bodyPr>
            <a:lstStyle/>
            <a:p>
              <a:pPr lvl="0" algn="l" defTabSz="914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2000" b="0" i="0" kern="1200" noProof="0" dirty="0"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Estrutura </a:t>
            </a:r>
            <a:r>
              <a:rPr lang="pt-PT" dirty="0" err="1" smtClean="0"/>
              <a:t>jQuery</a:t>
            </a:r>
            <a:endParaRPr lang="pt-PT" dirty="0"/>
          </a:p>
        </p:txBody>
      </p:sp>
      <p:grpSp>
        <p:nvGrpSpPr>
          <p:cNvPr id="4" name="Grupo 3"/>
          <p:cNvGrpSpPr/>
          <p:nvPr/>
        </p:nvGrpSpPr>
        <p:grpSpPr>
          <a:xfrm>
            <a:off x="1268506" y="2151264"/>
            <a:ext cx="1907976" cy="1708042"/>
            <a:chOff x="4688" y="1308584"/>
            <a:chExt cx="1237654" cy="1237654"/>
          </a:xfrm>
        </p:grpSpPr>
        <p:sp>
          <p:nvSpPr>
            <p:cNvPr id="5" name="Oval 4"/>
            <p:cNvSpPr/>
            <p:nvPr/>
          </p:nvSpPr>
          <p:spPr>
            <a:xfrm>
              <a:off x="4688" y="1308584"/>
              <a:ext cx="1237654" cy="123765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Oval 4"/>
            <p:cNvSpPr/>
            <p:nvPr/>
          </p:nvSpPr>
          <p:spPr>
            <a:xfrm>
              <a:off x="185938" y="1489834"/>
              <a:ext cx="875154" cy="8751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lvl="0" algn="ctr" defTabSz="914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800" b="0" i="0" kern="1200" noProof="0" dirty="0" smtClean="0">
                  <a:latin typeface="Arial"/>
                  <a:ea typeface="+mn-ea"/>
                  <a:cs typeface="+mn-cs"/>
                </a:rPr>
                <a:t>DOM</a:t>
              </a:r>
              <a:endParaRPr lang="pt-PT" sz="1800" b="0" i="0" kern="1200" noProof="0" dirty="0"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3882233" y="2151264"/>
            <a:ext cx="1907976" cy="1708042"/>
            <a:chOff x="4688" y="1308584"/>
            <a:chExt cx="1237654" cy="1237654"/>
          </a:xfrm>
        </p:grpSpPr>
        <p:sp>
          <p:nvSpPr>
            <p:cNvPr id="9" name="Oval 8"/>
            <p:cNvSpPr/>
            <p:nvPr/>
          </p:nvSpPr>
          <p:spPr>
            <a:xfrm>
              <a:off x="4688" y="1308584"/>
              <a:ext cx="1237654" cy="123765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Oval 4"/>
            <p:cNvSpPr/>
            <p:nvPr/>
          </p:nvSpPr>
          <p:spPr>
            <a:xfrm>
              <a:off x="185938" y="1489834"/>
              <a:ext cx="875154" cy="8751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lvl="0" algn="ctr" defTabSz="914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800" b="0" i="0" kern="1200" noProof="0" dirty="0" smtClean="0">
                  <a:latin typeface="Arial"/>
                  <a:ea typeface="+mn-ea"/>
                  <a:cs typeface="+mn-cs"/>
                </a:rPr>
                <a:t>CSS</a:t>
              </a:r>
              <a:endParaRPr lang="pt-PT" sz="1800" b="0" i="0" kern="1200" noProof="0" dirty="0"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6493825" y="2151264"/>
            <a:ext cx="1907976" cy="1708042"/>
            <a:chOff x="4688" y="1308584"/>
            <a:chExt cx="1237654" cy="1237654"/>
          </a:xfrm>
        </p:grpSpPr>
        <p:sp>
          <p:nvSpPr>
            <p:cNvPr id="12" name="Oval 11"/>
            <p:cNvSpPr/>
            <p:nvPr/>
          </p:nvSpPr>
          <p:spPr>
            <a:xfrm>
              <a:off x="4688" y="1308584"/>
              <a:ext cx="1237654" cy="123765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Oval 4"/>
            <p:cNvSpPr/>
            <p:nvPr/>
          </p:nvSpPr>
          <p:spPr>
            <a:xfrm>
              <a:off x="185938" y="1489834"/>
              <a:ext cx="875154" cy="8751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lvl="0" algn="ctr" defTabSz="914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800" b="0" i="0" kern="1200" noProof="0" dirty="0" smtClean="0">
                  <a:latin typeface="Arial"/>
                  <a:ea typeface="+mn-ea"/>
                  <a:cs typeface="+mn-cs"/>
                </a:rPr>
                <a:t>ANIMAÇÂO</a:t>
              </a:r>
              <a:endParaRPr lang="pt-PT" sz="1800" b="0" i="0" kern="1200" noProof="0" dirty="0"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9055145" y="2151264"/>
            <a:ext cx="1907976" cy="1708042"/>
            <a:chOff x="4688" y="1308584"/>
            <a:chExt cx="1237654" cy="1237654"/>
          </a:xfrm>
        </p:grpSpPr>
        <p:sp>
          <p:nvSpPr>
            <p:cNvPr id="15" name="Oval 14"/>
            <p:cNvSpPr/>
            <p:nvPr/>
          </p:nvSpPr>
          <p:spPr>
            <a:xfrm>
              <a:off x="4688" y="1308584"/>
              <a:ext cx="1237654" cy="123765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Oval 4"/>
            <p:cNvSpPr/>
            <p:nvPr/>
          </p:nvSpPr>
          <p:spPr>
            <a:xfrm>
              <a:off x="185938" y="1489834"/>
              <a:ext cx="875154" cy="8751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lvl="0" algn="ctr" defTabSz="914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800" b="0" i="0" kern="1200" noProof="0" dirty="0" smtClean="0">
                  <a:latin typeface="Arial"/>
                  <a:ea typeface="+mn-ea"/>
                  <a:cs typeface="+mn-cs"/>
                </a:rPr>
                <a:t>AJAX</a:t>
              </a:r>
              <a:endParaRPr lang="pt-PT" sz="1800" b="0" i="0" kern="1200" noProof="0" dirty="0">
                <a:latin typeface="Arial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2216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Utilitários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dirty="0" err="1" smtClean="0"/>
              <a:t>JavaScript</a:t>
            </a:r>
            <a:r>
              <a:rPr lang="pt-PT" b="1" dirty="0" smtClean="0"/>
              <a:t> </a:t>
            </a:r>
            <a:r>
              <a:rPr lang="pt-PT" b="1" dirty="0" err="1" smtClean="0"/>
              <a:t>Compression</a:t>
            </a:r>
            <a:r>
              <a:rPr lang="pt-PT" b="1" dirty="0" smtClean="0"/>
              <a:t> </a:t>
            </a:r>
            <a:r>
              <a:rPr lang="pt-PT" b="1" dirty="0" err="1" smtClean="0"/>
              <a:t>Tool</a:t>
            </a:r>
            <a:r>
              <a:rPr lang="pt-PT" dirty="0" smtClean="0"/>
              <a:t> </a:t>
            </a:r>
            <a:r>
              <a:rPr lang="pt-PT" i="1" dirty="0" smtClean="0"/>
              <a:t>(</a:t>
            </a:r>
            <a:r>
              <a:rPr lang="pt-PT" i="1" dirty="0" smtClean="0">
                <a:hlinkClick r:id="rId2"/>
              </a:rPr>
              <a:t>http://jscompress.com</a:t>
            </a:r>
            <a:r>
              <a:rPr lang="pt-PT" i="1" dirty="0" smtClean="0"/>
              <a:t>)</a:t>
            </a:r>
          </a:p>
          <a:p>
            <a:pPr marL="228600" lvl="1" indent="0">
              <a:buNone/>
            </a:pPr>
            <a:r>
              <a:rPr lang="pt-PT" dirty="0" smtClean="0"/>
              <a:t>Comprime o conteúdo dos ficheiros em </a:t>
            </a:r>
            <a:r>
              <a:rPr lang="pt-PT" dirty="0" err="1" smtClean="0"/>
              <a:t>javascript</a:t>
            </a:r>
            <a:endParaRPr lang="pt-PT" dirty="0" smtClean="0"/>
          </a:p>
          <a:p>
            <a:r>
              <a:rPr lang="pt-PT" b="1" dirty="0" err="1" smtClean="0"/>
              <a:t>JSLInt</a:t>
            </a:r>
            <a:r>
              <a:rPr lang="pt-PT" b="1" dirty="0" smtClean="0"/>
              <a:t> </a:t>
            </a:r>
            <a:r>
              <a:rPr lang="pt-PT" i="1" dirty="0" smtClean="0"/>
              <a:t>(</a:t>
            </a:r>
            <a:r>
              <a:rPr lang="pt-PT" i="1" dirty="0" smtClean="0">
                <a:hlinkClick r:id="rId3"/>
              </a:rPr>
              <a:t>http://jslint.com</a:t>
            </a:r>
            <a:r>
              <a:rPr lang="pt-PT" i="1" dirty="0" smtClean="0"/>
              <a:t>)</a:t>
            </a:r>
          </a:p>
          <a:p>
            <a:pPr marL="228600" lvl="1" indent="0">
              <a:buNone/>
            </a:pPr>
            <a:r>
              <a:rPr lang="pt-PT" dirty="0" smtClean="0"/>
              <a:t>Valida código </a:t>
            </a:r>
            <a:r>
              <a:rPr lang="pt-PT" dirty="0" err="1" smtClean="0"/>
              <a:t>javascript</a:t>
            </a:r>
            <a:r>
              <a:rPr lang="pt-PT" dirty="0" smtClean="0"/>
              <a:t> propondo melhorias.</a:t>
            </a:r>
          </a:p>
          <a:p>
            <a:r>
              <a:rPr lang="pt-PT" b="1" dirty="0" smtClean="0"/>
              <a:t>JS </a:t>
            </a:r>
            <a:r>
              <a:rPr lang="pt-PT" b="1" dirty="0" err="1" smtClean="0"/>
              <a:t>Beautifier</a:t>
            </a:r>
            <a:r>
              <a:rPr lang="pt-PT" b="1" dirty="0" smtClean="0"/>
              <a:t> </a:t>
            </a:r>
            <a:r>
              <a:rPr lang="pt-PT" i="1" dirty="0" smtClean="0"/>
              <a:t>(</a:t>
            </a:r>
            <a:r>
              <a:rPr lang="pt-PT" i="1" dirty="0" smtClean="0">
                <a:hlinkClick r:id="rId4"/>
              </a:rPr>
              <a:t>http://jsbeautifier.org</a:t>
            </a:r>
            <a:r>
              <a:rPr lang="pt-PT" i="1" dirty="0" smtClean="0"/>
              <a:t>)</a:t>
            </a:r>
          </a:p>
          <a:p>
            <a:pPr marL="228600" lvl="1" indent="0">
              <a:buNone/>
            </a:pPr>
            <a:r>
              <a:rPr lang="pt-PT" dirty="0" smtClean="0"/>
              <a:t>Formata e indenta o código em </a:t>
            </a:r>
            <a:r>
              <a:rPr lang="pt-PT" dirty="0" err="1" smtClean="0"/>
              <a:t>javascript</a:t>
            </a:r>
            <a:endParaRPr lang="pt-PT" dirty="0" smtClean="0"/>
          </a:p>
          <a:p>
            <a:r>
              <a:rPr lang="pt-PT" b="1" dirty="0" smtClean="0"/>
              <a:t>Ajax </a:t>
            </a:r>
            <a:r>
              <a:rPr lang="pt-PT" b="1" dirty="0" err="1" smtClean="0"/>
              <a:t>Load</a:t>
            </a:r>
            <a:r>
              <a:rPr lang="pt-PT" dirty="0" smtClean="0"/>
              <a:t> </a:t>
            </a:r>
            <a:r>
              <a:rPr lang="pt-PT" i="1" dirty="0" smtClean="0"/>
              <a:t>(</a:t>
            </a:r>
            <a:r>
              <a:rPr lang="pt-PT" i="1" dirty="0" smtClean="0">
                <a:hlinkClick r:id="rId5"/>
              </a:rPr>
              <a:t>http://ajaxload.info</a:t>
            </a:r>
            <a:r>
              <a:rPr lang="pt-PT" i="1" dirty="0" smtClean="0"/>
              <a:t>)</a:t>
            </a:r>
          </a:p>
          <a:p>
            <a:pPr marL="228600" lvl="1" indent="0">
              <a:buNone/>
            </a:pPr>
            <a:r>
              <a:rPr lang="pt-PT" dirty="0" smtClean="0"/>
              <a:t>Gera uma imagem que representa uma chamada </a:t>
            </a:r>
            <a:r>
              <a:rPr lang="pt-PT" dirty="0" err="1" smtClean="0"/>
              <a:t>ajax</a:t>
            </a:r>
            <a:r>
              <a:rPr lang="pt-PT" dirty="0" smtClean="0"/>
              <a:t> a correr em </a:t>
            </a:r>
            <a:r>
              <a:rPr lang="pt-PT" i="1" dirty="0" smtClean="0"/>
              <a:t>background</a:t>
            </a:r>
            <a:r>
              <a:rPr lang="pt-PT" dirty="0" smtClean="0"/>
              <a:t>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6158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Utilitários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dirty="0" err="1" smtClean="0"/>
              <a:t>Diff</a:t>
            </a:r>
            <a:r>
              <a:rPr lang="pt-PT" b="1" dirty="0" smtClean="0"/>
              <a:t> </a:t>
            </a:r>
            <a:r>
              <a:rPr lang="pt-PT" b="1" dirty="0" err="1" smtClean="0"/>
              <a:t>Checker</a:t>
            </a:r>
            <a:r>
              <a:rPr lang="pt-PT" dirty="0" smtClean="0"/>
              <a:t> </a:t>
            </a:r>
            <a:r>
              <a:rPr lang="pt-PT" i="1" dirty="0" smtClean="0"/>
              <a:t>(</a:t>
            </a:r>
            <a:r>
              <a:rPr lang="pt-PT" i="1" dirty="0" smtClean="0">
                <a:hlinkClick r:id="rId2"/>
              </a:rPr>
              <a:t>http://diffchecker.com</a:t>
            </a:r>
            <a:r>
              <a:rPr lang="pt-PT" i="1" dirty="0" smtClean="0"/>
              <a:t>)</a:t>
            </a:r>
          </a:p>
          <a:p>
            <a:pPr marL="228600" lvl="1" indent="0">
              <a:buNone/>
            </a:pPr>
            <a:r>
              <a:rPr lang="pt-PT" dirty="0" smtClean="0"/>
              <a:t>Compara dois excertos de código, mostrando as diferenças a cores.</a:t>
            </a:r>
          </a:p>
          <a:p>
            <a:r>
              <a:rPr lang="pt-PT" b="1" dirty="0" smtClean="0"/>
              <a:t>HTML Escape </a:t>
            </a:r>
            <a:r>
              <a:rPr lang="pt-PT" i="1" dirty="0" smtClean="0"/>
              <a:t>(</a:t>
            </a:r>
            <a:r>
              <a:rPr lang="pt-PT" i="1" dirty="0" smtClean="0">
                <a:hlinkClick r:id="rId3"/>
              </a:rPr>
              <a:t>http://htmlescape.net</a:t>
            </a:r>
            <a:r>
              <a:rPr lang="pt-PT" i="1" dirty="0" smtClean="0"/>
              <a:t>)</a:t>
            </a:r>
          </a:p>
          <a:p>
            <a:pPr marL="228600" lvl="1" indent="0">
              <a:buNone/>
            </a:pPr>
            <a:r>
              <a:rPr lang="pt-PT" dirty="0" smtClean="0"/>
              <a:t>Efetua o </a:t>
            </a:r>
            <a:r>
              <a:rPr lang="pt-PT" i="1" dirty="0" smtClean="0"/>
              <a:t>escape/</a:t>
            </a:r>
            <a:r>
              <a:rPr lang="pt-PT" i="1" dirty="0" err="1" smtClean="0"/>
              <a:t>unescape</a:t>
            </a:r>
            <a:r>
              <a:rPr lang="pt-PT" dirty="0" smtClean="0"/>
              <a:t> de HTML.</a:t>
            </a:r>
          </a:p>
          <a:p>
            <a:r>
              <a:rPr lang="pt-PT" b="1" dirty="0" smtClean="0"/>
              <a:t>CSS3 </a:t>
            </a:r>
            <a:r>
              <a:rPr lang="pt-PT" b="1" dirty="0" err="1" smtClean="0"/>
              <a:t>Generator</a:t>
            </a:r>
            <a:r>
              <a:rPr lang="pt-PT" b="1" dirty="0" smtClean="0"/>
              <a:t> </a:t>
            </a:r>
            <a:r>
              <a:rPr lang="pt-PT" i="1" dirty="0" smtClean="0"/>
              <a:t>(</a:t>
            </a:r>
            <a:r>
              <a:rPr lang="pt-PT" i="1" dirty="0" smtClean="0">
                <a:hlinkClick r:id="rId4"/>
              </a:rPr>
              <a:t>http://css3generator.com</a:t>
            </a:r>
            <a:r>
              <a:rPr lang="pt-PT" i="1" dirty="0" smtClean="0"/>
              <a:t>)</a:t>
            </a:r>
          </a:p>
          <a:p>
            <a:pPr marL="228600" lvl="1" indent="0">
              <a:buNone/>
            </a:pPr>
            <a:r>
              <a:rPr lang="pt-PT" dirty="0" smtClean="0"/>
              <a:t>Gera código CSS cross-browser para gradientes, sombras, etc.</a:t>
            </a:r>
          </a:p>
          <a:p>
            <a:r>
              <a:rPr lang="pt-PT" b="1" dirty="0" smtClean="0"/>
              <a:t>Color </a:t>
            </a:r>
            <a:r>
              <a:rPr lang="pt-PT" b="1" dirty="0" err="1" smtClean="0"/>
              <a:t>Picker</a:t>
            </a:r>
            <a:r>
              <a:rPr lang="pt-PT" dirty="0" smtClean="0"/>
              <a:t> </a:t>
            </a:r>
            <a:r>
              <a:rPr lang="pt-PT" i="1" dirty="0" smtClean="0"/>
              <a:t>(</a:t>
            </a:r>
            <a:r>
              <a:rPr lang="pt-PT" i="1" dirty="0" smtClean="0">
                <a:hlinkClick r:id="rId5"/>
              </a:rPr>
              <a:t>http://colorpicker.com</a:t>
            </a:r>
            <a:r>
              <a:rPr lang="pt-PT" i="1" dirty="0" smtClean="0"/>
              <a:t>)</a:t>
            </a:r>
          </a:p>
          <a:p>
            <a:pPr marL="228600" lvl="1" indent="0">
              <a:buNone/>
            </a:pPr>
            <a:r>
              <a:rPr lang="pt-PT" dirty="0" smtClean="0"/>
              <a:t>Ajuda na escolha de cores.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4442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grelha de losangos (ecrã panorâmico)</Template>
  <TotalTime>0</TotalTime>
  <Words>134</Words>
  <Application>Microsoft Office PowerPoint</Application>
  <PresentationFormat>Ecrã Panorâmico</PresentationFormat>
  <Paragraphs>25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6" baseType="lpstr">
      <vt:lpstr>Arial</vt:lpstr>
      <vt:lpstr>Diamond Grid 16x9</vt:lpstr>
      <vt:lpstr>jQuery</vt:lpstr>
      <vt:lpstr>Estrutura jQuery</vt:lpstr>
      <vt:lpstr>Utilitários</vt:lpstr>
      <vt:lpstr>Utilitários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2015-03-12T10:27:21Z</dcterms:created>
  <dcterms:modified xsi:type="dcterms:W3CDTF">2015-03-12T12:01:48Z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