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72" r:id="rId4"/>
    <p:sldId id="273" r:id="rId5"/>
    <p:sldId id="300" r:id="rId6"/>
    <p:sldId id="274" r:id="rId7"/>
    <p:sldId id="275" r:id="rId8"/>
    <p:sldId id="301" r:id="rId9"/>
    <p:sldId id="279" r:id="rId10"/>
    <p:sldId id="280" r:id="rId11"/>
    <p:sldId id="281" r:id="rId12"/>
    <p:sldId id="298" r:id="rId13"/>
    <p:sldId id="299" r:id="rId14"/>
    <p:sldId id="302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/>
    <p:restoredTop sz="94608"/>
  </p:normalViewPr>
  <p:slideViewPr>
    <p:cSldViewPr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12/02/19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Literais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pt-PT" b="1" dirty="0"/>
              <a:t>Literais</a:t>
            </a:r>
            <a:r>
              <a:rPr lang="pt-PT" dirty="0"/>
              <a:t> são utilizados para representar valores.</a:t>
            </a:r>
          </a:p>
          <a:p>
            <a:r>
              <a:rPr lang="pt-PT" dirty="0"/>
              <a:t>Este valores </a:t>
            </a:r>
            <a:r>
              <a:rPr lang="pt-PT" b="1" dirty="0"/>
              <a:t>são fixos</a:t>
            </a:r>
            <a:r>
              <a:rPr lang="pt-PT" dirty="0"/>
              <a:t> e não variáveis.</a:t>
            </a:r>
          </a:p>
        </p:txBody>
      </p:sp>
    </p:spTree>
    <p:extLst>
      <p:ext uri="{BB962C8B-B14F-4D97-AF65-F5344CB8AC3E}">
        <p14:creationId xmlns:p14="http://schemas.microsoft.com/office/powerpoint/2010/main" val="10441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Literais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7973"/>
              </p:ext>
            </p:extLst>
          </p:nvPr>
        </p:nvGraphicFramePr>
        <p:xfrm>
          <a:off x="971600" y="1484784"/>
          <a:ext cx="7571184" cy="503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Tipo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Exemplos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9">
                <a:tc rowSpan="7"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numérico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Inteiro decimal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0xA153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Inteiro hexadecimal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0671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Inteiro octal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561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5,41</a:t>
                      </a:r>
                      <a:br>
                        <a:rPr lang="pt-PT" sz="1400" dirty="0"/>
                      </a:br>
                      <a:r>
                        <a:rPr lang="pt-PT" sz="1400" dirty="0"/>
                        <a:t>-2E8</a:t>
                      </a:r>
                      <a:br>
                        <a:rPr lang="pt-PT" sz="1400" dirty="0"/>
                      </a:br>
                      <a:r>
                        <a:rPr lang="pt-PT" sz="1400" dirty="0"/>
                        <a:t>3E-10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Real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err="1"/>
                        <a:t>Infinity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Mais infinito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-</a:t>
                      </a:r>
                      <a:r>
                        <a:rPr lang="pt-PT" sz="1400" dirty="0" err="1"/>
                        <a:t>Infinity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Menos infinito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err="1"/>
                        <a:t>NaN</a:t>
                      </a:r>
                      <a:r>
                        <a:rPr lang="pt-PT" sz="1400" dirty="0"/>
                        <a:t>  (</a:t>
                      </a:r>
                      <a:r>
                        <a:rPr lang="pt-PT" sz="1400" b="1" dirty="0" err="1"/>
                        <a:t>N</a:t>
                      </a:r>
                      <a:r>
                        <a:rPr lang="pt-PT" sz="1400" dirty="0" err="1"/>
                        <a:t>ot</a:t>
                      </a:r>
                      <a:r>
                        <a:rPr lang="pt-PT" sz="1400" dirty="0"/>
                        <a:t> </a:t>
                      </a:r>
                      <a:r>
                        <a:rPr lang="pt-PT" sz="1400" b="1" dirty="0"/>
                        <a:t>a</a:t>
                      </a:r>
                      <a:r>
                        <a:rPr lang="pt-PT" sz="1400" dirty="0"/>
                        <a:t> </a:t>
                      </a:r>
                      <a:r>
                        <a:rPr lang="pt-PT" sz="1400" b="1" dirty="0" err="1"/>
                        <a:t>N</a:t>
                      </a:r>
                      <a:r>
                        <a:rPr lang="pt-PT" sz="1400" dirty="0" err="1"/>
                        <a:t>umber</a:t>
                      </a:r>
                      <a:r>
                        <a:rPr lang="pt-PT" sz="1400" dirty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/>
                        <a:t>Indeterminação (0/0)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561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/>
                        <a:t>String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b="1" dirty="0"/>
                        <a:t>“</a:t>
                      </a:r>
                      <a:r>
                        <a:rPr lang="pt-PT" sz="1400" dirty="0"/>
                        <a:t>Isto é uma </a:t>
                      </a:r>
                      <a:r>
                        <a:rPr lang="pt-PT" sz="1400" dirty="0" err="1"/>
                        <a:t>string</a:t>
                      </a:r>
                      <a:r>
                        <a:rPr lang="pt-PT" sz="1400" b="1" dirty="0"/>
                        <a:t>”</a:t>
                      </a:r>
                      <a:br>
                        <a:rPr lang="pt-PT" sz="1400" dirty="0"/>
                      </a:br>
                      <a:r>
                        <a:rPr lang="pt-PT" sz="1400" b="1" dirty="0"/>
                        <a:t>“</a:t>
                      </a:r>
                      <a:r>
                        <a:rPr lang="pt-PT" sz="1400" dirty="0"/>
                        <a:t>27</a:t>
                      </a:r>
                      <a:r>
                        <a:rPr lang="pt-PT" sz="1400" b="1" dirty="0"/>
                        <a:t>”</a:t>
                      </a:r>
                      <a:br>
                        <a:rPr lang="pt-PT" sz="1400" dirty="0"/>
                      </a:br>
                      <a:r>
                        <a:rPr lang="pt-PT" sz="1400" b="1" dirty="0"/>
                        <a:t>‘</a:t>
                      </a:r>
                      <a:r>
                        <a:rPr lang="pt-PT" sz="1400" dirty="0"/>
                        <a:t>Isto também é uma </a:t>
                      </a:r>
                      <a:r>
                        <a:rPr lang="pt-PT" sz="1400" dirty="0" err="1"/>
                        <a:t>string</a:t>
                      </a:r>
                      <a:r>
                        <a:rPr lang="pt-PT" sz="1400" b="1" dirty="0"/>
                        <a:t>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Booleano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 err="1"/>
                        <a:t>true</a:t>
                      </a:r>
                      <a:r>
                        <a:rPr lang="pt-PT" sz="1400" dirty="0"/>
                        <a:t> / 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/>
                        <a:t>Null</a:t>
                      </a:r>
                      <a:endParaRPr lang="pt-PT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PT" sz="1400" dirty="0" err="1"/>
                        <a:t>Null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/>
                        <a:t>Undefined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 err="1"/>
                        <a:t>Undefined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/>
                        <a:t>array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/>
                        <a:t>[“aluno”, “professor”, “funcionário” 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2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Strings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</a:t>
            </a:r>
            <a:r>
              <a:rPr lang="pt-PT" b="1" dirty="0" err="1"/>
              <a:t>string</a:t>
            </a:r>
            <a:r>
              <a:rPr lang="pt-PT" dirty="0"/>
              <a:t> fica representada por:</a:t>
            </a:r>
          </a:p>
          <a:p>
            <a:pPr lvl="1"/>
            <a:r>
              <a:rPr lang="pt-PT" dirty="0"/>
              <a:t>um objeto com zero ou mais caracteres.</a:t>
            </a:r>
          </a:p>
          <a:p>
            <a:pPr lvl="1"/>
            <a:r>
              <a:rPr lang="pt-PT" dirty="0"/>
              <a:t>plicas ou aspas.</a:t>
            </a:r>
          </a:p>
          <a:p>
            <a:pPr lvl="1"/>
            <a:endParaRPr lang="pt-PT" dirty="0"/>
          </a:p>
          <a:p>
            <a:r>
              <a:rPr lang="pt-PT" dirty="0"/>
              <a:t>Exemplos:</a:t>
            </a:r>
          </a:p>
          <a:p>
            <a:pPr marL="548640" lvl="2" indent="0" fontAlgn="base">
              <a:buNone/>
            </a:pPr>
            <a:r>
              <a:rPr lang="en-US" b="1" dirty="0"/>
              <a:t>"</a:t>
            </a:r>
            <a:r>
              <a:rPr lang="en-US" dirty="0"/>
              <a:t>I'm a String in JavaScript!</a:t>
            </a:r>
            <a:r>
              <a:rPr lang="en-US" b="1" dirty="0"/>
              <a:t>"</a:t>
            </a:r>
          </a:p>
          <a:p>
            <a:pPr marL="548640" lvl="2" indent="0" fontAlgn="base">
              <a:buNone/>
            </a:pPr>
            <a:r>
              <a:rPr lang="en-US" b="1" dirty="0"/>
              <a:t>'</a:t>
            </a:r>
            <a:r>
              <a:rPr lang="en-US" dirty="0"/>
              <a:t>So am I!</a:t>
            </a:r>
            <a:r>
              <a:rPr lang="en-US" b="1" dirty="0"/>
              <a:t>‘</a:t>
            </a:r>
          </a:p>
          <a:p>
            <a:pPr marL="548640" lvl="2" indent="0" fontAlgn="base">
              <a:buNone/>
            </a:pPr>
            <a:r>
              <a:rPr lang="en-US" dirty="0"/>
              <a:t>"You make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me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 sad."</a:t>
            </a:r>
          </a:p>
          <a:p>
            <a:pPr marL="548640" lvl="2" indent="0" fontAlgn="base">
              <a:buNone/>
            </a:pPr>
            <a:r>
              <a:rPr lang="en-US" dirty="0"/>
              <a:t>'That\'s "cranking" good fun!'</a:t>
            </a:r>
          </a:p>
          <a:p>
            <a:pPr marL="548640" lvl="2" indent="0" fontAlgn="base">
              <a:buNone/>
            </a:pPr>
            <a:r>
              <a:rPr lang="en-US" dirty="0"/>
              <a:t>"&lt;a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\"</a:t>
            </a:r>
            <a:r>
              <a:rPr lang="en-US" dirty="0"/>
              <a:t>home</a:t>
            </a:r>
            <a:r>
              <a:rPr lang="en-US" b="1" dirty="0">
                <a:solidFill>
                  <a:srgbClr val="FF0000"/>
                </a:solidFill>
              </a:rPr>
              <a:t>\"</a:t>
            </a:r>
            <a:r>
              <a:rPr lang="en-US" dirty="0"/>
              <a:t>&gt;Home&lt;/a&gt;”</a:t>
            </a:r>
          </a:p>
          <a:p>
            <a:pPr marL="548640" lvl="2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‘</a:t>
            </a: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=home&gt;Home&lt;/a&gt;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</a:p>
          <a:p>
            <a:pPr marL="548640" lvl="2" indent="0" fontAlgn="base">
              <a:buNone/>
            </a:pPr>
            <a:endParaRPr lang="en-US" dirty="0"/>
          </a:p>
          <a:p>
            <a:pPr marL="548640" lvl="2" indent="0" fontAlgn="base">
              <a:buNone/>
            </a:pPr>
            <a:endParaRPr lang="en-US" b="1" dirty="0"/>
          </a:p>
          <a:p>
            <a:endParaRPr lang="pt-PT" dirty="0"/>
          </a:p>
        </p:txBody>
      </p:sp>
      <p:sp>
        <p:nvSpPr>
          <p:cNvPr id="4" name="Chaveta à Direita 3"/>
          <p:cNvSpPr/>
          <p:nvPr/>
        </p:nvSpPr>
        <p:spPr>
          <a:xfrm>
            <a:off x="4644008" y="3284984"/>
            <a:ext cx="576064" cy="22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5364088" y="4149080"/>
            <a:ext cx="3096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string</a:t>
            </a:r>
            <a:r>
              <a:rPr lang="pt-PT" sz="1400" dirty="0"/>
              <a:t> literal</a:t>
            </a:r>
          </a:p>
          <a:p>
            <a:r>
              <a:rPr lang="pt-PT" sz="1400" dirty="0"/>
              <a:t>‘ ou “ no meio da </a:t>
            </a:r>
            <a:r>
              <a:rPr lang="pt-PT" sz="1400" dirty="0" err="1"/>
              <a:t>string</a:t>
            </a:r>
            <a:r>
              <a:rPr lang="pt-PT" sz="1400" dirty="0"/>
              <a:t> !?</a:t>
            </a:r>
          </a:p>
          <a:p>
            <a:endParaRPr lang="pt-PT" dirty="0"/>
          </a:p>
        </p:txBody>
      </p:sp>
      <p:sp>
        <p:nvSpPr>
          <p:cNvPr id="6" name="Chaveta à Esquerda 5"/>
          <p:cNvSpPr/>
          <p:nvPr/>
        </p:nvSpPr>
        <p:spPr>
          <a:xfrm>
            <a:off x="755576" y="4958799"/>
            <a:ext cx="216024" cy="567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457200" y="5075892"/>
            <a:ext cx="3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2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Strings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PT" b="1" dirty="0"/>
              <a:t>Métodos associados a </a:t>
            </a:r>
            <a:r>
              <a:rPr lang="pt-PT" b="1" dirty="0" err="1"/>
              <a:t>strings</a:t>
            </a:r>
            <a:endParaRPr lang="pt-PT" b="1" dirty="0"/>
          </a:p>
          <a:p>
            <a:pPr marL="548640" lvl="2" indent="0" fontAlgn="base">
              <a:buNone/>
            </a:pPr>
            <a:r>
              <a:rPr lang="en-US" dirty="0"/>
              <a:t>"hello".</a:t>
            </a:r>
            <a:r>
              <a:rPr lang="en-US" b="1" dirty="0" err="1"/>
              <a:t>charAt</a:t>
            </a:r>
            <a:r>
              <a:rPr lang="en-US" dirty="0"/>
              <a:t>( 0 ) 		</a:t>
            </a:r>
            <a:r>
              <a:rPr lang="en-US" i="1" dirty="0"/>
              <a:t>// "h"</a:t>
            </a:r>
            <a:endParaRPr lang="en-US" dirty="0"/>
          </a:p>
          <a:p>
            <a:pPr marL="548640" lvl="2" indent="0" fontAlgn="base">
              <a:buNone/>
            </a:pPr>
            <a:r>
              <a:rPr lang="en-US" dirty="0"/>
              <a:t>"hello".</a:t>
            </a:r>
            <a:r>
              <a:rPr lang="en-US" b="1" dirty="0" err="1"/>
              <a:t>toUpperCase</a:t>
            </a:r>
            <a:r>
              <a:rPr lang="en-US" dirty="0"/>
              <a:t>() 	</a:t>
            </a:r>
            <a:r>
              <a:rPr lang="en-US" i="1" dirty="0"/>
              <a:t>// "HELLO"</a:t>
            </a:r>
            <a:endParaRPr lang="en-US" dirty="0"/>
          </a:p>
          <a:p>
            <a:pPr marL="548640" lvl="2" indent="0" fontAlgn="base">
              <a:buNone/>
            </a:pPr>
            <a:r>
              <a:rPr lang="en-US" dirty="0"/>
              <a:t>"Hello".</a:t>
            </a:r>
            <a:r>
              <a:rPr lang="en-US" b="1" dirty="0" err="1"/>
              <a:t>toLowerCase</a:t>
            </a:r>
            <a:r>
              <a:rPr lang="en-US" dirty="0"/>
              <a:t>() 	</a:t>
            </a:r>
            <a:r>
              <a:rPr lang="en-US" i="1" dirty="0"/>
              <a:t>// "hello"</a:t>
            </a:r>
            <a:endParaRPr lang="en-US" dirty="0"/>
          </a:p>
          <a:p>
            <a:pPr marL="548640" lvl="2" indent="0" fontAlgn="base">
              <a:buNone/>
            </a:pPr>
            <a:r>
              <a:rPr lang="en-US" dirty="0"/>
              <a:t>"</a:t>
            </a:r>
            <a:r>
              <a:rPr lang="en-US" dirty="0" err="1"/>
              <a:t>hello".</a:t>
            </a:r>
            <a:r>
              <a:rPr lang="en-US" b="1" dirty="0" err="1"/>
              <a:t>replace</a:t>
            </a:r>
            <a:r>
              <a:rPr lang="en-US" dirty="0"/>
              <a:t>( /</a:t>
            </a:r>
            <a:r>
              <a:rPr lang="en-US" dirty="0" err="1"/>
              <a:t>e|o</a:t>
            </a:r>
            <a:r>
              <a:rPr lang="en-US" dirty="0"/>
              <a:t>/g, "x" ) 	</a:t>
            </a:r>
            <a:r>
              <a:rPr lang="en-US" i="1" dirty="0"/>
              <a:t>// "</a:t>
            </a:r>
            <a:r>
              <a:rPr lang="en-US" i="1" dirty="0" err="1"/>
              <a:t>hxllx</a:t>
            </a:r>
            <a:r>
              <a:rPr lang="en-US" i="1" dirty="0"/>
              <a:t>"</a:t>
            </a:r>
            <a:endParaRPr lang="en-US" dirty="0"/>
          </a:p>
          <a:p>
            <a:pPr marL="548640" lvl="2" indent="0" fontAlgn="base">
              <a:buNone/>
            </a:pPr>
            <a:r>
              <a:rPr lang="en-US" dirty="0"/>
              <a:t>"1,2,3".</a:t>
            </a:r>
            <a:r>
              <a:rPr lang="en-US" b="1" dirty="0"/>
              <a:t>split</a:t>
            </a:r>
            <a:r>
              <a:rPr lang="en-US" dirty="0"/>
              <a:t>( "," ) 		</a:t>
            </a:r>
            <a:r>
              <a:rPr lang="en-US" i="1" dirty="0"/>
              <a:t>// [ "1", "2", "3" ]</a:t>
            </a:r>
          </a:p>
          <a:p>
            <a:pPr marL="548640" lvl="2" indent="0" fontAlgn="base">
              <a:buNone/>
            </a:pPr>
            <a:r>
              <a:rPr lang="en-US" dirty="0"/>
              <a:t>"</a:t>
            </a:r>
            <a:r>
              <a:rPr lang="en-US" dirty="0" err="1"/>
              <a:t>Hello".</a:t>
            </a:r>
            <a:r>
              <a:rPr lang="en-US" b="1" dirty="0" err="1"/>
              <a:t>length</a:t>
            </a:r>
            <a:r>
              <a:rPr lang="en-US" dirty="0"/>
              <a:t> 		</a:t>
            </a:r>
            <a:r>
              <a:rPr lang="en-US" i="1" dirty="0"/>
              <a:t>// 5</a:t>
            </a:r>
            <a:endParaRPr lang="en-US" dirty="0"/>
          </a:p>
          <a:p>
            <a:pPr marL="548640" lvl="2" indent="0" fontAlgn="base">
              <a:buNone/>
            </a:pPr>
            <a:r>
              <a:rPr lang="en-US" dirty="0"/>
              <a:t>"".</a:t>
            </a:r>
            <a:r>
              <a:rPr lang="en-US" b="1" dirty="0"/>
              <a:t>length</a:t>
            </a:r>
            <a:r>
              <a:rPr lang="en-US" dirty="0"/>
              <a:t> 			</a:t>
            </a:r>
            <a:r>
              <a:rPr lang="en-US" i="1" dirty="0"/>
              <a:t>// 0</a:t>
            </a:r>
            <a:endParaRPr lang="en-US" dirty="0"/>
          </a:p>
          <a:p>
            <a:pPr marL="548640" lvl="2" indent="0" fontAlgn="base">
              <a:buNone/>
            </a:pPr>
            <a:endParaRPr lang="en-US" dirty="0"/>
          </a:p>
          <a:p>
            <a:pPr fontAlgn="base"/>
            <a:endParaRPr lang="en-US" b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552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D7A3E-B299-FE47-A5C3-B7EE39E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Observações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0685D6-5E55-BC45-A3C3-06E2C85F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javascript</a:t>
            </a:r>
            <a:r>
              <a:rPr lang="pt-PT" dirty="0"/>
              <a:t> é </a:t>
            </a:r>
            <a:r>
              <a:rPr lang="pt-PT" b="1" i="1" dirty="0"/>
              <a:t>case-</a:t>
            </a:r>
            <a:r>
              <a:rPr lang="pt-PT" b="1" i="1" dirty="0" err="1"/>
              <a:t>sensitive</a:t>
            </a:r>
            <a:endParaRPr lang="pt-PT" b="1" i="1" dirty="0"/>
          </a:p>
          <a:p>
            <a:pPr lvl="1"/>
            <a:r>
              <a:rPr lang="pt-PT" dirty="0"/>
              <a:t>Significa que o nome de variáveis, palavras reservadas, nomes de funções e outros identificadores são “sensíveis” às letras maiúsculas e minúsculas.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1F85B0-EBFD-A64D-982D-2670FAADDD03}"/>
              </a:ext>
            </a:extLst>
          </p:cNvPr>
          <p:cNvSpPr txBox="1"/>
          <p:nvPr/>
        </p:nvSpPr>
        <p:spPr>
          <a:xfrm>
            <a:off x="-1236372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30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Variáveis e </a:t>
            </a:r>
            <a:br>
              <a:rPr lang="pt-PT" dirty="0"/>
            </a:br>
            <a:r>
              <a:rPr lang="pt-PT" dirty="0"/>
              <a:t>tipo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53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 de dados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83191"/>
              </p:ext>
            </p:extLst>
          </p:nvPr>
        </p:nvGraphicFramePr>
        <p:xfrm>
          <a:off x="457200" y="1700808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number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Representa os números inteiros (decimal, octal, hexadecimal) ou reais de vírgula flutuante.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string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Representa uma cadeia de caracteres (</a:t>
                      </a:r>
                      <a:r>
                        <a:rPr lang="pt-PT" dirty="0" err="1"/>
                        <a:t>string</a:t>
                      </a:r>
                      <a:r>
                        <a:rPr lang="pt-PT" dirty="0"/>
                        <a:t>) entre aspas ou plicas.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boolean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Representa um dos valores: </a:t>
                      </a:r>
                      <a:r>
                        <a:rPr lang="pt-PT" dirty="0" err="1"/>
                        <a:t>true</a:t>
                      </a:r>
                      <a:r>
                        <a:rPr lang="pt-PT" dirty="0"/>
                        <a:t> ou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null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Representa um valor nulo, ou seja, a inexistência de um valor associado a uma variável. Uma variável inicializada a </a:t>
                      </a:r>
                      <a:r>
                        <a:rPr lang="pt-PT" dirty="0" err="1"/>
                        <a:t>null</a:t>
                      </a:r>
                      <a:r>
                        <a:rPr lang="pt-PT" dirty="0"/>
                        <a:t> não assume qualquer valor e, portanto, está vazia.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undefined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Representa o conteúdo de variáveis não inicializadas ou indefinidas e, portanto, armazenam o valor </a:t>
                      </a:r>
                      <a:r>
                        <a:rPr lang="pt-PT" dirty="0" err="1"/>
                        <a:t>undefined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objet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Representa um objeto que é uma coleção de valores (propriedades) e métodos (funções).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a</a:t>
                      </a:r>
                      <a:r>
                        <a:rPr lang="pt-PT"/>
                        <a:t>rray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Um</a:t>
                      </a:r>
                      <a:r>
                        <a:rPr lang="pt-PT" baseline="0" dirty="0"/>
                        <a:t> </a:t>
                      </a:r>
                      <a:r>
                        <a:rPr lang="pt-PT" baseline="0" dirty="0" err="1"/>
                        <a:t>array</a:t>
                      </a:r>
                      <a:r>
                        <a:rPr lang="pt-PT" baseline="0" dirty="0"/>
                        <a:t> é uma coleção sequencial de valores ou elementos.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5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/>
          <a:lstStyle/>
          <a:p>
            <a:r>
              <a:rPr lang="pt-PT" dirty="0"/>
              <a:t>Nome que referencia um espaço em memória, onde é possível armazenar, utilizar ou alterar dados.</a:t>
            </a:r>
          </a:p>
          <a:p>
            <a:endParaRPr lang="pt-PT" dirty="0"/>
          </a:p>
          <a:p>
            <a:r>
              <a:rPr lang="pt-PT" dirty="0"/>
              <a:t>É caracterizada pelo seu </a:t>
            </a:r>
            <a:r>
              <a:rPr lang="pt-PT" b="1" dirty="0"/>
              <a:t>valor</a:t>
            </a:r>
            <a:r>
              <a:rPr lang="pt-PT" dirty="0"/>
              <a:t> e pelo seu </a:t>
            </a:r>
            <a:r>
              <a:rPr lang="pt-PT" b="1" dirty="0"/>
              <a:t>tipo de dados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Não devem representar palavras reservadas.</a:t>
            </a:r>
          </a:p>
          <a:p>
            <a:endParaRPr lang="pt-PT" dirty="0"/>
          </a:p>
          <a:p>
            <a:r>
              <a:rPr lang="pt-PT" dirty="0"/>
              <a:t>O </a:t>
            </a:r>
            <a:r>
              <a:rPr lang="pt-PT" b="1" dirty="0"/>
              <a:t>nome de uma variável deve</a:t>
            </a:r>
            <a:r>
              <a:rPr lang="pt-PT" dirty="0"/>
              <a:t> </a:t>
            </a:r>
            <a:r>
              <a:rPr lang="pt-PT" dirty="0">
                <a:solidFill>
                  <a:srgbClr val="C00000"/>
                </a:solidFill>
              </a:rPr>
              <a:t>iniciar com uma letra ou caracter </a:t>
            </a:r>
            <a:r>
              <a:rPr lang="pt-PT" i="1" dirty="0" err="1">
                <a:solidFill>
                  <a:srgbClr val="C00000"/>
                </a:solidFill>
              </a:rPr>
              <a:t>underscore</a:t>
            </a:r>
            <a:r>
              <a:rPr lang="pt-PT" dirty="0">
                <a:solidFill>
                  <a:srgbClr val="C00000"/>
                </a:solidFill>
              </a:rPr>
              <a:t> (_), ou $, seguido, apenas, por letras, números, ou  </a:t>
            </a:r>
            <a:r>
              <a:rPr lang="pt-PT" i="1" dirty="0" err="1">
                <a:solidFill>
                  <a:srgbClr val="C00000"/>
                </a:solidFill>
              </a:rPr>
              <a:t>underscore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94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ADFB-BC38-D945-80B8-BFF7A72C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5E5EC4-4E87-FB45-B39F-F2CC534B5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1" y="1490193"/>
            <a:ext cx="3966948" cy="18667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4C689B-7636-E144-B110-BF9C29394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26" y="1548091"/>
            <a:ext cx="3809219" cy="18089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9A5AD6-ABFB-FF42-9F57-054FB1C7C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5589240"/>
            <a:ext cx="6552728" cy="7942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774039-81D6-C04E-8F37-248999C69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64" y="3381084"/>
            <a:ext cx="2101407" cy="17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Declaração e atribuição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Declaração </a:t>
            </a:r>
          </a:p>
          <a:p>
            <a:pPr lvl="1"/>
            <a:r>
              <a:rPr lang="pt-PT" dirty="0"/>
              <a:t>Os nomes das variáveis são </a:t>
            </a:r>
            <a:r>
              <a:rPr lang="pt-PT" b="1" i="1" dirty="0"/>
              <a:t>case-</a:t>
            </a:r>
            <a:r>
              <a:rPr lang="pt-PT" b="1" i="1" dirty="0" err="1"/>
              <a:t>sensitive</a:t>
            </a:r>
            <a:r>
              <a:rPr lang="pt-PT" dirty="0"/>
              <a:t>.</a:t>
            </a:r>
          </a:p>
          <a:p>
            <a:pPr marL="548640" lvl="2" indent="0">
              <a:buNone/>
            </a:pPr>
            <a:r>
              <a:rPr lang="pt-PT" sz="2000" b="1" dirty="0"/>
              <a:t>var</a:t>
            </a:r>
            <a:r>
              <a:rPr lang="pt-PT" sz="2000" dirty="0"/>
              <a:t> peso;</a:t>
            </a:r>
          </a:p>
          <a:p>
            <a:pPr marL="548640" lvl="2" indent="0">
              <a:buNone/>
            </a:pPr>
            <a:r>
              <a:rPr lang="pt-PT" sz="2000" b="1" dirty="0"/>
              <a:t>var</a:t>
            </a:r>
            <a:r>
              <a:rPr lang="pt-PT" sz="2000" dirty="0"/>
              <a:t> idade = 18;	// inicialização da variável</a:t>
            </a:r>
          </a:p>
          <a:p>
            <a:pPr marL="548640" lvl="2" indent="0">
              <a:buNone/>
            </a:pPr>
            <a:r>
              <a:rPr lang="pt-PT" sz="2000" b="1" dirty="0"/>
              <a:t>var</a:t>
            </a:r>
            <a:r>
              <a:rPr lang="pt-PT" sz="2000" dirty="0"/>
              <a:t> nome, morada, telefone, localidade;</a:t>
            </a:r>
            <a:endParaRPr lang="pt-PT" sz="2000" b="1" dirty="0"/>
          </a:p>
          <a:p>
            <a:endParaRPr lang="pt-PT" dirty="0"/>
          </a:p>
          <a:p>
            <a:r>
              <a:rPr lang="pt-PT" b="1" dirty="0"/>
              <a:t>Atribuição</a:t>
            </a:r>
          </a:p>
          <a:p>
            <a:pPr marL="548640" lvl="2" indent="0">
              <a:buNone/>
            </a:pPr>
            <a:r>
              <a:rPr lang="pt-PT" b="1" dirty="0"/>
              <a:t>var</a:t>
            </a:r>
            <a:r>
              <a:rPr lang="pt-PT" dirty="0"/>
              <a:t> nome = “carro”;	 // inicialização da variável</a:t>
            </a:r>
          </a:p>
          <a:p>
            <a:pPr marL="548640" lvl="2" indent="0">
              <a:buNone/>
            </a:pPr>
            <a:r>
              <a:rPr lang="pt-PT" dirty="0"/>
              <a:t>nome = “autocarro”;    // altera o valor à variável</a:t>
            </a:r>
          </a:p>
          <a:p>
            <a:pPr marL="548640" lvl="2" indent="0">
              <a:buNone/>
            </a:pPr>
            <a:r>
              <a:rPr lang="pt-PT" dirty="0"/>
              <a:t>peso = 50.5;		// atribuição à variável declarada</a:t>
            </a:r>
          </a:p>
        </p:txBody>
      </p:sp>
    </p:spTree>
    <p:extLst>
      <p:ext uri="{BB962C8B-B14F-4D97-AF65-F5344CB8AC3E}">
        <p14:creationId xmlns:p14="http://schemas.microsoft.com/office/powerpoint/2010/main" val="17153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Declaração e atribuição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40409"/>
              </p:ext>
            </p:extLst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var porta = “3 </a:t>
                      </a:r>
                      <a:r>
                        <a:rPr lang="pt-PT" dirty="0" err="1"/>
                        <a:t>dto</a:t>
                      </a:r>
                      <a:r>
                        <a:rPr lang="pt-PT" dirty="0"/>
                        <a:t>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Declara a variável </a:t>
                      </a:r>
                      <a:r>
                        <a:rPr lang="pt-PT" b="1" dirty="0"/>
                        <a:t>porta</a:t>
                      </a:r>
                      <a:r>
                        <a:rPr lang="pt-PT" dirty="0"/>
                        <a:t> e inicializa-a com o valor </a:t>
                      </a:r>
                      <a:r>
                        <a:rPr lang="pt-PT" b="1" dirty="0"/>
                        <a:t>3 </a:t>
                      </a:r>
                      <a:r>
                        <a:rPr lang="pt-PT" b="1" dirty="0" err="1"/>
                        <a:t>dto</a:t>
                      </a:r>
                      <a:r>
                        <a:rPr lang="pt-PT" dirty="0"/>
                        <a:t> do tipo </a:t>
                      </a:r>
                      <a:r>
                        <a:rPr lang="pt-PT" b="1" dirty="0" err="1"/>
                        <a:t>string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var porta 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 variável </a:t>
                      </a:r>
                      <a:r>
                        <a:rPr lang="pt-PT" b="1" dirty="0"/>
                        <a:t>porta</a:t>
                      </a:r>
                      <a:r>
                        <a:rPr lang="pt-PT" dirty="0"/>
                        <a:t> passou a ter o valor </a:t>
                      </a:r>
                      <a:r>
                        <a:rPr lang="pt-PT" b="1" dirty="0"/>
                        <a:t>3</a:t>
                      </a:r>
                      <a:r>
                        <a:rPr lang="pt-PT" b="0" dirty="0"/>
                        <a:t> do tipo </a:t>
                      </a:r>
                      <a:r>
                        <a:rPr lang="pt-PT" b="1" dirty="0"/>
                        <a:t>número</a:t>
                      </a:r>
                      <a:r>
                        <a:rPr lang="pt-PT" b="0" dirty="0"/>
                        <a:t>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var idade;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Declara a variável </a:t>
                      </a:r>
                      <a:r>
                        <a:rPr lang="pt-PT" b="1" dirty="0"/>
                        <a:t>idade</a:t>
                      </a:r>
                      <a:r>
                        <a:rPr lang="pt-PT" dirty="0"/>
                        <a:t>, não inicializada, ficando com o valor </a:t>
                      </a:r>
                      <a:r>
                        <a:rPr lang="pt-PT" b="1" dirty="0" err="1"/>
                        <a:t>undefined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var a, b, c;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Declara 3 variáveis</a:t>
                      </a:r>
                      <a:r>
                        <a:rPr lang="pt-PT" baseline="0" dirty="0"/>
                        <a:t> do tipo </a:t>
                      </a:r>
                      <a:r>
                        <a:rPr lang="pt-PT" b="1" baseline="0" dirty="0" err="1"/>
                        <a:t>undefined</a:t>
                      </a:r>
                      <a:r>
                        <a:rPr lang="pt-PT" baseline="0" dirty="0"/>
                        <a:t>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var x = 0, y, z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Declara 3 variáveis, duas do tipo numérico e outra do tipo </a:t>
                      </a:r>
                      <a:r>
                        <a:rPr lang="pt-PT" b="1" dirty="0" err="1"/>
                        <a:t>undefined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67544" y="5373216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Observação: </a:t>
            </a:r>
            <a:r>
              <a:rPr lang="pt-PT" dirty="0"/>
              <a:t>as variáveis podem ter um valor indefinido (</a:t>
            </a:r>
            <a:r>
              <a:rPr lang="pt-PT" dirty="0" err="1"/>
              <a:t>undefined</a:t>
            </a:r>
            <a:r>
              <a:rPr lang="pt-PT" dirty="0"/>
              <a:t>) ou o</a:t>
            </a:r>
          </a:p>
          <a:p>
            <a:r>
              <a:rPr lang="pt-PT" dirty="0"/>
              <a:t>valor </a:t>
            </a:r>
            <a:r>
              <a:rPr lang="pt-PT" dirty="0" err="1"/>
              <a:t>null</a:t>
            </a:r>
            <a:r>
              <a:rPr lang="pt-PT" dirty="0"/>
              <a:t> (não tem valor) não é indefinido.</a:t>
            </a:r>
          </a:p>
        </p:txBody>
      </p:sp>
    </p:spTree>
    <p:extLst>
      <p:ext uri="{BB962C8B-B14F-4D97-AF65-F5344CB8AC3E}">
        <p14:creationId xmlns:p14="http://schemas.microsoft.com/office/powerpoint/2010/main" val="82308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9A534-D91B-4138-AAFE-D4765064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80754D-C6A8-4461-A99E-873C7E44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PT" dirty="0"/>
              <a:t>Permite declarar variáveis</a:t>
            </a:r>
          </a:p>
          <a:p>
            <a:endParaRPr lang="pt-PT" dirty="0"/>
          </a:p>
          <a:p>
            <a:pPr marL="274320" lvl="1" indent="0">
              <a:buNone/>
            </a:pPr>
            <a:r>
              <a:rPr lang="pt-PT" dirty="0" err="1"/>
              <a:t>let</a:t>
            </a:r>
            <a:r>
              <a:rPr lang="pt-PT" dirty="0"/>
              <a:t> nome = “Pedro Amaral”;</a:t>
            </a:r>
          </a:p>
          <a:p>
            <a:pPr marL="274320" lvl="1" indent="0">
              <a:buNone/>
            </a:pPr>
            <a:r>
              <a:rPr lang="pt-PT" dirty="0" err="1"/>
              <a:t>let</a:t>
            </a:r>
            <a:r>
              <a:rPr lang="pt-PT" dirty="0"/>
              <a:t>  idade = 16;</a:t>
            </a:r>
          </a:p>
          <a:p>
            <a:pPr marL="274320" lvl="1" indent="0">
              <a:buNone/>
            </a:pPr>
            <a:r>
              <a:rPr lang="pt-PT" dirty="0" err="1"/>
              <a:t>let</a:t>
            </a:r>
            <a:r>
              <a:rPr lang="pt-PT" dirty="0"/>
              <a:t>  estudante = False;</a:t>
            </a:r>
          </a:p>
        </p:txBody>
      </p:sp>
    </p:spTree>
    <p:extLst>
      <p:ext uri="{BB962C8B-B14F-4D97-AF65-F5344CB8AC3E}">
        <p14:creationId xmlns:p14="http://schemas.microsoft.com/office/powerpoint/2010/main" val="172731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</a:t>
            </a:r>
            <a:r>
              <a:rPr lang="pt-PT" b="1" dirty="0"/>
              <a:t>constante</a:t>
            </a:r>
            <a:r>
              <a:rPr lang="pt-PT" dirty="0"/>
              <a:t> é uma variável atribuída a um valor só de leitura.</a:t>
            </a:r>
          </a:p>
          <a:p>
            <a:pPr marL="0" indent="0">
              <a:buNone/>
            </a:pPr>
            <a:endParaRPr lang="pt-PT" dirty="0"/>
          </a:p>
          <a:p>
            <a:pPr marL="274320" lvl="1" indent="0">
              <a:buNone/>
            </a:pPr>
            <a:r>
              <a:rPr lang="pt-PT" b="1" dirty="0" err="1"/>
              <a:t>const</a:t>
            </a:r>
            <a:r>
              <a:rPr lang="pt-PT" dirty="0"/>
              <a:t> altura = 25;</a:t>
            </a:r>
          </a:p>
          <a:p>
            <a:pPr marL="274320" lvl="1" indent="0">
              <a:buNone/>
            </a:pPr>
            <a:endParaRPr lang="pt-PT" dirty="0"/>
          </a:p>
          <a:p>
            <a:pPr marL="274320" lvl="1" indent="0">
              <a:buNone/>
            </a:pPr>
            <a:endParaRPr lang="pt-PT" dirty="0"/>
          </a:p>
          <a:p>
            <a:pPr marL="342900" lvl="1" indent="-342900"/>
            <a:r>
              <a:rPr lang="pt-PT" sz="2400" dirty="0"/>
              <a:t>O valor de uma constante não pode ser alterado.</a:t>
            </a:r>
          </a:p>
        </p:txBody>
      </p:sp>
    </p:spTree>
    <p:extLst>
      <p:ext uri="{BB962C8B-B14F-4D97-AF65-F5344CB8AC3E}">
        <p14:creationId xmlns:p14="http://schemas.microsoft.com/office/powerpoint/2010/main" val="3063250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2309</TotalTime>
  <Words>589</Words>
  <Application>Microsoft Macintosh PowerPoint</Application>
  <PresentationFormat>Apresentação no Ecrã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6" baseType="lpstr">
      <vt:lpstr>Arial</vt:lpstr>
      <vt:lpstr>Claridade</vt:lpstr>
      <vt:lpstr>Javascript</vt:lpstr>
      <vt:lpstr>Variáveis e  tipo de dados</vt:lpstr>
      <vt:lpstr>Tipo de dados</vt:lpstr>
      <vt:lpstr>Variáveis</vt:lpstr>
      <vt:lpstr>Variáveis</vt:lpstr>
      <vt:lpstr>Declaração e atribuição</vt:lpstr>
      <vt:lpstr>Declaração e atribuição</vt:lpstr>
      <vt:lpstr>let</vt:lpstr>
      <vt:lpstr>Constantes</vt:lpstr>
      <vt:lpstr>Literais</vt:lpstr>
      <vt:lpstr>Literais</vt:lpstr>
      <vt:lpstr>Strings</vt:lpstr>
      <vt:lpstr>Strings</vt:lpstr>
      <vt:lpstr>Observações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Utilizador do Microsoft Office</cp:lastModifiedBy>
  <cp:revision>207</cp:revision>
  <dcterms:created xsi:type="dcterms:W3CDTF">2013-02-04T11:36:51Z</dcterms:created>
  <dcterms:modified xsi:type="dcterms:W3CDTF">2019-02-13T08:31:14Z</dcterms:modified>
</cp:coreProperties>
</file>