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2" r:id="rId3"/>
    <p:sldId id="283" r:id="rId4"/>
    <p:sldId id="284" r:id="rId5"/>
    <p:sldId id="285" r:id="rId6"/>
    <p:sldId id="305" r:id="rId7"/>
    <p:sldId id="286" r:id="rId8"/>
    <p:sldId id="288" r:id="rId9"/>
    <p:sldId id="303" r:id="rId10"/>
    <p:sldId id="304" r:id="rId11"/>
    <p:sldId id="302" r:id="rId12"/>
    <p:sldId id="301" r:id="rId13"/>
    <p:sldId id="299" r:id="rId14"/>
    <p:sldId id="300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79"/>
  </p:normalViewPr>
  <p:slideViewPr>
    <p:cSldViewPr>
      <p:cViewPr varScale="1">
        <p:scale>
          <a:sx n="96" d="100"/>
          <a:sy n="96" d="100"/>
        </p:scale>
        <p:origin x="12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Tabelas de verdade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896059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Expressão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exp1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exp2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 exp1 &amp;&amp; exp2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2"/>
                          </a:solidFill>
                        </a:rPr>
                        <a:t>true</a:t>
                      </a:r>
                      <a:endParaRPr lang="pt-P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2"/>
                          </a:solidFill>
                        </a:rPr>
                        <a:t>true</a:t>
                      </a:r>
                      <a:endParaRPr lang="pt-PT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tx2"/>
                          </a:solidFill>
                        </a:rPr>
                        <a:t>true</a:t>
                      </a:r>
                      <a:endParaRPr lang="pt-PT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/>
                        <a:t> exp1 || exp2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tx2"/>
                          </a:solidFill>
                        </a:rPr>
                        <a:t>true</a:t>
                      </a:r>
                      <a:endParaRPr lang="pt-PT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tx2"/>
                          </a:solidFill>
                        </a:rPr>
                        <a:t>true</a:t>
                      </a:r>
                      <a:endParaRPr lang="pt-PT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tx2"/>
                          </a:solidFill>
                        </a:rPr>
                        <a:t>true</a:t>
                      </a:r>
                      <a:endParaRPr lang="pt-PT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!epx1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pt-PT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9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lógicos</a:t>
            </a: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976759"/>
              </p:ext>
            </p:extLst>
          </p:nvPr>
        </p:nvGraphicFramePr>
        <p:xfrm>
          <a:off x="467544" y="3220184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0</a:t>
                      </a:r>
                      <a:r>
                        <a:rPr lang="pt-PT" b="0" dirty="0"/>
                        <a:t> (número igual a zero)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“”</a:t>
                      </a:r>
                      <a:r>
                        <a:rPr lang="pt-PT" dirty="0"/>
                        <a:t> (</a:t>
                      </a:r>
                      <a:r>
                        <a:rPr lang="pt-PT" dirty="0" err="1"/>
                        <a:t>string</a:t>
                      </a:r>
                      <a:r>
                        <a:rPr lang="pt-PT" dirty="0"/>
                        <a:t> nula)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false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/>
                        <a:t>Null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false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/>
                        <a:t>Undefined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Outros objetos não booleanos diferentes dos anteriores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67544" y="1988840"/>
            <a:ext cx="83150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Quando um dos </a:t>
            </a:r>
            <a:r>
              <a:rPr lang="pt-PT" b="1" dirty="0"/>
              <a:t>operandos é não booleano</a:t>
            </a:r>
            <a:r>
              <a:rPr lang="pt-PT" dirty="0"/>
              <a:t>, este é convertido para booleano,</a:t>
            </a:r>
          </a:p>
          <a:p>
            <a:r>
              <a:rPr lang="pt-PT" dirty="0"/>
              <a:t>de acordo com o tipo de dado que apresenta.</a:t>
            </a:r>
          </a:p>
        </p:txBody>
      </p:sp>
    </p:spTree>
    <p:extLst>
      <p:ext uri="{BB962C8B-B14F-4D97-AF65-F5344CB8AC3E}">
        <p14:creationId xmlns:p14="http://schemas.microsoft.com/office/powerpoint/2010/main" val="109729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Precedência dos operadores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15217"/>
            <a:ext cx="7056784" cy="4646765"/>
          </a:xfrm>
        </p:spPr>
      </p:pic>
    </p:spTree>
    <p:extLst>
      <p:ext uri="{BB962C8B-B14F-4D97-AF65-F5344CB8AC3E}">
        <p14:creationId xmlns:p14="http://schemas.microsoft.com/office/powerpoint/2010/main" val="203308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Debugging</a:t>
            </a:r>
            <a:r>
              <a:rPr lang="pt-PT" dirty="0"/>
              <a:t> em </a:t>
            </a:r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Instale a extensão </a:t>
            </a:r>
            <a:r>
              <a:rPr lang="pt-PT" b="1" dirty="0" err="1"/>
              <a:t>Firebug</a:t>
            </a:r>
            <a:r>
              <a:rPr lang="pt-PT" dirty="0"/>
              <a:t> no </a:t>
            </a:r>
            <a:r>
              <a:rPr lang="pt-PT" dirty="0" err="1"/>
              <a:t>Firefox</a:t>
            </a:r>
            <a:r>
              <a:rPr lang="pt-PT" dirty="0"/>
              <a:t> para realizar o </a:t>
            </a:r>
            <a:r>
              <a:rPr lang="pt-PT" i="1" dirty="0" err="1"/>
              <a:t>debugging</a:t>
            </a:r>
            <a:r>
              <a:rPr lang="pt-PT" dirty="0"/>
              <a:t> (depuração) dos programas.</a:t>
            </a:r>
          </a:p>
          <a:p>
            <a:r>
              <a:rPr lang="pt-PT" dirty="0"/>
              <a:t>Podemos fazer uso dos seguintes métodos para a consola:</a:t>
            </a:r>
          </a:p>
          <a:p>
            <a:pPr lvl="1"/>
            <a:r>
              <a:rPr lang="pt-PT" b="1" dirty="0"/>
              <a:t>console.log()</a:t>
            </a:r>
            <a:r>
              <a:rPr lang="pt-PT" dirty="0"/>
              <a:t> – envia mensagens de log</a:t>
            </a:r>
          </a:p>
          <a:p>
            <a:pPr lvl="1"/>
            <a:r>
              <a:rPr lang="pt-PT" b="1" dirty="0" err="1"/>
              <a:t>console.dir</a:t>
            </a:r>
            <a:r>
              <a:rPr lang="pt-PT" b="1" dirty="0"/>
              <a:t>()</a:t>
            </a:r>
            <a:r>
              <a:rPr lang="pt-PT" dirty="0"/>
              <a:t> – regista um objeto navegável no log</a:t>
            </a:r>
          </a:p>
          <a:p>
            <a:pPr lvl="1"/>
            <a:r>
              <a:rPr lang="pt-PT" b="1" dirty="0" err="1"/>
              <a:t>console.warn</a:t>
            </a:r>
            <a:r>
              <a:rPr lang="pt-PT" b="1" dirty="0"/>
              <a:t>()</a:t>
            </a:r>
            <a:r>
              <a:rPr lang="pt-PT" dirty="0"/>
              <a:t> – regista avisos (</a:t>
            </a:r>
            <a:r>
              <a:rPr lang="pt-PT" i="1" dirty="0" err="1"/>
              <a:t>warmings</a:t>
            </a:r>
            <a:r>
              <a:rPr lang="pt-PT" dirty="0"/>
              <a:t>) no log</a:t>
            </a:r>
          </a:p>
          <a:p>
            <a:pPr lvl="1"/>
            <a:r>
              <a:rPr lang="pt-PT" b="1" dirty="0" err="1"/>
              <a:t>console.error</a:t>
            </a:r>
            <a:r>
              <a:rPr lang="pt-PT" b="1" dirty="0"/>
              <a:t>()</a:t>
            </a:r>
            <a:r>
              <a:rPr lang="pt-PT" dirty="0"/>
              <a:t> – regista mensagens de erro no log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23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Debugging</a:t>
            </a:r>
            <a:r>
              <a:rPr lang="pt-PT" dirty="0"/>
              <a:t> em </a:t>
            </a:r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pt-PT" dirty="0"/>
              <a:t>Crie um ficheiro com o nome </a:t>
            </a:r>
            <a:r>
              <a:rPr lang="pt-PT" b="1" dirty="0"/>
              <a:t>debugging.html</a:t>
            </a:r>
          </a:p>
          <a:p>
            <a:pPr>
              <a:lnSpc>
                <a:spcPct val="170000"/>
              </a:lnSpc>
            </a:pPr>
            <a:r>
              <a:rPr lang="pt-PT" dirty="0"/>
              <a:t>Digite o código que visualiza no seu lado direito.</a:t>
            </a:r>
          </a:p>
          <a:p>
            <a:pPr>
              <a:lnSpc>
                <a:spcPct val="170000"/>
              </a:lnSpc>
            </a:pPr>
            <a:r>
              <a:rPr lang="pt-PT" dirty="0"/>
              <a:t>Grave o ficheiro.</a:t>
            </a:r>
          </a:p>
          <a:p>
            <a:pPr>
              <a:lnSpc>
                <a:spcPct val="170000"/>
              </a:lnSpc>
            </a:pPr>
            <a:r>
              <a:rPr lang="pt-PT" dirty="0"/>
              <a:t>Ative o </a:t>
            </a:r>
            <a:r>
              <a:rPr lang="pt-PT" b="1" dirty="0" err="1"/>
              <a:t>Firebug</a:t>
            </a:r>
            <a:r>
              <a:rPr lang="pt-PT" dirty="0"/>
              <a:t> no </a:t>
            </a:r>
            <a:r>
              <a:rPr lang="pt-PT" dirty="0" err="1"/>
              <a:t>Firefox</a:t>
            </a:r>
            <a:r>
              <a:rPr lang="pt-PT" dirty="0"/>
              <a:t>.</a:t>
            </a:r>
          </a:p>
          <a:p>
            <a:pPr>
              <a:lnSpc>
                <a:spcPct val="170000"/>
              </a:lnSpc>
            </a:pPr>
            <a:r>
              <a:rPr lang="pt-PT" dirty="0"/>
              <a:t>Abra o ficheiro no </a:t>
            </a:r>
            <a:r>
              <a:rPr lang="pt-PT" dirty="0" err="1"/>
              <a:t>Firefox</a:t>
            </a:r>
            <a:r>
              <a:rPr lang="pt-PT" dirty="0"/>
              <a:t>.</a:t>
            </a:r>
          </a:p>
          <a:p>
            <a:pPr>
              <a:lnSpc>
                <a:spcPct val="170000"/>
              </a:lnSpc>
            </a:pPr>
            <a:r>
              <a:rPr lang="pt-PT" dirty="0"/>
              <a:t>Clique no separador </a:t>
            </a:r>
            <a:r>
              <a:rPr lang="pt-PT" b="1" dirty="0"/>
              <a:t>Consola do Terminal</a:t>
            </a:r>
            <a:endParaRPr lang="pt-PT" dirty="0"/>
          </a:p>
          <a:p>
            <a:pPr>
              <a:lnSpc>
                <a:spcPct val="170000"/>
              </a:lnSpc>
            </a:pPr>
            <a:r>
              <a:rPr lang="pt-PT" dirty="0"/>
              <a:t>Tire conclusões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/>
              <a:t>&lt;!DOCTYPE HTML&gt;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head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</a:t>
            </a:r>
            <a:r>
              <a:rPr lang="pt-PT" dirty="0" err="1"/>
              <a:t>title</a:t>
            </a:r>
            <a:r>
              <a:rPr lang="pt-PT" dirty="0"/>
              <a:t>&gt;Operações com variáveis&lt;/</a:t>
            </a:r>
            <a:r>
              <a:rPr lang="pt-PT" dirty="0" err="1"/>
              <a:t>title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head</a:t>
            </a:r>
            <a:r>
              <a:rPr lang="pt-PT" dirty="0"/>
              <a:t>&gt;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&lt;body&gt;</a:t>
            </a:r>
          </a:p>
          <a:p>
            <a:pPr marL="0" indent="0">
              <a:buNone/>
            </a:pPr>
            <a:r>
              <a:rPr lang="pt-PT" dirty="0"/>
              <a:t>&lt;script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text</a:t>
            </a:r>
            <a:r>
              <a:rPr lang="pt-PT" dirty="0"/>
              <a:t>/</a:t>
            </a:r>
            <a:r>
              <a:rPr lang="pt-PT" dirty="0" err="1"/>
              <a:t>javascript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    var a = 'Olá';</a:t>
            </a:r>
          </a:p>
          <a:p>
            <a:pPr marL="0" indent="0">
              <a:buNone/>
            </a:pPr>
            <a:r>
              <a:rPr lang="pt-PT" dirty="0"/>
              <a:t>    var b = 'mundo';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b="1" dirty="0"/>
              <a:t>console.log(a + ‘  ‘ + b);</a:t>
            </a:r>
          </a:p>
          <a:p>
            <a:pPr marL="0" indent="0">
              <a:buNone/>
            </a:pPr>
            <a:r>
              <a:rPr lang="pt-PT" dirty="0"/>
              <a:t>&lt;/script&gt;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&lt;/body&gt;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</p:txBody>
      </p:sp>
      <p:cxnSp>
        <p:nvCxnSpPr>
          <p:cNvPr id="6" name="Conexão recta 5"/>
          <p:cNvCxnSpPr/>
          <p:nvPr/>
        </p:nvCxnSpPr>
        <p:spPr>
          <a:xfrm>
            <a:off x="4499992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Operadores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7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aritméticos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09297"/>
              </p:ext>
            </p:extLst>
          </p:nvPr>
        </p:nvGraphicFramePr>
        <p:xfrm>
          <a:off x="467544" y="2132856"/>
          <a:ext cx="482453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Expressão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X -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X /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X %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Incremento de uma 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++X  ou X++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Decremento de uma 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--X ou X--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Menos unário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FE15533D-3781-9A4C-90B2-A0F1F6C6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696392"/>
            <a:ext cx="3267791" cy="26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Atribuições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08864"/>
              </p:ext>
            </p:extLst>
          </p:nvPr>
        </p:nvGraphicFramePr>
        <p:xfrm>
          <a:off x="1835696" y="2132856"/>
          <a:ext cx="5472608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4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PT" dirty="0"/>
                        <a:t>Expressão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Equivalência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X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X +=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X = 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X *=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X = X /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X = X %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86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Strings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8"/>
          </a:xfrm>
        </p:spPr>
        <p:txBody>
          <a:bodyPr/>
          <a:lstStyle/>
          <a:p>
            <a:r>
              <a:rPr lang="pt-PT" dirty="0"/>
              <a:t>O operador </a:t>
            </a:r>
            <a:r>
              <a:rPr lang="pt-PT" b="1" dirty="0"/>
              <a:t>+</a:t>
            </a:r>
            <a:r>
              <a:rPr lang="pt-PT" dirty="0"/>
              <a:t> permite concatenar </a:t>
            </a:r>
            <a:r>
              <a:rPr lang="pt-PT" dirty="0" err="1"/>
              <a:t>strings</a:t>
            </a:r>
            <a:r>
              <a:rPr lang="pt-PT" dirty="0"/>
              <a:t> quando </a:t>
            </a:r>
            <a:r>
              <a:rPr lang="pt-PT" b="1" u="sng" dirty="0"/>
              <a:t>um dos operadores for uma </a:t>
            </a:r>
            <a:r>
              <a:rPr lang="pt-PT" b="1" u="sng" dirty="0" err="1"/>
              <a:t>string</a:t>
            </a:r>
            <a:r>
              <a:rPr lang="pt-PT" dirty="0"/>
              <a:t>. O </a:t>
            </a:r>
            <a:r>
              <a:rPr lang="pt-PT" u="sng" dirty="0"/>
              <a:t>valor devolvido é sempre uma </a:t>
            </a:r>
            <a:r>
              <a:rPr lang="pt-PT" u="sng" dirty="0" err="1"/>
              <a:t>string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Quando um dos operadores não é do tipo </a:t>
            </a:r>
            <a:r>
              <a:rPr lang="pt-PT" dirty="0" err="1"/>
              <a:t>string</a:t>
            </a:r>
            <a:r>
              <a:rPr lang="pt-PT" dirty="0"/>
              <a:t> é feita uma </a:t>
            </a:r>
            <a:r>
              <a:rPr lang="pt-PT" b="1" u="sng" dirty="0"/>
              <a:t>conversão automática desse operando para o tipo </a:t>
            </a:r>
            <a:r>
              <a:rPr lang="pt-PT" b="1" u="sng" dirty="0" err="1"/>
              <a:t>string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953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07F154-7804-A840-9AEF-B17BD0F0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Concatenação de </a:t>
            </a:r>
            <a:r>
              <a:rPr lang="pt-PT" dirty="0" err="1"/>
              <a:t>strings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1E0D78-807D-8A42-BE7F-6C52BF2B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7" y="4026952"/>
            <a:ext cx="7889106" cy="1541316"/>
          </a:xfrm>
          <a:prstGeom prst="rect">
            <a:avLst/>
          </a:prstGeom>
        </p:spPr>
      </p:pic>
      <p:graphicFrame>
        <p:nvGraphicFramePr>
          <p:cNvPr id="7" name="Marcador de Posição de Conteúdo 3">
            <a:extLst>
              <a:ext uri="{FF2B5EF4-FFF2-40B4-BE49-F238E27FC236}">
                <a16:creationId xmlns:a16="http://schemas.microsoft.com/office/drawing/2014/main" id="{304C7828-A879-5A43-857D-31C1B129F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788317"/>
              </p:ext>
            </p:extLst>
          </p:nvPr>
        </p:nvGraphicFramePr>
        <p:xfrm>
          <a:off x="439350" y="2132856"/>
          <a:ext cx="8229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Expressão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concatenação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X + “Y”</a:t>
                      </a:r>
                    </a:p>
                    <a:p>
                      <a:pPr algn="ctr"/>
                      <a:r>
                        <a:rPr lang="pt-PT" b="1" dirty="0"/>
                        <a:t>“X” + Y</a:t>
                      </a:r>
                    </a:p>
                    <a:p>
                      <a:pPr algn="ctr"/>
                      <a:r>
                        <a:rPr lang="pt-PT" b="1" dirty="0"/>
                        <a:t>“X” + “Y”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87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de comparação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392594"/>
              </p:ext>
            </p:extLst>
          </p:nvPr>
        </p:nvGraphicFramePr>
        <p:xfrm>
          <a:off x="611560" y="1988421"/>
          <a:ext cx="748883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Igual</a:t>
                      </a:r>
                      <a:r>
                        <a:rPr lang="pt-PT" dirty="0"/>
                        <a:t> – devolve </a:t>
                      </a:r>
                      <a:r>
                        <a:rPr lang="pt-PT" dirty="0" err="1"/>
                        <a:t>true</a:t>
                      </a:r>
                      <a:r>
                        <a:rPr lang="pt-PT" dirty="0"/>
                        <a:t> se os 2 operandos forem iguais.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Diferente</a:t>
                      </a:r>
                      <a:r>
                        <a:rPr lang="pt-PT" dirty="0"/>
                        <a:t> – devolve </a:t>
                      </a:r>
                      <a:r>
                        <a:rPr lang="pt-PT" dirty="0" err="1"/>
                        <a:t>true</a:t>
                      </a:r>
                      <a:r>
                        <a:rPr lang="pt-PT" dirty="0"/>
                        <a:t> se os 2 operandos forem diferentes.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Igual restrito</a:t>
                      </a:r>
                      <a:r>
                        <a:rPr lang="pt-PT" dirty="0"/>
                        <a:t>  (</a:t>
                      </a:r>
                      <a:r>
                        <a:rPr lang="pt-PT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Strict</a:t>
                      </a:r>
                      <a:r>
                        <a:rPr lang="pt-PT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pt-PT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pt-PT" dirty="0"/>
                        <a:t>) - devolve </a:t>
                      </a:r>
                      <a:r>
                        <a:rPr lang="pt-PT" dirty="0" err="1"/>
                        <a:t>true</a:t>
                      </a:r>
                      <a:r>
                        <a:rPr lang="pt-PT" dirty="0"/>
                        <a:t> se os 2 operandos forem iguais e do mesmo tipo.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Diferente restrito (</a:t>
                      </a:r>
                      <a:r>
                        <a:rPr lang="pt-PT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Strict</a:t>
                      </a:r>
                      <a:r>
                        <a:rPr lang="pt-PT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pt-PT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pt-PT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pt-P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pt-PT" dirty="0"/>
                        <a:t>- devolve </a:t>
                      </a:r>
                      <a:r>
                        <a:rPr lang="pt-PT" dirty="0" err="1"/>
                        <a:t>true</a:t>
                      </a:r>
                      <a:r>
                        <a:rPr lang="pt-PT" dirty="0"/>
                        <a:t> se os 2 operandos forem de valor e/ou tipo diferentes.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Maior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Maior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Menor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457200" y="1600200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3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de comparação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457200" y="1600200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PT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977805"/>
              </p:ext>
            </p:extLst>
          </p:nvPr>
        </p:nvGraphicFramePr>
        <p:xfrm>
          <a:off x="457200" y="1892528"/>
          <a:ext cx="8229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Tipo de comparação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12&lt;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Numérica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“12” &lt;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Alfabética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“12” &lt;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Numérica</a:t>
                      </a:r>
                      <a:br>
                        <a:rPr lang="pt-PT" dirty="0"/>
                      </a:br>
                      <a:r>
                        <a:rPr lang="pt-PT" dirty="0"/>
                        <a:t>“12” é convertido em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“doze” &lt;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Numérica</a:t>
                      </a:r>
                      <a:br>
                        <a:rPr lang="pt-PT" dirty="0"/>
                      </a:br>
                      <a:r>
                        <a:rPr lang="pt-PT" dirty="0"/>
                        <a:t>“doze” não pode ser convertido em número e a conversão resulta em </a:t>
                      </a:r>
                      <a:r>
                        <a:rPr lang="pt-PT" dirty="0" err="1"/>
                        <a:t>NaN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“5”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Numérica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“5” ===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Alfabética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53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lógicos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7239303"/>
              </p:ext>
            </p:extLst>
          </p:nvPr>
        </p:nvGraphicFramePr>
        <p:xfrm>
          <a:off x="457200" y="1673225"/>
          <a:ext cx="793122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Operador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Descrição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Exemplo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Resultado</a:t>
                      </a:r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&amp;&amp;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pt-PT" sz="1400" b="1" dirty="0"/>
                        <a:t>E</a:t>
                      </a:r>
                      <a:r>
                        <a:rPr lang="pt-PT" sz="1400" dirty="0"/>
                        <a:t> – apenas retorna </a:t>
                      </a:r>
                      <a:r>
                        <a:rPr lang="pt-PT" sz="1400" i="1" dirty="0" err="1"/>
                        <a:t>true</a:t>
                      </a:r>
                      <a:r>
                        <a:rPr lang="pt-PT" sz="1400" dirty="0"/>
                        <a:t> se ambos os operandos forem verdadeiros.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(3==3) &amp;&amp; (3&lt;=3)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false</a:t>
                      </a:r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||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pt-PT" sz="1400" b="1" dirty="0"/>
                        <a:t>OU</a:t>
                      </a:r>
                      <a:r>
                        <a:rPr lang="pt-PT" sz="1400" dirty="0"/>
                        <a:t> – apenas retorna false se ambos os operandos forem falsos.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(3==3) || (3!=3)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true</a:t>
                      </a:r>
                      <a:endParaRPr lang="pt-PT" sz="1400" dirty="0"/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!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pt-PT" sz="1400" b="1" dirty="0"/>
                        <a:t>Não</a:t>
                      </a:r>
                      <a:r>
                        <a:rPr lang="pt-PT" sz="1400" dirty="0"/>
                        <a:t> – retorna </a:t>
                      </a:r>
                      <a:r>
                        <a:rPr lang="pt-PT" sz="1400" dirty="0" err="1"/>
                        <a:t>true</a:t>
                      </a:r>
                      <a:r>
                        <a:rPr lang="pt-PT" sz="1400" dirty="0"/>
                        <a:t> se o operando for falso ou vice-versa.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!(3==5)</a:t>
                      </a:r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/>
                        <a:t>true</a:t>
                      </a:r>
                      <a:endParaRPr lang="pt-PT" sz="1400" dirty="0"/>
                    </a:p>
                  </a:txBody>
                  <a:tcPr marL="44873" marR="448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>
          <a:xfrm>
            <a:off x="395536" y="4293096"/>
            <a:ext cx="7920880" cy="1549952"/>
          </a:xfrm>
        </p:spPr>
        <p:txBody>
          <a:bodyPr>
            <a:normAutofit fontScale="92500" lnSpcReduction="10000"/>
          </a:bodyPr>
          <a:lstStyle/>
          <a:p>
            <a:pPr marL="274320" lvl="1" indent="0" fontAlgn="base">
              <a:buNone/>
            </a:pPr>
            <a:r>
              <a:rPr lang="pt-PT" dirty="0"/>
              <a:t>!"" </a:t>
            </a:r>
            <a:r>
              <a:rPr lang="pt-PT" i="1" dirty="0"/>
              <a:t>			// </a:t>
            </a:r>
            <a:r>
              <a:rPr lang="pt-PT" i="1" dirty="0" err="1"/>
              <a:t>true</a:t>
            </a:r>
            <a:endParaRPr lang="pt-PT" dirty="0"/>
          </a:p>
          <a:p>
            <a:pPr marL="274320" lvl="1" indent="0" fontAlgn="base">
              <a:buNone/>
            </a:pPr>
            <a:r>
              <a:rPr lang="pt-PT" dirty="0"/>
              <a:t>!!"" 			</a:t>
            </a:r>
            <a:r>
              <a:rPr lang="pt-PT" i="1" dirty="0"/>
              <a:t>// false</a:t>
            </a:r>
            <a:endParaRPr lang="pt-PT" dirty="0"/>
          </a:p>
          <a:p>
            <a:pPr marL="274320" lvl="1" indent="0" fontAlgn="base">
              <a:buNone/>
            </a:pPr>
            <a:r>
              <a:rPr lang="pt-PT" dirty="0"/>
              <a:t>!"</a:t>
            </a:r>
            <a:r>
              <a:rPr lang="pt-PT" dirty="0" err="1"/>
              <a:t>hello</a:t>
            </a:r>
            <a:r>
              <a:rPr lang="pt-PT" dirty="0"/>
              <a:t>" 		</a:t>
            </a:r>
            <a:r>
              <a:rPr lang="pt-PT" i="1" dirty="0"/>
              <a:t>// false</a:t>
            </a:r>
            <a:endParaRPr lang="pt-PT" dirty="0"/>
          </a:p>
          <a:p>
            <a:pPr marL="274320" lvl="1" indent="0" fontAlgn="base">
              <a:buNone/>
            </a:pPr>
            <a:r>
              <a:rPr lang="pt-PT" dirty="0"/>
              <a:t>!"</a:t>
            </a:r>
            <a:r>
              <a:rPr lang="pt-PT" dirty="0" err="1"/>
              <a:t>true</a:t>
            </a:r>
            <a:r>
              <a:rPr lang="pt-PT" dirty="0"/>
              <a:t>" 		</a:t>
            </a:r>
            <a:r>
              <a:rPr lang="pt-PT" i="1" dirty="0"/>
              <a:t>// false</a:t>
            </a:r>
            <a:endParaRPr lang="pt-PT" dirty="0"/>
          </a:p>
          <a:p>
            <a:pPr marL="27432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7610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946</TotalTime>
  <Words>614</Words>
  <Application>Microsoft Macintosh PowerPoint</Application>
  <PresentationFormat>Apresentação no Ecrã (4:3)</PresentationFormat>
  <Paragraphs>201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6" baseType="lpstr">
      <vt:lpstr>Arial</vt:lpstr>
      <vt:lpstr>Claridade</vt:lpstr>
      <vt:lpstr>Javascript</vt:lpstr>
      <vt:lpstr>Operadores</vt:lpstr>
      <vt:lpstr>Operadores aritméticos</vt:lpstr>
      <vt:lpstr>Atribuições</vt:lpstr>
      <vt:lpstr>Strings</vt:lpstr>
      <vt:lpstr>Concatenação de strings</vt:lpstr>
      <vt:lpstr>Operadores de comparação</vt:lpstr>
      <vt:lpstr>Operadores de comparação</vt:lpstr>
      <vt:lpstr>Operadores lógicos</vt:lpstr>
      <vt:lpstr>Tabelas de verdade</vt:lpstr>
      <vt:lpstr>Operadores lógicos</vt:lpstr>
      <vt:lpstr>Precedência dos operadores</vt:lpstr>
      <vt:lpstr>Debugging em JavaScript</vt:lpstr>
      <vt:lpstr>Debugging em JavaScript</vt:lpstr>
    </vt:vector>
  </TitlesOfParts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Adelino Amaral</cp:lastModifiedBy>
  <cp:revision>203</cp:revision>
  <dcterms:created xsi:type="dcterms:W3CDTF">2013-02-04T11:36:51Z</dcterms:created>
  <dcterms:modified xsi:type="dcterms:W3CDTF">2018-01-02T15:09:25Z</dcterms:modified>
</cp:coreProperties>
</file>