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302" r:id="rId3"/>
    <p:sldId id="319" r:id="rId4"/>
    <p:sldId id="325" r:id="rId5"/>
    <p:sldId id="324" r:id="rId6"/>
    <p:sldId id="323" r:id="rId7"/>
    <p:sldId id="321" r:id="rId8"/>
    <p:sldId id="320" r:id="rId9"/>
    <p:sldId id="331" r:id="rId10"/>
    <p:sldId id="322" r:id="rId11"/>
    <p:sldId id="305" r:id="rId12"/>
    <p:sldId id="326" r:id="rId13"/>
    <p:sldId id="327" r:id="rId14"/>
    <p:sldId id="328" r:id="rId15"/>
    <p:sldId id="329" r:id="rId16"/>
    <p:sldId id="330" r:id="rId17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5"/>
    <p:restoredTop sz="94679"/>
  </p:normalViewPr>
  <p:slideViewPr>
    <p:cSldViewPr>
      <p:cViewPr varScale="1">
        <p:scale>
          <a:sx n="96" d="100"/>
          <a:sy n="96" d="100"/>
        </p:scale>
        <p:origin x="1272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64588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93096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02/01/18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4291508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02/01/18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02/01/18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2264" y="6507301"/>
            <a:ext cx="2895600" cy="329184"/>
          </a:xfrm>
        </p:spPr>
        <p:txBody>
          <a:bodyPr/>
          <a:lstStyle/>
          <a:p>
            <a:fld id="{0A0464A4-9998-433A-9E80-087A767B3AAA}" type="datetimeFigureOut">
              <a:rPr lang="pt-PT" smtClean="0"/>
              <a:t>02/01/18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47864" y="6484192"/>
            <a:ext cx="4114800" cy="373808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24328" y="6525344"/>
            <a:ext cx="1152128" cy="329184"/>
          </a:xfrm>
        </p:spPr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088" y="521296"/>
            <a:ext cx="315416" cy="3154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02/01/18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02/01/18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02/01/18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02/01/18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02/01/18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02/01/18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02/01/18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A0464A4-9998-433A-9E80-087A767B3AAA}" type="datetimeFigureOut">
              <a:rPr lang="pt-PT" smtClean="0"/>
              <a:t>02/01/18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Javascript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361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Estrutura de Decisão </a:t>
            </a:r>
            <a:r>
              <a:rPr lang="pt-PT" b="1" dirty="0" err="1"/>
              <a:t>switch</a:t>
            </a:r>
            <a:endParaRPr lang="pt-PT" b="1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02148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Estrutura de decisão </a:t>
            </a:r>
            <a:r>
              <a:rPr lang="pt-PT" dirty="0" err="1"/>
              <a:t>switch</a:t>
            </a:r>
            <a:endParaRPr lang="pt-PT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661998"/>
              </p:ext>
            </p:extLst>
          </p:nvPr>
        </p:nvGraphicFramePr>
        <p:xfrm>
          <a:off x="611560" y="2132856"/>
          <a:ext cx="7704856" cy="38884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2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400" dirty="0">
                          <a:effectLst/>
                        </a:rPr>
                        <a:t>Instrução</a:t>
                      </a:r>
                      <a:endParaRPr lang="pt-PT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400" dirty="0">
                          <a:effectLst/>
                        </a:rPr>
                        <a:t>Sintaxe</a:t>
                      </a:r>
                      <a:endParaRPr lang="pt-PT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92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err="1">
                          <a:effectLst/>
                        </a:rPr>
                        <a:t>switch</a:t>
                      </a:r>
                      <a:endParaRPr lang="pt-PT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 err="1">
                          <a:effectLst/>
                        </a:rPr>
                        <a:t>switch</a:t>
                      </a:r>
                      <a:r>
                        <a:rPr lang="pt-PT" sz="1400" b="1" dirty="0">
                          <a:effectLst/>
                        </a:rPr>
                        <a:t> (n) {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     case 1 :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          sequência de instruções 1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          [break]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     case 2 :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          sequência de instruções 1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          [break]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…………………………………………………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     case n-1 :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          sequência de instruções 1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          [break]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     </a:t>
                      </a:r>
                      <a:r>
                        <a:rPr lang="pt-PT" sz="1400" b="1" dirty="0" err="1">
                          <a:effectLst/>
                        </a:rPr>
                        <a:t>default</a:t>
                      </a:r>
                      <a:r>
                        <a:rPr lang="pt-PT" sz="1400" b="1" dirty="0">
                          <a:effectLst/>
                        </a:rPr>
                        <a:t> :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          sequência de instruções com n diferente de 1, 2, ou n-1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628900" algn="l"/>
                        </a:tabLst>
                      </a:pPr>
                      <a:r>
                        <a:rPr lang="pt-PT" sz="1400" b="1" dirty="0">
                          <a:effectLst/>
                        </a:rPr>
                        <a:t>} 	</a:t>
                      </a:r>
                      <a:r>
                        <a:rPr lang="pt-PT" sz="1100" b="1" dirty="0">
                          <a:effectLst/>
                        </a:rPr>
                        <a:t> </a:t>
                      </a:r>
                      <a:endParaRPr lang="pt-PT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218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Tratamento de exceções</a:t>
            </a:r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2084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Tratamento de exceções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PT" dirty="0"/>
              <a:t>Uma </a:t>
            </a:r>
            <a:r>
              <a:rPr lang="pt-PT" b="1" dirty="0"/>
              <a:t>exceção</a:t>
            </a:r>
            <a:r>
              <a:rPr lang="pt-PT" dirty="0"/>
              <a:t> representa uma situação de erro que altera o fluxo normal do programa.</a:t>
            </a:r>
          </a:p>
          <a:p>
            <a:pPr>
              <a:lnSpc>
                <a:spcPct val="150000"/>
              </a:lnSpc>
            </a:pPr>
            <a:r>
              <a:rPr lang="pt-PT" dirty="0"/>
              <a:t>O tratamento de exceções permite criar um programa mais robusto evitando situações de erro.</a:t>
            </a:r>
          </a:p>
          <a:p>
            <a:pPr>
              <a:lnSpc>
                <a:spcPct val="150000"/>
              </a:lnSpc>
            </a:pPr>
            <a:r>
              <a:rPr lang="pt-PT" dirty="0"/>
              <a:t>Quando ocorre um erro o interpretador de </a:t>
            </a:r>
            <a:r>
              <a:rPr lang="pt-PT" dirty="0" err="1"/>
              <a:t>JavaScript</a:t>
            </a:r>
            <a:r>
              <a:rPr lang="pt-PT" dirty="0"/>
              <a:t> decide se:</a:t>
            </a:r>
          </a:p>
          <a:p>
            <a:pPr lvl="1">
              <a:lnSpc>
                <a:spcPct val="150000"/>
              </a:lnSpc>
            </a:pPr>
            <a:r>
              <a:rPr lang="pt-PT" u="sng" dirty="0"/>
              <a:t>Para a execução do programa</a:t>
            </a:r>
            <a:r>
              <a:rPr lang="pt-PT" dirty="0"/>
              <a:t> ou</a:t>
            </a:r>
          </a:p>
          <a:p>
            <a:pPr lvl="1">
              <a:lnSpc>
                <a:spcPct val="150000"/>
              </a:lnSpc>
            </a:pPr>
            <a:r>
              <a:rPr lang="pt-PT" u="sng" dirty="0"/>
              <a:t>Lança uma exceção (</a:t>
            </a:r>
            <a:r>
              <a:rPr lang="pt-PT" b="1" u="sng" dirty="0"/>
              <a:t>recuperação do erro</a:t>
            </a:r>
            <a:r>
              <a:rPr lang="pt-PT" u="sng" dirty="0"/>
              <a:t>)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0912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Tratamento de exceções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564904"/>
            <a:ext cx="6412993" cy="2520280"/>
          </a:xfrm>
        </p:spPr>
      </p:pic>
    </p:spTree>
    <p:extLst>
      <p:ext uri="{BB962C8B-B14F-4D97-AF65-F5344CB8AC3E}">
        <p14:creationId xmlns:p14="http://schemas.microsoft.com/office/powerpoint/2010/main" val="2265223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Tratamento de exceções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No bloco </a:t>
            </a:r>
            <a:r>
              <a:rPr lang="pt-PT" b="1" dirty="0" err="1"/>
              <a:t>try</a:t>
            </a:r>
            <a:r>
              <a:rPr lang="pt-PT" dirty="0"/>
              <a:t> encontra-se o código que pode gerar operações de exceção.</a:t>
            </a:r>
          </a:p>
          <a:p>
            <a:r>
              <a:rPr lang="pt-PT" dirty="0"/>
              <a:t>Se ocorrer um erro no bloco </a:t>
            </a:r>
            <a:r>
              <a:rPr lang="pt-PT" b="1" dirty="0" err="1"/>
              <a:t>try</a:t>
            </a:r>
            <a:r>
              <a:rPr lang="pt-PT" dirty="0"/>
              <a:t> então é lançada uma exceção e esta é apanhada pelo bloco </a:t>
            </a:r>
            <a:r>
              <a:rPr lang="pt-PT" b="1" dirty="0" err="1"/>
              <a:t>catch</a:t>
            </a:r>
            <a:r>
              <a:rPr lang="pt-PT" dirty="0"/>
              <a:t>.</a:t>
            </a:r>
          </a:p>
          <a:p>
            <a:r>
              <a:rPr lang="pt-PT" dirty="0"/>
              <a:t>A seguir ao bloco </a:t>
            </a:r>
            <a:r>
              <a:rPr lang="pt-PT" b="1" dirty="0" err="1"/>
              <a:t>try</a:t>
            </a:r>
            <a:r>
              <a:rPr lang="pt-PT" dirty="0"/>
              <a:t> é colocado zero ou mais blocos </a:t>
            </a:r>
            <a:r>
              <a:rPr lang="pt-PT" b="1" dirty="0" err="1"/>
              <a:t>catch</a:t>
            </a:r>
            <a:r>
              <a:rPr lang="pt-PT" dirty="0"/>
              <a:t> .</a:t>
            </a:r>
          </a:p>
          <a:p>
            <a:r>
              <a:rPr lang="pt-PT" dirty="0"/>
              <a:t>Se durante a execução do bloco </a:t>
            </a:r>
            <a:r>
              <a:rPr lang="pt-PT" b="1" dirty="0" err="1"/>
              <a:t>try</a:t>
            </a:r>
            <a:r>
              <a:rPr lang="pt-PT" dirty="0"/>
              <a:t> não ocorrer erros o interpretador </a:t>
            </a:r>
            <a:r>
              <a:rPr lang="pt-PT" dirty="0" err="1"/>
              <a:t>JavaScript</a:t>
            </a:r>
            <a:r>
              <a:rPr lang="pt-PT" dirty="0"/>
              <a:t> ignora o bloco </a:t>
            </a:r>
            <a:r>
              <a:rPr lang="pt-PT" b="1" dirty="0" err="1"/>
              <a:t>catch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3450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Tratamento de exceções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 instrução </a:t>
            </a:r>
            <a:r>
              <a:rPr lang="pt-PT" b="1" dirty="0" err="1"/>
              <a:t>throw</a:t>
            </a:r>
            <a:r>
              <a:rPr lang="pt-PT" dirty="0"/>
              <a:t> é utilizada para lançar uma exceção.</a:t>
            </a:r>
          </a:p>
          <a:p>
            <a:r>
              <a:rPr lang="pt-PT" dirty="0"/>
              <a:t>Quando </a:t>
            </a:r>
            <a:r>
              <a:rPr lang="pt-PT" dirty="0" err="1"/>
              <a:t>utilizadar</a:t>
            </a:r>
            <a:r>
              <a:rPr lang="pt-PT" dirty="0"/>
              <a:t> </a:t>
            </a:r>
            <a:r>
              <a:rPr lang="pt-PT" b="1" dirty="0" err="1"/>
              <a:t>throw</a:t>
            </a:r>
            <a:r>
              <a:rPr lang="pt-PT" dirty="0"/>
              <a:t> no bloco </a:t>
            </a:r>
            <a:r>
              <a:rPr lang="pt-PT" b="1" dirty="0" err="1"/>
              <a:t>try</a:t>
            </a:r>
            <a:r>
              <a:rPr lang="pt-PT" dirty="0"/>
              <a:t> permite controlar o fluxo do programa.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01112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Estrutura de Decisão </a:t>
            </a:r>
            <a:r>
              <a:rPr lang="pt-PT" b="1" dirty="0" err="1"/>
              <a:t>if</a:t>
            </a:r>
            <a:endParaRPr lang="pt-PT" b="1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2210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Bloco de código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Um bloco de instruções delimitado por um par de chavetas continua a ser uma instrução.</a:t>
            </a:r>
          </a:p>
          <a:p>
            <a:pPr marL="0" indent="0">
              <a:buNone/>
            </a:pPr>
            <a:endParaRPr lang="pt-PT" dirty="0"/>
          </a:p>
          <a:p>
            <a:pPr marL="1800225" indent="0">
              <a:buNone/>
            </a:pPr>
            <a:r>
              <a:rPr lang="pt-PT" dirty="0"/>
              <a:t>{</a:t>
            </a:r>
          </a:p>
          <a:p>
            <a:pPr marL="1800225" lvl="1" indent="0">
              <a:buNone/>
            </a:pPr>
            <a:r>
              <a:rPr lang="pt-PT" dirty="0"/>
              <a:t>Instrução 1</a:t>
            </a:r>
          </a:p>
          <a:p>
            <a:pPr marL="1800225" lvl="1" indent="0">
              <a:buNone/>
            </a:pPr>
            <a:r>
              <a:rPr lang="pt-PT" dirty="0"/>
              <a:t>Instrução 2</a:t>
            </a:r>
          </a:p>
          <a:p>
            <a:pPr marL="1800225" indent="0">
              <a:buNone/>
            </a:pPr>
            <a:r>
              <a:rPr lang="pt-P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796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Estrutura de decisão </a:t>
            </a:r>
            <a:r>
              <a:rPr lang="pt-PT" dirty="0" err="1"/>
              <a:t>if</a:t>
            </a:r>
            <a:r>
              <a:rPr lang="pt-PT" dirty="0"/>
              <a:t> () {…}</a:t>
            </a:r>
          </a:p>
        </p:txBody>
      </p:sp>
      <p:graphicFrame>
        <p:nvGraphicFramePr>
          <p:cNvPr id="4" name="Marcador de Posição de Conteúdo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941448"/>
          <a:ext cx="8229600" cy="2927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9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6166">
                <a:tc>
                  <a:txBody>
                    <a:bodyPr/>
                    <a:lstStyle/>
                    <a:p>
                      <a:r>
                        <a:rPr lang="pt-PT" dirty="0"/>
                        <a:t>Instrução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Sintaxe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1546"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/>
                        <a:t>if</a:t>
                      </a:r>
                      <a:endParaRPr lang="pt-PT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b="1" dirty="0" err="1"/>
                        <a:t>if</a:t>
                      </a:r>
                      <a:r>
                        <a:rPr lang="pt-PT" b="1" dirty="0"/>
                        <a:t>(condição)</a:t>
                      </a:r>
                    </a:p>
                    <a:p>
                      <a:r>
                        <a:rPr lang="pt-PT" b="1" dirty="0"/>
                        <a:t>{</a:t>
                      </a:r>
                    </a:p>
                    <a:p>
                      <a:r>
                        <a:rPr lang="pt-PT" dirty="0"/>
                        <a:t>      executa 0 ou mais ações para que a condição seja satisfeita</a:t>
                      </a:r>
                    </a:p>
                    <a:p>
                      <a:r>
                        <a:rPr lang="pt-PT" b="1" dirty="0"/>
                        <a:t>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2403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Estrutura de decisão </a:t>
            </a:r>
            <a:r>
              <a:rPr lang="pt-PT" dirty="0" err="1"/>
              <a:t>if</a:t>
            </a:r>
            <a:r>
              <a:rPr lang="pt-PT" dirty="0"/>
              <a:t>() {}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idx="1"/>
          </p:nvPr>
        </p:nvSpPr>
        <p:spPr>
          <a:xfrm>
            <a:off x="4860032" y="1658888"/>
            <a:ext cx="3931920" cy="639762"/>
          </a:xfrm>
        </p:spPr>
        <p:txBody>
          <a:bodyPr/>
          <a:lstStyle/>
          <a:p>
            <a:endParaRPr lang="pt-PT" b="1" dirty="0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half" idx="2"/>
          </p:nvPr>
        </p:nvSpPr>
        <p:spPr>
          <a:xfrm>
            <a:off x="4860032" y="2420888"/>
            <a:ext cx="3931920" cy="3951288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var valor = 3;</a:t>
            </a:r>
          </a:p>
          <a:p>
            <a:pPr marL="0" indent="0">
              <a:buNone/>
            </a:pPr>
            <a:r>
              <a:rPr lang="pt-PT" b="1" dirty="0" err="1"/>
              <a:t>if</a:t>
            </a:r>
            <a:r>
              <a:rPr lang="pt-PT" b="1" dirty="0"/>
              <a:t> (valor &lt; 10) </a:t>
            </a:r>
            <a:r>
              <a:rPr lang="pt-PT" dirty="0"/>
              <a:t>{</a:t>
            </a:r>
          </a:p>
          <a:p>
            <a:pPr marL="0" indent="0">
              <a:buNone/>
            </a:pPr>
            <a:r>
              <a:rPr lang="pt-PT" sz="2000" dirty="0"/>
              <a:t>     </a:t>
            </a:r>
            <a:r>
              <a:rPr lang="pt-PT" sz="2000" dirty="0" err="1"/>
              <a:t>document.write</a:t>
            </a:r>
            <a:r>
              <a:rPr lang="pt-PT" sz="2000" dirty="0"/>
              <a:t>(“Sou menor”);</a:t>
            </a:r>
          </a:p>
          <a:p>
            <a:pPr marL="0" indent="0">
              <a:buNone/>
            </a:pPr>
            <a:r>
              <a:rPr lang="pt-PT" dirty="0"/>
              <a:t>}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636" y="1767787"/>
            <a:ext cx="1656184" cy="462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8747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Estrutura de decisão </a:t>
            </a:r>
            <a:r>
              <a:rPr lang="pt-PT" dirty="0" err="1"/>
              <a:t>if</a:t>
            </a:r>
            <a:r>
              <a:rPr lang="pt-PT" dirty="0"/>
              <a:t> () {…}</a:t>
            </a:r>
            <a:r>
              <a:rPr lang="pt-PT" dirty="0" err="1"/>
              <a:t>else</a:t>
            </a:r>
            <a:r>
              <a:rPr lang="pt-PT" dirty="0"/>
              <a:t>{…}</a:t>
            </a:r>
          </a:p>
        </p:txBody>
      </p:sp>
      <p:graphicFrame>
        <p:nvGraphicFramePr>
          <p:cNvPr id="5" name="Marcador de Posição de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8508981"/>
              </p:ext>
            </p:extLst>
          </p:nvPr>
        </p:nvGraphicFramePr>
        <p:xfrm>
          <a:off x="611560" y="2492896"/>
          <a:ext cx="3384376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Sintaxe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b="1" dirty="0" err="1"/>
                        <a:t>if</a:t>
                      </a:r>
                      <a:r>
                        <a:rPr lang="pt-PT" b="1" dirty="0"/>
                        <a:t>(condição)</a:t>
                      </a:r>
                    </a:p>
                    <a:p>
                      <a:r>
                        <a:rPr lang="pt-PT" b="1" dirty="0"/>
                        <a:t>{</a:t>
                      </a:r>
                    </a:p>
                    <a:p>
                      <a:r>
                        <a:rPr lang="pt-PT" dirty="0"/>
                        <a:t>      executa 0 ou mais ações para que a condição seja satisfeita</a:t>
                      </a:r>
                    </a:p>
                    <a:p>
                      <a:r>
                        <a:rPr lang="pt-PT" b="1" dirty="0"/>
                        <a:t>}</a:t>
                      </a:r>
                    </a:p>
                    <a:p>
                      <a:r>
                        <a:rPr lang="pt-PT" b="1" dirty="0" err="1"/>
                        <a:t>else</a:t>
                      </a:r>
                      <a:endParaRPr lang="pt-PT" b="1" dirty="0"/>
                    </a:p>
                    <a:p>
                      <a:r>
                        <a:rPr lang="pt-PT" b="1" dirty="0"/>
                        <a:t>{</a:t>
                      </a:r>
                    </a:p>
                    <a:p>
                      <a:r>
                        <a:rPr lang="pt-PT" dirty="0"/>
                        <a:t>      executa 0 ou mais ações quando a condição não é satisfeita</a:t>
                      </a:r>
                      <a:endParaRPr lang="pt-PT" b="1" dirty="0"/>
                    </a:p>
                    <a:p>
                      <a:r>
                        <a:rPr lang="pt-PT" b="1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0ECCF8A1-A21F-0946-A7F8-2204FA074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744" y="2492896"/>
            <a:ext cx="3975099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310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Estrutura de decisão</a:t>
            </a:r>
          </a:p>
        </p:txBody>
      </p:sp>
      <p:sp>
        <p:nvSpPr>
          <p:cNvPr id="7" name="Marcador de Posição do Texto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PT" b="1" dirty="0"/>
              <a:t>Estrutura </a:t>
            </a:r>
            <a:r>
              <a:rPr lang="pt-PT" b="1" dirty="0" err="1"/>
              <a:t>if</a:t>
            </a:r>
            <a:r>
              <a:rPr lang="pt-PT" b="1" dirty="0"/>
              <a:t>() {} </a:t>
            </a:r>
            <a:r>
              <a:rPr lang="pt-PT" b="1" dirty="0" err="1"/>
              <a:t>else</a:t>
            </a:r>
            <a:r>
              <a:rPr lang="pt-PT" b="1" dirty="0"/>
              <a:t> {}</a:t>
            </a:r>
          </a:p>
        </p:txBody>
      </p:sp>
      <p:sp>
        <p:nvSpPr>
          <p:cNvPr id="8" name="Marcador de Posição de Conteúdo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/>
              <a:t>dia = 3;</a:t>
            </a:r>
          </a:p>
          <a:p>
            <a:pPr marL="0" indent="0">
              <a:buNone/>
            </a:pPr>
            <a:r>
              <a:rPr lang="pt-PT" b="1" dirty="0" err="1"/>
              <a:t>if</a:t>
            </a:r>
            <a:r>
              <a:rPr lang="pt-PT" dirty="0"/>
              <a:t> (dia == 28 </a:t>
            </a:r>
            <a:r>
              <a:rPr lang="pt-PT" b="1" dirty="0"/>
              <a:t>||</a:t>
            </a:r>
            <a:r>
              <a:rPr lang="pt-PT" dirty="0"/>
              <a:t>  dia == 27) {</a:t>
            </a:r>
          </a:p>
          <a:p>
            <a:pPr marL="0" indent="0">
              <a:buNone/>
            </a:pPr>
            <a:r>
              <a:rPr lang="pt-PT" dirty="0" err="1"/>
              <a:t>document.write</a:t>
            </a:r>
            <a:r>
              <a:rPr lang="pt-PT" dirty="0"/>
              <a:t>(“Mês </a:t>
            </a:r>
          </a:p>
          <a:p>
            <a:pPr marL="0" indent="0">
              <a:buNone/>
            </a:pPr>
            <a:r>
              <a:rPr lang="pt-PT" dirty="0"/>
              <a:t>de Fevereiro”);</a:t>
            </a:r>
          </a:p>
          <a:p>
            <a:pPr marL="0" indent="0">
              <a:buNone/>
            </a:pPr>
            <a:r>
              <a:rPr lang="pt-PT" dirty="0"/>
              <a:t>}</a:t>
            </a:r>
          </a:p>
          <a:p>
            <a:pPr marL="0" indent="0">
              <a:buNone/>
            </a:pPr>
            <a:r>
              <a:rPr lang="pt-PT" b="1" dirty="0" err="1"/>
              <a:t>else</a:t>
            </a:r>
            <a:r>
              <a:rPr lang="pt-PT" dirty="0"/>
              <a:t> {</a:t>
            </a:r>
          </a:p>
          <a:p>
            <a:pPr marL="0" indent="0">
              <a:buNone/>
            </a:pPr>
            <a:r>
              <a:rPr lang="pt-PT" dirty="0" err="1"/>
              <a:t>document.write</a:t>
            </a:r>
            <a:r>
              <a:rPr lang="pt-PT" dirty="0"/>
              <a:t>(“Outros meses”);</a:t>
            </a:r>
          </a:p>
          <a:p>
            <a:pPr marL="0" indent="0">
              <a:buNone/>
            </a:pPr>
            <a:r>
              <a:rPr lang="pt-PT" dirty="0"/>
              <a:t>}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2816"/>
            <a:ext cx="3538165" cy="4733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6175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Estrutura de decisão </a:t>
            </a:r>
            <a:r>
              <a:rPr lang="pt-PT" dirty="0" err="1"/>
              <a:t>if</a:t>
            </a:r>
            <a:endParaRPr lang="pt-PT" dirty="0"/>
          </a:p>
        </p:txBody>
      </p:sp>
      <p:graphicFrame>
        <p:nvGraphicFramePr>
          <p:cNvPr id="4" name="Marcador de Posição de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6650664"/>
              </p:ext>
            </p:extLst>
          </p:nvPr>
        </p:nvGraphicFramePr>
        <p:xfrm>
          <a:off x="467544" y="1988840"/>
          <a:ext cx="8229600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9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Instrução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Sintaxe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/>
                        <a:t>If</a:t>
                      </a:r>
                      <a:endParaRPr lang="pt-PT" b="1" dirty="0"/>
                    </a:p>
                    <a:p>
                      <a:pPr algn="ctr"/>
                      <a:r>
                        <a:rPr lang="pt-PT" b="1" dirty="0" err="1"/>
                        <a:t>else</a:t>
                      </a:r>
                      <a:r>
                        <a:rPr lang="pt-PT" b="1" dirty="0"/>
                        <a:t> </a:t>
                      </a:r>
                      <a:r>
                        <a:rPr lang="pt-PT" b="1" dirty="0" err="1"/>
                        <a:t>if</a:t>
                      </a:r>
                      <a:endParaRPr lang="pt-PT" b="1" dirty="0"/>
                    </a:p>
                    <a:p>
                      <a:pPr algn="ctr"/>
                      <a:r>
                        <a:rPr lang="pt-PT" b="1" dirty="0" err="1"/>
                        <a:t>else</a:t>
                      </a:r>
                      <a:endParaRPr lang="pt-PT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b="1" dirty="0" err="1"/>
                        <a:t>if</a:t>
                      </a:r>
                      <a:r>
                        <a:rPr lang="pt-PT" b="1" dirty="0"/>
                        <a:t>(condição1)</a:t>
                      </a:r>
                    </a:p>
                    <a:p>
                      <a:r>
                        <a:rPr lang="pt-PT" b="1" dirty="0"/>
                        <a:t>{</a:t>
                      </a:r>
                    </a:p>
                    <a:p>
                      <a:r>
                        <a:rPr lang="pt-PT" dirty="0"/>
                        <a:t>     executa 0 ou mais ações para que a condição1 seja satisfeita</a:t>
                      </a:r>
                    </a:p>
                    <a:p>
                      <a:r>
                        <a:rPr lang="pt-PT" b="1" dirty="0"/>
                        <a:t>}</a:t>
                      </a:r>
                    </a:p>
                    <a:p>
                      <a:r>
                        <a:rPr lang="pt-PT" b="1" dirty="0" err="1"/>
                        <a:t>else</a:t>
                      </a:r>
                      <a:r>
                        <a:rPr lang="pt-PT" b="1" dirty="0"/>
                        <a:t> </a:t>
                      </a:r>
                      <a:r>
                        <a:rPr lang="pt-PT" b="1" dirty="0" err="1"/>
                        <a:t>if</a:t>
                      </a:r>
                      <a:r>
                        <a:rPr lang="pt-PT" b="1" dirty="0"/>
                        <a:t> (condição2)</a:t>
                      </a:r>
                    </a:p>
                    <a:p>
                      <a:r>
                        <a:rPr lang="pt-PT" b="1" dirty="0"/>
                        <a:t>{</a:t>
                      </a:r>
                    </a:p>
                    <a:p>
                      <a:r>
                        <a:rPr lang="pt-PT" dirty="0"/>
                        <a:t>      executa 0 ou mais ações quando a condição2 seja satisfeita</a:t>
                      </a:r>
                      <a:endParaRPr lang="pt-PT" b="1" dirty="0"/>
                    </a:p>
                    <a:p>
                      <a:r>
                        <a:rPr lang="pt-PT" b="1" dirty="0"/>
                        <a:t>}</a:t>
                      </a:r>
                    </a:p>
                    <a:p>
                      <a:r>
                        <a:rPr lang="pt-PT" b="1" dirty="0"/>
                        <a:t>        </a:t>
                      </a:r>
                      <a:r>
                        <a:rPr lang="pt-PT" b="1" dirty="0" err="1"/>
                        <a:t>else</a:t>
                      </a:r>
                      <a:endParaRPr lang="pt-PT" b="1" dirty="0"/>
                    </a:p>
                    <a:p>
                      <a:r>
                        <a:rPr lang="pt-PT" b="1" dirty="0"/>
                        <a:t>        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1" dirty="0"/>
                        <a:t>      </a:t>
                      </a:r>
                      <a:r>
                        <a:rPr lang="pt-PT" dirty="0"/>
                        <a:t>executa 0 ou mais ações quando a condição não é satisfeita</a:t>
                      </a:r>
                      <a:endParaRPr lang="pt-PT" b="1" dirty="0"/>
                    </a:p>
                    <a:p>
                      <a:r>
                        <a:rPr lang="pt-PT" b="1"/>
                        <a:t>        }</a:t>
                      </a:r>
                      <a:endParaRPr lang="pt-PT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630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2ED09A6-E96E-0B45-8553-DCB89BB33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if</a:t>
            </a:r>
            <a:r>
              <a:rPr lang="pt-PT" dirty="0"/>
              <a:t> .. </a:t>
            </a:r>
            <a:r>
              <a:rPr lang="pt-PT" dirty="0" err="1"/>
              <a:t>else</a:t>
            </a:r>
            <a:endParaRPr lang="pt-PT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D6379F0-01D0-6946-B467-516445D49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150" y="2101850"/>
            <a:ext cx="47117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363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e">
  <a:themeElements>
    <a:clrScheme name="Claridade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ássico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966</TotalTime>
  <Words>467</Words>
  <Application>Microsoft Macintosh PowerPoint</Application>
  <PresentationFormat>Apresentação no Ecrã (4:3)</PresentationFormat>
  <Paragraphs>96</Paragraphs>
  <Slides>16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Claridade</vt:lpstr>
      <vt:lpstr>Javascript</vt:lpstr>
      <vt:lpstr>Estrutura de Decisão if</vt:lpstr>
      <vt:lpstr>Bloco de código</vt:lpstr>
      <vt:lpstr>Estrutura de decisão if () {…}</vt:lpstr>
      <vt:lpstr>Estrutura de decisão if() {}</vt:lpstr>
      <vt:lpstr>Estrutura de decisão if () {…}else{…}</vt:lpstr>
      <vt:lpstr>Estrutura de decisão</vt:lpstr>
      <vt:lpstr>Estrutura de decisão if</vt:lpstr>
      <vt:lpstr>if .. else</vt:lpstr>
      <vt:lpstr>Estrutura de Decisão switch</vt:lpstr>
      <vt:lpstr>Estrutura de decisão switch</vt:lpstr>
      <vt:lpstr>Tratamento de exceções</vt:lpstr>
      <vt:lpstr>Tratamento de exceções</vt:lpstr>
      <vt:lpstr>Tratamento de exceções</vt:lpstr>
      <vt:lpstr>Tratamento de exceções</vt:lpstr>
      <vt:lpstr>Tratamento de exceções</vt:lpstr>
    </vt:vector>
  </TitlesOfParts>
  <LinksUpToDate>false</LinksUpToDate>
  <SharedDoc>false</SharedDoc>
  <HyperlinksChanged>false</HyperlinksChanged>
  <AppVersion>16.0008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Direção 5</dc:creator>
  <cp:lastModifiedBy>Adelino Amaral</cp:lastModifiedBy>
  <cp:revision>206</cp:revision>
  <dcterms:created xsi:type="dcterms:W3CDTF">2013-02-04T11:36:51Z</dcterms:created>
  <dcterms:modified xsi:type="dcterms:W3CDTF">2018-01-02T19:51:45Z</dcterms:modified>
</cp:coreProperties>
</file>