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94" r:id="rId3"/>
    <p:sldId id="295" r:id="rId4"/>
    <p:sldId id="276" r:id="rId5"/>
    <p:sldId id="257" r:id="rId6"/>
    <p:sldId id="258" r:id="rId7"/>
    <p:sldId id="259" r:id="rId8"/>
    <p:sldId id="261" r:id="rId9"/>
    <p:sldId id="260" r:id="rId10"/>
    <p:sldId id="262" r:id="rId11"/>
    <p:sldId id="271" r:id="rId12"/>
    <p:sldId id="264" r:id="rId13"/>
    <p:sldId id="265" r:id="rId14"/>
    <p:sldId id="266" r:id="rId15"/>
    <p:sldId id="267" r:id="rId16"/>
    <p:sldId id="268" r:id="rId17"/>
    <p:sldId id="269" r:id="rId18"/>
    <p:sldId id="296" r:id="rId19"/>
    <p:sldId id="270" r:id="rId20"/>
    <p:sldId id="272" r:id="rId21"/>
    <p:sldId id="273" r:id="rId22"/>
    <p:sldId id="274" r:id="rId23"/>
    <p:sldId id="275" r:id="rId24"/>
    <p:sldId id="279" r:id="rId25"/>
    <p:sldId id="280" r:id="rId26"/>
    <p:sldId id="281" r:id="rId27"/>
    <p:sldId id="297" r:id="rId28"/>
    <p:sldId id="282" r:id="rId29"/>
    <p:sldId id="283" r:id="rId30"/>
    <p:sldId id="284" r:id="rId31"/>
    <p:sldId id="285" r:id="rId32"/>
    <p:sldId id="287" r:id="rId33"/>
    <p:sldId id="286" r:id="rId34"/>
    <p:sldId id="288" r:id="rId35"/>
    <p:sldId id="289" r:id="rId36"/>
    <p:sldId id="301" r:id="rId37"/>
    <p:sldId id="299" r:id="rId38"/>
    <p:sldId id="300" r:id="rId39"/>
    <p:sldId id="298" r:id="rId40"/>
    <p:sldId id="302" r:id="rId41"/>
    <p:sldId id="303" r:id="rId42"/>
    <p:sldId id="304" r:id="rId43"/>
    <p:sldId id="348" r:id="rId44"/>
    <p:sldId id="305" r:id="rId45"/>
    <p:sldId id="318" r:id="rId46"/>
    <p:sldId id="307" r:id="rId47"/>
    <p:sldId id="308" r:id="rId48"/>
    <p:sldId id="309" r:id="rId49"/>
    <p:sldId id="317" r:id="rId50"/>
    <p:sldId id="311" r:id="rId51"/>
    <p:sldId id="310" r:id="rId52"/>
    <p:sldId id="315" r:id="rId53"/>
    <p:sldId id="316" r:id="rId54"/>
    <p:sldId id="324" r:id="rId55"/>
    <p:sldId id="319" r:id="rId56"/>
    <p:sldId id="312" r:id="rId57"/>
    <p:sldId id="325" r:id="rId58"/>
    <p:sldId id="326" r:id="rId59"/>
    <p:sldId id="327" r:id="rId60"/>
    <p:sldId id="313" r:id="rId61"/>
    <p:sldId id="328" r:id="rId62"/>
    <p:sldId id="330" r:id="rId63"/>
    <p:sldId id="329" r:id="rId64"/>
    <p:sldId id="320" r:id="rId65"/>
    <p:sldId id="321" r:id="rId66"/>
    <p:sldId id="322" r:id="rId67"/>
    <p:sldId id="323" r:id="rId68"/>
    <p:sldId id="314" r:id="rId69"/>
    <p:sldId id="332" r:id="rId70"/>
    <p:sldId id="331" r:id="rId71"/>
    <p:sldId id="347" r:id="rId72"/>
    <p:sldId id="342" r:id="rId73"/>
    <p:sldId id="343" r:id="rId74"/>
    <p:sldId id="344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5" r:id="rId84"/>
    <p:sldId id="346" r:id="rId8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08/01/2014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768080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Linguagem com uma sintaxe simples e de complexidade reduzida, indicada para a construção de </a:t>
            </a:r>
            <a:r>
              <a:rPr lang="pt-PT" i="1" dirty="0" smtClean="0"/>
              <a:t>scripts</a:t>
            </a:r>
            <a:r>
              <a:rPr lang="pt-PT" dirty="0" smtClean="0"/>
              <a:t>  que são acrescentados ao HTML.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smtClean="0"/>
              <a:t>Linguagem indicada para se construir </a:t>
            </a:r>
            <a:r>
              <a:rPr lang="pt-PT" i="1" dirty="0" smtClean="0"/>
              <a:t>scripts</a:t>
            </a:r>
            <a:r>
              <a:rPr lang="pt-PT" dirty="0" smtClean="0"/>
              <a:t> devido à sua compatibilidade com </a:t>
            </a:r>
            <a:r>
              <a:rPr lang="pt-PT" dirty="0" smtClean="0"/>
              <a:t>“todos” </a:t>
            </a:r>
            <a:r>
              <a:rPr lang="pt-PT" dirty="0" smtClean="0"/>
              <a:t>os </a:t>
            </a:r>
            <a:r>
              <a:rPr lang="pt-PT" i="1" dirty="0" smtClean="0"/>
              <a:t>browsers</a:t>
            </a:r>
            <a:r>
              <a:rPr lang="pt-PT" dirty="0" smtClean="0"/>
              <a:t> atuais.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79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 smtClean="0"/>
              <a:t>Scripts e </a:t>
            </a:r>
            <a:r>
              <a:rPr lang="pt-PT" i="1" dirty="0" err="1" smtClean="0"/>
              <a:t>html</a:t>
            </a:r>
            <a:endParaRPr lang="pt-PT" i="1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14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Adicionar </a:t>
            </a:r>
            <a:r>
              <a:rPr lang="pt-PT" dirty="0" err="1" smtClean="0"/>
              <a:t>JavaScript</a:t>
            </a:r>
            <a:r>
              <a:rPr lang="pt-PT" dirty="0" smtClean="0"/>
              <a:t> à sua página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5194920" cy="48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smtClean="0"/>
              <a:t>&lt;script </a:t>
            </a:r>
            <a:r>
              <a:rPr lang="pt-PT" b="1" dirty="0" err="1" smtClean="0"/>
              <a:t>type</a:t>
            </a:r>
            <a:r>
              <a:rPr lang="pt-PT" b="1" dirty="0" smtClean="0"/>
              <a:t>=“</a:t>
            </a:r>
            <a:r>
              <a:rPr lang="pt-PT" b="1" dirty="0" err="1" smtClean="0"/>
              <a:t>text</a:t>
            </a:r>
            <a:r>
              <a:rPr lang="pt-PT" b="1" dirty="0" smtClean="0"/>
              <a:t>/</a:t>
            </a:r>
            <a:r>
              <a:rPr lang="pt-PT" b="1" dirty="0" err="1" smtClean="0"/>
              <a:t>javascript</a:t>
            </a:r>
            <a:r>
              <a:rPr lang="pt-PT" b="1" dirty="0" smtClean="0"/>
              <a:t>”&gt;</a:t>
            </a:r>
          </a:p>
          <a:p>
            <a:pPr marL="0" indent="0">
              <a:buNone/>
            </a:pPr>
            <a:r>
              <a:rPr lang="pt-PT" dirty="0" smtClean="0"/>
              <a:t>	</a:t>
            </a:r>
            <a:r>
              <a:rPr lang="pt-PT" i="1" dirty="0" smtClean="0"/>
              <a:t>código em </a:t>
            </a:r>
            <a:r>
              <a:rPr lang="pt-PT" i="1" dirty="0" err="1" smtClean="0"/>
              <a:t>javascript</a:t>
            </a:r>
            <a:endParaRPr lang="pt-PT" dirty="0" smtClean="0"/>
          </a:p>
          <a:p>
            <a:pPr marL="0" indent="0">
              <a:buNone/>
            </a:pPr>
            <a:r>
              <a:rPr lang="pt-PT" b="1" dirty="0" smtClean="0"/>
              <a:t>&lt;/script&gt;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 smtClean="0"/>
              <a:t>&lt;</a:t>
            </a:r>
            <a:r>
              <a:rPr lang="pt-PT" b="1" dirty="0" err="1" smtClean="0"/>
              <a:t>noscript</a:t>
            </a:r>
            <a:r>
              <a:rPr lang="pt-PT" b="1" dirty="0"/>
              <a:t>&gt;</a:t>
            </a:r>
          </a:p>
          <a:p>
            <a:pPr marL="900113" indent="0">
              <a:buNone/>
            </a:pPr>
            <a:r>
              <a:rPr lang="pt-PT" i="1" dirty="0"/>
              <a:t>	</a:t>
            </a:r>
            <a:r>
              <a:rPr lang="pt-PT" i="1" dirty="0" smtClean="0"/>
              <a:t>mostra um conteúdo caso o browser não reconheça a </a:t>
            </a:r>
            <a:r>
              <a:rPr lang="pt-PT" i="1" dirty="0" err="1" smtClean="0"/>
              <a:t>tag</a:t>
            </a:r>
            <a:r>
              <a:rPr lang="pt-PT" i="1" dirty="0" smtClean="0"/>
              <a:t> script ou a opção de execução de scripts está desativa</a:t>
            </a:r>
            <a:r>
              <a:rPr lang="pt-PT" i="1" dirty="0"/>
              <a:t>.</a:t>
            </a:r>
          </a:p>
          <a:p>
            <a:pPr marL="0" indent="0">
              <a:buNone/>
            </a:pPr>
            <a:r>
              <a:rPr lang="pt-PT" b="1" dirty="0" smtClean="0"/>
              <a:t>&lt;/</a:t>
            </a:r>
            <a:r>
              <a:rPr lang="pt-PT" b="1" dirty="0" err="1" smtClean="0"/>
              <a:t>noscript</a:t>
            </a:r>
            <a:r>
              <a:rPr lang="pt-PT" b="1" dirty="0"/>
              <a:t>&gt;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628800"/>
            <a:ext cx="1818717" cy="9361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886628"/>
            <a:ext cx="129558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Primeira experiência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Código em </a:t>
            </a:r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</a:t>
            </a:r>
            <a:r>
              <a:rPr lang="en-US" dirty="0" err="1"/>
              <a:t>Olá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b="1" i="1" dirty="0"/>
              <a:t>&lt;script type="text/</a:t>
            </a:r>
            <a:r>
              <a:rPr lang="en-US" b="1" i="1" dirty="0" err="1"/>
              <a:t>javascript</a:t>
            </a:r>
            <a:r>
              <a:rPr lang="en-US" b="1" i="1" dirty="0"/>
              <a:t>"&gt;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document.write</a:t>
            </a:r>
            <a:r>
              <a:rPr lang="en-US" dirty="0"/>
              <a:t>("</a:t>
            </a:r>
            <a:r>
              <a:rPr lang="en-US" dirty="0" err="1"/>
              <a:t>Olá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é o </a:t>
            </a:r>
            <a:r>
              <a:rPr lang="en-US" dirty="0" err="1"/>
              <a:t>meu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b="1" i="1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pt-PT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Resultado no </a:t>
            </a:r>
            <a:r>
              <a:rPr lang="pt-PT" i="1" dirty="0" smtClean="0"/>
              <a:t>browser</a:t>
            </a:r>
            <a:endParaRPr lang="pt-PT" dirty="0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92896"/>
            <a:ext cx="3115110" cy="2295846"/>
          </a:xfrm>
        </p:spPr>
      </p:pic>
    </p:spTree>
    <p:extLst>
      <p:ext uri="{BB962C8B-B14F-4D97-AF65-F5344CB8AC3E}">
        <p14:creationId xmlns:p14="http://schemas.microsoft.com/office/powerpoint/2010/main" val="27335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Linhas de comentários</a:t>
            </a:r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/>
              <a:t>&lt;!DOCTYPE HTML&gt;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head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</a:t>
            </a:r>
            <a:r>
              <a:rPr lang="pt-PT" dirty="0" err="1"/>
              <a:t>title</a:t>
            </a:r>
            <a:r>
              <a:rPr lang="pt-PT" dirty="0"/>
              <a:t>&gt;Comentários&lt;/</a:t>
            </a:r>
            <a:r>
              <a:rPr lang="pt-PT" dirty="0" err="1"/>
              <a:t>title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head</a:t>
            </a:r>
            <a:r>
              <a:rPr lang="pt-PT" dirty="0"/>
              <a:t>&gt;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&lt;body&gt;</a:t>
            </a:r>
          </a:p>
          <a:p>
            <a:pPr marL="0" indent="0">
              <a:buNone/>
            </a:pPr>
            <a:r>
              <a:rPr lang="pt-PT" dirty="0"/>
              <a:t>&lt;script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text</a:t>
            </a:r>
            <a:r>
              <a:rPr lang="pt-PT" dirty="0"/>
              <a:t>/</a:t>
            </a:r>
            <a:r>
              <a:rPr lang="pt-PT" dirty="0" err="1"/>
              <a:t>javascript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   .....</a:t>
            </a:r>
          </a:p>
          <a:p>
            <a:pPr marL="0" indent="0">
              <a:buNone/>
            </a:pPr>
            <a:r>
              <a:rPr lang="pt-PT" b="1" dirty="0"/>
              <a:t>   // comentário de uma linha</a:t>
            </a:r>
          </a:p>
          <a:p>
            <a:pPr marL="0" indent="0">
              <a:buNone/>
            </a:pPr>
            <a:r>
              <a:rPr lang="pt-PT" dirty="0"/>
              <a:t>   .....</a:t>
            </a:r>
          </a:p>
          <a:p>
            <a:pPr marL="0" indent="0">
              <a:buNone/>
            </a:pPr>
            <a:r>
              <a:rPr lang="pt-PT" b="1" dirty="0"/>
              <a:t>   /*</a:t>
            </a:r>
          </a:p>
          <a:p>
            <a:pPr marL="0" indent="0">
              <a:buNone/>
            </a:pPr>
            <a:r>
              <a:rPr lang="pt-PT" b="1" dirty="0"/>
              <a:t>   	comentários</a:t>
            </a:r>
          </a:p>
          <a:p>
            <a:pPr marL="0" indent="0">
              <a:buNone/>
            </a:pPr>
            <a:r>
              <a:rPr lang="pt-PT" b="1" dirty="0"/>
              <a:t>	de várias</a:t>
            </a:r>
          </a:p>
          <a:p>
            <a:pPr marL="0" indent="0">
              <a:buNone/>
            </a:pPr>
            <a:r>
              <a:rPr lang="pt-PT" b="1" dirty="0"/>
              <a:t>	linhas</a:t>
            </a:r>
          </a:p>
          <a:p>
            <a:pPr marL="0" indent="0">
              <a:buNone/>
            </a:pPr>
            <a:r>
              <a:rPr lang="pt-PT" b="1" dirty="0"/>
              <a:t>   */</a:t>
            </a:r>
          </a:p>
          <a:p>
            <a:pPr marL="0" indent="0">
              <a:buNone/>
            </a:pPr>
            <a:r>
              <a:rPr lang="pt-PT" dirty="0"/>
              <a:t>&lt;/script</a:t>
            </a:r>
            <a:r>
              <a:rPr lang="pt-PT" dirty="0" smtClean="0"/>
              <a:t>&gt;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&lt;/body&gt;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52366"/>
            <a:ext cx="1667108" cy="167663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95" y="3789040"/>
            <a:ext cx="136226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Onde colocar os </a:t>
            </a:r>
            <a:r>
              <a:rPr lang="pt-PT" i="1" dirty="0" smtClean="0"/>
              <a:t>scripts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smtClean="0"/>
              <a:t>Na seção </a:t>
            </a:r>
            <a:r>
              <a:rPr lang="pt-PT" b="1" dirty="0" err="1" smtClean="0"/>
              <a:t>head</a:t>
            </a:r>
            <a:endParaRPr lang="pt-PT" b="1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/>
              <a:t>&lt;!DOCTYPE HTML&gt;</a:t>
            </a:r>
          </a:p>
          <a:p>
            <a:pPr marL="0" indent="0">
              <a:buNone/>
            </a:pPr>
            <a:r>
              <a:rPr lang="pt-PT" sz="1800" dirty="0"/>
              <a:t>&lt;</a:t>
            </a:r>
            <a:r>
              <a:rPr lang="pt-PT" sz="1800" dirty="0" err="1"/>
              <a:t>head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r>
              <a:rPr lang="pt-PT" sz="1800" dirty="0" smtClean="0"/>
              <a:t>&lt;</a:t>
            </a:r>
            <a:r>
              <a:rPr lang="pt-PT" sz="1800" dirty="0"/>
              <a:t> </a:t>
            </a:r>
            <a:r>
              <a:rPr lang="pt-PT" sz="1800" dirty="0" err="1"/>
              <a:t>title</a:t>
            </a:r>
            <a:r>
              <a:rPr lang="pt-PT" sz="1800" dirty="0"/>
              <a:t>&gt;</a:t>
            </a:r>
            <a:r>
              <a:rPr lang="pt-PT" sz="1800" dirty="0" err="1"/>
              <a:t>Javascript</a:t>
            </a:r>
            <a:r>
              <a:rPr lang="pt-PT" sz="1800" dirty="0"/>
              <a:t> </a:t>
            </a:r>
            <a:r>
              <a:rPr lang="pt-PT" sz="1800" dirty="0" smtClean="0"/>
              <a:t>&lt;/</a:t>
            </a:r>
            <a:r>
              <a:rPr lang="pt-PT" sz="1800" dirty="0" err="1"/>
              <a:t>title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r>
              <a:rPr lang="pt-PT" sz="1800" b="1" dirty="0" smtClean="0"/>
              <a:t>&lt;</a:t>
            </a:r>
            <a:r>
              <a:rPr lang="pt-PT" sz="1800" b="1" dirty="0"/>
              <a:t>script </a:t>
            </a:r>
            <a:r>
              <a:rPr lang="pt-PT" sz="1800" b="1" dirty="0" err="1"/>
              <a:t>type</a:t>
            </a:r>
            <a:r>
              <a:rPr lang="pt-PT" sz="1800" b="1" dirty="0"/>
              <a:t>="</a:t>
            </a:r>
            <a:r>
              <a:rPr lang="pt-PT" sz="1800" b="1" dirty="0" err="1"/>
              <a:t>text</a:t>
            </a:r>
            <a:r>
              <a:rPr lang="pt-PT" sz="1800" b="1" dirty="0"/>
              <a:t>/</a:t>
            </a:r>
            <a:r>
              <a:rPr lang="pt-PT" sz="1800" b="1" dirty="0" err="1"/>
              <a:t>javascript</a:t>
            </a:r>
            <a:r>
              <a:rPr lang="pt-PT" sz="1800" b="1" dirty="0"/>
              <a:t>"&gt;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smtClean="0"/>
              <a:t>insira código </a:t>
            </a:r>
            <a:r>
              <a:rPr lang="pt-PT" sz="1800" dirty="0" err="1"/>
              <a:t>javascript</a:t>
            </a:r>
            <a:endParaRPr lang="pt-PT" sz="1800" dirty="0"/>
          </a:p>
          <a:p>
            <a:pPr marL="0" indent="0">
              <a:buNone/>
            </a:pPr>
            <a:r>
              <a:rPr lang="pt-PT" sz="1800" b="1" dirty="0" smtClean="0"/>
              <a:t>&lt;/</a:t>
            </a:r>
            <a:r>
              <a:rPr lang="pt-PT" sz="1800" b="1" dirty="0"/>
              <a:t>script&gt;</a:t>
            </a:r>
          </a:p>
          <a:p>
            <a:pPr marL="0" indent="0">
              <a:buNone/>
            </a:pPr>
            <a:r>
              <a:rPr lang="pt-PT" sz="1800" dirty="0"/>
              <a:t>&lt;/</a:t>
            </a:r>
            <a:r>
              <a:rPr lang="pt-PT" sz="1800" dirty="0" err="1"/>
              <a:t>head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&lt;body&gt;</a:t>
            </a:r>
          </a:p>
          <a:p>
            <a:pPr marL="0" indent="0">
              <a:buNone/>
            </a:pPr>
            <a:r>
              <a:rPr lang="pt-PT" sz="1800" dirty="0"/>
              <a:t>&lt;/body&gt;</a:t>
            </a:r>
          </a:p>
          <a:p>
            <a:pPr marL="0" indent="0">
              <a:buNone/>
            </a:pPr>
            <a:r>
              <a:rPr lang="pt-PT" sz="1800" dirty="0"/>
              <a:t>&lt;/</a:t>
            </a:r>
            <a:r>
              <a:rPr lang="pt-PT" sz="1800" dirty="0" err="1"/>
              <a:t>html</a:t>
            </a:r>
            <a:r>
              <a:rPr lang="pt-PT" sz="1800" dirty="0"/>
              <a:t>&gt;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b="1" dirty="0" smtClean="0"/>
              <a:t>Na seção body</a:t>
            </a:r>
            <a:endParaRPr lang="pt-PT" b="1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1800" dirty="0"/>
              <a:t>&lt;!DOCTYPE HTML&gt;</a:t>
            </a:r>
          </a:p>
          <a:p>
            <a:pPr marL="0" indent="0">
              <a:buNone/>
            </a:pPr>
            <a:r>
              <a:rPr lang="pt-PT" sz="1800" dirty="0"/>
              <a:t>&lt;</a:t>
            </a:r>
            <a:r>
              <a:rPr lang="pt-PT" sz="1800" dirty="0" err="1"/>
              <a:t>head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r>
              <a:rPr lang="pt-PT" sz="1800" dirty="0" smtClean="0"/>
              <a:t>&lt; </a:t>
            </a:r>
            <a:r>
              <a:rPr lang="pt-PT" sz="1800" dirty="0" err="1"/>
              <a:t>title</a:t>
            </a:r>
            <a:r>
              <a:rPr lang="pt-PT" sz="1800" dirty="0"/>
              <a:t>&gt;</a:t>
            </a:r>
            <a:r>
              <a:rPr lang="pt-PT" sz="1800" dirty="0" err="1"/>
              <a:t>Javascript</a:t>
            </a:r>
            <a:r>
              <a:rPr lang="pt-PT" sz="1800" dirty="0"/>
              <a:t> </a:t>
            </a:r>
            <a:r>
              <a:rPr lang="pt-PT" sz="1800" dirty="0" smtClean="0"/>
              <a:t>&lt;/</a:t>
            </a:r>
            <a:r>
              <a:rPr lang="pt-PT" sz="1800" dirty="0" err="1"/>
              <a:t>title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r>
              <a:rPr lang="pt-PT" sz="1800" dirty="0"/>
              <a:t>&lt;/</a:t>
            </a:r>
            <a:r>
              <a:rPr lang="pt-PT" sz="1800" dirty="0" err="1"/>
              <a:t>head</a:t>
            </a:r>
            <a:r>
              <a:rPr lang="pt-PT" sz="1800" dirty="0"/>
              <a:t>&gt;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&lt;body&gt;</a:t>
            </a:r>
          </a:p>
          <a:p>
            <a:pPr marL="0" indent="0">
              <a:buNone/>
            </a:pPr>
            <a:r>
              <a:rPr lang="pt-PT" sz="1800" b="1" dirty="0"/>
              <a:t>&lt;script </a:t>
            </a:r>
            <a:r>
              <a:rPr lang="pt-PT" sz="1800" b="1" dirty="0" err="1"/>
              <a:t>type</a:t>
            </a:r>
            <a:r>
              <a:rPr lang="pt-PT" sz="1800" b="1" dirty="0"/>
              <a:t>="</a:t>
            </a:r>
            <a:r>
              <a:rPr lang="pt-PT" sz="1800" b="1" dirty="0" err="1"/>
              <a:t>text</a:t>
            </a:r>
            <a:r>
              <a:rPr lang="pt-PT" sz="1800" b="1" dirty="0"/>
              <a:t>/</a:t>
            </a:r>
            <a:r>
              <a:rPr lang="pt-PT" sz="1800" b="1" dirty="0" err="1"/>
              <a:t>javascript</a:t>
            </a:r>
            <a:r>
              <a:rPr lang="pt-PT" sz="1800" b="1" dirty="0"/>
              <a:t>"&gt;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smtClean="0"/>
              <a:t>insira código </a:t>
            </a:r>
            <a:r>
              <a:rPr lang="pt-PT" sz="1800" dirty="0" err="1"/>
              <a:t>javascript</a:t>
            </a:r>
            <a:endParaRPr lang="pt-PT" sz="1800" dirty="0"/>
          </a:p>
          <a:p>
            <a:pPr marL="0" indent="0">
              <a:buNone/>
            </a:pPr>
            <a:r>
              <a:rPr lang="pt-PT" sz="1800" b="1" dirty="0"/>
              <a:t>&lt;/script</a:t>
            </a:r>
            <a:r>
              <a:rPr lang="pt-PT" sz="1800" b="1" dirty="0" smtClean="0"/>
              <a:t>&gt;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&lt;/body&gt;</a:t>
            </a:r>
          </a:p>
          <a:p>
            <a:pPr marL="0" indent="0">
              <a:buNone/>
            </a:pPr>
            <a:r>
              <a:rPr lang="pt-PT" sz="1800" dirty="0"/>
              <a:t>&lt;/</a:t>
            </a:r>
            <a:r>
              <a:rPr lang="pt-PT" sz="1800" dirty="0" err="1"/>
              <a:t>html</a:t>
            </a:r>
            <a:r>
              <a:rPr lang="pt-PT" sz="1800" dirty="0"/>
              <a:t>&gt;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051720" y="6314143"/>
            <a:ext cx="581011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pt-PT" b="1" dirty="0" smtClean="0"/>
              <a:t>Também podemos usar </a:t>
            </a:r>
            <a:r>
              <a:rPr lang="pt-PT" b="1" dirty="0" err="1" smtClean="0"/>
              <a:t>javascript</a:t>
            </a:r>
            <a:r>
              <a:rPr lang="pt-PT" b="1" dirty="0" smtClean="0"/>
              <a:t> nas duas seções</a:t>
            </a:r>
            <a:endParaRPr lang="pt-PT" b="1" dirty="0"/>
          </a:p>
        </p:txBody>
      </p:sp>
      <p:sp>
        <p:nvSpPr>
          <p:cNvPr id="3" name="Seta para baixo 2"/>
          <p:cNvSpPr/>
          <p:nvPr/>
        </p:nvSpPr>
        <p:spPr>
          <a:xfrm>
            <a:off x="3347864" y="2852936"/>
            <a:ext cx="432048" cy="57606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baixo 8"/>
          <p:cNvSpPr/>
          <p:nvPr/>
        </p:nvSpPr>
        <p:spPr>
          <a:xfrm>
            <a:off x="6804248" y="3789040"/>
            <a:ext cx="432048" cy="57606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21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Onde colocar os </a:t>
            </a:r>
            <a:r>
              <a:rPr lang="pt-PT" i="1" dirty="0" smtClean="0"/>
              <a:t>scripts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&lt;!DOCTYPE HTML&gt;</a:t>
            </a:r>
          </a:p>
          <a:p>
            <a:pPr marL="0" indent="0">
              <a:buNone/>
            </a:pPr>
            <a:r>
              <a:rPr lang="pt-PT" sz="2000" dirty="0"/>
              <a:t>&lt;</a:t>
            </a:r>
            <a:r>
              <a:rPr lang="pt-PT" sz="2000" dirty="0" err="1"/>
              <a:t>head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r>
              <a:rPr lang="pt-PT" sz="2000" dirty="0" smtClean="0"/>
              <a:t>&lt;</a:t>
            </a:r>
            <a:r>
              <a:rPr lang="pt-PT" sz="2000" dirty="0" err="1"/>
              <a:t>title</a:t>
            </a:r>
            <a:r>
              <a:rPr lang="pt-PT" sz="2000" dirty="0"/>
              <a:t>&gt;</a:t>
            </a:r>
            <a:r>
              <a:rPr lang="pt-PT" sz="2000" dirty="0" err="1"/>
              <a:t>Javascript</a:t>
            </a:r>
            <a:r>
              <a:rPr lang="pt-PT" sz="2000" dirty="0"/>
              <a:t>&lt;/</a:t>
            </a:r>
            <a:r>
              <a:rPr lang="pt-PT" sz="2000" dirty="0" err="1"/>
              <a:t>title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1900" b="1" dirty="0"/>
              <a:t>&lt;script </a:t>
            </a:r>
            <a:r>
              <a:rPr lang="pt-PT" sz="1900" b="1" dirty="0" err="1"/>
              <a:t>src</a:t>
            </a:r>
            <a:r>
              <a:rPr lang="pt-PT" sz="1900" b="1" dirty="0"/>
              <a:t>="nome_do_ficheiro.js" </a:t>
            </a:r>
            <a:r>
              <a:rPr lang="pt-PT" sz="1900" b="1" dirty="0" err="1"/>
              <a:t>type</a:t>
            </a:r>
            <a:r>
              <a:rPr lang="pt-PT" sz="1900" b="1" dirty="0"/>
              <a:t>="</a:t>
            </a:r>
            <a:r>
              <a:rPr lang="pt-PT" sz="1900" b="1" dirty="0" err="1"/>
              <a:t>text</a:t>
            </a:r>
            <a:r>
              <a:rPr lang="pt-PT" sz="1900" b="1" dirty="0"/>
              <a:t>/</a:t>
            </a:r>
            <a:r>
              <a:rPr lang="pt-PT" sz="1900" b="1" dirty="0" err="1"/>
              <a:t>javascript</a:t>
            </a:r>
            <a:r>
              <a:rPr lang="pt-PT" sz="1900" b="1" dirty="0"/>
              <a:t>"&gt;&lt;/script&gt;</a:t>
            </a:r>
          </a:p>
          <a:p>
            <a:pPr marL="0" indent="0">
              <a:buNone/>
            </a:pPr>
            <a:r>
              <a:rPr lang="pt-PT" sz="2000" dirty="0"/>
              <a:t>&lt;/</a:t>
            </a:r>
            <a:r>
              <a:rPr lang="pt-PT" sz="2000" dirty="0" err="1"/>
              <a:t>head</a:t>
            </a:r>
            <a:r>
              <a:rPr lang="pt-PT" sz="2000" dirty="0"/>
              <a:t>&gt;</a:t>
            </a: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r>
              <a:rPr lang="pt-PT" sz="2000" dirty="0"/>
              <a:t>&lt;body&gt;</a:t>
            </a:r>
          </a:p>
          <a:p>
            <a:pPr marL="0" indent="0">
              <a:buNone/>
            </a:pPr>
            <a:r>
              <a:rPr lang="pt-PT" sz="2000" dirty="0"/>
              <a:t>&lt;/body&gt;</a:t>
            </a:r>
          </a:p>
          <a:p>
            <a:pPr marL="0" indent="0">
              <a:buNone/>
            </a:pPr>
            <a:r>
              <a:rPr lang="pt-PT" sz="2000" dirty="0"/>
              <a:t>&lt;/</a:t>
            </a:r>
            <a:r>
              <a:rPr lang="pt-PT" sz="2000" dirty="0" err="1"/>
              <a:t>html</a:t>
            </a:r>
            <a:r>
              <a:rPr lang="pt-PT" sz="2000" dirty="0"/>
              <a:t>&gt;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4427984" y="1988840"/>
            <a:ext cx="432048" cy="57606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hamada rectangular 4"/>
          <p:cNvSpPr/>
          <p:nvPr/>
        </p:nvSpPr>
        <p:spPr>
          <a:xfrm>
            <a:off x="3635896" y="3717032"/>
            <a:ext cx="1584176" cy="864096"/>
          </a:xfrm>
          <a:prstGeom prst="wedgeRectCallout">
            <a:avLst>
              <a:gd name="adj1" fmla="val -77623"/>
              <a:gd name="adj2" fmla="val -123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Ficheiro externo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85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Mensagens de erro…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mensagens de erro podem surgir:</a:t>
            </a:r>
          </a:p>
          <a:p>
            <a:pPr lvl="1"/>
            <a:r>
              <a:rPr lang="pt-PT" dirty="0" smtClean="0"/>
              <a:t> Quando o script está a ser carregado ou executado.</a:t>
            </a:r>
          </a:p>
          <a:p>
            <a:pPr lvl="1"/>
            <a:r>
              <a:rPr lang="pt-PT" dirty="0" smtClean="0"/>
              <a:t>Erros </a:t>
            </a:r>
            <a:r>
              <a:rPr lang="pt-PT" dirty="0"/>
              <a:t>de </a:t>
            </a:r>
            <a:r>
              <a:rPr lang="pt-PT" dirty="0" smtClean="0"/>
              <a:t>sintaxe, digitação incorreta, uso incorreto de comandos ou objetos.</a:t>
            </a:r>
          </a:p>
          <a:p>
            <a:pPr lvl="1"/>
            <a:r>
              <a:rPr lang="pt-PT" dirty="0" smtClean="0"/>
              <a:t>Incompatibilidade dos browsers.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89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Ficha de trabalho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Resolva a ficha de trabalho nº 1 – Introdução ao </a:t>
            </a:r>
            <a:r>
              <a:rPr lang="pt-PT" dirty="0" err="1" smtClean="0"/>
              <a:t>JavaScript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40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Variáveis e </a:t>
            </a:r>
            <a:br>
              <a:rPr lang="pt-PT" dirty="0" smtClean="0"/>
            </a:br>
            <a:r>
              <a:rPr lang="pt-PT" dirty="0" smtClean="0"/>
              <a:t>tipo de dados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5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Software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São necessárias as seguintes ferramentas:</a:t>
            </a:r>
          </a:p>
          <a:p>
            <a:pPr lvl="1">
              <a:lnSpc>
                <a:spcPct val="200000"/>
              </a:lnSpc>
            </a:pPr>
            <a:r>
              <a:rPr lang="pt-PT" dirty="0" smtClean="0"/>
              <a:t>Um navegador (</a:t>
            </a:r>
            <a:r>
              <a:rPr lang="pt-PT" dirty="0" err="1" smtClean="0"/>
              <a:t>Firefox</a:t>
            </a:r>
            <a:r>
              <a:rPr lang="pt-PT" dirty="0" smtClean="0"/>
              <a:t>, </a:t>
            </a:r>
            <a:r>
              <a:rPr lang="pt-PT" dirty="0" err="1" smtClean="0"/>
              <a:t>Chrome</a:t>
            </a:r>
            <a:r>
              <a:rPr lang="pt-PT" dirty="0" smtClean="0"/>
              <a:t>, Internet Explorer, …)</a:t>
            </a:r>
          </a:p>
          <a:p>
            <a:pPr lvl="1">
              <a:lnSpc>
                <a:spcPct val="200000"/>
              </a:lnSpc>
            </a:pPr>
            <a:r>
              <a:rPr lang="pt-PT" dirty="0" smtClean="0"/>
              <a:t>A extensão </a:t>
            </a:r>
            <a:r>
              <a:rPr lang="pt-PT" b="1" dirty="0" err="1" smtClean="0"/>
              <a:t>Firebug</a:t>
            </a:r>
            <a:r>
              <a:rPr lang="pt-PT" dirty="0" smtClean="0"/>
              <a:t> para o </a:t>
            </a:r>
            <a:r>
              <a:rPr lang="pt-PT" dirty="0" err="1" smtClean="0"/>
              <a:t>Firefox</a:t>
            </a:r>
            <a:endParaRPr lang="pt-PT" dirty="0" smtClean="0"/>
          </a:p>
          <a:p>
            <a:pPr lvl="1">
              <a:lnSpc>
                <a:spcPct val="200000"/>
              </a:lnSpc>
            </a:pPr>
            <a:r>
              <a:rPr lang="pt-PT" dirty="0" smtClean="0"/>
              <a:t>Um editor de texto </a:t>
            </a:r>
            <a:r>
              <a:rPr lang="pt-PT" dirty="0" smtClean="0"/>
              <a:t>ASCII (Dreamweaver, </a:t>
            </a:r>
            <a:r>
              <a:rPr lang="pt-PT" dirty="0" err="1" smtClean="0"/>
              <a:t>notepad</a:t>
            </a:r>
            <a:r>
              <a:rPr lang="pt-PT" dirty="0" smtClean="0"/>
              <a:t>++, etc.)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64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 de dados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74913"/>
              </p:ext>
            </p:extLst>
          </p:nvPr>
        </p:nvGraphicFramePr>
        <p:xfrm>
          <a:off x="457200" y="1700808"/>
          <a:ext cx="8229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6923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Tipo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Descrição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Number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Representa os números inteiros (decimal, octal, hexadecimal) ou reais de vírgula flutuante.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String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Representa uma cadeia de caracteres (</a:t>
                      </a:r>
                      <a:r>
                        <a:rPr lang="pt-PT" dirty="0" err="1" smtClean="0"/>
                        <a:t>string</a:t>
                      </a:r>
                      <a:r>
                        <a:rPr lang="pt-PT" dirty="0" smtClean="0"/>
                        <a:t>) entre aspas ou plicas.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mtClean="0"/>
                        <a:t>Boolean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Representa um dos valores: </a:t>
                      </a:r>
                      <a:r>
                        <a:rPr lang="pt-PT" dirty="0" err="1" smtClean="0"/>
                        <a:t>true</a:t>
                      </a:r>
                      <a:r>
                        <a:rPr lang="pt-PT" dirty="0" smtClean="0"/>
                        <a:t> ou false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Null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Representa um valor nulo, ou seja, a inexistência de um valor associado a uma variável. Uma variável inicializada a </a:t>
                      </a:r>
                      <a:r>
                        <a:rPr lang="pt-PT" dirty="0" err="1" smtClean="0"/>
                        <a:t>null</a:t>
                      </a:r>
                      <a:r>
                        <a:rPr lang="pt-PT" dirty="0" smtClean="0"/>
                        <a:t> não assume qualquer valor e, portanto, está vazia.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Undefined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Representa o conteúdo de variáveis não inicializadas ou indefinidas e, portanto, armazenam o valor </a:t>
                      </a:r>
                      <a:r>
                        <a:rPr lang="pt-PT" dirty="0" err="1" smtClean="0"/>
                        <a:t>undefined</a:t>
                      </a:r>
                      <a:r>
                        <a:rPr lang="pt-PT" dirty="0" smtClean="0"/>
                        <a:t>.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Objet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Representa um objeto que é uma coleção de valores (propriedades) e métodos (funções).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Array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Um</a:t>
                      </a:r>
                      <a:r>
                        <a:rPr lang="pt-PT" baseline="0" dirty="0" smtClean="0"/>
                        <a:t> </a:t>
                      </a:r>
                      <a:r>
                        <a:rPr lang="pt-PT" baseline="0" dirty="0" err="1" smtClean="0"/>
                        <a:t>array</a:t>
                      </a:r>
                      <a:r>
                        <a:rPr lang="pt-PT" baseline="0" dirty="0" smtClean="0"/>
                        <a:t> é uma coleção sequencial de valores ou elementos.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6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Variáveis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48200"/>
          </a:xfrm>
        </p:spPr>
        <p:txBody>
          <a:bodyPr/>
          <a:lstStyle/>
          <a:p>
            <a:r>
              <a:rPr lang="pt-PT" dirty="0" smtClean="0"/>
              <a:t>Nome que referencia um espaço em memória, onde é possível armazenar, utilizar ou alterar dados.</a:t>
            </a:r>
          </a:p>
          <a:p>
            <a:endParaRPr lang="pt-PT" dirty="0" smtClean="0"/>
          </a:p>
          <a:p>
            <a:r>
              <a:rPr lang="pt-PT" dirty="0" smtClean="0"/>
              <a:t>É caracterizada pelo seu </a:t>
            </a:r>
            <a:r>
              <a:rPr lang="pt-PT" b="1" dirty="0" smtClean="0"/>
              <a:t>valor</a:t>
            </a:r>
            <a:r>
              <a:rPr lang="pt-PT" dirty="0" smtClean="0"/>
              <a:t> e pelo seu </a:t>
            </a:r>
            <a:r>
              <a:rPr lang="pt-PT" b="1" dirty="0" smtClean="0"/>
              <a:t>tipo de dados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smtClean="0"/>
              <a:t>Não devem representar palavras reservadas.</a:t>
            </a:r>
          </a:p>
          <a:p>
            <a:endParaRPr lang="pt-PT" dirty="0" smtClean="0"/>
          </a:p>
          <a:p>
            <a:r>
              <a:rPr lang="pt-PT" dirty="0" smtClean="0"/>
              <a:t>O nome de uma variável deve iniciar com uma letra ou com o caracter </a:t>
            </a:r>
            <a:r>
              <a:rPr lang="pt-PT" i="1" dirty="0" err="1" smtClean="0"/>
              <a:t>underscore</a:t>
            </a:r>
            <a:r>
              <a:rPr lang="pt-PT" dirty="0" smtClean="0"/>
              <a:t> (_), </a:t>
            </a:r>
            <a:r>
              <a:rPr lang="pt-PT" dirty="0"/>
              <a:t>ou </a:t>
            </a:r>
            <a:r>
              <a:rPr lang="pt-PT" dirty="0" smtClean="0"/>
              <a:t>$, seguido, apenas, por letras, números, ou  </a:t>
            </a:r>
            <a:r>
              <a:rPr lang="pt-PT" i="1" dirty="0" err="1" smtClean="0"/>
              <a:t>underscore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9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Declaração e atribuição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Declaração </a:t>
            </a:r>
          </a:p>
          <a:p>
            <a:pPr lvl="1"/>
            <a:r>
              <a:rPr lang="pt-PT" dirty="0" smtClean="0"/>
              <a:t>Os nomes das variáveis são </a:t>
            </a:r>
            <a:r>
              <a:rPr lang="pt-PT" b="1" i="1" dirty="0" smtClean="0"/>
              <a:t>case-</a:t>
            </a:r>
            <a:r>
              <a:rPr lang="pt-PT" b="1" i="1" dirty="0" err="1" smtClean="0"/>
              <a:t>sensitive</a:t>
            </a:r>
            <a:r>
              <a:rPr lang="pt-PT" dirty="0" smtClean="0"/>
              <a:t>.</a:t>
            </a:r>
          </a:p>
          <a:p>
            <a:pPr marL="548640" lvl="2" indent="0">
              <a:buNone/>
            </a:pPr>
            <a:r>
              <a:rPr lang="pt-PT" sz="2000" b="1" dirty="0"/>
              <a:t>v</a:t>
            </a:r>
            <a:r>
              <a:rPr lang="pt-PT" sz="2000" b="1" dirty="0" smtClean="0"/>
              <a:t>ar</a:t>
            </a:r>
            <a:r>
              <a:rPr lang="pt-PT" sz="2000" dirty="0" smtClean="0"/>
              <a:t> peso;</a:t>
            </a:r>
          </a:p>
          <a:p>
            <a:pPr marL="548640" lvl="2" indent="0">
              <a:buNone/>
            </a:pPr>
            <a:r>
              <a:rPr lang="pt-PT" sz="2000" b="1" dirty="0"/>
              <a:t>v</a:t>
            </a:r>
            <a:r>
              <a:rPr lang="pt-PT" sz="2000" b="1" dirty="0" smtClean="0"/>
              <a:t>ar</a:t>
            </a:r>
            <a:r>
              <a:rPr lang="pt-PT" sz="2000" dirty="0" smtClean="0"/>
              <a:t> idade = 18;	// inicialização da variável</a:t>
            </a:r>
          </a:p>
          <a:p>
            <a:pPr marL="548640" lvl="2" indent="0">
              <a:buNone/>
            </a:pPr>
            <a:r>
              <a:rPr lang="pt-PT" sz="2000" b="1" dirty="0"/>
              <a:t>v</a:t>
            </a:r>
            <a:r>
              <a:rPr lang="pt-PT" sz="2000" b="1" dirty="0" smtClean="0"/>
              <a:t>ar</a:t>
            </a:r>
            <a:r>
              <a:rPr lang="pt-PT" sz="2000" dirty="0" smtClean="0"/>
              <a:t> nome, morada, telefone, localidade;</a:t>
            </a:r>
            <a:endParaRPr lang="pt-PT" sz="2000" b="1" dirty="0" smtClean="0"/>
          </a:p>
          <a:p>
            <a:endParaRPr lang="pt-PT" dirty="0" smtClean="0"/>
          </a:p>
          <a:p>
            <a:r>
              <a:rPr lang="pt-PT" b="1" dirty="0" smtClean="0"/>
              <a:t>Atribuição</a:t>
            </a:r>
          </a:p>
          <a:p>
            <a:pPr marL="548640" lvl="2" indent="0">
              <a:buNone/>
            </a:pPr>
            <a:r>
              <a:rPr lang="pt-PT" b="1" dirty="0"/>
              <a:t>v</a:t>
            </a:r>
            <a:r>
              <a:rPr lang="pt-PT" b="1" dirty="0" smtClean="0"/>
              <a:t>ar</a:t>
            </a:r>
            <a:r>
              <a:rPr lang="pt-PT" dirty="0" smtClean="0"/>
              <a:t> nome = “carro”;	</a:t>
            </a:r>
            <a:r>
              <a:rPr lang="pt-PT" dirty="0"/>
              <a:t> // inicialização da variável</a:t>
            </a:r>
            <a:endParaRPr lang="pt-PT" dirty="0" smtClean="0"/>
          </a:p>
          <a:p>
            <a:pPr marL="548640" lvl="2" indent="0">
              <a:buNone/>
            </a:pPr>
            <a:r>
              <a:rPr lang="pt-PT" dirty="0"/>
              <a:t>n</a:t>
            </a:r>
            <a:r>
              <a:rPr lang="pt-PT" dirty="0" smtClean="0"/>
              <a:t>ome = “autocarro”;    // altera o valor à variável</a:t>
            </a:r>
          </a:p>
          <a:p>
            <a:pPr marL="548640" lvl="2" indent="0">
              <a:buNone/>
            </a:pPr>
            <a:r>
              <a:rPr lang="pt-PT" dirty="0"/>
              <a:t>p</a:t>
            </a:r>
            <a:r>
              <a:rPr lang="pt-PT" dirty="0" smtClean="0"/>
              <a:t>eso = 50.5;		// atribuição à variável declarada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53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Declaração e atribuição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40409"/>
              </p:ext>
            </p:extLst>
          </p:nvPr>
        </p:nvGraphicFramePr>
        <p:xfrm>
          <a:off x="457200" y="16002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Exemplo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Descrição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var porta = “3 </a:t>
                      </a:r>
                      <a:r>
                        <a:rPr lang="pt-PT" dirty="0" err="1" smtClean="0"/>
                        <a:t>dto</a:t>
                      </a:r>
                      <a:r>
                        <a:rPr lang="pt-PT" dirty="0" smtClean="0"/>
                        <a:t>”;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Declara a variável </a:t>
                      </a:r>
                      <a:r>
                        <a:rPr lang="pt-PT" b="1" dirty="0" smtClean="0"/>
                        <a:t>porta</a:t>
                      </a:r>
                      <a:r>
                        <a:rPr lang="pt-PT" dirty="0" smtClean="0"/>
                        <a:t> e inicializa-a com o valor </a:t>
                      </a:r>
                      <a:r>
                        <a:rPr lang="pt-PT" b="1" dirty="0" smtClean="0"/>
                        <a:t>3 </a:t>
                      </a:r>
                      <a:r>
                        <a:rPr lang="pt-PT" b="1" dirty="0" err="1" smtClean="0"/>
                        <a:t>dto</a:t>
                      </a:r>
                      <a:r>
                        <a:rPr lang="pt-PT" dirty="0" smtClean="0"/>
                        <a:t> do tipo </a:t>
                      </a:r>
                      <a:r>
                        <a:rPr lang="pt-PT" b="1" dirty="0" err="1" smtClean="0"/>
                        <a:t>string</a:t>
                      </a:r>
                      <a:r>
                        <a:rPr lang="pt-PT" dirty="0" smtClean="0"/>
                        <a:t>.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var porta = 3;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 variável </a:t>
                      </a:r>
                      <a:r>
                        <a:rPr lang="pt-PT" b="1" dirty="0" smtClean="0"/>
                        <a:t>porta</a:t>
                      </a:r>
                      <a:r>
                        <a:rPr lang="pt-PT" dirty="0" smtClean="0"/>
                        <a:t> passou a ter o valor </a:t>
                      </a:r>
                      <a:r>
                        <a:rPr lang="pt-PT" b="1" dirty="0" smtClean="0"/>
                        <a:t>3</a:t>
                      </a:r>
                      <a:r>
                        <a:rPr lang="pt-PT" b="0" dirty="0" smtClean="0"/>
                        <a:t> do tipo </a:t>
                      </a:r>
                      <a:r>
                        <a:rPr lang="pt-PT" b="1" dirty="0" smtClean="0"/>
                        <a:t>número</a:t>
                      </a:r>
                      <a:r>
                        <a:rPr lang="pt-PT" b="0" dirty="0" smtClean="0"/>
                        <a:t>.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var idade;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Declara a variável </a:t>
                      </a:r>
                      <a:r>
                        <a:rPr lang="pt-PT" b="1" dirty="0" smtClean="0"/>
                        <a:t>idade</a:t>
                      </a:r>
                      <a:r>
                        <a:rPr lang="pt-PT" dirty="0" smtClean="0"/>
                        <a:t>, não inicializada, ficando com o valor </a:t>
                      </a:r>
                      <a:r>
                        <a:rPr lang="pt-PT" b="1" dirty="0" err="1" smtClean="0"/>
                        <a:t>undefined</a:t>
                      </a:r>
                      <a:r>
                        <a:rPr lang="pt-PT" dirty="0" smtClean="0"/>
                        <a:t>.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var a, b, c;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Declara 3 variáveis</a:t>
                      </a:r>
                      <a:r>
                        <a:rPr lang="pt-PT" baseline="0" dirty="0" smtClean="0"/>
                        <a:t> do tipo </a:t>
                      </a:r>
                      <a:r>
                        <a:rPr lang="pt-PT" b="1" baseline="0" dirty="0" err="1" smtClean="0"/>
                        <a:t>undefined</a:t>
                      </a:r>
                      <a:r>
                        <a:rPr lang="pt-PT" baseline="0" dirty="0" smtClean="0"/>
                        <a:t>.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var x = 0, y, z = 1;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Declara 3 variáveis, duas do tipo numérico e outra do tipo </a:t>
                      </a:r>
                      <a:r>
                        <a:rPr lang="pt-PT" b="1" dirty="0" err="1" smtClean="0"/>
                        <a:t>undefined</a:t>
                      </a:r>
                      <a:endParaRPr lang="pt-PT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67544" y="5373216"/>
            <a:ext cx="771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Observação: </a:t>
            </a:r>
            <a:r>
              <a:rPr lang="pt-PT" dirty="0" smtClean="0"/>
              <a:t>as variáveis podem ter um valor indefinido (</a:t>
            </a:r>
            <a:r>
              <a:rPr lang="pt-PT" dirty="0" err="1" smtClean="0"/>
              <a:t>undefined</a:t>
            </a:r>
            <a:r>
              <a:rPr lang="pt-PT" dirty="0" smtClean="0"/>
              <a:t>) ou o</a:t>
            </a:r>
          </a:p>
          <a:p>
            <a:r>
              <a:rPr lang="pt-PT" dirty="0"/>
              <a:t>v</a:t>
            </a:r>
            <a:r>
              <a:rPr lang="pt-PT" dirty="0" smtClean="0"/>
              <a:t>alor </a:t>
            </a:r>
            <a:r>
              <a:rPr lang="pt-PT" dirty="0" err="1" smtClean="0"/>
              <a:t>null</a:t>
            </a:r>
            <a:r>
              <a:rPr lang="pt-PT" dirty="0" smtClean="0"/>
              <a:t> (não tem valor) não é indefinido.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30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Constantes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Uma </a:t>
            </a:r>
            <a:r>
              <a:rPr lang="pt-PT" b="1" dirty="0" smtClean="0"/>
              <a:t>constante</a:t>
            </a:r>
            <a:r>
              <a:rPr lang="pt-PT" dirty="0" smtClean="0"/>
              <a:t> é uma variável atribuída a um valor só de leitura.</a:t>
            </a:r>
          </a:p>
          <a:p>
            <a:pPr marL="0" indent="0">
              <a:buNone/>
            </a:pPr>
            <a:endParaRPr lang="pt-PT" dirty="0"/>
          </a:p>
          <a:p>
            <a:pPr marL="274320" lvl="1" indent="0">
              <a:buNone/>
            </a:pPr>
            <a:r>
              <a:rPr lang="pt-PT" b="1" dirty="0" err="1"/>
              <a:t>c</a:t>
            </a:r>
            <a:r>
              <a:rPr lang="pt-PT" b="1" dirty="0" err="1" smtClean="0"/>
              <a:t>onst</a:t>
            </a:r>
            <a:r>
              <a:rPr lang="pt-PT" dirty="0" smtClean="0"/>
              <a:t> altura = 25;</a:t>
            </a:r>
          </a:p>
          <a:p>
            <a:pPr marL="274320" lvl="1" indent="0">
              <a:buNone/>
            </a:pPr>
            <a:endParaRPr lang="pt-PT" dirty="0" smtClean="0"/>
          </a:p>
          <a:p>
            <a:pPr marL="274320" lvl="1" indent="0">
              <a:buNone/>
            </a:pPr>
            <a:endParaRPr lang="pt-PT" dirty="0"/>
          </a:p>
          <a:p>
            <a:pPr marL="342900" lvl="1" indent="-342900"/>
            <a:r>
              <a:rPr lang="pt-PT" sz="2400" dirty="0"/>
              <a:t>O valor de uma constante não pode ser </a:t>
            </a:r>
            <a:r>
              <a:rPr lang="pt-PT" sz="2400" dirty="0" smtClean="0"/>
              <a:t>alterado.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0632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Literais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r>
              <a:rPr lang="pt-PT" b="1" dirty="0" smtClean="0"/>
              <a:t>Literais</a:t>
            </a:r>
            <a:r>
              <a:rPr lang="pt-PT" dirty="0" smtClean="0"/>
              <a:t> são utilizados para representar valores.</a:t>
            </a:r>
          </a:p>
          <a:p>
            <a:r>
              <a:rPr lang="pt-PT" dirty="0" smtClean="0"/>
              <a:t>Este valores </a:t>
            </a:r>
            <a:r>
              <a:rPr lang="pt-PT" b="1" dirty="0" smtClean="0"/>
              <a:t>são fixos</a:t>
            </a:r>
            <a:r>
              <a:rPr lang="pt-PT" dirty="0" smtClean="0"/>
              <a:t> e não variáveis.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41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Literais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182036"/>
              </p:ext>
            </p:extLst>
          </p:nvPr>
        </p:nvGraphicFramePr>
        <p:xfrm>
          <a:off x="971600" y="1484784"/>
          <a:ext cx="7571184" cy="503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690"/>
                <a:gridCol w="2981112"/>
                <a:gridCol w="400654"/>
                <a:gridCol w="2523728"/>
              </a:tblGrid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solidFill>
                            <a:schemeClr val="tx1"/>
                          </a:solidFill>
                        </a:rPr>
                        <a:t>Tipo</a:t>
                      </a:r>
                      <a:endParaRPr lang="pt-P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solidFill>
                            <a:schemeClr val="tx1"/>
                          </a:solidFill>
                        </a:rPr>
                        <a:t>Exemplos</a:t>
                      </a:r>
                      <a:endParaRPr lang="pt-PT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24729">
                <a:tc rowSpan="7"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numérico</a:t>
                      </a:r>
                      <a:endParaRPr lang="pt-P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54</a:t>
                      </a:r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 smtClean="0"/>
                        <a:t>Inteiro decimal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0xA153</a:t>
                      </a:r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 smtClean="0"/>
                        <a:t>Inteiro hexadecimal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0671</a:t>
                      </a:r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 smtClean="0"/>
                        <a:t>Inteiro octal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640561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5,41</a:t>
                      </a:r>
                      <a:br>
                        <a:rPr lang="pt-PT" sz="1400" dirty="0" smtClean="0"/>
                      </a:br>
                      <a:r>
                        <a:rPr lang="pt-PT" sz="1400" dirty="0" smtClean="0"/>
                        <a:t>-2E8</a:t>
                      </a:r>
                      <a:br>
                        <a:rPr lang="pt-PT" sz="1400" dirty="0" smtClean="0"/>
                      </a:br>
                      <a:r>
                        <a:rPr lang="pt-PT" sz="1400" dirty="0" smtClean="0"/>
                        <a:t>3E-10</a:t>
                      </a:r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 smtClean="0"/>
                        <a:t>Real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Infinity</a:t>
                      </a:r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 smtClean="0"/>
                        <a:t>Mais infinito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/>
                        <a:t>-</a:t>
                      </a:r>
                      <a:r>
                        <a:rPr lang="pt-PT" sz="1400" dirty="0" err="1" smtClean="0"/>
                        <a:t>Infinity</a:t>
                      </a:r>
                      <a:endParaRPr lang="pt-PT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 smtClean="0"/>
                        <a:t>Menos infinito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324729">
                <a:tc v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dirty="0" err="1" smtClean="0"/>
                        <a:t>NaN</a:t>
                      </a:r>
                      <a:r>
                        <a:rPr lang="pt-PT" sz="1400" dirty="0" smtClean="0"/>
                        <a:t>  (</a:t>
                      </a:r>
                      <a:r>
                        <a:rPr lang="pt-PT" sz="1400" b="1" dirty="0" err="1" smtClean="0"/>
                        <a:t>N</a:t>
                      </a:r>
                      <a:r>
                        <a:rPr lang="pt-PT" sz="1400" dirty="0" err="1" smtClean="0"/>
                        <a:t>ot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b="1" dirty="0" smtClean="0"/>
                        <a:t>a</a:t>
                      </a:r>
                      <a:r>
                        <a:rPr lang="pt-PT" sz="1400" dirty="0" smtClean="0"/>
                        <a:t> </a:t>
                      </a:r>
                      <a:r>
                        <a:rPr lang="pt-PT" sz="1400" b="1" dirty="0" err="1" smtClean="0"/>
                        <a:t>N</a:t>
                      </a:r>
                      <a:r>
                        <a:rPr lang="pt-PT" sz="1400" dirty="0" err="1" smtClean="0"/>
                        <a:t>umber</a:t>
                      </a:r>
                      <a:r>
                        <a:rPr lang="pt-PT" sz="1400" dirty="0" smtClean="0"/>
                        <a:t>)</a:t>
                      </a:r>
                      <a:endParaRPr lang="pt-PT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PT" sz="1400" dirty="0" smtClean="0"/>
                        <a:t>Indeterminação (0/0)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640561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err="1" smtClean="0"/>
                        <a:t>String</a:t>
                      </a:r>
                      <a:endParaRPr lang="pt-PT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pt-PT" sz="1400" dirty="0" smtClean="0"/>
                        <a:t>“Isto é uma </a:t>
                      </a:r>
                      <a:r>
                        <a:rPr lang="pt-PT" sz="1400" dirty="0" err="1" smtClean="0"/>
                        <a:t>string</a:t>
                      </a:r>
                      <a:r>
                        <a:rPr lang="pt-PT" sz="1400" dirty="0" smtClean="0"/>
                        <a:t>”</a:t>
                      </a:r>
                      <a:br>
                        <a:rPr lang="pt-PT" sz="1400" dirty="0" smtClean="0"/>
                      </a:br>
                      <a:r>
                        <a:rPr lang="pt-PT" sz="1400" dirty="0" smtClean="0"/>
                        <a:t>“27”</a:t>
                      </a:r>
                      <a:br>
                        <a:rPr lang="pt-PT" sz="1400" dirty="0" smtClean="0"/>
                      </a:br>
                      <a:r>
                        <a:rPr lang="pt-PT" sz="1400" dirty="0" smtClean="0"/>
                        <a:t>‘Isto também é uma </a:t>
                      </a:r>
                      <a:r>
                        <a:rPr lang="pt-PT" sz="1400" dirty="0" err="1" smtClean="0"/>
                        <a:t>string</a:t>
                      </a:r>
                      <a:r>
                        <a:rPr lang="pt-PT" sz="1400" dirty="0" smtClean="0"/>
                        <a:t>’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smtClean="0"/>
                        <a:t>Booleano</a:t>
                      </a:r>
                      <a:endParaRPr lang="pt-PT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pt-PT" sz="1400" dirty="0" err="1" smtClean="0"/>
                        <a:t>true</a:t>
                      </a:r>
                      <a:r>
                        <a:rPr lang="pt-PT" sz="1400" dirty="0" smtClean="0"/>
                        <a:t> / false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err="1" smtClean="0"/>
                        <a:t>Null</a:t>
                      </a:r>
                      <a:endParaRPr lang="pt-PT" sz="14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pt-PT" sz="1400" dirty="0" err="1" smtClean="0"/>
                        <a:t>Null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400"/>
                    </a:p>
                  </a:txBody>
                  <a:tcPr/>
                </a:tc>
              </a:tr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err="1" smtClean="0"/>
                        <a:t>Undefined</a:t>
                      </a:r>
                      <a:endParaRPr lang="pt-PT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pt-PT" sz="1400" dirty="0" err="1" smtClean="0"/>
                        <a:t>Undefined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  <a:tr h="324729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 err="1" smtClean="0"/>
                        <a:t>array</a:t>
                      </a:r>
                      <a:endParaRPr lang="pt-PT" sz="14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pt-PT" sz="1400" dirty="0" smtClean="0"/>
                        <a:t>[“aluno”, “professor”, “funcionário” ]</a:t>
                      </a:r>
                      <a:endParaRPr lang="pt-PT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2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Ficha de trabalho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Resolva a ficha de trabalho nº 2 – Variáveis e tipos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309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Operadores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739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aritméticos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96226"/>
              </p:ext>
            </p:extLst>
          </p:nvPr>
        </p:nvGraphicFramePr>
        <p:xfrm>
          <a:off x="467544" y="2132856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4179912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Operador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Descrição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Expressão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+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Adição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X+Y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-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Subtração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X-Y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*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Multiplicação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X*Y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/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Divisão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X/Y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%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Módulo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X%Y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++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Incremento de uma unidade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++X  ou X++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--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Decremento de uma unidade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--X ou X--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-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Menos unário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-X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6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i="1" dirty="0" smtClean="0"/>
              <a:t>Conceitos</a:t>
            </a:r>
            <a:endParaRPr lang="pt-PT" i="1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0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Atribuições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442190"/>
              </p:ext>
            </p:extLst>
          </p:nvPr>
        </p:nvGraphicFramePr>
        <p:xfrm>
          <a:off x="2051720" y="2204864"/>
          <a:ext cx="41868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252028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Expressão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Equivalência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=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 = 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X+=Y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 = X + 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X-=Y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 = X – 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X*=Y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 = X * 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X/=Y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 = X / Y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X%=Y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X = X % Y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63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Strings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8"/>
          </a:xfrm>
        </p:spPr>
        <p:txBody>
          <a:bodyPr/>
          <a:lstStyle/>
          <a:p>
            <a:r>
              <a:rPr lang="pt-PT" dirty="0" smtClean="0"/>
              <a:t>O operador </a:t>
            </a:r>
            <a:r>
              <a:rPr lang="pt-PT" b="1" dirty="0" smtClean="0"/>
              <a:t>+</a:t>
            </a:r>
            <a:r>
              <a:rPr lang="pt-PT" dirty="0" smtClean="0"/>
              <a:t> permite concatenar </a:t>
            </a:r>
            <a:r>
              <a:rPr lang="pt-PT" dirty="0" err="1" smtClean="0"/>
              <a:t>strings</a:t>
            </a:r>
            <a:r>
              <a:rPr lang="pt-PT" dirty="0" smtClean="0"/>
              <a:t> quando </a:t>
            </a:r>
            <a:r>
              <a:rPr lang="pt-PT" b="1" u="sng" dirty="0" smtClean="0"/>
              <a:t>um dos operadores for uma </a:t>
            </a:r>
            <a:r>
              <a:rPr lang="pt-PT" b="1" u="sng" dirty="0" err="1" smtClean="0"/>
              <a:t>string</a:t>
            </a:r>
            <a:r>
              <a:rPr lang="pt-PT" dirty="0" smtClean="0"/>
              <a:t>. O </a:t>
            </a:r>
            <a:r>
              <a:rPr lang="pt-PT" u="sng" dirty="0" smtClean="0"/>
              <a:t>valor devolvido é sempre uma </a:t>
            </a:r>
            <a:r>
              <a:rPr lang="pt-PT" u="sng" dirty="0" err="1" smtClean="0"/>
              <a:t>string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r>
              <a:rPr lang="pt-PT" dirty="0" smtClean="0"/>
              <a:t>Quando um dos operadores não é do tipo </a:t>
            </a:r>
            <a:r>
              <a:rPr lang="pt-PT" dirty="0" err="1" smtClean="0"/>
              <a:t>string</a:t>
            </a:r>
            <a:r>
              <a:rPr lang="pt-PT" dirty="0" smtClean="0"/>
              <a:t> é feita uma conversão automática desse operando para o tipo </a:t>
            </a:r>
            <a:r>
              <a:rPr lang="pt-PT" dirty="0" err="1" smtClean="0"/>
              <a:t>string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355471"/>
              </p:ext>
            </p:extLst>
          </p:nvPr>
        </p:nvGraphicFramePr>
        <p:xfrm>
          <a:off x="395536" y="4725144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Operador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Descrição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Expressão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+</a:t>
                      </a:r>
                      <a:endParaRPr lang="pt-P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concatenação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X + “Y”</a:t>
                      </a:r>
                    </a:p>
                    <a:p>
                      <a:pPr algn="ctr"/>
                      <a:r>
                        <a:rPr lang="pt-PT" b="1" dirty="0" smtClean="0"/>
                        <a:t>“X” + Y</a:t>
                      </a:r>
                    </a:p>
                    <a:p>
                      <a:pPr algn="ctr"/>
                      <a:r>
                        <a:rPr lang="pt-PT" b="1" dirty="0" smtClean="0"/>
                        <a:t>“X” + “Y”</a:t>
                      </a:r>
                      <a:endParaRPr lang="pt-PT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36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 de comparação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Devolvem valores booleanos.</a:t>
            </a:r>
          </a:p>
          <a:p>
            <a:r>
              <a:rPr lang="pt-PT" dirty="0" smtClean="0"/>
              <a:t>Regras para a comparação de diferentes operandos:</a:t>
            </a:r>
          </a:p>
          <a:p>
            <a:pPr lvl="1"/>
            <a:r>
              <a:rPr lang="pt-PT" dirty="0" smtClean="0"/>
              <a:t>O valor </a:t>
            </a:r>
            <a:r>
              <a:rPr lang="pt-PT" b="1" dirty="0" err="1" smtClean="0"/>
              <a:t>null</a:t>
            </a:r>
            <a:r>
              <a:rPr lang="pt-PT" dirty="0" smtClean="0"/>
              <a:t> é </a:t>
            </a:r>
            <a:r>
              <a:rPr lang="pt-PT" b="1" dirty="0" smtClean="0"/>
              <a:t>igual</a:t>
            </a:r>
            <a:r>
              <a:rPr lang="pt-PT" dirty="0" smtClean="0"/>
              <a:t> ao valor </a:t>
            </a:r>
            <a:r>
              <a:rPr lang="pt-PT" b="1" dirty="0" err="1" smtClean="0"/>
              <a:t>undefined</a:t>
            </a:r>
            <a:endParaRPr lang="pt-PT" b="1" dirty="0" smtClean="0"/>
          </a:p>
          <a:p>
            <a:pPr lvl="1"/>
            <a:r>
              <a:rPr lang="pt-PT" dirty="0" smtClean="0"/>
              <a:t>Dois valores booleanos são iguais se forem ambos </a:t>
            </a:r>
            <a:r>
              <a:rPr lang="pt-PT" dirty="0" err="1" smtClean="0"/>
              <a:t>true</a:t>
            </a:r>
            <a:r>
              <a:rPr lang="pt-PT" dirty="0" smtClean="0"/>
              <a:t> ou false</a:t>
            </a:r>
          </a:p>
          <a:p>
            <a:pPr lvl="1"/>
            <a:r>
              <a:rPr lang="pt-PT" dirty="0" smtClean="0"/>
              <a:t>Duas </a:t>
            </a:r>
            <a:r>
              <a:rPr lang="pt-PT" dirty="0" err="1" smtClean="0"/>
              <a:t>strings</a:t>
            </a:r>
            <a:r>
              <a:rPr lang="pt-PT" dirty="0" smtClean="0"/>
              <a:t> são iguais se contiverem a mesma sequência de caracteres.</a:t>
            </a:r>
          </a:p>
          <a:p>
            <a:pPr lvl="1"/>
            <a:r>
              <a:rPr lang="pt-PT" dirty="0" smtClean="0"/>
              <a:t>Duas variáveis são iguais se referenciarem o mesmo objeto.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0757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comparação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545583"/>
              </p:ext>
            </p:extLst>
          </p:nvPr>
        </p:nvGraphicFramePr>
        <p:xfrm>
          <a:off x="395536" y="2564904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2365920"/>
                <a:gridCol w="4485184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Operador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Descrição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Exemplo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==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Igual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 (A == B) – falso (false)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!=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Diferente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(A != B) </a:t>
                      </a:r>
                      <a:r>
                        <a:rPr lang="pt-PT" baseline="0" dirty="0" smtClean="0"/>
                        <a:t>) – verdadeiro (</a:t>
                      </a:r>
                      <a:r>
                        <a:rPr lang="pt-PT" baseline="0" dirty="0" err="1" smtClean="0"/>
                        <a:t>true</a:t>
                      </a:r>
                      <a:r>
                        <a:rPr lang="pt-PT" baseline="0" dirty="0" smtClean="0"/>
                        <a:t>)</a:t>
                      </a:r>
                      <a:endParaRPr lang="pt-P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===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Igual restrito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!==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Diferente restrito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&gt;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Maior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(A</a:t>
                      </a:r>
                      <a:r>
                        <a:rPr lang="pt-PT" baseline="0" dirty="0" smtClean="0"/>
                        <a:t> &gt; B) – falso </a:t>
                      </a:r>
                      <a:r>
                        <a:rPr lang="pt-PT" dirty="0" smtClean="0"/>
                        <a:t>(false)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&gt;=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Maior ou igual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(A</a:t>
                      </a:r>
                      <a:r>
                        <a:rPr lang="pt-PT" baseline="0" dirty="0" smtClean="0"/>
                        <a:t> &gt;= B) – falso </a:t>
                      </a:r>
                      <a:r>
                        <a:rPr lang="pt-PT" dirty="0" smtClean="0"/>
                        <a:t>(false)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&lt;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Menor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(A</a:t>
                      </a:r>
                      <a:r>
                        <a:rPr lang="pt-PT" baseline="0" dirty="0" smtClean="0"/>
                        <a:t> &lt; B) – verdadeiro (</a:t>
                      </a:r>
                      <a:r>
                        <a:rPr lang="pt-PT" baseline="0" dirty="0" err="1" smtClean="0"/>
                        <a:t>true</a:t>
                      </a:r>
                      <a:r>
                        <a:rPr lang="pt-PT" baseline="0" dirty="0" smtClean="0"/>
                        <a:t>)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smtClean="0"/>
                        <a:t>&lt;=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Menor ou igual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(A</a:t>
                      </a:r>
                      <a:r>
                        <a:rPr lang="pt-PT" baseline="0" dirty="0" smtClean="0"/>
                        <a:t> &lt;= B) – verdadeiro  (</a:t>
                      </a:r>
                      <a:r>
                        <a:rPr lang="pt-PT" baseline="0" dirty="0" err="1" smtClean="0"/>
                        <a:t>true</a:t>
                      </a:r>
                      <a:r>
                        <a:rPr lang="pt-PT" baseline="0" dirty="0" smtClean="0"/>
                        <a:t>)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457200" y="1600200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57200" y="1600200"/>
            <a:ext cx="8229600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 smtClean="0"/>
              <a:t>Assuma:    A = 10   e    B = 20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37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comparação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457200" y="1600200"/>
            <a:ext cx="8229600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PT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977805"/>
              </p:ext>
            </p:extLst>
          </p:nvPr>
        </p:nvGraphicFramePr>
        <p:xfrm>
          <a:off x="457200" y="1892528"/>
          <a:ext cx="8229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4968552"/>
                <a:gridCol w="1666528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Exemplo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Tipo de comparação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Resultado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/>
                        <a:t>12&lt; 5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Numérica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/>
                        <a:t>“12” &lt; “5”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Alfabética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/>
                        <a:t>“12” &lt; 5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Numérica</a:t>
                      </a:r>
                      <a:br>
                        <a:rPr lang="pt-PT" dirty="0" smtClean="0"/>
                      </a:br>
                      <a:r>
                        <a:rPr lang="pt-PT" dirty="0" smtClean="0"/>
                        <a:t>“12” é convertido em 12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/>
                        <a:t>“doze” &lt; 5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Numérica</a:t>
                      </a:r>
                      <a:br>
                        <a:rPr lang="pt-PT" dirty="0" smtClean="0"/>
                      </a:br>
                      <a:r>
                        <a:rPr lang="pt-PT" dirty="0" smtClean="0"/>
                        <a:t>“doze” não pode ser convertido em número e a conversão resulta em </a:t>
                      </a:r>
                      <a:r>
                        <a:rPr lang="pt-PT" dirty="0" err="1" smtClean="0"/>
                        <a:t>NaN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/>
                        <a:t>“5” == 5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Numérica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true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 smtClean="0"/>
                        <a:t>“5” === 5</a:t>
                      </a:r>
                      <a:endParaRPr lang="pt-P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Alfabética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false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lógicos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4" y="2055033"/>
            <a:ext cx="3934374" cy="108600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" y="3428999"/>
            <a:ext cx="4724937" cy="24482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78" y="2060848"/>
            <a:ext cx="3915322" cy="6096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47" y="4653136"/>
            <a:ext cx="3934374" cy="13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Precedência dos operadores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15217"/>
            <a:ext cx="7056784" cy="4646765"/>
          </a:xfrm>
        </p:spPr>
      </p:pic>
    </p:spTree>
    <p:extLst>
      <p:ext uri="{BB962C8B-B14F-4D97-AF65-F5344CB8AC3E}">
        <p14:creationId xmlns:p14="http://schemas.microsoft.com/office/powerpoint/2010/main" val="2033088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Debugging</a:t>
            </a:r>
            <a:r>
              <a:rPr lang="pt-PT" dirty="0" smtClean="0"/>
              <a:t> em </a:t>
            </a:r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Instale a extensão </a:t>
            </a:r>
            <a:r>
              <a:rPr lang="pt-PT" b="1" dirty="0" err="1" smtClean="0"/>
              <a:t>Firebug</a:t>
            </a:r>
            <a:r>
              <a:rPr lang="pt-PT" dirty="0" smtClean="0"/>
              <a:t> no </a:t>
            </a:r>
            <a:r>
              <a:rPr lang="pt-PT" dirty="0" err="1" smtClean="0"/>
              <a:t>Firefox</a:t>
            </a:r>
            <a:r>
              <a:rPr lang="pt-PT" dirty="0" smtClean="0"/>
              <a:t> para realizar o </a:t>
            </a:r>
            <a:r>
              <a:rPr lang="pt-PT" i="1" dirty="0" err="1" smtClean="0"/>
              <a:t>debugging</a:t>
            </a:r>
            <a:r>
              <a:rPr lang="pt-PT" dirty="0" smtClean="0"/>
              <a:t> (depuração) dos programas.</a:t>
            </a:r>
          </a:p>
          <a:p>
            <a:r>
              <a:rPr lang="pt-PT" dirty="0" smtClean="0"/>
              <a:t>Podemos fazer uso dos seguintes métodos para a consola:</a:t>
            </a:r>
          </a:p>
          <a:p>
            <a:pPr lvl="1"/>
            <a:r>
              <a:rPr lang="pt-PT" b="1" dirty="0"/>
              <a:t>c</a:t>
            </a:r>
            <a:r>
              <a:rPr lang="pt-PT" b="1" dirty="0" smtClean="0"/>
              <a:t>onsole.log()</a:t>
            </a:r>
            <a:r>
              <a:rPr lang="pt-PT" dirty="0" smtClean="0"/>
              <a:t> – envia mensagens de log</a:t>
            </a:r>
          </a:p>
          <a:p>
            <a:pPr lvl="1"/>
            <a:r>
              <a:rPr lang="pt-PT" b="1" dirty="0" err="1"/>
              <a:t>c</a:t>
            </a:r>
            <a:r>
              <a:rPr lang="pt-PT" b="1" dirty="0" err="1" smtClean="0"/>
              <a:t>onsole.dir</a:t>
            </a:r>
            <a:r>
              <a:rPr lang="pt-PT" b="1" dirty="0" smtClean="0"/>
              <a:t>()</a:t>
            </a:r>
            <a:r>
              <a:rPr lang="pt-PT" dirty="0" smtClean="0"/>
              <a:t> – regista um objeto navegável no log</a:t>
            </a:r>
          </a:p>
          <a:p>
            <a:pPr lvl="1"/>
            <a:r>
              <a:rPr lang="pt-PT" b="1" dirty="0" err="1"/>
              <a:t>c</a:t>
            </a:r>
            <a:r>
              <a:rPr lang="pt-PT" b="1" dirty="0" err="1" smtClean="0"/>
              <a:t>onsole.warn</a:t>
            </a:r>
            <a:r>
              <a:rPr lang="pt-PT" b="1" dirty="0" smtClean="0"/>
              <a:t>()</a:t>
            </a:r>
            <a:r>
              <a:rPr lang="pt-PT" dirty="0" smtClean="0"/>
              <a:t> – regista avisos (</a:t>
            </a:r>
            <a:r>
              <a:rPr lang="pt-PT" i="1" dirty="0" err="1" smtClean="0"/>
              <a:t>warmings</a:t>
            </a:r>
            <a:r>
              <a:rPr lang="pt-PT" dirty="0" smtClean="0"/>
              <a:t>) no log</a:t>
            </a:r>
          </a:p>
          <a:p>
            <a:pPr lvl="1"/>
            <a:r>
              <a:rPr lang="pt-PT" b="1" dirty="0" err="1"/>
              <a:t>c</a:t>
            </a:r>
            <a:r>
              <a:rPr lang="pt-PT" b="1" dirty="0" err="1" smtClean="0"/>
              <a:t>onsole.error</a:t>
            </a:r>
            <a:r>
              <a:rPr lang="pt-PT" b="1" dirty="0" smtClean="0"/>
              <a:t>()</a:t>
            </a:r>
            <a:r>
              <a:rPr lang="pt-PT" dirty="0" smtClean="0"/>
              <a:t> – regista mensagens de erro no log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2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Debugging</a:t>
            </a:r>
            <a:r>
              <a:rPr lang="pt-PT" dirty="0" smtClean="0"/>
              <a:t> em </a:t>
            </a:r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pt-PT" dirty="0" smtClean="0"/>
              <a:t>Crie um ficheiro com o nome </a:t>
            </a:r>
            <a:r>
              <a:rPr lang="pt-PT" b="1" dirty="0" smtClean="0"/>
              <a:t>debugging.html</a:t>
            </a:r>
          </a:p>
          <a:p>
            <a:pPr>
              <a:lnSpc>
                <a:spcPct val="170000"/>
              </a:lnSpc>
            </a:pPr>
            <a:r>
              <a:rPr lang="pt-PT" dirty="0" smtClean="0"/>
              <a:t>Digite o código que visualiza no seu lado direito.</a:t>
            </a:r>
          </a:p>
          <a:p>
            <a:pPr>
              <a:lnSpc>
                <a:spcPct val="170000"/>
              </a:lnSpc>
            </a:pPr>
            <a:r>
              <a:rPr lang="pt-PT" dirty="0" smtClean="0"/>
              <a:t>Grave o ficheiro.</a:t>
            </a:r>
          </a:p>
          <a:p>
            <a:pPr>
              <a:lnSpc>
                <a:spcPct val="170000"/>
              </a:lnSpc>
            </a:pPr>
            <a:r>
              <a:rPr lang="pt-PT" dirty="0"/>
              <a:t>Ative o </a:t>
            </a:r>
            <a:r>
              <a:rPr lang="pt-PT" b="1" dirty="0" err="1"/>
              <a:t>Firebug</a:t>
            </a:r>
            <a:r>
              <a:rPr lang="pt-PT" dirty="0"/>
              <a:t> no </a:t>
            </a:r>
            <a:r>
              <a:rPr lang="pt-PT" dirty="0" err="1"/>
              <a:t>Firefox</a:t>
            </a:r>
            <a:r>
              <a:rPr lang="pt-PT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pt-PT" dirty="0" smtClean="0"/>
              <a:t>Abra o ficheiro no </a:t>
            </a:r>
            <a:r>
              <a:rPr lang="pt-PT" dirty="0" err="1" smtClean="0"/>
              <a:t>Firefox</a:t>
            </a:r>
            <a:r>
              <a:rPr lang="pt-PT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pt-PT" dirty="0" smtClean="0"/>
              <a:t>Clique no separador </a:t>
            </a:r>
            <a:r>
              <a:rPr lang="pt-PT" b="1" dirty="0" smtClean="0"/>
              <a:t>Consola do Terminal</a:t>
            </a:r>
            <a:endParaRPr lang="pt-PT" dirty="0" smtClean="0"/>
          </a:p>
          <a:p>
            <a:pPr>
              <a:lnSpc>
                <a:spcPct val="170000"/>
              </a:lnSpc>
            </a:pPr>
            <a:r>
              <a:rPr lang="pt-PT" dirty="0" smtClean="0"/>
              <a:t>Tire conclusões</a:t>
            </a:r>
          </a:p>
          <a:p>
            <a:endParaRPr lang="pt-PT" dirty="0" smtClean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/>
              <a:t>&lt;!DOCTYPE HTML&gt;</a:t>
            </a:r>
          </a:p>
          <a:p>
            <a:pPr marL="0" indent="0">
              <a:buNone/>
            </a:pPr>
            <a:r>
              <a:rPr lang="pt-PT" dirty="0"/>
              <a:t>&lt;</a:t>
            </a:r>
            <a:r>
              <a:rPr lang="pt-PT" dirty="0" err="1"/>
              <a:t>head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	&lt;</a:t>
            </a:r>
            <a:r>
              <a:rPr lang="pt-PT" dirty="0" err="1"/>
              <a:t>title</a:t>
            </a:r>
            <a:r>
              <a:rPr lang="pt-PT" dirty="0"/>
              <a:t>&gt;Operações com variáveis&lt;/</a:t>
            </a:r>
            <a:r>
              <a:rPr lang="pt-PT" dirty="0" err="1"/>
              <a:t>title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head</a:t>
            </a:r>
            <a:r>
              <a:rPr lang="pt-PT" dirty="0"/>
              <a:t>&gt;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&lt;body&gt;</a:t>
            </a:r>
          </a:p>
          <a:p>
            <a:pPr marL="0" indent="0">
              <a:buNone/>
            </a:pPr>
            <a:r>
              <a:rPr lang="pt-PT" dirty="0"/>
              <a:t>&lt;script </a:t>
            </a:r>
            <a:r>
              <a:rPr lang="pt-PT" dirty="0" err="1"/>
              <a:t>type</a:t>
            </a:r>
            <a:r>
              <a:rPr lang="pt-PT" dirty="0"/>
              <a:t>="</a:t>
            </a:r>
            <a:r>
              <a:rPr lang="pt-PT" dirty="0" err="1"/>
              <a:t>text</a:t>
            </a:r>
            <a:r>
              <a:rPr lang="pt-PT" dirty="0"/>
              <a:t>/</a:t>
            </a:r>
            <a:r>
              <a:rPr lang="pt-PT" dirty="0" err="1"/>
              <a:t>javascript</a:t>
            </a:r>
            <a:r>
              <a:rPr lang="pt-PT" dirty="0"/>
              <a:t>"&gt;</a:t>
            </a:r>
          </a:p>
          <a:p>
            <a:pPr marL="0" indent="0">
              <a:buNone/>
            </a:pPr>
            <a:r>
              <a:rPr lang="pt-PT" dirty="0"/>
              <a:t>    var a = 'Olá';</a:t>
            </a:r>
          </a:p>
          <a:p>
            <a:pPr marL="0" indent="0">
              <a:buNone/>
            </a:pPr>
            <a:r>
              <a:rPr lang="pt-PT" dirty="0"/>
              <a:t>    var b = 'mundo';</a:t>
            </a:r>
          </a:p>
          <a:p>
            <a:pPr marL="0" indent="0">
              <a:buNone/>
            </a:pPr>
            <a:r>
              <a:rPr lang="pt-PT" dirty="0" smtClean="0"/>
              <a:t>    </a:t>
            </a:r>
            <a:r>
              <a:rPr lang="pt-PT" b="1" dirty="0" smtClean="0"/>
              <a:t>console.log(a </a:t>
            </a:r>
            <a:r>
              <a:rPr lang="pt-PT" b="1" dirty="0"/>
              <a:t>+ </a:t>
            </a:r>
            <a:r>
              <a:rPr lang="pt-PT" b="1" dirty="0" smtClean="0"/>
              <a:t>‘  ‘ </a:t>
            </a:r>
            <a:r>
              <a:rPr lang="pt-PT" b="1" dirty="0"/>
              <a:t>+ b);</a:t>
            </a:r>
          </a:p>
          <a:p>
            <a:pPr marL="0" indent="0">
              <a:buNone/>
            </a:pPr>
            <a:r>
              <a:rPr lang="pt-PT" dirty="0"/>
              <a:t>&lt;/script&gt;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&lt;/body&gt;</a:t>
            </a:r>
          </a:p>
          <a:p>
            <a:pPr marL="0" indent="0">
              <a:buNone/>
            </a:pPr>
            <a:r>
              <a:rPr lang="pt-PT" dirty="0"/>
              <a:t>&lt;/</a:t>
            </a:r>
            <a:r>
              <a:rPr lang="pt-PT" dirty="0" err="1"/>
              <a:t>html</a:t>
            </a:r>
            <a:r>
              <a:rPr lang="pt-PT" dirty="0"/>
              <a:t>&gt;</a:t>
            </a:r>
          </a:p>
        </p:txBody>
      </p:sp>
      <p:cxnSp>
        <p:nvCxnSpPr>
          <p:cNvPr id="6" name="Conexão recta 5"/>
          <p:cNvCxnSpPr/>
          <p:nvPr/>
        </p:nvCxnSpPr>
        <p:spPr>
          <a:xfrm>
            <a:off x="4499992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Ficha de trabalho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Resolva a ficha de trabalho nº 3 – Operadores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30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Objetivo: conjugação final</a:t>
            </a:r>
            <a:endParaRPr lang="pt-PT" dirty="0"/>
          </a:p>
        </p:txBody>
      </p:sp>
      <p:sp>
        <p:nvSpPr>
          <p:cNvPr id="6" name="Paralelogramo 5"/>
          <p:cNvSpPr/>
          <p:nvPr/>
        </p:nvSpPr>
        <p:spPr>
          <a:xfrm>
            <a:off x="755576" y="4005064"/>
            <a:ext cx="3600400" cy="1152128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(estrutura)</a:t>
            </a:r>
          </a:p>
          <a:p>
            <a:pPr algn="ctr"/>
            <a:r>
              <a:rPr lang="pt-PT" b="1" dirty="0" smtClean="0"/>
              <a:t>HTML</a:t>
            </a:r>
            <a:endParaRPr lang="pt-PT" b="1" dirty="0"/>
          </a:p>
        </p:txBody>
      </p:sp>
      <p:sp>
        <p:nvSpPr>
          <p:cNvPr id="7" name="Paralelogramo 6"/>
          <p:cNvSpPr/>
          <p:nvPr/>
        </p:nvSpPr>
        <p:spPr>
          <a:xfrm>
            <a:off x="1187624" y="3068960"/>
            <a:ext cx="3600400" cy="1152128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(apresentação)</a:t>
            </a:r>
          </a:p>
          <a:p>
            <a:pPr algn="ctr"/>
            <a:r>
              <a:rPr lang="pt-PT" b="1" dirty="0" smtClean="0"/>
              <a:t>CSS</a:t>
            </a:r>
            <a:endParaRPr lang="pt-PT" b="1" dirty="0"/>
          </a:p>
        </p:txBody>
      </p:sp>
      <p:sp>
        <p:nvSpPr>
          <p:cNvPr id="8" name="Paralelogramo 7"/>
          <p:cNvSpPr/>
          <p:nvPr/>
        </p:nvSpPr>
        <p:spPr>
          <a:xfrm>
            <a:off x="1691680" y="2060848"/>
            <a:ext cx="3600400" cy="1152128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(comportamento)</a:t>
            </a:r>
            <a:br>
              <a:rPr lang="pt-PT" dirty="0" smtClean="0"/>
            </a:br>
            <a:r>
              <a:rPr lang="pt-PT" b="1" dirty="0" smtClean="0"/>
              <a:t>JAVASCRIPT</a:t>
            </a:r>
            <a:endParaRPr lang="pt-PT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60848"/>
            <a:ext cx="203863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Estruturas de controlo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22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condicional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92431"/>
            <a:ext cx="5760640" cy="5017783"/>
          </a:xfrm>
        </p:spPr>
      </p:pic>
    </p:spTree>
    <p:extLst>
      <p:ext uri="{BB962C8B-B14F-4D97-AF65-F5344CB8AC3E}">
        <p14:creationId xmlns:p14="http://schemas.microsoft.com/office/powerpoint/2010/main" val="3320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condicional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Estrutura </a:t>
            </a:r>
            <a:r>
              <a:rPr lang="pt-PT" dirty="0" err="1" smtClean="0"/>
              <a:t>if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v</a:t>
            </a:r>
            <a:r>
              <a:rPr lang="pt-PT" dirty="0" smtClean="0"/>
              <a:t>alor = 3;</a:t>
            </a:r>
          </a:p>
          <a:p>
            <a:pPr marL="0" indent="0">
              <a:buNone/>
            </a:pPr>
            <a:r>
              <a:rPr lang="pt-PT" b="1" dirty="0" err="1"/>
              <a:t>i</a:t>
            </a:r>
            <a:r>
              <a:rPr lang="pt-PT" b="1" dirty="0" err="1" smtClean="0"/>
              <a:t>f</a:t>
            </a:r>
            <a:r>
              <a:rPr lang="pt-PT" dirty="0" smtClean="0"/>
              <a:t> (valor &lt; 10) {</a:t>
            </a:r>
          </a:p>
          <a:p>
            <a:pPr marL="0" indent="0">
              <a:buNone/>
            </a:pPr>
            <a:r>
              <a:rPr lang="pt-PT" dirty="0" err="1"/>
              <a:t>d</a:t>
            </a:r>
            <a:r>
              <a:rPr lang="pt-PT" dirty="0" err="1" smtClean="0"/>
              <a:t>ocument.write</a:t>
            </a:r>
            <a:r>
              <a:rPr lang="pt-PT" dirty="0" smtClean="0"/>
              <a:t>(“Sou menor”);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Estrutura </a:t>
            </a:r>
            <a:r>
              <a:rPr lang="pt-PT" dirty="0" err="1" smtClean="0"/>
              <a:t>if</a:t>
            </a:r>
            <a:r>
              <a:rPr lang="pt-PT" dirty="0" smtClean="0"/>
              <a:t>() </a:t>
            </a:r>
            <a:r>
              <a:rPr lang="pt-PT" dirty="0" err="1" smtClean="0"/>
              <a:t>else</a:t>
            </a:r>
            <a:endParaRPr lang="pt-PT" dirty="0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dia </a:t>
            </a:r>
            <a:r>
              <a:rPr lang="pt-PT" dirty="0"/>
              <a:t>= 3;</a:t>
            </a:r>
          </a:p>
          <a:p>
            <a:pPr marL="0" indent="0">
              <a:buNone/>
            </a:pPr>
            <a:r>
              <a:rPr lang="pt-PT" b="1" dirty="0" err="1" smtClean="0"/>
              <a:t>if</a:t>
            </a:r>
            <a:r>
              <a:rPr lang="pt-PT" dirty="0" smtClean="0"/>
              <a:t> (dia == 28 ||  dia == 27) </a:t>
            </a: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 err="1"/>
              <a:t>document.write</a:t>
            </a:r>
            <a:r>
              <a:rPr lang="pt-PT" dirty="0" smtClean="0"/>
              <a:t>(“Mês {</a:t>
            </a:r>
          </a:p>
          <a:p>
            <a:pPr marL="0" indent="0">
              <a:buNone/>
            </a:pPr>
            <a:r>
              <a:rPr lang="pt-PT" dirty="0" smtClean="0"/>
              <a:t>de Fevereiro”);</a:t>
            </a:r>
            <a:endParaRPr lang="pt-PT" dirty="0"/>
          </a:p>
          <a:p>
            <a:pPr marL="0" indent="0">
              <a:buNone/>
            </a:pPr>
            <a:r>
              <a:rPr lang="pt-PT" dirty="0" smtClean="0"/>
              <a:t>}</a:t>
            </a:r>
          </a:p>
          <a:p>
            <a:pPr marL="0" indent="0">
              <a:buNone/>
            </a:pPr>
            <a:r>
              <a:rPr lang="pt-PT" b="1" dirty="0" err="1"/>
              <a:t>e</a:t>
            </a:r>
            <a:r>
              <a:rPr lang="pt-PT" b="1" dirty="0" err="1" smtClean="0"/>
              <a:t>lse</a:t>
            </a:r>
            <a:r>
              <a:rPr lang="pt-PT" dirty="0" smtClean="0"/>
              <a:t> {</a:t>
            </a:r>
          </a:p>
          <a:p>
            <a:pPr marL="0" indent="0">
              <a:buNone/>
            </a:pPr>
            <a:r>
              <a:rPr lang="pt-PT" dirty="0" err="1"/>
              <a:t>document.write</a:t>
            </a:r>
            <a:r>
              <a:rPr lang="pt-PT" dirty="0" smtClean="0"/>
              <a:t>(“Outros meses”);</a:t>
            </a:r>
          </a:p>
          <a:p>
            <a:pPr marL="0" indent="0">
              <a:buNone/>
            </a:pPr>
            <a:r>
              <a:rPr lang="pt-PT" dirty="0"/>
              <a:t>}</a:t>
            </a: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07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condicional</a:t>
            </a:r>
          </a:p>
        </p:txBody>
      </p:sp>
      <p:sp>
        <p:nvSpPr>
          <p:cNvPr id="8" name="Marcador de Posição de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Existem duas funções muito importantes:</a:t>
            </a:r>
          </a:p>
          <a:p>
            <a:pPr lvl="1"/>
            <a:r>
              <a:rPr lang="pt-PT" b="1" dirty="0" err="1" smtClean="0"/>
              <a:t>isNaN</a:t>
            </a:r>
            <a:r>
              <a:rPr lang="pt-PT" b="1" dirty="0" smtClean="0"/>
              <a:t>()</a:t>
            </a:r>
            <a:r>
              <a:rPr lang="pt-PT" dirty="0" smtClean="0"/>
              <a:t> – verifica se um valor é ou não numérico.</a:t>
            </a:r>
          </a:p>
          <a:p>
            <a:pPr lvl="2"/>
            <a:endParaRPr lang="pt-PT" dirty="0" smtClean="0"/>
          </a:p>
          <a:p>
            <a:pPr marL="548640" lvl="2" indent="0">
              <a:buNone/>
            </a:pPr>
            <a:r>
              <a:rPr lang="pt-PT" b="1" dirty="0" err="1" smtClean="0">
                <a:solidFill>
                  <a:schemeClr val="tx2"/>
                </a:solidFill>
              </a:rPr>
              <a:t>if</a:t>
            </a:r>
            <a:r>
              <a:rPr lang="pt-PT" b="1" dirty="0" smtClean="0">
                <a:solidFill>
                  <a:schemeClr val="tx2"/>
                </a:solidFill>
              </a:rPr>
              <a:t> (</a:t>
            </a:r>
            <a:r>
              <a:rPr lang="pt-PT" b="1" dirty="0" err="1" smtClean="0">
                <a:solidFill>
                  <a:schemeClr val="tx2"/>
                </a:solidFill>
              </a:rPr>
              <a:t>isNaN</a:t>
            </a:r>
            <a:r>
              <a:rPr lang="pt-PT" b="1" dirty="0" smtClean="0">
                <a:solidFill>
                  <a:schemeClr val="tx2"/>
                </a:solidFill>
              </a:rPr>
              <a:t>(num))</a:t>
            </a:r>
            <a:endParaRPr lang="pt-PT" b="1" dirty="0">
              <a:solidFill>
                <a:schemeClr val="tx2"/>
              </a:solidFill>
            </a:endParaRPr>
          </a:p>
          <a:p>
            <a:pPr lvl="2"/>
            <a:endParaRPr lang="pt-PT" dirty="0" smtClean="0"/>
          </a:p>
          <a:p>
            <a:pPr lvl="1"/>
            <a:r>
              <a:rPr lang="pt-PT" b="1" dirty="0" err="1" smtClean="0"/>
              <a:t>isFinite</a:t>
            </a:r>
            <a:r>
              <a:rPr lang="pt-PT" b="1" dirty="0" smtClean="0"/>
              <a:t>()</a:t>
            </a:r>
            <a:r>
              <a:rPr lang="pt-PT" dirty="0" smtClean="0"/>
              <a:t> – verifica se um valor é finito.</a:t>
            </a:r>
          </a:p>
          <a:p>
            <a:pPr lvl="1"/>
            <a:endParaRPr lang="pt-PT" dirty="0"/>
          </a:p>
          <a:p>
            <a:pPr marL="548640" lvl="2" indent="0">
              <a:buNone/>
            </a:pPr>
            <a:r>
              <a:rPr lang="pt-PT" b="1" dirty="0" err="1">
                <a:solidFill>
                  <a:schemeClr val="tx2"/>
                </a:solidFill>
              </a:rPr>
              <a:t>if</a:t>
            </a:r>
            <a:r>
              <a:rPr lang="pt-PT" b="1" dirty="0">
                <a:solidFill>
                  <a:schemeClr val="tx2"/>
                </a:solidFill>
              </a:rPr>
              <a:t> (</a:t>
            </a:r>
            <a:r>
              <a:rPr lang="pt-PT" b="1" dirty="0" err="1" smtClean="0">
                <a:solidFill>
                  <a:schemeClr val="tx2"/>
                </a:solidFill>
              </a:rPr>
              <a:t>isFinite</a:t>
            </a:r>
            <a:r>
              <a:rPr lang="pt-PT" b="1" dirty="0" smtClean="0">
                <a:solidFill>
                  <a:schemeClr val="tx2"/>
                </a:solidFill>
              </a:rPr>
              <a:t>(num</a:t>
            </a:r>
            <a:r>
              <a:rPr lang="pt-PT" b="1" dirty="0">
                <a:solidFill>
                  <a:schemeClr val="tx2"/>
                </a:solidFill>
              </a:rPr>
              <a:t>))</a:t>
            </a:r>
          </a:p>
          <a:p>
            <a:pPr marL="548640" lvl="2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62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condicional</a:t>
            </a:r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61998"/>
              </p:ext>
            </p:extLst>
          </p:nvPr>
        </p:nvGraphicFramePr>
        <p:xfrm>
          <a:off x="611560" y="2132856"/>
          <a:ext cx="7704856" cy="388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6120680"/>
              </a:tblGrid>
              <a:tr h="259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Instrução</a:t>
                      </a:r>
                      <a:endParaRPr lang="pt-PT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Sintaxe</a:t>
                      </a:r>
                      <a:endParaRPr lang="pt-PT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292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</a:rPr>
                        <a:t>switch</a:t>
                      </a:r>
                      <a:endParaRPr lang="pt-PT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</a:rPr>
                        <a:t>switch</a:t>
                      </a:r>
                      <a:r>
                        <a:rPr lang="pt-PT" sz="1400" b="1" dirty="0">
                          <a:effectLst/>
                        </a:rPr>
                        <a:t> (n) {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case 1 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sequência de instruções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[break]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case 2 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sequência de instruções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[break]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…………………………………………………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case n-1 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sequência de instruções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[break]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</a:t>
                      </a:r>
                      <a:r>
                        <a:rPr lang="pt-PT" sz="1400" b="1" dirty="0" err="1">
                          <a:effectLst/>
                        </a:rPr>
                        <a:t>default</a:t>
                      </a:r>
                      <a:r>
                        <a:rPr lang="pt-PT" sz="1400" b="1" dirty="0">
                          <a:effectLst/>
                        </a:rPr>
                        <a:t> 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          sequência de instruções com n diferente de 1, 2, ou n-1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628900" algn="l"/>
                        </a:tabLst>
                      </a:pPr>
                      <a:r>
                        <a:rPr lang="pt-PT" sz="1400" b="1" dirty="0">
                          <a:effectLst/>
                        </a:rPr>
                        <a:t>} 	</a:t>
                      </a:r>
                      <a:r>
                        <a:rPr lang="pt-PT" sz="1100" b="1" dirty="0">
                          <a:effectLst/>
                        </a:rPr>
                        <a:t> </a:t>
                      </a:r>
                      <a:endParaRPr lang="pt-PT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2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Ficha de trabalho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Resolva a ficha de trabalho nº </a:t>
            </a:r>
            <a:r>
              <a:rPr lang="pt-PT" dirty="0"/>
              <a:t>4</a:t>
            </a:r>
            <a:r>
              <a:rPr lang="pt-PT" dirty="0" smtClean="0"/>
              <a:t> – Estruturas de decisão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21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Estruturas de ciclos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03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Ciclos de repetição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86798"/>
            <a:ext cx="8254422" cy="3926862"/>
          </a:xfrm>
        </p:spPr>
      </p:pic>
    </p:spTree>
    <p:extLst>
      <p:ext uri="{BB962C8B-B14F-4D97-AF65-F5344CB8AC3E}">
        <p14:creationId xmlns:p14="http://schemas.microsoft.com/office/powerpoint/2010/main" val="13557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instruções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616710" cy="2160240"/>
          </a:xfrm>
        </p:spPr>
      </p:pic>
    </p:spTree>
    <p:extLst>
      <p:ext uri="{BB962C8B-B14F-4D97-AF65-F5344CB8AC3E}">
        <p14:creationId xmlns:p14="http://schemas.microsoft.com/office/powerpoint/2010/main" val="12802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Ficha de trabalho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Resolva a ficha de trabalho nº 5 – Ciclos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21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são linguagens </a:t>
            </a:r>
            <a:r>
              <a:rPr lang="pt-PT" i="1" dirty="0" err="1" smtClean="0"/>
              <a:t>scripting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056112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/>
              <a:t>São </a:t>
            </a:r>
            <a:r>
              <a:rPr lang="pt-PT" b="1" dirty="0" smtClean="0"/>
              <a:t>linguagens de programação interpretadas</a:t>
            </a:r>
            <a:r>
              <a:rPr lang="pt-PT" dirty="0" smtClean="0"/>
              <a:t>, cujo </a:t>
            </a:r>
            <a:r>
              <a:rPr lang="pt-PT" b="1" dirty="0" smtClean="0"/>
              <a:t>código-fonte é interpretado</a:t>
            </a:r>
            <a:r>
              <a:rPr lang="pt-PT" dirty="0" smtClean="0"/>
              <a:t> diretamente pelo programa onde está a ser executado (</a:t>
            </a:r>
            <a:r>
              <a:rPr lang="pt-PT" b="1" i="1" dirty="0" smtClean="0"/>
              <a:t>browser</a:t>
            </a:r>
            <a:r>
              <a:rPr lang="pt-PT" dirty="0" smtClean="0"/>
              <a:t>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97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Tratamento de exceções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7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Tratamento de exceções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Uma </a:t>
            </a:r>
            <a:r>
              <a:rPr lang="pt-PT" b="1" dirty="0" smtClean="0"/>
              <a:t>exceção</a:t>
            </a:r>
            <a:r>
              <a:rPr lang="pt-PT" dirty="0" smtClean="0"/>
              <a:t> representa uma situação de erro que altera o fluxo normal do programa.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O tratamento de exceções permite criar um programa mais robusto evitando situações de erro.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Quando ocorre um erro o interpretador de </a:t>
            </a:r>
            <a:r>
              <a:rPr lang="pt-PT" dirty="0" err="1" smtClean="0"/>
              <a:t>JavaScript</a:t>
            </a:r>
            <a:r>
              <a:rPr lang="pt-PT" dirty="0" smtClean="0"/>
              <a:t> decide se:</a:t>
            </a:r>
          </a:p>
          <a:p>
            <a:pPr lvl="1">
              <a:lnSpc>
                <a:spcPct val="150000"/>
              </a:lnSpc>
            </a:pPr>
            <a:r>
              <a:rPr lang="pt-PT" u="sng" dirty="0" smtClean="0"/>
              <a:t>Para a execução do programa</a:t>
            </a:r>
            <a:r>
              <a:rPr lang="pt-PT" dirty="0" smtClean="0"/>
              <a:t> ou</a:t>
            </a:r>
          </a:p>
          <a:p>
            <a:pPr lvl="1">
              <a:lnSpc>
                <a:spcPct val="150000"/>
              </a:lnSpc>
            </a:pPr>
            <a:r>
              <a:rPr lang="pt-PT" u="sng" dirty="0" smtClean="0"/>
              <a:t>Lança uma exceção (</a:t>
            </a:r>
            <a:r>
              <a:rPr lang="pt-PT" b="1" u="sng" dirty="0" smtClean="0"/>
              <a:t>recuperação do erro</a:t>
            </a:r>
            <a:r>
              <a:rPr lang="pt-PT" u="sng" dirty="0" smtClean="0"/>
              <a:t>)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2613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564904"/>
            <a:ext cx="6412993" cy="2520280"/>
          </a:xfrm>
        </p:spPr>
      </p:pic>
    </p:spTree>
    <p:extLst>
      <p:ext uri="{BB962C8B-B14F-4D97-AF65-F5344CB8AC3E}">
        <p14:creationId xmlns:p14="http://schemas.microsoft.com/office/powerpoint/2010/main" val="335158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No bloco </a:t>
            </a:r>
            <a:r>
              <a:rPr lang="pt-PT" b="1" dirty="0" err="1" smtClean="0"/>
              <a:t>try</a:t>
            </a:r>
            <a:r>
              <a:rPr lang="pt-PT" dirty="0" smtClean="0"/>
              <a:t> encontra-se o código que pode gerar operações de exceção.</a:t>
            </a:r>
          </a:p>
          <a:p>
            <a:r>
              <a:rPr lang="pt-PT" dirty="0" smtClean="0"/>
              <a:t>Se ocorrer um erro no bloco </a:t>
            </a:r>
            <a:r>
              <a:rPr lang="pt-PT" b="1" dirty="0" err="1" smtClean="0"/>
              <a:t>try</a:t>
            </a:r>
            <a:r>
              <a:rPr lang="pt-PT" dirty="0" smtClean="0"/>
              <a:t> então é lançada uma exceção e esta é apanhada pelo bloco </a:t>
            </a:r>
            <a:r>
              <a:rPr lang="pt-PT" b="1" dirty="0" err="1" smtClean="0"/>
              <a:t>catch</a:t>
            </a:r>
            <a:r>
              <a:rPr lang="pt-PT" dirty="0" smtClean="0"/>
              <a:t>.</a:t>
            </a:r>
          </a:p>
          <a:p>
            <a:r>
              <a:rPr lang="pt-PT" dirty="0" smtClean="0"/>
              <a:t>A seguir ao bloco </a:t>
            </a:r>
            <a:r>
              <a:rPr lang="pt-PT" b="1" dirty="0" err="1" smtClean="0"/>
              <a:t>try</a:t>
            </a:r>
            <a:r>
              <a:rPr lang="pt-PT" dirty="0" smtClean="0"/>
              <a:t> é colocado zero ou mais blocos </a:t>
            </a:r>
            <a:r>
              <a:rPr lang="pt-PT" b="1" dirty="0" err="1" smtClean="0"/>
              <a:t>catch</a:t>
            </a:r>
            <a:r>
              <a:rPr lang="pt-PT" dirty="0" smtClean="0"/>
              <a:t> .</a:t>
            </a:r>
          </a:p>
          <a:p>
            <a:r>
              <a:rPr lang="pt-PT" dirty="0" smtClean="0"/>
              <a:t>Se durante a execução do bloco </a:t>
            </a:r>
            <a:r>
              <a:rPr lang="pt-PT" b="1" dirty="0" err="1" smtClean="0"/>
              <a:t>try</a:t>
            </a:r>
            <a:r>
              <a:rPr lang="pt-PT" dirty="0" smtClean="0"/>
              <a:t> não ocorrer erros o interpretador </a:t>
            </a:r>
            <a:r>
              <a:rPr lang="pt-PT" dirty="0" err="1" smtClean="0"/>
              <a:t>JavaScript</a:t>
            </a:r>
            <a:r>
              <a:rPr lang="pt-PT" dirty="0" smtClean="0"/>
              <a:t> ignora o bloco </a:t>
            </a:r>
            <a:r>
              <a:rPr lang="pt-PT" b="1" dirty="0" err="1" smtClean="0"/>
              <a:t>catch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03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exceções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 instrução </a:t>
            </a:r>
            <a:r>
              <a:rPr lang="pt-PT" b="1" dirty="0" err="1" smtClean="0"/>
              <a:t>throw</a:t>
            </a:r>
            <a:r>
              <a:rPr lang="pt-PT" dirty="0" smtClean="0"/>
              <a:t> é utilizada para lançar uma exceção.</a:t>
            </a:r>
          </a:p>
          <a:p>
            <a:r>
              <a:rPr lang="pt-PT" dirty="0" smtClean="0"/>
              <a:t>Quando </a:t>
            </a:r>
            <a:r>
              <a:rPr lang="pt-PT" dirty="0" err="1" smtClean="0"/>
              <a:t>utilizadar</a:t>
            </a:r>
            <a:r>
              <a:rPr lang="pt-PT" dirty="0" smtClean="0"/>
              <a:t> </a:t>
            </a:r>
            <a:r>
              <a:rPr lang="pt-PT" b="1" dirty="0" err="1" smtClean="0"/>
              <a:t>throw</a:t>
            </a:r>
            <a:r>
              <a:rPr lang="pt-PT" dirty="0" smtClean="0"/>
              <a:t> no bloco </a:t>
            </a:r>
            <a:r>
              <a:rPr lang="pt-PT" b="1" dirty="0" err="1" smtClean="0"/>
              <a:t>try</a:t>
            </a:r>
            <a:r>
              <a:rPr lang="pt-PT" dirty="0" smtClean="0"/>
              <a:t> permite controlar o fluxo do programa.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2557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Ficha de trabalho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Resolva a ficha de trabalho nº </a:t>
            </a:r>
            <a:r>
              <a:rPr lang="pt-PT" dirty="0"/>
              <a:t>6</a:t>
            </a:r>
            <a:r>
              <a:rPr lang="pt-PT" dirty="0" smtClean="0"/>
              <a:t> – Exceções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21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Arrays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05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Arrays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 </a:t>
            </a:r>
            <a:r>
              <a:rPr lang="pt-PT" b="1" dirty="0" err="1" smtClean="0"/>
              <a:t>array</a:t>
            </a:r>
            <a:r>
              <a:rPr lang="pt-PT" b="1" dirty="0" smtClean="0"/>
              <a:t> </a:t>
            </a:r>
            <a:r>
              <a:rPr lang="pt-PT" dirty="0" smtClean="0"/>
              <a:t>é um objeto que armazena uma </a:t>
            </a:r>
            <a:r>
              <a:rPr lang="pt-PT" b="1" dirty="0" smtClean="0"/>
              <a:t>lista</a:t>
            </a:r>
            <a:r>
              <a:rPr lang="pt-PT" dirty="0" smtClean="0"/>
              <a:t> de qualquer tipo de valores num único nome de variável.</a:t>
            </a:r>
          </a:p>
          <a:p>
            <a:r>
              <a:rPr lang="pt-PT" dirty="0" smtClean="0"/>
              <a:t>Graficamente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Como criar um </a:t>
            </a:r>
            <a:r>
              <a:rPr lang="pt-PT" dirty="0" err="1" smtClean="0"/>
              <a:t>array</a:t>
            </a:r>
            <a:endParaRPr lang="pt-PT" dirty="0" smtClean="0"/>
          </a:p>
          <a:p>
            <a:pPr marL="274320" lvl="1" indent="0">
              <a:buNone/>
            </a:pPr>
            <a:r>
              <a:rPr lang="pt-PT" b="1" dirty="0"/>
              <a:t>v</a:t>
            </a:r>
            <a:r>
              <a:rPr lang="pt-PT" b="1" dirty="0" smtClean="0"/>
              <a:t>ar lista = </a:t>
            </a:r>
            <a:r>
              <a:rPr lang="pt-PT" b="1" dirty="0" err="1" smtClean="0"/>
              <a:t>new</a:t>
            </a:r>
            <a:r>
              <a:rPr lang="pt-PT" b="1" dirty="0" smtClean="0"/>
              <a:t> </a:t>
            </a:r>
            <a:r>
              <a:rPr lang="pt-PT" b="1" dirty="0" err="1" smtClean="0"/>
              <a:t>array</a:t>
            </a:r>
            <a:r>
              <a:rPr lang="pt-PT" b="1" dirty="0" smtClean="0"/>
              <a:t>();</a:t>
            </a:r>
          </a:p>
          <a:p>
            <a:endParaRPr lang="pt-PT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77351"/>
              </p:ext>
            </p:extLst>
          </p:nvPr>
        </p:nvGraphicFramePr>
        <p:xfrm>
          <a:off x="2339752" y="2996952"/>
          <a:ext cx="5418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67636" y="299695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i="1" dirty="0" smtClean="0"/>
              <a:t>Nome </a:t>
            </a:r>
            <a:r>
              <a:rPr lang="pt-PT" sz="1400" b="1" i="1" dirty="0" err="1" smtClean="0"/>
              <a:t>array</a:t>
            </a:r>
            <a:endParaRPr lang="pt-PT" sz="1400" b="1" i="1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06804"/>
              </p:ext>
            </p:extLst>
          </p:nvPr>
        </p:nvGraphicFramePr>
        <p:xfrm>
          <a:off x="2339752" y="3356992"/>
          <a:ext cx="541866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PT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710927" y="3337247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i="1" dirty="0" smtClean="0"/>
              <a:t>índice</a:t>
            </a:r>
            <a:endParaRPr lang="pt-PT" sz="1400" b="1" i="1" dirty="0"/>
          </a:p>
        </p:txBody>
      </p:sp>
    </p:spTree>
    <p:extLst>
      <p:ext uri="{BB962C8B-B14F-4D97-AF65-F5344CB8AC3E}">
        <p14:creationId xmlns:p14="http://schemas.microsoft.com/office/powerpoint/2010/main" val="25304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Arrays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8308614" cy="144016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7992888" cy="2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Matriz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Uma </a:t>
            </a:r>
            <a:r>
              <a:rPr lang="pt-PT" b="1" dirty="0" smtClean="0"/>
              <a:t>matriz</a:t>
            </a:r>
            <a:r>
              <a:rPr lang="pt-PT" dirty="0" smtClean="0"/>
              <a:t> é uma estrutura constituída por vários </a:t>
            </a:r>
            <a:r>
              <a:rPr lang="pt-PT" dirty="0" err="1" smtClean="0"/>
              <a:t>arrays</a:t>
            </a:r>
            <a:r>
              <a:rPr lang="pt-PT" dirty="0" smtClean="0"/>
              <a:t>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6733160" cy="43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5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Script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768080"/>
          </a:xfrm>
        </p:spPr>
        <p:txBody>
          <a:bodyPr/>
          <a:lstStyle/>
          <a:p>
            <a:pPr marL="0" indent="0">
              <a:buNone/>
            </a:pPr>
            <a:r>
              <a:rPr lang="pt-PT" b="1" dirty="0" smtClean="0"/>
              <a:t>Programa </a:t>
            </a:r>
            <a:r>
              <a:rPr lang="pt-PT" dirty="0" smtClean="0"/>
              <a:t>constituído por um </a:t>
            </a:r>
            <a:r>
              <a:rPr lang="pt-PT" b="1" dirty="0" smtClean="0"/>
              <a:t>conjunto de instruções</a:t>
            </a:r>
            <a:r>
              <a:rPr lang="pt-PT" dirty="0" smtClean="0"/>
              <a:t>, escritas numa determinada linguagem e dirigidas para uma aplicação que as executa e interpreta.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14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funções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6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Uma </a:t>
            </a:r>
            <a:r>
              <a:rPr lang="pt-PT" b="1" dirty="0" smtClean="0"/>
              <a:t>função é um bloco de código</a:t>
            </a:r>
            <a:r>
              <a:rPr lang="pt-PT" dirty="0" smtClean="0"/>
              <a:t> que será executado quando for chamado.</a:t>
            </a:r>
          </a:p>
          <a:p>
            <a:r>
              <a:rPr lang="pt-PT" dirty="0" smtClean="0"/>
              <a:t>Uma </a:t>
            </a:r>
            <a:r>
              <a:rPr lang="pt-PT" b="1" dirty="0" smtClean="0"/>
              <a:t>função</a:t>
            </a:r>
            <a:r>
              <a:rPr lang="pt-PT" dirty="0" smtClean="0"/>
              <a:t> é declarada ou definida por um </a:t>
            </a:r>
            <a:r>
              <a:rPr lang="pt-PT" b="1" dirty="0" smtClean="0"/>
              <a:t>nome</a:t>
            </a:r>
            <a:r>
              <a:rPr lang="pt-PT" dirty="0" smtClean="0"/>
              <a:t>, destinada a uma tarefa específica e, se necessário, utilizada várias vezes.</a:t>
            </a:r>
          </a:p>
          <a:p>
            <a:r>
              <a:rPr lang="pt-PT" dirty="0" smtClean="0"/>
              <a:t>Definição de uma função:</a:t>
            </a:r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785930" y="4365104"/>
            <a:ext cx="746871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b="1" dirty="0" err="1"/>
              <a:t>f</a:t>
            </a:r>
            <a:r>
              <a:rPr lang="pt-PT" b="1" dirty="0" err="1" smtClean="0"/>
              <a:t>unction</a:t>
            </a:r>
            <a:r>
              <a:rPr lang="pt-PT" b="1" dirty="0" smtClean="0"/>
              <a:t> </a:t>
            </a:r>
            <a:r>
              <a:rPr lang="pt-PT" b="1" dirty="0" err="1" smtClean="0"/>
              <a:t>nome_funcao</a:t>
            </a:r>
            <a:r>
              <a:rPr lang="pt-PT" b="1" dirty="0" smtClean="0"/>
              <a:t> (</a:t>
            </a:r>
            <a:r>
              <a:rPr lang="pt-PT" dirty="0" smtClean="0"/>
              <a:t>[parametro1,] </a:t>
            </a:r>
            <a:r>
              <a:rPr lang="pt-PT" dirty="0"/>
              <a:t>[</a:t>
            </a:r>
            <a:r>
              <a:rPr lang="pt-PT" dirty="0" smtClean="0"/>
              <a:t>parametro2,]) [… </a:t>
            </a:r>
            <a:r>
              <a:rPr lang="pt-PT" dirty="0" err="1" smtClean="0"/>
              <a:t>parametroN</a:t>
            </a:r>
            <a:r>
              <a:rPr lang="pt-PT" dirty="0" smtClean="0"/>
              <a:t>]</a:t>
            </a:r>
            <a:r>
              <a:rPr lang="pt-PT" b="1" dirty="0" smtClean="0"/>
              <a:t>)</a:t>
            </a:r>
            <a:endParaRPr lang="pt-PT" dirty="0" smtClean="0"/>
          </a:p>
          <a:p>
            <a:r>
              <a:rPr lang="pt-PT" b="1" dirty="0" smtClean="0"/>
              <a:t>{</a:t>
            </a:r>
          </a:p>
          <a:p>
            <a:r>
              <a:rPr lang="pt-PT" dirty="0"/>
              <a:t>	</a:t>
            </a:r>
            <a:r>
              <a:rPr lang="pt-PT" dirty="0" smtClean="0"/>
              <a:t>código a ser executado</a:t>
            </a:r>
          </a:p>
          <a:p>
            <a:r>
              <a:rPr lang="pt-PT" dirty="0"/>
              <a:t>	</a:t>
            </a:r>
            <a:r>
              <a:rPr lang="pt-PT" dirty="0" smtClean="0"/>
              <a:t>[</a:t>
            </a:r>
            <a:r>
              <a:rPr lang="pt-PT" b="1" dirty="0" err="1" smtClean="0"/>
              <a:t>return</a:t>
            </a:r>
            <a:r>
              <a:rPr lang="pt-PT" b="1" dirty="0" smtClean="0"/>
              <a:t> valor;</a:t>
            </a:r>
            <a:r>
              <a:rPr lang="pt-PT" dirty="0" smtClean="0"/>
              <a:t>]</a:t>
            </a:r>
          </a:p>
          <a:p>
            <a:r>
              <a:rPr lang="pt-PT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4511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Invocação de uma função:</a:t>
            </a:r>
          </a:p>
          <a:p>
            <a:pPr marL="548640" lvl="2" indent="0">
              <a:buNone/>
            </a:pPr>
            <a:r>
              <a:rPr lang="pt-PT" dirty="0"/>
              <a:t>// </a:t>
            </a:r>
            <a:r>
              <a:rPr lang="pt-PT" dirty="0" smtClean="0"/>
              <a:t>Chama </a:t>
            </a:r>
            <a:r>
              <a:rPr lang="pt-PT" dirty="0"/>
              <a:t>o bloco de código referente à </a:t>
            </a:r>
            <a:r>
              <a:rPr lang="pt-PT" dirty="0" smtClean="0"/>
              <a:t>função </a:t>
            </a:r>
            <a:r>
              <a:rPr lang="pt-PT" b="1" dirty="0" err="1"/>
              <a:t>chama_desenho</a:t>
            </a:r>
            <a:endParaRPr lang="pt-PT" b="1" dirty="0" smtClean="0"/>
          </a:p>
          <a:p>
            <a:pPr marL="548640" lvl="2" indent="0">
              <a:buNone/>
            </a:pPr>
            <a:r>
              <a:rPr lang="pt-PT" b="1" dirty="0" err="1" smtClean="0"/>
              <a:t>chama_desenho</a:t>
            </a:r>
            <a:r>
              <a:rPr lang="pt-PT" b="1" dirty="0" smtClean="0"/>
              <a:t>();</a:t>
            </a:r>
            <a:r>
              <a:rPr lang="pt-PT" dirty="0" smtClean="0"/>
              <a:t>	</a:t>
            </a:r>
          </a:p>
          <a:p>
            <a:pPr marL="548640" lvl="2" indent="0">
              <a:buNone/>
            </a:pPr>
            <a:endParaRPr lang="pt-PT" dirty="0" smtClean="0"/>
          </a:p>
          <a:p>
            <a:r>
              <a:rPr lang="pt-PT" dirty="0" smtClean="0"/>
              <a:t>Passagem de parâmetros:</a:t>
            </a:r>
          </a:p>
          <a:p>
            <a:pPr marL="274320" lvl="1" indent="0">
              <a:buNone/>
            </a:pPr>
            <a:r>
              <a:rPr lang="pt-PT" dirty="0" smtClean="0"/>
              <a:t>// Passa os parâmetros email e </a:t>
            </a:r>
            <a:r>
              <a:rPr lang="pt-PT" dirty="0" err="1" smtClean="0"/>
              <a:t>telemovel</a:t>
            </a:r>
            <a:r>
              <a:rPr lang="pt-PT" dirty="0" smtClean="0"/>
              <a:t> à função envio</a:t>
            </a:r>
          </a:p>
          <a:p>
            <a:pPr marL="274320" lvl="1" indent="0">
              <a:buNone/>
            </a:pPr>
            <a:r>
              <a:rPr lang="pt-PT" dirty="0" smtClean="0"/>
              <a:t>envio(“</a:t>
            </a:r>
            <a:r>
              <a:rPr lang="pt-PT" b="1" dirty="0" smtClean="0"/>
              <a:t>si@gmail.com”</a:t>
            </a:r>
            <a:r>
              <a:rPr lang="pt-PT" dirty="0" smtClean="0"/>
              <a:t>, </a:t>
            </a:r>
            <a:r>
              <a:rPr lang="pt-PT" b="1" dirty="0" smtClean="0"/>
              <a:t>“924365861”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2880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Declaração da função </a:t>
            </a:r>
            <a:r>
              <a:rPr lang="pt-PT" dirty="0" err="1" smtClean="0"/>
              <a:t>multiplicacao</a:t>
            </a:r>
            <a:r>
              <a:rPr lang="pt-PT" dirty="0" smtClean="0"/>
              <a:t>()</a:t>
            </a:r>
          </a:p>
          <a:p>
            <a:pPr marL="274320" lvl="1" indent="0">
              <a:buNone/>
            </a:pPr>
            <a:r>
              <a:rPr lang="pt-PT" b="1" i="1" dirty="0" err="1"/>
              <a:t>f</a:t>
            </a:r>
            <a:r>
              <a:rPr lang="pt-PT" b="1" i="1" dirty="0" err="1" smtClean="0"/>
              <a:t>unction</a:t>
            </a:r>
            <a:r>
              <a:rPr lang="pt-PT" b="1" i="1" dirty="0" smtClean="0"/>
              <a:t> </a:t>
            </a:r>
            <a:r>
              <a:rPr lang="pt-PT" b="1" i="1" dirty="0" err="1" smtClean="0"/>
              <a:t>Multiplicacao</a:t>
            </a:r>
            <a:r>
              <a:rPr lang="pt-PT" b="1" i="1" dirty="0" smtClean="0"/>
              <a:t>() </a:t>
            </a:r>
            <a:r>
              <a:rPr lang="pt-PT" i="1" dirty="0" smtClean="0"/>
              <a:t>{</a:t>
            </a:r>
          </a:p>
          <a:p>
            <a:pPr marL="274320" lvl="1" indent="0">
              <a:buNone/>
            </a:pPr>
            <a:r>
              <a:rPr lang="pt-PT" dirty="0" smtClean="0"/>
              <a:t>	var num1 = 5, num2 = 2, </a:t>
            </a:r>
            <a:r>
              <a:rPr lang="pt-PT" dirty="0" err="1" smtClean="0"/>
              <a:t>multi</a:t>
            </a:r>
            <a:r>
              <a:rPr lang="pt-PT" dirty="0" smtClean="0"/>
              <a:t>;</a:t>
            </a:r>
          </a:p>
          <a:p>
            <a:pPr marL="274320" lvl="1" indent="0">
              <a:buNone/>
            </a:pPr>
            <a:r>
              <a:rPr lang="pt-PT" dirty="0" smtClean="0"/>
              <a:t>	</a:t>
            </a:r>
            <a:r>
              <a:rPr lang="pt-PT" dirty="0" err="1" smtClean="0"/>
              <a:t>multi</a:t>
            </a:r>
            <a:r>
              <a:rPr lang="pt-PT" dirty="0" smtClean="0"/>
              <a:t> = num1 * num2;</a:t>
            </a:r>
          </a:p>
          <a:p>
            <a:pPr marL="274320" lvl="1" indent="0">
              <a:buNone/>
            </a:pPr>
            <a:r>
              <a:rPr lang="pt-PT" dirty="0"/>
              <a:t>	</a:t>
            </a:r>
            <a:r>
              <a:rPr lang="pt-PT" b="1" dirty="0" err="1" smtClean="0"/>
              <a:t>return</a:t>
            </a:r>
            <a:r>
              <a:rPr lang="pt-PT" dirty="0" smtClean="0"/>
              <a:t> </a:t>
            </a:r>
            <a:r>
              <a:rPr lang="pt-PT" dirty="0" err="1" smtClean="0"/>
              <a:t>multi</a:t>
            </a:r>
            <a:r>
              <a:rPr lang="pt-PT" dirty="0" smtClean="0"/>
              <a:t>;</a:t>
            </a:r>
          </a:p>
          <a:p>
            <a:pPr marL="274320" lvl="1" indent="0">
              <a:buNone/>
            </a:pPr>
            <a:r>
              <a:rPr lang="pt-PT" dirty="0" smtClean="0"/>
              <a:t>}</a:t>
            </a:r>
            <a:endParaRPr lang="pt-PT" dirty="0"/>
          </a:p>
          <a:p>
            <a:pPr marL="274320" lvl="1" indent="0">
              <a:buNone/>
            </a:pPr>
            <a:endParaRPr lang="pt-PT" dirty="0" smtClean="0"/>
          </a:p>
          <a:p>
            <a:pPr marL="274320" lvl="1" indent="0">
              <a:buNone/>
            </a:pPr>
            <a:r>
              <a:rPr lang="pt-PT" b="1" i="1" dirty="0" err="1"/>
              <a:t>f</a:t>
            </a:r>
            <a:r>
              <a:rPr lang="pt-PT" b="1" i="1" dirty="0" err="1" smtClean="0"/>
              <a:t>unction</a:t>
            </a:r>
            <a:r>
              <a:rPr lang="pt-PT" b="1" i="1" dirty="0" smtClean="0"/>
              <a:t> escrever </a:t>
            </a:r>
            <a:r>
              <a:rPr lang="pt-PT" dirty="0" smtClean="0"/>
              <a:t>() {</a:t>
            </a:r>
          </a:p>
          <a:p>
            <a:pPr marL="274320" lvl="1" indent="0">
              <a:buNone/>
            </a:pPr>
            <a:r>
              <a:rPr lang="pt-PT" dirty="0"/>
              <a:t>	</a:t>
            </a:r>
            <a:r>
              <a:rPr lang="pt-PT" dirty="0" err="1" smtClean="0"/>
              <a:t>document.write</a:t>
            </a:r>
            <a:r>
              <a:rPr lang="pt-PT" dirty="0" smtClean="0"/>
              <a:t>(“Resultado: “, </a:t>
            </a:r>
            <a:r>
              <a:rPr lang="pt-PT" b="1" dirty="0" err="1" smtClean="0"/>
              <a:t>Multiplicacao</a:t>
            </a:r>
            <a:r>
              <a:rPr lang="pt-PT" b="1" dirty="0" smtClean="0"/>
              <a:t>()</a:t>
            </a:r>
            <a:r>
              <a:rPr lang="pt-PT" dirty="0" smtClean="0"/>
              <a:t>);</a:t>
            </a:r>
          </a:p>
          <a:p>
            <a:pPr marL="274320" lvl="1" indent="0">
              <a:buNone/>
            </a:pPr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613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Variáveis locais e globais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pt-PT" b="1" dirty="0" smtClean="0"/>
              <a:t>Variáveis locais</a:t>
            </a:r>
          </a:p>
          <a:p>
            <a:pPr lvl="1"/>
            <a:r>
              <a:rPr lang="pt-PT" dirty="0" smtClean="0"/>
              <a:t>São criadas dentro de uma função e declaradas sempre com a palavra </a:t>
            </a:r>
            <a:r>
              <a:rPr lang="pt-PT" b="1" dirty="0" smtClean="0"/>
              <a:t>var</a:t>
            </a:r>
            <a:r>
              <a:rPr lang="pt-PT" dirty="0" smtClean="0"/>
              <a:t>.</a:t>
            </a:r>
          </a:p>
          <a:p>
            <a:pPr lvl="1"/>
            <a:r>
              <a:rPr lang="pt-PT" dirty="0" smtClean="0"/>
              <a:t>São destruídas quando saem da função.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467544" y="3904456"/>
            <a:ext cx="8229600" cy="190080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/>
              <a:t>Variáveis globais</a:t>
            </a:r>
          </a:p>
          <a:p>
            <a:pPr lvl="1"/>
            <a:r>
              <a:rPr lang="pt-PT" dirty="0" smtClean="0"/>
              <a:t>São criadas fora das funções podendo ser chamadas de qualquer parte do documento.</a:t>
            </a:r>
          </a:p>
          <a:p>
            <a:pPr lvl="1"/>
            <a:r>
              <a:rPr lang="pt-PT" dirty="0" smtClean="0"/>
              <a:t>O tempo de vida destas variáveis inicia-se quando são declaradas e termina quando é fechada a página.</a:t>
            </a:r>
          </a:p>
        </p:txBody>
      </p:sp>
    </p:spTree>
    <p:extLst>
      <p:ext uri="{BB962C8B-B14F-4D97-AF65-F5344CB8AC3E}">
        <p14:creationId xmlns:p14="http://schemas.microsoft.com/office/powerpoint/2010/main" val="12311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Variáveis locais e globais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0928"/>
          </a:xfrm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dirty="0"/>
              <a:t>v</a:t>
            </a:r>
            <a:r>
              <a:rPr lang="pt-PT" dirty="0" smtClean="0"/>
              <a:t>ar x = 3;	//  variável global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err="1"/>
              <a:t>f</a:t>
            </a:r>
            <a:r>
              <a:rPr lang="pt-PT" dirty="0" err="1" smtClean="0"/>
              <a:t>unction</a:t>
            </a:r>
            <a:r>
              <a:rPr lang="pt-PT" dirty="0" smtClean="0"/>
              <a:t> calcula()</a:t>
            </a:r>
          </a:p>
          <a:p>
            <a:pPr marL="0" indent="0">
              <a:buNone/>
            </a:pPr>
            <a:r>
              <a:rPr lang="pt-PT" dirty="0" smtClean="0"/>
              <a:t>{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smtClean="0"/>
              <a:t>var x = 10;	// variável local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47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Variável local e global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79" y="1780859"/>
            <a:ext cx="6020641" cy="4515481"/>
          </a:xfrm>
        </p:spPr>
      </p:pic>
    </p:spTree>
    <p:extLst>
      <p:ext uri="{BB962C8B-B14F-4D97-AF65-F5344CB8AC3E}">
        <p14:creationId xmlns:p14="http://schemas.microsoft.com/office/powerpoint/2010/main" val="3102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Variável local e global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2419688" cy="147658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21088"/>
            <a:ext cx="2838846" cy="120984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607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POO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Programação Orientada a Objetos (POO) em </a:t>
            </a:r>
            <a:r>
              <a:rPr lang="pt-PT" dirty="0" err="1" smtClean="0"/>
              <a:t>JavaScript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91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 </a:t>
            </a:r>
            <a:r>
              <a:rPr lang="pt-PT" b="1" dirty="0" smtClean="0"/>
              <a:t>objeto</a:t>
            </a:r>
            <a:r>
              <a:rPr lang="pt-PT" dirty="0" smtClean="0"/>
              <a:t> é uma estrutura que pode conter uma colação de propriedades (variáveis) e métodos (funções que manipulam variáveis).</a:t>
            </a:r>
          </a:p>
          <a:p>
            <a:r>
              <a:rPr lang="pt-PT" dirty="0" smtClean="0"/>
              <a:t>O </a:t>
            </a:r>
            <a:r>
              <a:rPr lang="pt-PT" dirty="0" err="1" smtClean="0"/>
              <a:t>JavaScript</a:t>
            </a:r>
            <a:r>
              <a:rPr lang="pt-PT" dirty="0" smtClean="0"/>
              <a:t> tem objetos predefinidos:</a:t>
            </a:r>
          </a:p>
          <a:p>
            <a:pPr lvl="1"/>
            <a:r>
              <a:rPr lang="pt-PT" b="1" dirty="0" err="1" smtClean="0"/>
              <a:t>String</a:t>
            </a:r>
            <a:endParaRPr lang="pt-PT" b="1" dirty="0" smtClean="0"/>
          </a:p>
          <a:p>
            <a:pPr lvl="1"/>
            <a:r>
              <a:rPr lang="pt-PT" b="1" dirty="0" smtClean="0"/>
              <a:t>Date</a:t>
            </a:r>
          </a:p>
          <a:p>
            <a:pPr lvl="1"/>
            <a:r>
              <a:rPr lang="pt-PT" b="1" dirty="0" err="1" smtClean="0"/>
              <a:t>Array</a:t>
            </a:r>
            <a:endParaRPr lang="pt-PT" b="1" dirty="0" smtClean="0"/>
          </a:p>
          <a:p>
            <a:pPr lvl="1"/>
            <a:r>
              <a:rPr lang="pt-PT" b="1" dirty="0" err="1" smtClean="0"/>
              <a:t>Math</a:t>
            </a:r>
            <a:endParaRPr lang="pt-PT" b="1" dirty="0" smtClean="0"/>
          </a:p>
          <a:p>
            <a:pPr lvl="1"/>
            <a:r>
              <a:rPr lang="pt-PT" dirty="0" smtClean="0"/>
              <a:t>Entre outros.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359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Client-side</a:t>
            </a:r>
            <a:r>
              <a:rPr lang="pt-PT" i="1" dirty="0" smtClean="0"/>
              <a:t> e server-</a:t>
            </a:r>
            <a:r>
              <a:rPr lang="pt-PT" i="1" dirty="0" err="1" smtClean="0"/>
              <a:t>side</a:t>
            </a:r>
            <a:r>
              <a:rPr lang="pt-PT" i="1" dirty="0" smtClean="0"/>
              <a:t> </a:t>
            </a:r>
            <a:r>
              <a:rPr lang="pt-PT" i="1" dirty="0" err="1" smtClean="0"/>
              <a:t>scripting</a:t>
            </a:r>
            <a:endParaRPr lang="pt-PT" i="1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53" y="2700150"/>
            <a:ext cx="5496693" cy="2676899"/>
          </a:xfrm>
        </p:spPr>
      </p:pic>
    </p:spTree>
    <p:extLst>
      <p:ext uri="{BB962C8B-B14F-4D97-AF65-F5344CB8AC3E}">
        <p14:creationId xmlns:p14="http://schemas.microsoft.com/office/powerpoint/2010/main" val="1506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Propriedades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Uma propriedade é definida identificando o nome da variável e para a criar basta associá-la a um valor através de uma atribuição.</a:t>
            </a:r>
            <a:endParaRPr lang="pt-PT" dirty="0"/>
          </a:p>
          <a:p>
            <a:pPr marL="1438275" lvl="1" indent="0">
              <a:buNone/>
            </a:pPr>
            <a:r>
              <a:rPr lang="pt-PT" i="1" dirty="0" err="1" smtClean="0">
                <a:solidFill>
                  <a:schemeClr val="tx2"/>
                </a:solidFill>
              </a:rPr>
              <a:t>nomePropriedade</a:t>
            </a:r>
            <a:r>
              <a:rPr lang="pt-PT" i="1" dirty="0" smtClean="0">
                <a:solidFill>
                  <a:schemeClr val="tx2"/>
                </a:solidFill>
              </a:rPr>
              <a:t> = valor</a:t>
            </a:r>
          </a:p>
          <a:p>
            <a:r>
              <a:rPr lang="pt-PT" dirty="0" smtClean="0"/>
              <a:t>As propriedades pode estar associadas a objetos. Neste caso basta associar:</a:t>
            </a:r>
          </a:p>
          <a:p>
            <a:pPr marL="1438275" lvl="1" indent="0">
              <a:buNone/>
            </a:pPr>
            <a:r>
              <a:rPr lang="pt-PT" i="1" dirty="0" err="1" smtClean="0">
                <a:solidFill>
                  <a:schemeClr val="tx2"/>
                </a:solidFill>
              </a:rPr>
              <a:t>nomeObjeto</a:t>
            </a:r>
            <a:r>
              <a:rPr lang="pt-PT" b="1" i="1" dirty="0" err="1" smtClean="0">
                <a:solidFill>
                  <a:schemeClr val="tx2"/>
                </a:solidFill>
              </a:rPr>
              <a:t>.</a:t>
            </a:r>
            <a:r>
              <a:rPr lang="pt-PT" i="1" dirty="0" err="1" smtClean="0">
                <a:solidFill>
                  <a:schemeClr val="tx2"/>
                </a:solidFill>
              </a:rPr>
              <a:t>nomePropriedade</a:t>
            </a:r>
            <a:endParaRPr lang="pt-PT" i="1" dirty="0">
              <a:solidFill>
                <a:schemeClr val="tx2"/>
              </a:solidFill>
            </a:endParaRPr>
          </a:p>
          <a:p>
            <a:r>
              <a:rPr lang="pt-PT" dirty="0" smtClean="0"/>
              <a:t>Atribuição de valores às propriedades de um objeto:</a:t>
            </a:r>
          </a:p>
          <a:p>
            <a:pPr marL="1438275" lvl="1" indent="0">
              <a:buNone/>
            </a:pPr>
            <a:r>
              <a:rPr lang="pt-PT" i="1" dirty="0" err="1" smtClean="0">
                <a:solidFill>
                  <a:schemeClr val="tx2"/>
                </a:solidFill>
              </a:rPr>
              <a:t>nomeObjeto</a:t>
            </a:r>
            <a:r>
              <a:rPr lang="pt-PT" b="1" i="1" dirty="0" err="1" smtClean="0">
                <a:solidFill>
                  <a:schemeClr val="tx2"/>
                </a:solidFill>
              </a:rPr>
              <a:t>.</a:t>
            </a:r>
            <a:r>
              <a:rPr lang="pt-PT" i="1" dirty="0" err="1" smtClean="0">
                <a:solidFill>
                  <a:schemeClr val="tx2"/>
                </a:solidFill>
              </a:rPr>
              <a:t>nomePropriedade</a:t>
            </a:r>
            <a:r>
              <a:rPr lang="pt-PT" i="1" dirty="0" smtClean="0">
                <a:solidFill>
                  <a:schemeClr val="tx2"/>
                </a:solidFill>
              </a:rPr>
              <a:t> = valor</a:t>
            </a:r>
            <a:endParaRPr lang="pt-PT" dirty="0">
              <a:solidFill>
                <a:schemeClr val="tx2"/>
              </a:solidFill>
            </a:endParaRP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7351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Propriedades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Exemplos</a:t>
            </a:r>
          </a:p>
          <a:p>
            <a:pPr lvl="1"/>
            <a:r>
              <a:rPr lang="pt-PT" dirty="0" smtClean="0"/>
              <a:t>var pessoa={</a:t>
            </a:r>
            <a:r>
              <a:rPr lang="pt-PT" dirty="0" err="1" smtClean="0"/>
              <a:t>nome:"</a:t>
            </a:r>
            <a:r>
              <a:rPr lang="pt-PT" dirty="0" err="1"/>
              <a:t>John</a:t>
            </a:r>
            <a:r>
              <a:rPr lang="pt-PT" dirty="0"/>
              <a:t>", </a:t>
            </a:r>
            <a:r>
              <a:rPr lang="pt-PT" dirty="0" err="1" smtClean="0"/>
              <a:t>apelido:"</a:t>
            </a:r>
            <a:r>
              <a:rPr lang="pt-PT" dirty="0" err="1"/>
              <a:t>Doe</a:t>
            </a:r>
            <a:r>
              <a:rPr lang="pt-PT" dirty="0"/>
              <a:t>", id:5566</a:t>
            </a:r>
            <a:r>
              <a:rPr lang="pt-PT" dirty="0" smtClean="0"/>
              <a:t>};</a:t>
            </a:r>
          </a:p>
          <a:p>
            <a:pPr marL="274320" lvl="1" indent="0">
              <a:buNone/>
            </a:pPr>
            <a:endParaRPr lang="pt-PT" dirty="0" smtClean="0"/>
          </a:p>
          <a:p>
            <a:pPr lvl="1"/>
            <a:r>
              <a:rPr lang="pt-PT" dirty="0"/>
              <a:t>var </a:t>
            </a:r>
            <a:r>
              <a:rPr lang="pt-PT" dirty="0" smtClean="0"/>
              <a:t>pessoa={</a:t>
            </a: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nome </a:t>
            </a:r>
            <a:r>
              <a:rPr lang="pt-PT" dirty="0"/>
              <a:t>: "John",</a:t>
            </a:r>
            <a:br>
              <a:rPr lang="pt-PT" dirty="0"/>
            </a:br>
            <a:r>
              <a:rPr lang="pt-PT" dirty="0" smtClean="0"/>
              <a:t>apelido</a:t>
            </a:r>
            <a:r>
              <a:rPr lang="pt-PT" dirty="0"/>
              <a:t>  : "Doe",</a:t>
            </a:r>
            <a:br>
              <a:rPr lang="pt-PT" dirty="0"/>
            </a:br>
            <a:r>
              <a:rPr lang="pt-PT" dirty="0"/>
              <a:t>id        :  5566</a:t>
            </a:r>
            <a:br>
              <a:rPr lang="pt-PT" dirty="0"/>
            </a:br>
            <a:r>
              <a:rPr lang="pt-PT" dirty="0"/>
              <a:t>};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588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Os métodos são funções que se encontram associados a objetos.</a:t>
            </a:r>
          </a:p>
          <a:p>
            <a:r>
              <a:rPr lang="pt-PT" dirty="0" smtClean="0"/>
              <a:t>Sintaxe:</a:t>
            </a:r>
          </a:p>
          <a:p>
            <a:pPr marL="719138" lvl="1" indent="0">
              <a:buNone/>
            </a:pPr>
            <a:r>
              <a:rPr lang="pt-PT" i="1" dirty="0" err="1">
                <a:solidFill>
                  <a:schemeClr val="tx2"/>
                </a:solidFill>
              </a:rPr>
              <a:t>f</a:t>
            </a:r>
            <a:r>
              <a:rPr lang="pt-PT" i="1" dirty="0" err="1" smtClean="0">
                <a:solidFill>
                  <a:schemeClr val="tx2"/>
                </a:solidFill>
              </a:rPr>
              <a:t>unction</a:t>
            </a:r>
            <a:r>
              <a:rPr lang="pt-PT" i="1" dirty="0" smtClean="0">
                <a:solidFill>
                  <a:schemeClr val="tx2"/>
                </a:solidFill>
              </a:rPr>
              <a:t> </a:t>
            </a:r>
            <a:r>
              <a:rPr lang="pt-PT" i="1" dirty="0" err="1" smtClean="0">
                <a:solidFill>
                  <a:schemeClr val="tx2"/>
                </a:solidFill>
              </a:rPr>
              <a:t>nomeMetodo</a:t>
            </a:r>
            <a:r>
              <a:rPr lang="pt-PT" i="1" dirty="0" smtClean="0">
                <a:solidFill>
                  <a:schemeClr val="tx2"/>
                </a:solidFill>
              </a:rPr>
              <a:t> ([parâmetro1] [,parâmetro2]…)</a:t>
            </a:r>
          </a:p>
          <a:p>
            <a:pPr marL="719138" lvl="1" indent="0">
              <a:buNone/>
            </a:pPr>
            <a:r>
              <a:rPr lang="pt-PT" i="1" dirty="0" smtClean="0">
                <a:solidFill>
                  <a:schemeClr val="tx2"/>
                </a:solidFill>
              </a:rPr>
              <a:t>{</a:t>
            </a:r>
          </a:p>
          <a:p>
            <a:pPr marL="719138" lvl="1" indent="0">
              <a:buNone/>
            </a:pPr>
            <a:r>
              <a:rPr lang="pt-PT" i="1" dirty="0">
                <a:solidFill>
                  <a:schemeClr val="tx2"/>
                </a:solidFill>
              </a:rPr>
              <a:t>	</a:t>
            </a:r>
            <a:r>
              <a:rPr lang="pt-PT" i="1" dirty="0" smtClean="0">
                <a:solidFill>
                  <a:schemeClr val="tx2"/>
                </a:solidFill>
              </a:rPr>
              <a:t>corpo do método</a:t>
            </a:r>
          </a:p>
          <a:p>
            <a:pPr marL="719138" lvl="1" indent="0">
              <a:buNone/>
            </a:pPr>
            <a:r>
              <a:rPr lang="pt-PT" i="1" dirty="0">
                <a:solidFill>
                  <a:schemeClr val="tx2"/>
                </a:solidFill>
              </a:rPr>
              <a:t>}</a:t>
            </a:r>
          </a:p>
          <a:p>
            <a:r>
              <a:rPr lang="pt-PT" dirty="0" smtClean="0"/>
              <a:t>Ligar um método a um objeto:</a:t>
            </a:r>
          </a:p>
          <a:p>
            <a:pPr marL="274320" lvl="1" indent="0">
              <a:buNone/>
            </a:pPr>
            <a:r>
              <a:rPr lang="pt-PT" i="1" dirty="0" err="1" smtClean="0">
                <a:solidFill>
                  <a:schemeClr val="tx2"/>
                </a:solidFill>
              </a:rPr>
              <a:t>nomeObjeto.nomeMetodo</a:t>
            </a:r>
            <a:r>
              <a:rPr lang="pt-PT" i="1" dirty="0">
                <a:solidFill>
                  <a:schemeClr val="tx2"/>
                </a:solidFill>
              </a:rPr>
              <a:t> ([parâmetro1] [,parâmetro2]…)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44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Criação de novos objetos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Um </a:t>
            </a:r>
            <a:r>
              <a:rPr lang="pt-PT" b="1" dirty="0" smtClean="0"/>
              <a:t>objeto</a:t>
            </a:r>
            <a:r>
              <a:rPr lang="pt-PT" dirty="0" smtClean="0"/>
              <a:t> é definido por um método chamado </a:t>
            </a:r>
            <a:r>
              <a:rPr lang="pt-PT" b="1" dirty="0" smtClean="0"/>
              <a:t>construtor</a:t>
            </a:r>
            <a:r>
              <a:rPr lang="pt-PT" dirty="0" smtClean="0"/>
              <a:t>.</a:t>
            </a:r>
          </a:p>
          <a:p>
            <a:pPr lvl="1"/>
            <a:r>
              <a:rPr lang="pt-PT" dirty="0" smtClean="0"/>
              <a:t>Um construtor é um modelo que define a estrutura do objeto a criar, é descrito por um método (função).</a:t>
            </a:r>
          </a:p>
          <a:p>
            <a:pPr marL="719138" lvl="1" indent="0">
              <a:buNone/>
            </a:pPr>
            <a:r>
              <a:rPr lang="pt-PT" i="1" dirty="0" err="1">
                <a:solidFill>
                  <a:schemeClr val="tx2"/>
                </a:solidFill>
              </a:rPr>
              <a:t>function</a:t>
            </a:r>
            <a:r>
              <a:rPr lang="pt-PT" i="1" dirty="0">
                <a:solidFill>
                  <a:schemeClr val="tx2"/>
                </a:solidFill>
              </a:rPr>
              <a:t> </a:t>
            </a:r>
            <a:r>
              <a:rPr lang="pt-PT" i="1" dirty="0" err="1" smtClean="0">
                <a:solidFill>
                  <a:schemeClr val="tx2"/>
                </a:solidFill>
              </a:rPr>
              <a:t>nomeConstruto</a:t>
            </a:r>
            <a:r>
              <a:rPr lang="pt-PT" i="1" dirty="0" smtClean="0">
                <a:solidFill>
                  <a:schemeClr val="tx2"/>
                </a:solidFill>
              </a:rPr>
              <a:t> </a:t>
            </a:r>
            <a:r>
              <a:rPr lang="pt-PT" i="1" dirty="0">
                <a:solidFill>
                  <a:schemeClr val="tx2"/>
                </a:solidFill>
              </a:rPr>
              <a:t>([parâmetro1] [,parâmetro2]…)</a:t>
            </a:r>
          </a:p>
          <a:p>
            <a:pPr marL="719138" lvl="1" indent="0">
              <a:buNone/>
            </a:pPr>
            <a:r>
              <a:rPr lang="pt-PT" i="1" dirty="0">
                <a:solidFill>
                  <a:schemeClr val="tx2"/>
                </a:solidFill>
              </a:rPr>
              <a:t>{</a:t>
            </a:r>
          </a:p>
          <a:p>
            <a:pPr marL="719138" lvl="1" indent="0">
              <a:buNone/>
            </a:pPr>
            <a:r>
              <a:rPr lang="pt-PT" i="1" dirty="0">
                <a:solidFill>
                  <a:schemeClr val="tx2"/>
                </a:solidFill>
              </a:rPr>
              <a:t>	corpo do </a:t>
            </a:r>
            <a:r>
              <a:rPr lang="pt-PT" i="1" dirty="0" smtClean="0">
                <a:solidFill>
                  <a:schemeClr val="tx2"/>
                </a:solidFill>
              </a:rPr>
              <a:t>construtor</a:t>
            </a:r>
            <a:endParaRPr lang="pt-PT" i="1" dirty="0">
              <a:solidFill>
                <a:schemeClr val="tx2"/>
              </a:solidFill>
            </a:endParaRPr>
          </a:p>
          <a:p>
            <a:pPr marL="719138" lvl="1" indent="0">
              <a:buNone/>
            </a:pPr>
            <a:r>
              <a:rPr lang="pt-PT" i="1" dirty="0" smtClean="0">
                <a:solidFill>
                  <a:schemeClr val="tx2"/>
                </a:solidFill>
              </a:rPr>
              <a:t>}</a:t>
            </a:r>
            <a:endParaRPr lang="pt-PT" dirty="0" smtClean="0"/>
          </a:p>
          <a:p>
            <a:r>
              <a:rPr lang="pt-PT" dirty="0" smtClean="0"/>
              <a:t>Um objeto é criado ou instanciado com o operador </a:t>
            </a:r>
            <a:r>
              <a:rPr lang="pt-PT" b="1" i="1" dirty="0" err="1" smtClean="0"/>
              <a:t>new</a:t>
            </a:r>
            <a:r>
              <a:rPr lang="pt-PT" dirty="0" smtClean="0"/>
              <a:t>.</a:t>
            </a:r>
          </a:p>
          <a:p>
            <a:pPr marL="274320" lvl="1" indent="0">
              <a:buNone/>
            </a:pPr>
            <a:r>
              <a:rPr lang="pt-PT" i="1" dirty="0" err="1" smtClean="0">
                <a:solidFill>
                  <a:schemeClr val="tx2"/>
                </a:solidFill>
              </a:rPr>
              <a:t>nomeObjeto</a:t>
            </a:r>
            <a:r>
              <a:rPr lang="pt-PT" i="1" dirty="0" smtClean="0">
                <a:solidFill>
                  <a:schemeClr val="tx2"/>
                </a:solidFill>
              </a:rPr>
              <a:t> = </a:t>
            </a:r>
            <a:r>
              <a:rPr lang="pt-PT" b="1" i="1" dirty="0" err="1" smtClean="0">
                <a:solidFill>
                  <a:schemeClr val="tx2"/>
                </a:solidFill>
              </a:rPr>
              <a:t>new</a:t>
            </a:r>
            <a:r>
              <a:rPr lang="pt-PT" i="1" dirty="0" smtClean="0">
                <a:solidFill>
                  <a:schemeClr val="tx2"/>
                </a:solidFill>
              </a:rPr>
              <a:t> </a:t>
            </a:r>
            <a:r>
              <a:rPr lang="pt-PT" i="1" dirty="0" err="1" smtClean="0">
                <a:solidFill>
                  <a:schemeClr val="tx2"/>
                </a:solidFill>
              </a:rPr>
              <a:t>nomeConstrutor</a:t>
            </a:r>
            <a:r>
              <a:rPr lang="pt-PT" i="1" dirty="0" smtClean="0">
                <a:solidFill>
                  <a:schemeClr val="tx2"/>
                </a:solidFill>
              </a:rPr>
              <a:t>(</a:t>
            </a:r>
            <a:r>
              <a:rPr lang="pt-PT" i="1" dirty="0">
                <a:solidFill>
                  <a:schemeClr val="tx2"/>
                </a:solidFill>
              </a:rPr>
              <a:t>([parâmetro1] [,parâmetro2</a:t>
            </a:r>
            <a:r>
              <a:rPr lang="pt-PT" i="1" dirty="0" smtClean="0">
                <a:solidFill>
                  <a:schemeClr val="tx2"/>
                </a:solidFill>
              </a:rPr>
              <a:t>]…)</a:t>
            </a:r>
            <a:endParaRPr lang="pt-PT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 </a:t>
            </a:r>
            <a:r>
              <a:rPr lang="pt-PT" b="1" i="1" dirty="0" err="1" smtClean="0"/>
              <a:t>this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</a:t>
            </a:r>
            <a:r>
              <a:rPr lang="pt-PT" dirty="0" smtClean="0"/>
              <a:t>erve </a:t>
            </a:r>
            <a:r>
              <a:rPr lang="pt-PT" dirty="0"/>
              <a:t>para definir o objeto corrente sobre o qual se está a evocar propriedades e métodos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smtClean="0"/>
              <a:t>Só deve ser usado dentro de um método ou de uma função construtora, onde o objeto não tem nome.</a:t>
            </a:r>
          </a:p>
          <a:p>
            <a:endParaRPr lang="pt-PT" dirty="0" smtClean="0"/>
          </a:p>
          <a:p>
            <a:r>
              <a:rPr lang="pt-PT" dirty="0" smtClean="0"/>
              <a:t>Os métodos são descritos no </a:t>
            </a:r>
            <a:r>
              <a:rPr lang="pt-PT" i="1" dirty="0" err="1" smtClean="0"/>
              <a:t>head</a:t>
            </a:r>
            <a:r>
              <a:rPr lang="pt-PT" dirty="0" smtClean="0"/>
              <a:t> do documento em HTML, enquanto as chamadas a elas ocorrem no </a:t>
            </a:r>
            <a:r>
              <a:rPr lang="pt-PT" i="1" dirty="0" smtClean="0"/>
              <a:t>body</a:t>
            </a:r>
            <a:r>
              <a:rPr lang="pt-PT" dirty="0" smtClean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5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Objetos predefinidos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6" y="1988840"/>
            <a:ext cx="7644554" cy="136815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61048"/>
            <a:ext cx="7632848" cy="248749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11560" y="161950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2"/>
                </a:solidFill>
              </a:rPr>
              <a:t>Método construtor: </a:t>
            </a:r>
            <a:r>
              <a:rPr lang="pt-PT" b="1" i="1" dirty="0" err="1" smtClean="0">
                <a:solidFill>
                  <a:schemeClr val="tx2"/>
                </a:solidFill>
              </a:rPr>
              <a:t>Array</a:t>
            </a:r>
            <a:endParaRPr lang="pt-PT" b="1" i="1" dirty="0">
              <a:solidFill>
                <a:schemeClr val="tx2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560" y="3484116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2"/>
                </a:solidFill>
              </a:rPr>
              <a:t>Método construtor: </a:t>
            </a:r>
            <a:r>
              <a:rPr lang="pt-PT" b="1" i="1" dirty="0" smtClean="0">
                <a:solidFill>
                  <a:schemeClr val="tx2"/>
                </a:solidFill>
              </a:rPr>
              <a:t>Date, </a:t>
            </a:r>
            <a:r>
              <a:rPr lang="pt-PT" b="1" i="1" dirty="0" err="1" smtClean="0">
                <a:solidFill>
                  <a:schemeClr val="tx2"/>
                </a:solidFill>
              </a:rPr>
              <a:t>Object</a:t>
            </a:r>
            <a:r>
              <a:rPr lang="pt-PT" b="1" i="1" dirty="0" smtClean="0">
                <a:solidFill>
                  <a:schemeClr val="tx2"/>
                </a:solidFill>
              </a:rPr>
              <a:t>, </a:t>
            </a:r>
            <a:r>
              <a:rPr lang="pt-PT" b="1" i="1" dirty="0" err="1" smtClean="0">
                <a:solidFill>
                  <a:schemeClr val="tx2"/>
                </a:solidFill>
              </a:rPr>
              <a:t>String</a:t>
            </a:r>
            <a:endParaRPr lang="pt-PT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Objetos predefinidos</a:t>
            </a:r>
            <a:endParaRPr lang="pt-PT" dirty="0"/>
          </a:p>
        </p:txBody>
      </p:sp>
      <p:pic>
        <p:nvPicPr>
          <p:cNvPr id="10" name="Marcador de Posição de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58" y="2132856"/>
            <a:ext cx="7550107" cy="792088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26324"/>
            <a:ext cx="7416824" cy="18126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71600" y="1630958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2"/>
                </a:solidFill>
              </a:rPr>
              <a:t>Método construtor: </a:t>
            </a:r>
            <a:r>
              <a:rPr lang="pt-PT" b="1" i="1" dirty="0" err="1" smtClean="0">
                <a:solidFill>
                  <a:schemeClr val="tx2"/>
                </a:solidFill>
              </a:rPr>
              <a:t>Math</a:t>
            </a:r>
            <a:endParaRPr lang="pt-PT" b="1" i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71600" y="335699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2"/>
                </a:solidFill>
              </a:rPr>
              <a:t>Construção de objetos</a:t>
            </a:r>
            <a:endParaRPr lang="pt-PT" b="1" i="1" dirty="0">
              <a:solidFill>
                <a:schemeClr val="tx2"/>
              </a:solidFill>
            </a:endParaRPr>
          </a:p>
        </p:txBody>
      </p:sp>
      <p:sp>
        <p:nvSpPr>
          <p:cNvPr id="3" name="Chamada rectangular 2"/>
          <p:cNvSpPr/>
          <p:nvPr/>
        </p:nvSpPr>
        <p:spPr>
          <a:xfrm>
            <a:off x="467544" y="5661248"/>
            <a:ext cx="1584176" cy="328228"/>
          </a:xfrm>
          <a:prstGeom prst="wedgeRectCallout">
            <a:avLst>
              <a:gd name="adj1" fmla="val 7511"/>
              <a:gd name="adj2" fmla="val -1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Nome do objeto</a:t>
            </a:r>
            <a:endParaRPr lang="pt-PT" sz="1400" dirty="0"/>
          </a:p>
        </p:txBody>
      </p:sp>
      <p:sp>
        <p:nvSpPr>
          <p:cNvPr id="8" name="Chamada rectangular 7"/>
          <p:cNvSpPr/>
          <p:nvPr/>
        </p:nvSpPr>
        <p:spPr>
          <a:xfrm>
            <a:off x="2296028" y="5813648"/>
            <a:ext cx="2203963" cy="351656"/>
          </a:xfrm>
          <a:prstGeom prst="wedgeRectCallout">
            <a:avLst>
              <a:gd name="adj1" fmla="val -66771"/>
              <a:gd name="adj2" fmla="val -207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Propriedade do objeto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226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Métodos do construtor </a:t>
            </a:r>
            <a:r>
              <a:rPr lang="pt-PT" dirty="0" err="1" smtClean="0"/>
              <a:t>Array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192688" cy="4565211"/>
          </a:xfrm>
        </p:spPr>
      </p:pic>
    </p:spTree>
    <p:extLst>
      <p:ext uri="{BB962C8B-B14F-4D97-AF65-F5344CB8AC3E}">
        <p14:creationId xmlns:p14="http://schemas.microsoft.com/office/powerpoint/2010/main" val="28570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 smtClean="0"/>
              <a:t>Boolean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5"/>
            <a:ext cx="7992888" cy="2481899"/>
          </a:xfrm>
        </p:spPr>
      </p:pic>
    </p:spTree>
    <p:extLst>
      <p:ext uri="{BB962C8B-B14F-4D97-AF65-F5344CB8AC3E}">
        <p14:creationId xmlns:p14="http://schemas.microsoft.com/office/powerpoint/2010/main" val="10803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smtClean="0"/>
              <a:t>Date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4296375" cy="781159"/>
          </a:xfrm>
        </p:spPr>
      </p:pic>
    </p:spTree>
    <p:extLst>
      <p:ext uri="{BB962C8B-B14F-4D97-AF65-F5344CB8AC3E}">
        <p14:creationId xmlns:p14="http://schemas.microsoft.com/office/powerpoint/2010/main" val="35719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 smtClean="0"/>
              <a:t>Client-side</a:t>
            </a:r>
            <a:r>
              <a:rPr lang="pt-PT" i="1" dirty="0" smtClean="0"/>
              <a:t> e server-</a:t>
            </a:r>
            <a:r>
              <a:rPr lang="pt-PT" i="1" dirty="0" err="1" smtClean="0"/>
              <a:t>side</a:t>
            </a:r>
            <a:r>
              <a:rPr lang="pt-PT" i="1" dirty="0" smtClean="0"/>
              <a:t> </a:t>
            </a:r>
            <a:r>
              <a:rPr lang="pt-PT" i="1" dirty="0" err="1" smtClean="0"/>
              <a:t>scripting</a:t>
            </a:r>
            <a:endParaRPr lang="pt-PT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768080"/>
          </a:xfrm>
        </p:spPr>
        <p:txBody>
          <a:bodyPr/>
          <a:lstStyle/>
          <a:p>
            <a:pPr marL="0" indent="0">
              <a:buNone/>
            </a:pPr>
            <a:r>
              <a:rPr lang="pt-PT" b="1" i="1" dirty="0" smtClean="0"/>
              <a:t>Cliente-</a:t>
            </a:r>
            <a:r>
              <a:rPr lang="pt-PT" b="1" i="1" dirty="0" err="1" smtClean="0"/>
              <a:t>side</a:t>
            </a:r>
            <a:r>
              <a:rPr lang="pt-PT" dirty="0" smtClean="0"/>
              <a:t> – códigos de programas que são processados do lado do cliente.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i="1" dirty="0" smtClean="0"/>
              <a:t>Server-</a:t>
            </a:r>
            <a:r>
              <a:rPr lang="pt-PT" b="1" i="1" dirty="0" err="1" smtClean="0"/>
              <a:t>side</a:t>
            </a:r>
            <a:r>
              <a:rPr lang="pt-PT" dirty="0" smtClean="0"/>
              <a:t> – códigos de programas que são processados do lado do servidor.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61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16824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/>
              <a:t>S</a:t>
            </a:r>
            <a:r>
              <a:rPr lang="pt-PT" dirty="0" err="1" smtClean="0"/>
              <a:t>tring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336704" cy="4610864"/>
          </a:xfrm>
        </p:spPr>
      </p:pic>
    </p:spTree>
    <p:extLst>
      <p:ext uri="{BB962C8B-B14F-4D97-AF65-F5344CB8AC3E}">
        <p14:creationId xmlns:p14="http://schemas.microsoft.com/office/powerpoint/2010/main" val="10867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 smtClean="0"/>
              <a:t>String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192688" cy="4439252"/>
          </a:xfrm>
        </p:spPr>
      </p:pic>
    </p:spTree>
    <p:extLst>
      <p:ext uri="{BB962C8B-B14F-4D97-AF65-F5344CB8AC3E}">
        <p14:creationId xmlns:p14="http://schemas.microsoft.com/office/powerpoint/2010/main" val="21751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 smtClean="0"/>
              <a:t>Math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488832" cy="110326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12995"/>
            <a:ext cx="7416824" cy="17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do construtor </a:t>
            </a:r>
            <a:r>
              <a:rPr lang="pt-PT" dirty="0" err="1" smtClean="0"/>
              <a:t>Math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6771"/>
            <a:ext cx="7272808" cy="4602835"/>
          </a:xfrm>
        </p:spPr>
      </p:pic>
    </p:spTree>
    <p:extLst>
      <p:ext uri="{BB962C8B-B14F-4D97-AF65-F5344CB8AC3E}">
        <p14:creationId xmlns:p14="http://schemas.microsoft.com/office/powerpoint/2010/main" val="27316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páginas web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Páginas dinâmicas</a:t>
            </a:r>
          </a:p>
          <a:p>
            <a:pPr lvl="1"/>
            <a:r>
              <a:rPr lang="pt-PT" dirty="0"/>
              <a:t>S</a:t>
            </a:r>
            <a:r>
              <a:rPr lang="pt-PT" dirty="0" smtClean="0"/>
              <a:t>ão páginas com capacidade de atualizarem automaticamente os seus conteúdos e de apresentarem interatividade entre o cliente e o servidor. Estas páginas são executadas no lado do servidor e depois enviadas ao cliente.</a:t>
            </a:r>
          </a:p>
          <a:p>
            <a:pPr lvl="1"/>
            <a:r>
              <a:rPr lang="pt-PT" dirty="0" smtClean="0"/>
              <a:t>PHP, ASP, JSP</a:t>
            </a:r>
          </a:p>
          <a:p>
            <a:r>
              <a:rPr lang="pt-PT" b="1" dirty="0" smtClean="0"/>
              <a:t>Páginas ativas</a:t>
            </a:r>
          </a:p>
          <a:p>
            <a:pPr lvl="1"/>
            <a:r>
              <a:rPr lang="pt-PT" dirty="0" smtClean="0"/>
              <a:t>São páginas que apresentam algum dinamismo do lado do cliente.</a:t>
            </a:r>
          </a:p>
          <a:p>
            <a:pPr lvl="1"/>
            <a:r>
              <a:rPr lang="pt-PT" dirty="0" err="1" smtClean="0"/>
              <a:t>JavaScript</a:t>
            </a:r>
            <a:r>
              <a:rPr lang="pt-PT" dirty="0" smtClean="0"/>
              <a:t>, códigos pré-compilados</a:t>
            </a:r>
          </a:p>
          <a:p>
            <a:r>
              <a:rPr lang="pt-PT" b="1" dirty="0" smtClean="0"/>
              <a:t>Páginas estáticas</a:t>
            </a:r>
          </a:p>
          <a:p>
            <a:pPr lvl="1"/>
            <a:r>
              <a:rPr lang="pt-PT" dirty="0" smtClean="0"/>
              <a:t>São constituídas apenas por código HTML e não apresentam qualquer interatividade ou dinamismo.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60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910</TotalTime>
  <Words>2337</Words>
  <Application>Microsoft Office PowerPoint</Application>
  <PresentationFormat>Apresentação no Ecrã (4:3)</PresentationFormat>
  <Paragraphs>557</Paragraphs>
  <Slides>84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84</vt:i4>
      </vt:variant>
    </vt:vector>
  </HeadingPairs>
  <TitlesOfParts>
    <vt:vector size="88" baseType="lpstr">
      <vt:lpstr>Arial</vt:lpstr>
      <vt:lpstr>Calibri</vt:lpstr>
      <vt:lpstr>Times New Roman</vt:lpstr>
      <vt:lpstr>Claridade</vt:lpstr>
      <vt:lpstr>Javascript</vt:lpstr>
      <vt:lpstr>Software</vt:lpstr>
      <vt:lpstr>Conceitos</vt:lpstr>
      <vt:lpstr>Objetivo: conjugação final</vt:lpstr>
      <vt:lpstr>O que são linguagens scripting</vt:lpstr>
      <vt:lpstr>Script</vt:lpstr>
      <vt:lpstr>Client-side e server-side scripting</vt:lpstr>
      <vt:lpstr>Client-side e server-side scripting</vt:lpstr>
      <vt:lpstr>Tipos de páginas web</vt:lpstr>
      <vt:lpstr>Javascript</vt:lpstr>
      <vt:lpstr>Scripts e html</vt:lpstr>
      <vt:lpstr>Adicionar JavaScript à sua página</vt:lpstr>
      <vt:lpstr>Primeira experiência</vt:lpstr>
      <vt:lpstr>Linhas de comentários</vt:lpstr>
      <vt:lpstr>Onde colocar os scripts?</vt:lpstr>
      <vt:lpstr>Onde colocar os scripts?</vt:lpstr>
      <vt:lpstr>Mensagens de erro…</vt:lpstr>
      <vt:lpstr>Ficha de trabalho</vt:lpstr>
      <vt:lpstr>Variáveis e  tipo de dados</vt:lpstr>
      <vt:lpstr>Tipo de dados</vt:lpstr>
      <vt:lpstr>Variáveis</vt:lpstr>
      <vt:lpstr>Declaração e atribuição</vt:lpstr>
      <vt:lpstr>Declaração e atribuição</vt:lpstr>
      <vt:lpstr>Constantes</vt:lpstr>
      <vt:lpstr>Literais</vt:lpstr>
      <vt:lpstr>Literais</vt:lpstr>
      <vt:lpstr>Ficha de trabalho</vt:lpstr>
      <vt:lpstr>Operadores</vt:lpstr>
      <vt:lpstr>Operadores aritméticos</vt:lpstr>
      <vt:lpstr>Atribuições</vt:lpstr>
      <vt:lpstr>Strings</vt:lpstr>
      <vt:lpstr>Operadores de comparação</vt:lpstr>
      <vt:lpstr>Operadores de comparação</vt:lpstr>
      <vt:lpstr>Operadores de comparação</vt:lpstr>
      <vt:lpstr>Operadores lógicos</vt:lpstr>
      <vt:lpstr>Precedência dos operadores</vt:lpstr>
      <vt:lpstr>Debugging em JavaScript</vt:lpstr>
      <vt:lpstr>Debugging em JavaScript</vt:lpstr>
      <vt:lpstr>Ficha de trabalho</vt:lpstr>
      <vt:lpstr>Estruturas de controlo</vt:lpstr>
      <vt:lpstr>Estrutura condicional</vt:lpstr>
      <vt:lpstr>Estrutura condicional</vt:lpstr>
      <vt:lpstr>Estrutura condicional</vt:lpstr>
      <vt:lpstr>Estrutura condicional</vt:lpstr>
      <vt:lpstr>Ficha de trabalho</vt:lpstr>
      <vt:lpstr>Estruturas de ciclos</vt:lpstr>
      <vt:lpstr>Ciclos de repetição</vt:lpstr>
      <vt:lpstr>Tipos de instruções</vt:lpstr>
      <vt:lpstr>Ficha de trabalho</vt:lpstr>
      <vt:lpstr>Tratamento de exceções</vt:lpstr>
      <vt:lpstr>Tratamento de exceções</vt:lpstr>
      <vt:lpstr>Tratamento de exceções</vt:lpstr>
      <vt:lpstr>Tratamento de exceções</vt:lpstr>
      <vt:lpstr>Tratamento de exceções</vt:lpstr>
      <vt:lpstr>Ficha de trabalho</vt:lpstr>
      <vt:lpstr>Arrays</vt:lpstr>
      <vt:lpstr>Arrays</vt:lpstr>
      <vt:lpstr>Arrays</vt:lpstr>
      <vt:lpstr>Matriz</vt:lpstr>
      <vt:lpstr>funções</vt:lpstr>
      <vt:lpstr>Funções</vt:lpstr>
      <vt:lpstr>Funções</vt:lpstr>
      <vt:lpstr>Funções</vt:lpstr>
      <vt:lpstr>Variáveis locais e globais</vt:lpstr>
      <vt:lpstr>Variáveis locais e globais</vt:lpstr>
      <vt:lpstr>Variável local e global</vt:lpstr>
      <vt:lpstr>Variável local e global</vt:lpstr>
      <vt:lpstr>POO</vt:lpstr>
      <vt:lpstr>POO</vt:lpstr>
      <vt:lpstr>Propriedades</vt:lpstr>
      <vt:lpstr>Propriedades</vt:lpstr>
      <vt:lpstr>Métodos</vt:lpstr>
      <vt:lpstr>Criação de novos objetos</vt:lpstr>
      <vt:lpstr>Operador this</vt:lpstr>
      <vt:lpstr>Objetos predefinidos</vt:lpstr>
      <vt:lpstr>Objetos predefinidos</vt:lpstr>
      <vt:lpstr>Métodos do construtor Array</vt:lpstr>
      <vt:lpstr>Métodos do construtor Boolean</vt:lpstr>
      <vt:lpstr>Métodos do construtor Date</vt:lpstr>
      <vt:lpstr>Apresentação do PowerPoint</vt:lpstr>
      <vt:lpstr>Métodos do construtor String</vt:lpstr>
      <vt:lpstr>Métodos do construtor String</vt:lpstr>
      <vt:lpstr>Métodos do construtor Math</vt:lpstr>
      <vt:lpstr>Métodos do construtor Math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Adelino Amaral</cp:lastModifiedBy>
  <cp:revision>186</cp:revision>
  <dcterms:created xsi:type="dcterms:W3CDTF">2013-02-04T11:36:51Z</dcterms:created>
  <dcterms:modified xsi:type="dcterms:W3CDTF">2014-01-08T11:18:32Z</dcterms:modified>
</cp:coreProperties>
</file>