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4" r:id="rId6"/>
    <p:sldId id="263" r:id="rId7"/>
    <p:sldId id="260" r:id="rId8"/>
    <p:sldId id="261"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AC061-28F6-4138-BDC4-56B03830A3AA}" type="datetimeFigureOut">
              <a:rPr lang="fr-FR" smtClean="0"/>
              <a:t>12/05/2020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3056F-D427-4505-B408-0216BDD63AD4}" type="slidenum">
              <a:rPr lang="fr-FR" smtClean="0"/>
              <a:t>‹N°›</a:t>
            </a:fld>
            <a:endParaRPr lang="fr-FR"/>
          </a:p>
        </p:txBody>
      </p:sp>
    </p:spTree>
    <p:extLst>
      <p:ext uri="{BB962C8B-B14F-4D97-AF65-F5344CB8AC3E}">
        <p14:creationId xmlns:p14="http://schemas.microsoft.com/office/powerpoint/2010/main" val="51624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6E3056F-D427-4505-B408-0216BDD63AD4}" type="slidenum">
              <a:rPr lang="fr-FR" smtClean="0"/>
              <a:t>1</a:t>
            </a:fld>
            <a:endParaRPr lang="fr-FR"/>
          </a:p>
        </p:txBody>
      </p:sp>
    </p:spTree>
    <p:extLst>
      <p:ext uri="{BB962C8B-B14F-4D97-AF65-F5344CB8AC3E}">
        <p14:creationId xmlns:p14="http://schemas.microsoft.com/office/powerpoint/2010/main" val="331729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CAAD6A8-0633-413A-A4FD-B51807320B6F}"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150898-2276-4E84-8D97-412EA683173F}"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7DAF9E7-E1F5-44CB-9DC5-8AAAE373DEA2}"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0E9D2F8-EBA6-4432-A92F-328335B33164}"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6DD28787-D030-47D7-A41E-6170B66DE527}"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25504CD-0497-48EA-88B4-D39374242C13}"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4A28DC0-D96A-4320-8DA1-106A0750E4BF}"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7ECFA2E-F1BC-4AB8-8CA5-5765B4F859C6}"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ECB0FD1-FE06-46F2-8C1E-AD8F1CBFBD64}"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685C4FF-268E-4CEE-AD69-1A0E2690A7A4}" type="datetime1">
              <a:rPr lang="en-US" smtClean="0"/>
              <a:t>5/12/2020</a:t>
            </a:fld>
            <a:endParaRPr lang="en-US" dirty="0"/>
          </a:p>
        </p:txBody>
      </p:sp>
      <p:sp>
        <p:nvSpPr>
          <p:cNvPr id="5" name="Footer Placeholder 4"/>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1CAB86C-C450-4A2B-A6AC-CEA81FA2E414}"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AAA30AC-0AE5-4A67-94DF-C8BF46A02F4C}" type="datetime1">
              <a:rPr lang="en-US" smtClean="0"/>
              <a:t>5/12/2020</a:t>
            </a:fld>
            <a:endParaRPr lang="en-US" dirty="0"/>
          </a:p>
        </p:txBody>
      </p:sp>
      <p:sp>
        <p:nvSpPr>
          <p:cNvPr id="8" name="Footer Placeholder 7"/>
          <p:cNvSpPr>
            <a:spLocks noGrp="1"/>
          </p:cNvSpPr>
          <p:nvPr>
            <p:ph type="ftr" sz="quarter" idx="11"/>
          </p:nvPr>
        </p:nvSpPr>
        <p:spPr/>
        <p:txBody>
          <a:bodyPr/>
          <a:lstStyle/>
          <a:p>
            <a:r>
              <a:rPr lang="en-US" smtClean="0"/>
              <a:t>12/05/2020</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CC0FF06-D3C3-4973-8EA8-5A97EB9AEE03}" type="datetime1">
              <a:rPr lang="en-US" smtClean="0"/>
              <a:t>5/12/2020</a:t>
            </a:fld>
            <a:endParaRPr lang="en-US" dirty="0"/>
          </a:p>
        </p:txBody>
      </p:sp>
      <p:sp>
        <p:nvSpPr>
          <p:cNvPr id="4" name="Footer Placeholder 3"/>
          <p:cNvSpPr>
            <a:spLocks noGrp="1"/>
          </p:cNvSpPr>
          <p:nvPr>
            <p:ph type="ftr" sz="quarter" idx="11"/>
          </p:nvPr>
        </p:nvSpPr>
        <p:spPr/>
        <p:txBody>
          <a:bodyPr/>
          <a:lstStyle/>
          <a:p>
            <a:r>
              <a:rPr lang="en-US" smtClean="0"/>
              <a:t>12/05/2020</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C42BE-FC1F-4D25-B202-7D60123075A7}" type="datetime1">
              <a:rPr lang="en-US" smtClean="0"/>
              <a:t>5/12/2020</a:t>
            </a:fld>
            <a:endParaRPr lang="en-US" dirty="0"/>
          </a:p>
        </p:txBody>
      </p:sp>
      <p:sp>
        <p:nvSpPr>
          <p:cNvPr id="3" name="Footer Placeholder 2"/>
          <p:cNvSpPr>
            <a:spLocks noGrp="1"/>
          </p:cNvSpPr>
          <p:nvPr>
            <p:ph type="ftr" sz="quarter" idx="11"/>
          </p:nvPr>
        </p:nvSpPr>
        <p:spPr/>
        <p:txBody>
          <a:bodyPr/>
          <a:lstStyle/>
          <a:p>
            <a:r>
              <a:rPr lang="en-US" smtClean="0"/>
              <a:t>12/05/2020</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B7793CE-AD16-4A21-9B60-AEC7E86C42FD}"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7A25007-A664-42EB-A8AD-F106EFD7E85F}" type="datetime1">
              <a:rPr lang="en-US" smtClean="0"/>
              <a:t>5/12/2020</a:t>
            </a:fld>
            <a:endParaRPr lang="en-US" dirty="0"/>
          </a:p>
        </p:txBody>
      </p:sp>
      <p:sp>
        <p:nvSpPr>
          <p:cNvPr id="6" name="Footer Placeholder 5"/>
          <p:cNvSpPr>
            <a:spLocks noGrp="1"/>
          </p:cNvSpPr>
          <p:nvPr>
            <p:ph type="ftr" sz="quarter" idx="11"/>
          </p:nvPr>
        </p:nvSpPr>
        <p:spPr/>
        <p:txBody>
          <a:bodyPr/>
          <a:lstStyle/>
          <a:p>
            <a:r>
              <a:rPr lang="en-US" smtClean="0"/>
              <a:t>12/05/2020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28F4F0-CC2C-4540-8F5C-034374C428D1}" type="datetime1">
              <a:rPr lang="en-US" smtClean="0"/>
              <a:t>5/12/2020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12/05/2020</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500" dirty="0" smtClean="0">
                <a:latin typeface="Times New Roman" panose="02020603050405020304" pitchFamily="18" charset="0"/>
                <a:cs typeface="Times New Roman" panose="02020603050405020304" pitchFamily="18" charset="0"/>
              </a:rPr>
              <a:t>DOCUMENT RESUMANT LES CONCEPTS DU MCD,MLD et SQL</a:t>
            </a:r>
            <a:endParaRPr lang="fr-FR" sz="3500"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p:txBody>
          <a:bodyPr/>
          <a:lstStyle/>
          <a:p>
            <a:endParaRPr lang="fr-FR" dirty="0" smtClean="0"/>
          </a:p>
          <a:p>
            <a:r>
              <a:rPr lang="fr-FR" dirty="0" smtClean="0"/>
              <a:t>Présenté par: Adelino ILVEN MENDES</a:t>
            </a:r>
            <a:endParaRPr lang="fr-FR" dirty="0"/>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188942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127637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Times New Roman" panose="02020603050405020304" pitchFamily="18" charset="0"/>
                <a:cs typeface="Times New Roman" panose="02020603050405020304" pitchFamily="18" charset="0"/>
              </a:rPr>
              <a:t>Concepts Analyse et Conception de base de données</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p:txBody>
          <a:bodyPr/>
          <a:lstStyle/>
          <a:p>
            <a:pPr>
              <a:buFont typeface="+mj-lt"/>
              <a:buAutoNum type="alphaUcPeriod"/>
            </a:pPr>
            <a:r>
              <a:rPr lang="fr-FR" dirty="0" smtClean="0">
                <a:latin typeface="Times New Roman" panose="02020603050405020304" pitchFamily="18" charset="0"/>
                <a:cs typeface="Times New Roman" panose="02020603050405020304" pitchFamily="18" charset="0"/>
              </a:rPr>
              <a:t>MCD</a:t>
            </a:r>
          </a:p>
          <a:p>
            <a:pPr marL="0" indent="0">
              <a:buNone/>
            </a:pPr>
            <a:r>
              <a:rPr lang="fr-FR" dirty="0">
                <a:latin typeface="Times New Roman" panose="02020603050405020304" pitchFamily="18" charset="0"/>
                <a:cs typeface="Times New Roman" panose="02020603050405020304" pitchFamily="18" charset="0"/>
              </a:rPr>
              <a:t>Le Modèle Conceptuel de Données (MCD) permet d’organiser l’ensemble des données récoltées selon un schéma </a:t>
            </a:r>
            <a:r>
              <a:rPr lang="fr-FR" dirty="0" smtClean="0">
                <a:latin typeface="Times New Roman" panose="02020603050405020304" pitchFamily="18" charset="0"/>
                <a:cs typeface="Times New Roman" panose="02020603050405020304" pitchFamily="18" charset="0"/>
              </a:rPr>
              <a:t>entités-associations.</a:t>
            </a:r>
          </a:p>
          <a:p>
            <a:pPr marL="0" indent="0">
              <a:buNone/>
            </a:pPr>
            <a:endParaRPr lang="fr-FR" dirty="0" smtClean="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Mettons nous en contexte et prenons l’exemple de notre bibliothèque personnelle. Considérons que nous voulions mettre en place un inventaire de nos livres (documents imprimés). Quelles sont les données dont nous avons besoins pour construire cet inventaire ? Voici par exemple un ensemble de données sous la forme d’un tableau :</a:t>
            </a: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08" y="4890550"/>
            <a:ext cx="5430008" cy="1928633"/>
          </a:xfrm>
          <a:prstGeom prst="rect">
            <a:avLst/>
          </a:prstGeom>
        </p:spPr>
      </p:pic>
    </p:spTree>
    <p:extLst>
      <p:ext uri="{BB962C8B-B14F-4D97-AF65-F5344CB8AC3E}">
        <p14:creationId xmlns:p14="http://schemas.microsoft.com/office/powerpoint/2010/main" val="129373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Concepts Analyse et Conception de base de données</a:t>
            </a:r>
            <a:endParaRPr lang="fr-FR" dirty="0"/>
          </a:p>
        </p:txBody>
      </p:sp>
      <p:sp>
        <p:nvSpPr>
          <p:cNvPr id="3" name="Espace réservé du contenu 2"/>
          <p:cNvSpPr>
            <a:spLocks noGrp="1"/>
          </p:cNvSpPr>
          <p:nvPr>
            <p:ph idx="1"/>
          </p:nvPr>
        </p:nvSpPr>
        <p:spPr>
          <a:xfrm>
            <a:off x="2589212" y="1738648"/>
            <a:ext cx="8915400" cy="4172574"/>
          </a:xfrm>
        </p:spPr>
        <p:txBody>
          <a:bodyPr/>
          <a:lstStyle/>
          <a:p>
            <a:pPr>
              <a:buAutoNum type="alphaUcPeriod"/>
            </a:pPr>
            <a:r>
              <a:rPr lang="fr-FR" sz="2500" b="1" dirty="0" smtClean="0"/>
              <a:t>  </a:t>
            </a:r>
            <a:r>
              <a:rPr lang="fr-FR" sz="2500" b="1" dirty="0" smtClean="0">
                <a:latin typeface="Times New Roman" panose="02020603050405020304" pitchFamily="18" charset="0"/>
                <a:cs typeface="Times New Roman" panose="02020603050405020304" pitchFamily="18" charset="0"/>
              </a:rPr>
              <a:t>MCD</a:t>
            </a:r>
          </a:p>
          <a:p>
            <a:pPr marL="0" indent="0">
              <a:buNone/>
            </a:pPr>
            <a:r>
              <a:rPr lang="fr-FR" dirty="0">
                <a:latin typeface="Times New Roman" panose="02020603050405020304" pitchFamily="18" charset="0"/>
                <a:cs typeface="Times New Roman" panose="02020603050405020304" pitchFamily="18" charset="0"/>
              </a:rPr>
              <a:t>Une fois que l’on a une liste exhaustive des données dont on a besoin, il faut organiser ces données en fonction de : - Entité : Un "objet" pourvue d’une existence propre. - Association : Relation entre entités, c’est un lien sémantique indépendant de tout traitement. Il est caractérisé par un verbe ou un substantif. - Propriété : Plus petit élément d’information qui a un sens en lui-même et qui décrit une entité ou une association. - Identifiant : Élément unique d’une entité qui permet de définir une seule </a:t>
            </a:r>
            <a:r>
              <a:rPr lang="fr-FR" dirty="0" smtClean="0">
                <a:latin typeface="Times New Roman" panose="02020603050405020304" pitchFamily="18" charset="0"/>
                <a:cs typeface="Times New Roman" panose="02020603050405020304" pitchFamily="18" charset="0"/>
              </a:rPr>
              <a:t>occurrence. </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Occurrence </a:t>
            </a:r>
            <a:r>
              <a:rPr lang="fr-FR" dirty="0">
                <a:latin typeface="Times New Roman" panose="02020603050405020304" pitchFamily="18" charset="0"/>
                <a:cs typeface="Times New Roman" panose="02020603050405020304" pitchFamily="18" charset="0"/>
              </a:rPr>
              <a:t>: Ensemble des valeurs que peut prendre une propriété. - Cardinalité : Indique le nombre minimum et le nombre maximum </a:t>
            </a:r>
            <a:r>
              <a:rPr lang="fr-FR" dirty="0" smtClean="0">
                <a:latin typeface="Times New Roman" panose="02020603050405020304" pitchFamily="18" charset="0"/>
                <a:cs typeface="Times New Roman" panose="02020603050405020304" pitchFamily="18" charset="0"/>
              </a:rPr>
              <a:t>d’occurrences </a:t>
            </a:r>
            <a:r>
              <a:rPr lang="fr-FR" dirty="0">
                <a:latin typeface="Times New Roman" panose="02020603050405020304" pitchFamily="18" charset="0"/>
                <a:cs typeface="Times New Roman" panose="02020603050405020304" pitchFamily="18" charset="0"/>
              </a:rPr>
              <a:t>de l’association pour une </a:t>
            </a:r>
            <a:r>
              <a:rPr lang="fr-FR" dirty="0" smtClean="0">
                <a:latin typeface="Times New Roman" panose="02020603050405020304" pitchFamily="18" charset="0"/>
                <a:cs typeface="Times New Roman" panose="02020603050405020304" pitchFamily="18" charset="0"/>
              </a:rPr>
              <a:t>occurrence </a:t>
            </a:r>
            <a:r>
              <a:rPr lang="fr-FR" dirty="0">
                <a:latin typeface="Times New Roman" panose="02020603050405020304" pitchFamily="18" charset="0"/>
                <a:cs typeface="Times New Roman" panose="02020603050405020304" pitchFamily="18" charset="0"/>
              </a:rPr>
              <a:t>de </a:t>
            </a:r>
            <a:r>
              <a:rPr lang="fr-FR" dirty="0" smtClean="0">
                <a:latin typeface="Times New Roman" panose="02020603050405020304" pitchFamily="18" charset="0"/>
                <a:cs typeface="Times New Roman" panose="02020603050405020304" pitchFamily="18" charset="0"/>
              </a:rPr>
              <a:t>l’entité.</a:t>
            </a:r>
            <a:endParaRPr lang="fr-FR"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731" y="4572001"/>
            <a:ext cx="5564362" cy="2170090"/>
          </a:xfrm>
          <a:prstGeom prst="rect">
            <a:avLst/>
          </a:prstGeom>
        </p:spPr>
      </p:pic>
    </p:spTree>
    <p:extLst>
      <p:ext uri="{BB962C8B-B14F-4D97-AF65-F5344CB8AC3E}">
        <p14:creationId xmlns:p14="http://schemas.microsoft.com/office/powerpoint/2010/main" val="318865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237744"/>
            <a:ext cx="8911687" cy="1280890"/>
          </a:xfrm>
        </p:spPr>
        <p:txBody>
          <a:bodyPr>
            <a:normAutofit fontScale="90000"/>
          </a:bodyPr>
          <a:lstStyle/>
          <a:p>
            <a:r>
              <a:rPr lang="fr-FR" b="1" dirty="0">
                <a:latin typeface="Times New Roman" panose="02020603050405020304" pitchFamily="18" charset="0"/>
                <a:cs typeface="Times New Roman" panose="02020603050405020304" pitchFamily="18" charset="0"/>
              </a:rPr>
              <a:t>Concepts Analyse et Conception de base de données</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a:xfrm>
            <a:off x="2589212" y="1518634"/>
            <a:ext cx="8915400" cy="4392588"/>
          </a:xfrm>
        </p:spPr>
        <p:txBody>
          <a:bodyPr/>
          <a:lstStyle/>
          <a:p>
            <a:pPr marL="0" indent="0">
              <a:buNone/>
            </a:pPr>
            <a:r>
              <a:rPr lang="fr-FR" dirty="0" smtClean="0">
                <a:latin typeface="Times New Roman" panose="02020603050405020304" pitchFamily="18" charset="0"/>
                <a:cs typeface="Times New Roman" panose="02020603050405020304" pitchFamily="18" charset="0"/>
              </a:rPr>
              <a:t>MCD EXEMPLE</a:t>
            </a:r>
          </a:p>
          <a:p>
            <a:pPr marL="0" indent="0">
              <a:buNone/>
            </a:pPr>
            <a:endParaRPr lang="fr-FR"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dirty="0"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946788"/>
            <a:ext cx="6439799" cy="2210108"/>
          </a:xfrm>
          <a:prstGeom prst="rect">
            <a:avLst/>
          </a:prstGeom>
        </p:spPr>
      </p:pic>
      <p:sp>
        <p:nvSpPr>
          <p:cNvPr id="6" name="ZoneTexte 5"/>
          <p:cNvSpPr txBox="1"/>
          <p:nvPr/>
        </p:nvSpPr>
        <p:spPr>
          <a:xfrm>
            <a:off x="2447545" y="4269189"/>
            <a:ext cx="8915400" cy="2031325"/>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Un livre n’appartient pas nécessairement à une collection. Par contre, il ne peut appartenir qu’à une seule collection.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livre est écrit au moins par un auteur ou un anonyme. </a:t>
            </a:r>
          </a:p>
          <a:p>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livre est publié par au moins un éditeurs. </a:t>
            </a:r>
          </a:p>
          <a:p>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auteur écrit au moins un livre.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éditeur publie au moins un livre. </a:t>
            </a:r>
          </a:p>
          <a:p>
            <a:r>
              <a:rPr lang="fr-FR" dirty="0" smtClean="0">
                <a:latin typeface="Times New Roman" panose="02020603050405020304" pitchFamily="18" charset="0"/>
                <a:cs typeface="Times New Roman" panose="02020603050405020304" pitchFamily="18" charset="0"/>
              </a:rPr>
              <a:t>Un </a:t>
            </a:r>
            <a:r>
              <a:rPr lang="fr-FR" dirty="0">
                <a:latin typeface="Times New Roman" panose="02020603050405020304" pitchFamily="18" charset="0"/>
                <a:cs typeface="Times New Roman" panose="02020603050405020304" pitchFamily="18" charset="0"/>
              </a:rPr>
              <a:t>éditeur ne crée pas nécessairement une collection et il peut en créer plusieurs</a:t>
            </a:r>
          </a:p>
        </p:txBody>
      </p:sp>
    </p:spTree>
    <p:extLst>
      <p:ext uri="{BB962C8B-B14F-4D97-AF65-F5344CB8AC3E}">
        <p14:creationId xmlns:p14="http://schemas.microsoft.com/office/powerpoint/2010/main" val="186542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Times New Roman" panose="02020603050405020304" pitchFamily="18" charset="0"/>
                <a:cs typeface="Times New Roman" panose="02020603050405020304" pitchFamily="18" charset="0"/>
              </a:rPr>
              <a:t>Concepts Analyse et Conception de base de données</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p:txBody>
          <a:bodyPr/>
          <a:lstStyle/>
          <a:p>
            <a:pPr marL="0" indent="0">
              <a:buNone/>
            </a:pPr>
            <a:r>
              <a:rPr lang="fr-FR" b="1" dirty="0" smtClean="0">
                <a:latin typeface="Times New Roman" panose="02020603050405020304" pitchFamily="18" charset="0"/>
                <a:cs typeface="Times New Roman" panose="02020603050405020304" pitchFamily="18" charset="0"/>
              </a:rPr>
              <a:t>CLE primaire</a:t>
            </a:r>
          </a:p>
          <a:p>
            <a:pPr marL="0" indent="0">
              <a:buNone/>
            </a:pPr>
            <a:endParaRPr lang="fr-FR" b="1"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165050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Times New Roman" panose="02020603050405020304" pitchFamily="18" charset="0"/>
                <a:cs typeface="Times New Roman" panose="02020603050405020304" pitchFamily="18" charset="0"/>
              </a:rPr>
              <a:t>Concepts Analyse et Conception de base de données</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313014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Times New Roman" panose="02020603050405020304" pitchFamily="18" charset="0"/>
                <a:cs typeface="Times New Roman" panose="02020603050405020304" pitchFamily="18" charset="0"/>
              </a:rPr>
              <a:t>Concepts Analyse et Conception de base de données</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183015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latin typeface="Times New Roman" panose="02020603050405020304" pitchFamily="18" charset="0"/>
                <a:cs typeface="Times New Roman" panose="02020603050405020304" pitchFamily="18" charset="0"/>
              </a:rPr>
              <a:t>PLAN</a:t>
            </a:r>
            <a:endParaRPr lang="fr-FR"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lnSpcReduction="10000"/>
          </a:bodyPr>
          <a:lstStyle/>
          <a:p>
            <a:r>
              <a:rPr lang="fr-FR" sz="2000" b="1" dirty="0">
                <a:latin typeface="Times New Roman" panose="02020603050405020304" pitchFamily="18" charset="0"/>
                <a:cs typeface="Times New Roman" panose="02020603050405020304" pitchFamily="18" charset="0"/>
              </a:rPr>
              <a:t>Notion Analyse et </a:t>
            </a:r>
            <a:r>
              <a:rPr lang="fr-FR" sz="2000" b="1" dirty="0" smtClean="0">
                <a:latin typeface="Times New Roman" panose="02020603050405020304" pitchFamily="18" charset="0"/>
                <a:cs typeface="Times New Roman" panose="02020603050405020304" pitchFamily="18" charset="0"/>
              </a:rPr>
              <a:t>Conception</a:t>
            </a:r>
          </a:p>
          <a:p>
            <a:pPr>
              <a:buFont typeface="Wingdings" panose="05000000000000000000" pitchFamily="2" charset="2"/>
              <a:buChar char="§"/>
            </a:pPr>
            <a:r>
              <a:rPr lang="fr-FR" sz="2000" b="1" dirty="0" smtClean="0">
                <a:latin typeface="Times New Roman" panose="02020603050405020304" pitchFamily="18" charset="0"/>
                <a:cs typeface="Times New Roman" panose="02020603050405020304" pitchFamily="18" charset="0"/>
              </a:rPr>
              <a:t>Qu’est ce qu’une base de donnée ?</a:t>
            </a:r>
          </a:p>
          <a:p>
            <a:pPr>
              <a:buFont typeface="Wingdings" panose="05000000000000000000" pitchFamily="2" charset="2"/>
              <a:buChar char="§"/>
            </a:pPr>
            <a:r>
              <a:rPr lang="fr-FR" sz="2000" b="1" dirty="0" smtClean="0">
                <a:latin typeface="Times New Roman" panose="02020603050405020304" pitchFamily="18" charset="0"/>
                <a:cs typeface="Times New Roman" panose="02020603050405020304" pitchFamily="18" charset="0"/>
              </a:rPr>
              <a:t>Merise</a:t>
            </a:r>
          </a:p>
          <a:p>
            <a:pPr>
              <a:buFont typeface="Wingdings" panose="05000000000000000000" pitchFamily="2" charset="2"/>
              <a:buChar char="§"/>
            </a:pPr>
            <a:r>
              <a:rPr lang="fr-FR" sz="2000" b="1" dirty="0" err="1" smtClean="0">
                <a:latin typeface="Times New Roman" panose="02020603050405020304" pitchFamily="18" charset="0"/>
                <a:cs typeface="Times New Roman" panose="02020603050405020304" pitchFamily="18" charset="0"/>
              </a:rPr>
              <a:t>Uml</a:t>
            </a:r>
            <a:endParaRPr lang="fr-FR"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sz="2000" b="1" dirty="0" smtClean="0">
                <a:latin typeface="Times New Roman" panose="02020603050405020304" pitchFamily="18" charset="0"/>
                <a:cs typeface="Times New Roman" panose="02020603050405020304" pitchFamily="18" charset="0"/>
              </a:rPr>
              <a:t>Etude comparative</a:t>
            </a:r>
          </a:p>
          <a:p>
            <a:r>
              <a:rPr lang="fr-FR" sz="2000" b="1" dirty="0">
                <a:latin typeface="Times New Roman" panose="02020603050405020304" pitchFamily="18" charset="0"/>
                <a:cs typeface="Times New Roman" panose="02020603050405020304" pitchFamily="18" charset="0"/>
              </a:rPr>
              <a:t>Concepts Analyse et Conception </a:t>
            </a:r>
            <a:r>
              <a:rPr lang="fr-FR" sz="2000" b="1" dirty="0" smtClean="0">
                <a:latin typeface="Times New Roman" panose="02020603050405020304" pitchFamily="18" charset="0"/>
                <a:cs typeface="Times New Roman" panose="02020603050405020304" pitchFamily="18" charset="0"/>
              </a:rPr>
              <a:t>de base de données</a:t>
            </a:r>
          </a:p>
          <a:p>
            <a:pPr marL="0" indent="0">
              <a:buNone/>
            </a:pPr>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A)  MCD</a:t>
            </a:r>
          </a:p>
          <a:p>
            <a:pPr marL="0" indent="0">
              <a:buNone/>
            </a:pPr>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B) MLD</a:t>
            </a:r>
          </a:p>
          <a:p>
            <a:r>
              <a:rPr lang="fr-FR" sz="2000" b="1" dirty="0" smtClean="0">
                <a:latin typeface="Times New Roman" panose="02020603050405020304" pitchFamily="18" charset="0"/>
                <a:cs typeface="Times New Roman" panose="02020603050405020304" pitchFamily="18" charset="0"/>
              </a:rPr>
              <a:t>SQL</a:t>
            </a: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90556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sz="2500" b="1" dirty="0">
                <a:latin typeface="Times New Roman" panose="02020603050405020304" pitchFamily="18" charset="0"/>
                <a:cs typeface="Times New Roman" panose="02020603050405020304" pitchFamily="18" charset="0"/>
              </a:rPr>
              <a:t>Qu’est ce qu’une base de donnée </a:t>
            </a:r>
            <a:r>
              <a:rPr lang="fr-FR" sz="2500" b="1" dirty="0" smtClean="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Elle peut être définie comme un ensemble structuré d’informations organisées de manière à ce qu’elles puissent être </a:t>
            </a:r>
            <a:r>
              <a:rPr lang="fr-FR" dirty="0" smtClean="0">
                <a:latin typeface="Times New Roman" panose="02020603050405020304" pitchFamily="18" charset="0"/>
                <a:cs typeface="Times New Roman" panose="02020603050405020304" pitchFamily="18" charset="0"/>
              </a:rPr>
              <a:t>consultées, rangées</a:t>
            </a:r>
            <a:r>
              <a:rPr lang="fr-FR" dirty="0">
                <a:latin typeface="Times New Roman" panose="02020603050405020304" pitchFamily="18" charset="0"/>
                <a:cs typeface="Times New Roman" panose="02020603050405020304" pitchFamily="18" charset="0"/>
              </a:rPr>
              <a:t>, modifiées, de façon la plus simple et la plus rapide possible et ceci par plusieurs utilisateurs différents</a:t>
            </a:r>
            <a:r>
              <a:rPr lang="fr-FR" dirty="0" smtClean="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En informatique, une base de données s’associe à des outils spécifiques qui permettent d’organiser et de structurer les données comme un Système de gestion de base de données (SGBD), logiciel qui gère et permet l’accès aux données de la base</a:t>
            </a:r>
            <a:r>
              <a:rPr lang="fr-FR" dirty="0" smtClean="0">
                <a:latin typeface="Times New Roman" panose="02020603050405020304" pitchFamily="18" charset="0"/>
                <a:cs typeface="Times New Roman" panose="02020603050405020304" pitchFamily="18" charset="0"/>
              </a:rPr>
              <a:t>.</a:t>
            </a:r>
          </a:p>
          <a:p>
            <a:pPr marL="0" indent="0">
              <a:buNone/>
            </a:pPr>
            <a:endParaRPr lang="fr-FR" sz="1600"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217186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Qu’est ce qu’une base de donnée ?</a:t>
            </a:r>
          </a:p>
          <a:p>
            <a:pPr marL="0" indent="0">
              <a:buNone/>
            </a:pPr>
            <a:endParaRPr lang="fr-FR" dirty="0"/>
          </a:p>
        </p:txBody>
      </p:sp>
      <p:sp>
        <p:nvSpPr>
          <p:cNvPr id="4" name="Espace réservé du pied de page 3"/>
          <p:cNvSpPr>
            <a:spLocks noGrp="1"/>
          </p:cNvSpPr>
          <p:nvPr>
            <p:ph type="ftr" sz="quarter" idx="11"/>
          </p:nvPr>
        </p:nvSpPr>
        <p:spPr/>
        <p:txBody>
          <a:bodyPr/>
          <a:lstStyle/>
          <a:p>
            <a:r>
              <a:rPr lang="en-US" dirty="0"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2583520"/>
            <a:ext cx="5382649" cy="3327701"/>
          </a:xfrm>
          <a:prstGeom prst="rect">
            <a:avLst/>
          </a:prstGeom>
        </p:spPr>
      </p:pic>
      <p:sp>
        <p:nvSpPr>
          <p:cNvPr id="6" name="ZoneTexte 5"/>
          <p:cNvSpPr txBox="1"/>
          <p:nvPr/>
        </p:nvSpPr>
        <p:spPr>
          <a:xfrm>
            <a:off x="8135508" y="2583520"/>
            <a:ext cx="3532751" cy="1200329"/>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C’est une base de données ! Nous avons dans ce meuble des données brutes sur des fiches regroupées dans des tiroirs.</a:t>
            </a:r>
          </a:p>
        </p:txBody>
      </p:sp>
    </p:spTree>
    <p:extLst>
      <p:ext uri="{BB962C8B-B14F-4D97-AF65-F5344CB8AC3E}">
        <p14:creationId xmlns:p14="http://schemas.microsoft.com/office/powerpoint/2010/main" val="160792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dirty="0"/>
          </a:p>
        </p:txBody>
      </p:sp>
      <p:sp>
        <p:nvSpPr>
          <p:cNvPr id="3" name="Espace réservé du contenu 2"/>
          <p:cNvSpPr>
            <a:spLocks noGrp="1"/>
          </p:cNvSpPr>
          <p:nvPr>
            <p:ph idx="1"/>
          </p:nvPr>
        </p:nvSpPr>
        <p:spPr>
          <a:xfrm>
            <a:off x="2589212" y="1429556"/>
            <a:ext cx="7907070" cy="708338"/>
          </a:xfrm>
        </p:spPr>
        <p:txBody>
          <a:bodyPr/>
          <a:lstStyle/>
          <a:p>
            <a:pPr>
              <a:buFont typeface="Wingdings" panose="05000000000000000000" pitchFamily="2" charset="2"/>
              <a:buChar char="§"/>
            </a:pPr>
            <a:r>
              <a:rPr lang="fr-FR" dirty="0" smtClean="0"/>
              <a:t>Exemple de </a:t>
            </a:r>
            <a:r>
              <a:rPr lang="fr-FR" dirty="0"/>
              <a:t>s</a:t>
            </a:r>
            <a:r>
              <a:rPr lang="fr-FR" dirty="0" smtClean="0"/>
              <a:t>chématisation d’une base de données</a:t>
            </a:r>
            <a:endParaRPr lang="fr-FR" dirty="0"/>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918" y="1813979"/>
            <a:ext cx="6706536" cy="4686954"/>
          </a:xfrm>
          <a:prstGeom prst="rect">
            <a:avLst/>
          </a:prstGeom>
        </p:spPr>
      </p:pic>
    </p:spTree>
    <p:extLst>
      <p:ext uri="{BB962C8B-B14F-4D97-AF65-F5344CB8AC3E}">
        <p14:creationId xmlns:p14="http://schemas.microsoft.com/office/powerpoint/2010/main" val="147538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dirty="0"/>
          </a:p>
        </p:txBody>
      </p:sp>
      <p:sp>
        <p:nvSpPr>
          <p:cNvPr id="3" name="Espace réservé du contenu 2"/>
          <p:cNvSpPr>
            <a:spLocks noGrp="1"/>
          </p:cNvSpPr>
          <p:nvPr>
            <p:ph idx="1"/>
          </p:nvPr>
        </p:nvSpPr>
        <p:spPr>
          <a:xfrm>
            <a:off x="2589212" y="1326524"/>
            <a:ext cx="8915400" cy="4584698"/>
          </a:xfrm>
        </p:spPr>
        <p:txBody>
          <a:bodyPr/>
          <a:lstStyle/>
          <a:p>
            <a:pPr>
              <a:buFont typeface="Wingdings" panose="05000000000000000000" pitchFamily="2" charset="2"/>
              <a:buChar char="§"/>
            </a:pPr>
            <a:r>
              <a:rPr lang="fr-FR" sz="2500" b="1" dirty="0" smtClean="0">
                <a:latin typeface="Times New Roman" panose="02020603050405020304" pitchFamily="18" charset="0"/>
                <a:cs typeface="Times New Roman" panose="02020603050405020304" pitchFamily="18" charset="0"/>
              </a:rPr>
              <a:t>Merise</a:t>
            </a:r>
          </a:p>
          <a:p>
            <a:pPr marL="0" indent="0">
              <a:buNone/>
            </a:pPr>
            <a:r>
              <a:rPr lang="fr-FR" dirty="0">
                <a:latin typeface="Times New Roman" panose="02020603050405020304" pitchFamily="18" charset="0"/>
                <a:cs typeface="Times New Roman" panose="02020603050405020304" pitchFamily="18" charset="0"/>
              </a:rPr>
              <a:t>MERISE est </a:t>
            </a:r>
            <a:r>
              <a:rPr lang="fr-FR" dirty="0" smtClean="0">
                <a:latin typeface="Times New Roman" panose="02020603050405020304" pitchFamily="18" charset="0"/>
                <a:cs typeface="Times New Roman" panose="02020603050405020304" pitchFamily="18" charset="0"/>
              </a:rPr>
              <a:t>une </a:t>
            </a:r>
            <a:r>
              <a:rPr lang="fr-FR" dirty="0">
                <a:latin typeface="Times New Roman" panose="02020603050405020304" pitchFamily="18" charset="0"/>
                <a:cs typeface="Times New Roman" panose="02020603050405020304" pitchFamily="18" charset="0"/>
              </a:rPr>
              <a:t>méthode d'analyse et de conception des SI basée sur le principe de la séparation des données et des traitements. Elle possède un certain nombre de </a:t>
            </a:r>
            <a:r>
              <a:rPr lang="fr-FR" b="1" dirty="0">
                <a:latin typeface="Times New Roman" panose="02020603050405020304" pitchFamily="18" charset="0"/>
                <a:cs typeface="Times New Roman" panose="02020603050405020304" pitchFamily="18" charset="0"/>
              </a:rPr>
              <a:t>modèles</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schémas</a:t>
            </a:r>
            <a:r>
              <a:rPr lang="fr-FR" dirty="0">
                <a:latin typeface="Times New Roman" panose="02020603050405020304" pitchFamily="18" charset="0"/>
                <a:cs typeface="Times New Roman" panose="02020603050405020304" pitchFamily="18" charset="0"/>
              </a:rPr>
              <a:t>) qui sont répartis sur 3 niveaux </a:t>
            </a:r>
            <a:r>
              <a:rPr lang="fr-FR" dirty="0" smtClean="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Conceptuel, Logique et </a:t>
            </a:r>
            <a:r>
              <a:rPr lang="fr-FR" dirty="0" smtClean="0">
                <a:latin typeface="Times New Roman" panose="02020603050405020304" pitchFamily="18" charset="0"/>
                <a:cs typeface="Times New Roman" panose="02020603050405020304" pitchFamily="18" charset="0"/>
              </a:rPr>
              <a:t>Physique.</a:t>
            </a:r>
          </a:p>
          <a:p>
            <a:pPr marL="0" indent="0">
              <a:buNone/>
            </a:pPr>
            <a:endParaRPr lang="fr-FR" b="1" dirty="0">
              <a:latin typeface="Times New Roman" panose="02020603050405020304" pitchFamily="18" charset="0"/>
              <a:cs typeface="Times New Roman" panose="02020603050405020304" pitchFamily="18" charset="0"/>
            </a:endParaRPr>
          </a:p>
          <a:p>
            <a:pPr marL="0" indent="0">
              <a:buNone/>
            </a:pPr>
            <a:endParaRPr lang="fr-FR" dirty="0"/>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255" y="2781837"/>
            <a:ext cx="6134956" cy="3960586"/>
          </a:xfrm>
          <a:prstGeom prst="rect">
            <a:avLst/>
          </a:prstGeom>
        </p:spPr>
      </p:pic>
    </p:spTree>
    <p:extLst>
      <p:ext uri="{BB962C8B-B14F-4D97-AF65-F5344CB8AC3E}">
        <p14:creationId xmlns:p14="http://schemas.microsoft.com/office/powerpoint/2010/main" val="353123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a:t>
            </a:r>
            <a:r>
              <a:rPr lang="fr-FR" b="1" dirty="0" smtClean="0">
                <a:latin typeface="Times New Roman" panose="02020603050405020304" pitchFamily="18" charset="0"/>
                <a:cs typeface="Times New Roman" panose="02020603050405020304" pitchFamily="18" charset="0"/>
              </a:rPr>
              <a:t>Conception</a:t>
            </a:r>
            <a:br>
              <a:rPr lang="fr-FR" b="1" dirty="0" smtClean="0">
                <a:latin typeface="Times New Roman" panose="02020603050405020304" pitchFamily="18" charset="0"/>
                <a:cs typeface="Times New Roman" panose="02020603050405020304" pitchFamily="18" charset="0"/>
              </a:rPr>
            </a:b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b="1" dirty="0" smtClean="0">
                <a:latin typeface="Times New Roman" panose="02020603050405020304" pitchFamily="18" charset="0"/>
                <a:cs typeface="Times New Roman" panose="02020603050405020304" pitchFamily="18" charset="0"/>
              </a:rPr>
              <a:t>UML</a:t>
            </a:r>
          </a:p>
          <a:p>
            <a:pPr marL="0" indent="0">
              <a:buNone/>
            </a:pPr>
            <a:r>
              <a:rPr lang="fr-FR" dirty="0">
                <a:latin typeface="Times New Roman" panose="02020603050405020304" pitchFamily="18" charset="0"/>
                <a:cs typeface="Times New Roman" panose="02020603050405020304" pitchFamily="18" charset="0"/>
              </a:rPr>
              <a:t>La schématisation est un outil essentiel dans la conception d’une base de données. Elle permet de visualiser la structure de la base et la dynamique engagée entre les données. Si dans un meuble bibliographique nous pouvons nous rendre compte facilement du rangement des données et de leur structure en consultant une fiche, il en est tout autrement lorsque nous consultons une notice bibliographique informatisée</a:t>
            </a:r>
            <a:r>
              <a:rPr lang="fr-FR" dirty="0" smtClean="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UML </a:t>
            </a:r>
            <a:r>
              <a:rPr lang="fr-FR" dirty="0">
                <a:latin typeface="Times New Roman" panose="02020603050405020304" pitchFamily="18" charset="0"/>
                <a:cs typeface="Times New Roman" panose="02020603050405020304" pitchFamily="18" charset="0"/>
              </a:rPr>
              <a:t>est un langage de modélisation orienté objet qui sert à représenter les composantes d’un SI par un ensemble de </a:t>
            </a:r>
            <a:r>
              <a:rPr lang="fr-FR" dirty="0" smtClean="0">
                <a:latin typeface="Times New Roman" panose="02020603050405020304" pitchFamily="18" charset="0"/>
                <a:cs typeface="Times New Roman" panose="02020603050405020304" pitchFamily="18" charset="0"/>
              </a:rPr>
              <a:t>diagrammes.</a:t>
            </a:r>
            <a:r>
              <a:rPr lang="fr-FR" dirty="0">
                <a:latin typeface="Times New Roman" panose="02020603050405020304" pitchFamily="18" charset="0"/>
                <a:cs typeface="Times New Roman" panose="02020603050405020304" pitchFamily="18" charset="0"/>
              </a:rPr>
              <a:t> Il y a 14 types de diagrammes qui s’organisent en deux grandes catégories : diagrammes de structure et statiques, diagrammes de comportement</a:t>
            </a:r>
            <a:endParaRPr lang="fr-FR" b="1" dirty="0" smtClean="0">
              <a:latin typeface="Times New Roman" panose="02020603050405020304" pitchFamily="18" charset="0"/>
              <a:cs typeface="Times New Roman" panose="02020603050405020304" pitchFamily="18" charset="0"/>
            </a:endParaRPr>
          </a:p>
          <a:p>
            <a:pPr marL="0" indent="0">
              <a:buNone/>
            </a:pPr>
            <a:endParaRPr lang="fr-FR" b="1"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spTree>
    <p:extLst>
      <p:ext uri="{BB962C8B-B14F-4D97-AF65-F5344CB8AC3E}">
        <p14:creationId xmlns:p14="http://schemas.microsoft.com/office/powerpoint/2010/main" val="6941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latin typeface="Times New Roman" panose="02020603050405020304" pitchFamily="18" charset="0"/>
                <a:cs typeface="Times New Roman" panose="02020603050405020304" pitchFamily="18" charset="0"/>
              </a:rPr>
              <a:t>UML</a:t>
            </a:r>
          </a:p>
          <a:p>
            <a:pPr marL="0" indent="0">
              <a:buNone/>
            </a:pPr>
            <a:endParaRPr lang="fr-FR"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dirty="0"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574" y="2597736"/>
            <a:ext cx="5781361" cy="2373509"/>
          </a:xfrm>
          <a:prstGeom prst="rect">
            <a:avLst/>
          </a:prstGeom>
        </p:spPr>
      </p:pic>
      <p:sp>
        <p:nvSpPr>
          <p:cNvPr id="7" name="ZoneTexte 6"/>
          <p:cNvSpPr txBox="1"/>
          <p:nvPr/>
        </p:nvSpPr>
        <p:spPr>
          <a:xfrm>
            <a:off x="2731574" y="5377184"/>
            <a:ext cx="5781361"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Un document est écrit par un auteur. Un auteur à écrit au moins un document</a:t>
            </a:r>
          </a:p>
        </p:txBody>
      </p:sp>
      <p:sp>
        <p:nvSpPr>
          <p:cNvPr id="8" name="ZoneTexte 7"/>
          <p:cNvSpPr txBox="1"/>
          <p:nvPr/>
        </p:nvSpPr>
        <p:spPr>
          <a:xfrm>
            <a:off x="8873544" y="2498501"/>
            <a:ext cx="2773430" cy="646331"/>
          </a:xfrm>
          <a:prstGeom prst="rect">
            <a:avLst/>
          </a:prstGeom>
          <a:noFill/>
        </p:spPr>
        <p:txBody>
          <a:bodyPr wrap="square" rtlCol="0">
            <a:spAutoFit/>
          </a:bodyPr>
          <a:lstStyle/>
          <a:p>
            <a:r>
              <a:rPr lang="fr-FR" b="1" dirty="0" smtClean="0">
                <a:latin typeface="Times New Roman" panose="02020603050405020304" pitchFamily="18" charset="0"/>
                <a:cs typeface="Times New Roman" panose="02020603050405020304" pitchFamily="18" charset="0"/>
              </a:rPr>
              <a:t>Exemple de diagramme de structure</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53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Notion Analyse et Conception</a:t>
            </a:r>
            <a:endParaRPr lang="fr-FR" dirty="0"/>
          </a:p>
        </p:txBody>
      </p:sp>
      <p:sp>
        <p:nvSpPr>
          <p:cNvPr id="3" name="Espace réservé du contenu 2"/>
          <p:cNvSpPr>
            <a:spLocks noGrp="1"/>
          </p:cNvSpPr>
          <p:nvPr>
            <p:ph idx="1"/>
          </p:nvPr>
        </p:nvSpPr>
        <p:spPr/>
        <p:txBody>
          <a:bodyPr/>
          <a:lstStyle/>
          <a:p>
            <a:pPr marL="0" indent="0">
              <a:buNone/>
            </a:pPr>
            <a:r>
              <a:rPr lang="fr-FR" b="1" dirty="0" smtClean="0">
                <a:latin typeface="Times New Roman" panose="02020603050405020304" pitchFamily="18" charset="0"/>
                <a:cs typeface="Times New Roman" panose="02020603050405020304" pitchFamily="18" charset="0"/>
              </a:rPr>
              <a:t>Schéma UML</a:t>
            </a:r>
            <a:endParaRPr lang="fr-FR" b="1" dirty="0">
              <a:latin typeface="Times New Roman" panose="02020603050405020304" pitchFamily="18" charset="0"/>
              <a:cs typeface="Times New Roman" panose="02020603050405020304" pitchFamily="18" charset="0"/>
            </a:endParaRPr>
          </a:p>
        </p:txBody>
      </p:sp>
      <p:sp>
        <p:nvSpPr>
          <p:cNvPr id="4" name="Espace réservé du pied de page 3"/>
          <p:cNvSpPr>
            <a:spLocks noGrp="1"/>
          </p:cNvSpPr>
          <p:nvPr>
            <p:ph type="ftr" sz="quarter" idx="11"/>
          </p:nvPr>
        </p:nvSpPr>
        <p:spPr/>
        <p:txBody>
          <a:bodyPr/>
          <a:lstStyle/>
          <a:p>
            <a:r>
              <a:rPr lang="en-US" smtClean="0"/>
              <a:t>12/05/2020</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268" y="2756078"/>
            <a:ext cx="8849960" cy="3155143"/>
          </a:xfrm>
          <a:prstGeom prst="rect">
            <a:avLst/>
          </a:prstGeom>
        </p:spPr>
      </p:pic>
    </p:spTree>
    <p:extLst>
      <p:ext uri="{BB962C8B-B14F-4D97-AF65-F5344CB8AC3E}">
        <p14:creationId xmlns:p14="http://schemas.microsoft.com/office/powerpoint/2010/main" val="2364910384"/>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141</TotalTime>
  <Words>711</Words>
  <Application>Microsoft Office PowerPoint</Application>
  <PresentationFormat>Grand écran</PresentationFormat>
  <Paragraphs>72</Paragraphs>
  <Slides>16</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Century Gothic</vt:lpstr>
      <vt:lpstr>Times New Roman</vt:lpstr>
      <vt:lpstr>Wingdings</vt:lpstr>
      <vt:lpstr>Wingdings 3</vt:lpstr>
      <vt:lpstr>Brin</vt:lpstr>
      <vt:lpstr>DOCUMENT RESUMANT LES CONCEPTS DU MCD,MLD et SQL</vt:lpstr>
      <vt:lpstr>PLAN</vt:lpstr>
      <vt:lpstr>Notion Analyse et Conception</vt:lpstr>
      <vt:lpstr>Notion Analyse et Conception</vt:lpstr>
      <vt:lpstr>Notion Analyse et Conception</vt:lpstr>
      <vt:lpstr>Notion Analyse et Conception</vt:lpstr>
      <vt:lpstr>Notion Analyse et Conception </vt:lpstr>
      <vt:lpstr>Notion Analyse et Conception</vt:lpstr>
      <vt:lpstr>Notion Analyse et Conception</vt:lpstr>
      <vt:lpstr>Présentation PowerPoint</vt:lpstr>
      <vt:lpstr>Concepts Analyse et Conception de base de données </vt:lpstr>
      <vt:lpstr>Concepts Analyse et Conception de base de données</vt:lpstr>
      <vt:lpstr>Concepts Analyse et Conception de base de données </vt:lpstr>
      <vt:lpstr>Concepts Analyse et Conception de base de données </vt:lpstr>
      <vt:lpstr>Concepts Analyse et Conception de base de données </vt:lpstr>
      <vt:lpstr>Concepts Analyse et Conception de base de données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13</cp:revision>
  <dcterms:created xsi:type="dcterms:W3CDTF">2020-05-12T18:04:13Z</dcterms:created>
  <dcterms:modified xsi:type="dcterms:W3CDTF">2020-05-12T20:25:50Z</dcterms:modified>
</cp:coreProperties>
</file>