
<file path=[Content_Types].xml><?xml version="1.0" encoding="utf-8"?>
<Types xmlns="http://schemas.openxmlformats.org/package/2006/content-types">
  <Override PartName="/ppt/slides/slide30.xml" ContentType="application/vnd.openxmlformats-officedocument.presentationml.slide+xml"/>
  <Override PartName="/ppt/slides/slide88.xml" ContentType="application/vnd.openxmlformats-officedocument.presentationml.slide+xml"/>
  <Override PartName="/ppt/notesSlides/notesSlide69.xml" ContentType="application/vnd.openxmlformats-officedocument.presentationml.notesSlide+xml"/>
  <Override PartName="/ppt/slides/slide24.xml" ContentType="application/vnd.openxmlformats-officedocument.presentationml.slide+xml"/>
  <Override PartName="/ppt/slides/slide72.xml" ContentType="application/vnd.openxmlformats-officedocument.presentationml.slide+xml"/>
  <Override PartName="/ppt/slides/slide134.xml" ContentType="application/vnd.openxmlformats-officedocument.presentationml.slide+xml"/>
  <Override PartName="/ppt/notesSlides/notesSlide138.xml" ContentType="application/vnd.openxmlformats-officedocument.presentationml.notesSlide+xml"/>
  <Override PartName="/ppt/notesSlides/notesSlide151.xml" ContentType="application/vnd.openxmlformats-officedocument.presentationml.notesSlide+xml"/>
  <Override PartName="/ppt/notesSlides/notesSlide47.xml" ContentType="application/vnd.openxmlformats-officedocument.presentationml.notesSlide+xml"/>
  <Override PartName="/ppt/slides/slide66.xml" ContentType="application/vnd.openxmlformats-officedocument.presentationml.slide+xml"/>
  <Override PartName="/ppt/slides/slide128.xml" ContentType="application/vnd.openxmlformats-officedocument.presentationml.slide+xml"/>
  <Override PartName="/ppt/slides/slide50.xml" ContentType="application/vnd.openxmlformats-officedocument.presentationml.slide+xml"/>
  <Override PartName="/ppt/slides/slide112.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25.xml" ContentType="application/vnd.openxmlformats-officedocument.presentationml.notesSlide+xml"/>
  <Override PartName="/ppt/slides/slide44.xml" ContentType="application/vnd.openxmlformats-officedocument.presentationml.slide+xml"/>
  <Override PartName="/ppt/slides/slide154.xml" ContentType="application/vnd.openxmlformats-officedocument.presentationml.slide+xml"/>
  <Override PartName="/ppt/notesSlides/notesSlide67.xml" ContentType="application/vnd.openxmlformats-officedocument.presentationml.notesSlide+xml"/>
  <Override PartName="/ppt/slides/slide86.xml" ContentType="application/vnd.openxmlformats-officedocument.presentationml.slide+xml"/>
  <Override PartName="/ppt/slides/slide148.xml" ContentType="application/vnd.openxmlformats-officedocument.presentationml.slide+xml"/>
  <Override PartName="/ppt/slides/slide22.xml" ContentType="application/vnd.openxmlformats-officedocument.presentationml.slide+xml"/>
  <Override PartName="/ppt/slides/slide132.xml" ContentType="application/vnd.openxmlformats-officedocument.presentationml.slide+xml"/>
  <Override PartName="/ppt/notesSlides/notesSlide136.xml" ContentType="application/vnd.openxmlformats-officedocument.presentationml.notesSlide+xml"/>
  <Override PartName="/ppt/notesSlides/notesSlide45.xml" ContentType="application/vnd.openxmlformats-officedocument.presentationml.notesSlide+xml"/>
  <Override PartName="/ppt/slides/slide64.xml" ContentType="application/vnd.openxmlformats-officedocument.presentationml.slide+xml"/>
  <Override PartName="/ppt/slides/slide126.xml" ContentType="application/vnd.openxmlformats-officedocument.presentationml.slide+xml"/>
  <Default Extension="xml" ContentType="application/xml"/>
  <Override PartName="/ppt/slides/slide110.xml" ContentType="application/vnd.openxmlformats-officedocument.presentationml.slide+xml"/>
  <Override PartName="/ppt/slideLayouts/slideLayout11.xml" ContentType="application/vnd.openxmlformats-officedocument.presentationml.slideLayout+xml"/>
  <Override PartName="/ppt/notesSlides/notesSlide87.xml" ContentType="application/vnd.openxmlformats-officedocument.presentationml.notesSlide+xml"/>
  <Override PartName="/ppt/notesSlides/notesSlide114.xml" ContentType="application/vnd.openxmlformats-officedocument.presentationml.notesSlide+xml"/>
  <Override PartName="/ppt/notesSlides/notesSlide23.xml" ContentType="application/vnd.openxmlformats-officedocument.presentationml.notesSlide+xml"/>
  <Override PartName="/ppt/slides/slide42.xml" ContentType="application/vnd.openxmlformats-officedocument.presentationml.slide+xml"/>
  <Override PartName="/ppt/notesSlides/notesSlide108.xml" ContentType="application/vnd.openxmlformats-officedocument.presentationml.notesSlide+xml"/>
  <Override PartName="/ppt/slides/slide152.xml" ContentType="application/vnd.openxmlformats-officedocument.presentationml.slide+xml"/>
  <Override PartName="/ppt/notesSlides/notesSlide65.xml" ContentType="application/vnd.openxmlformats-officedocument.presentationml.notesSlide+xml"/>
  <Override PartName="/ppt/slides/slide146.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notesSlides/notesSlide59.xml" ContentType="application/vnd.openxmlformats-officedocument.presentationml.notesSlide+xml"/>
  <Override PartName="/ppt/slides/slide130.xml" ContentType="application/vnd.openxmlformats-officedocument.presentationml.slide+xml"/>
  <Override PartName="/ppt/notesSlides/notesSlide134.xml" ContentType="application/vnd.openxmlformats-officedocument.presentationml.notesSlide+xml"/>
  <Override PartName="/ppt/notesSlides/notesSlide43.xml" ContentType="application/vnd.openxmlformats-officedocument.presentationml.notesSlide+xml"/>
  <Override PartName="/ppt/slides/slide62.xml" ContentType="application/vnd.openxmlformats-officedocument.presentationml.slide+xml"/>
  <Override PartName="/ppt/slides/slide124.xml" ContentType="application/vnd.openxmlformats-officedocument.presentationml.slide+xml"/>
  <Override PartName="/ppt/notesSlides/notesSlide128.xml" ContentType="application/vnd.openxmlformats-officedocument.presentationml.notesSlide+xml"/>
  <Override PartName="/ppt/notesSlides/notesSlide85.xml" ContentType="application/vnd.openxmlformats-officedocument.presentationml.notesSlide+xml"/>
  <Override PartName="/ppt/notesSlides/notesSlide112.xml" ContentType="application/vnd.openxmlformats-officedocument.presentationml.notesSlide+xml"/>
  <Override PartName="/ppt/notesSlides/notesSlide21.xml" ContentType="application/vnd.openxmlformats-officedocument.presentationml.notesSlide+xml"/>
  <Override PartName="/ppt/slides/slide40.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50.xml" ContentType="application/vnd.openxmlformats-officedocument.presentationml.slide+xml"/>
  <Default Extension="jpeg" ContentType="image/jpeg"/>
  <Override PartName="/ppt/notesSlides/notesSlide79.xml" ContentType="application/vnd.openxmlformats-officedocument.presentationml.notesSlide+xml"/>
  <Override PartName="/ppt/notesSlides/notesSlide106.xml" ContentType="application/vnd.openxmlformats-officedocument.presentationml.notesSlide+xml"/>
  <Override PartName="/ppt/notesSlides/notesSlide63.xml" ContentType="application/vnd.openxmlformats-officedocument.presentationml.notesSlide+xml"/>
  <Override PartName="/ppt/slides/slide82.xml" ContentType="application/vnd.openxmlformats-officedocument.presentationml.slide+xml"/>
  <Override PartName="/ppt/slides/slide144.xml" ContentType="application/vnd.openxmlformats-officedocument.presentationml.slide+xml"/>
  <Override PartName="/ppt/notesSlides/notesSlide148.xml" ContentType="application/vnd.openxmlformats-officedocument.presentationml.notesSlide+xml"/>
  <Override PartName="/ppt/notesSlides/notesSlide57.xml" ContentType="application/vnd.openxmlformats-officedocument.presentationml.notesSlide+xml"/>
  <Override PartName="/docProps/app.xml" ContentType="application/vnd.openxmlformats-officedocument.extended-properties+xml"/>
  <Override PartName="/ppt/slides/slide109.xml" ContentType="application/vnd.openxmlformats-officedocument.presentationml.slide+xml"/>
  <Override PartName="/ppt/slides/slide60.xml" ContentType="application/vnd.openxmlformats-officedocument.presentationml.slide+xml"/>
  <Override PartName="/ppt/slides/slide122.xml" ContentType="application/vnd.openxmlformats-officedocument.presentationml.slide+xml"/>
  <Override PartName="/ppt/notesSlides/notesSlide41.xml" ContentType="application/vnd.openxmlformats-officedocument.presentationml.notesSlide+xml"/>
  <Override PartName="/ppt/notesSlides/notesSlide99.xml" ContentType="application/vnd.openxmlformats-officedocument.presentationml.notesSlide+xml"/>
  <Override PartName="/ppt/slideLayouts/slideLayout8.xml" ContentType="application/vnd.openxmlformats-officedocument.presentationml.slideLayout+xml"/>
  <Override PartName="/ppt/notesSlides/notesSlide35.xml" ContentType="application/vnd.openxmlformats-officedocument.presentationml.notesSlide+xml"/>
  <Override PartName="/ppt/notesSlides/notesSlide126.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Override PartName="/ppt/slides/slide100.xml" ContentType="application/vnd.openxmlformats-officedocument.presentationml.slide+xml"/>
  <Override PartName="/ppt/notesSlides/notesSlide5.xml" ContentType="application/vnd.openxmlformats-officedocument.presentationml.notesSlide+xml"/>
  <Override PartName="/ppt/notesSlides/notesSlide77.xml" ContentType="application/vnd.openxmlformats-officedocument.presentationml.notesSlide+xml"/>
  <Override PartName="/ppt/slides/slide7.xml" ContentType="application/vnd.openxmlformats-officedocument.presentationml.slide+xml"/>
  <Override PartName="/ppt/slides/slide19.xml" ContentType="application/vnd.openxmlformats-officedocument.presentationml.slide+xml"/>
  <Override PartName="/ppt/notesSlides/notesSlide104.xml" ContentType="application/vnd.openxmlformats-officedocument.presentationml.notesSlide+xml"/>
  <Override PartName="/ppt/slides/slide129.xml" ContentType="application/vnd.openxmlformats-officedocument.presentationml.slide+xml"/>
  <Override PartName="/ppt/slides/slide80.xml" ContentType="application/vnd.openxmlformats-officedocument.presentationml.slide+xml"/>
  <Override PartName="/ppt/slides/slide142.xml" ContentType="application/vnd.openxmlformats-officedocument.presentationml.slide+xml"/>
  <Override PartName="/ppt/notesSlides/notesSlide61.xml" ContentType="application/vnd.openxmlformats-officedocument.presentationml.notesSlide+xml"/>
  <Override PartName="/ppt/notesSlides/notesSlide146.xml" ContentType="application/vnd.openxmlformats-officedocument.presentationml.notesSlide+xml"/>
  <Override PartName="/ppt/notesSlides/notesSlide55.xml" ContentType="application/vnd.openxmlformats-officedocument.presentationml.notesSlide+xml"/>
  <Override PartName="/ppt/slides/slide107.xml" ContentType="application/vnd.openxmlformats-officedocument.presentationml.slide+xml"/>
  <Override PartName="/ppt/slides/slide120.xml" ContentType="application/vnd.openxmlformats-officedocument.presentationml.slide+xml"/>
  <Override PartName="/ppt/slideMasters/slideMaster1.xml" ContentType="application/vnd.openxmlformats-officedocument.presentationml.slideMaster+xml"/>
  <Override PartName="/ppt/notesSlides/notesSlide97.xml" ContentType="application/vnd.openxmlformats-officedocument.presentationml.notesSlide+xml"/>
  <Override PartName="/ppt/notesSlides/notesSlide124.xml" ContentType="application/vnd.openxmlformats-officedocument.presentationml.notesSlide+xml"/>
  <Override PartName="/ppt/slideLayouts/slideLayout6.xml" ContentType="application/vnd.openxmlformats-officedocument.presentationml.slideLayout+xml"/>
  <Override PartName="/ppt/slides/slide39.xml" ContentType="application/vnd.openxmlformats-officedocument.presentationml.slide+xml"/>
  <Override PartName="/ppt/notesSlides/notesSlide33.xml" ContentType="application/vnd.openxmlformats-officedocument.presentationml.notesSlide+xml"/>
  <Override PartName="/ppt/notesSlides/notesSlide81.xml" ContentType="application/vnd.openxmlformats-officedocument.presentationml.notesSlide+xml"/>
  <Override PartName="/ppt/notesSlides/notesSlide3.xml" ContentType="application/vnd.openxmlformats-officedocument.presentationml.notesSlide+xml"/>
  <Override PartName="/ppt/slides/slide94.xml" ContentType="application/vnd.openxmlformats-officedocument.presentationml.slide+xml"/>
  <Override PartName="/ppt/notesSlides/notesSlide75.xml" ContentType="application/vnd.openxmlformats-officedocument.presentationml.notesSlide+xml"/>
  <Override PartName="/ppt/slides/slide5.xml" ContentType="application/vnd.openxmlformats-officedocument.presentationml.slide+xml"/>
  <Override PartName="/ppt/slides/slide17.xml" ContentType="application/vnd.openxmlformats-officedocument.presentationml.slide+xml"/>
  <Override PartName="/ppt/notesSlides/notesSlide102.xml" ContentType="application/vnd.openxmlformats-officedocument.presentationml.notesSlide+xml"/>
  <Override PartName="/ppt/slides/slide140.xml" ContentType="application/vnd.openxmlformats-officedocument.presentationml.slide+xml"/>
  <Override PartName="/ppt/notesSlides/notesSlide144.xml" ContentType="application/vnd.openxmlformats-officedocument.presentationml.notesSlide+xml"/>
  <Override PartName="/ppt/slides/slide59.xml" ContentType="application/vnd.openxmlformats-officedocument.presentationml.slide+xml"/>
  <Override PartName="/ppt/notesSlides/notesSlide53.xml" ContentType="application/vnd.openxmlformats-officedocument.presentationml.notesSlide+xml"/>
  <Override PartName="/ppt/slides/slide105.xml" ContentType="application/vnd.openxmlformats-officedocument.presentationml.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slides/slide37.xml" ContentType="application/vnd.openxmlformats-officedocument.presentationml.slide+xml"/>
  <Override PartName="/ppt/notesSlides/notesSlide31.xml" ContentType="application/vnd.openxmlformats-officedocument.presentationml.notesSlide+xml"/>
  <Override PartName="/ppt/slides/slide79.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5.xml" ContentType="application/vnd.openxmlformats-officedocument.presentationml.slide+xml"/>
  <Override PartName="/ppt/notesSlides/notesSlide73.xml" ContentType="application/vnd.openxmlformats-officedocument.presentationml.notesSlide+xml"/>
  <Override PartName="/ppt/notesSlides/notesSlide100.xml" ContentType="application/vnd.openxmlformats-officedocument.presentationml.notesSlide+xml"/>
  <Override PartName="/ppt/notesSlides/notesSlide142.xml" ContentType="application/vnd.openxmlformats-officedocument.presentationml.notesSlide+xml"/>
  <Override PartName="/ppt/notesSlides/notesSlide38.xml" ContentType="application/vnd.openxmlformats-officedocument.presentationml.notesSlide+xml"/>
  <Override PartName="/ppt/slides/slide57.xml" ContentType="application/vnd.openxmlformats-officedocument.presentationml.slide+xml"/>
  <Override PartName="/ppt/slides/slide70.xml" ContentType="application/vnd.openxmlformats-officedocument.presentationml.slide+xml"/>
  <Override PartName="/ppt/slides/slide119.xml" ContentType="application/vnd.openxmlformats-officedocument.presentationml.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slides/slide99.xml" ContentType="application/vnd.openxmlformats-officedocument.presentationml.slide+xml"/>
  <Override PartName="/ppt/notesSlides/notesSlide93.xml" ContentType="application/vnd.openxmlformats-officedocument.presentationml.notesSlide+xml"/>
  <Override PartName="/ppt/notesSlides/notesSlide120.xml" ContentType="application/vnd.openxmlformats-officedocument.presentationml.notesSlide+xml"/>
  <Override PartName="/ppt/notesSlides/notesSlide16.xml" ContentType="application/vnd.openxmlformats-officedocument.presentationml.notesSlide+xml"/>
  <Override PartName="/ppt/slideLayouts/slideLayout2.xml" ContentType="application/vnd.openxmlformats-officedocument.presentationml.slideLayout+xml"/>
  <Override PartName="/ppt/slides/slide35.xml" ContentType="application/vnd.openxmlformats-officedocument.presentationml.slide+xml"/>
  <Override PartName="/ppt/slides/slide29.xml" ContentType="application/vnd.openxmlformats-officedocument.presentationml.slide+xml"/>
  <Override PartName="/ppt/slides/slide77.xml" ContentType="application/vnd.openxmlformats-officedocument.presentationml.slide+xml"/>
  <Override PartName="/ppt/slides/slide90.xml" ContentType="application/vnd.openxmlformats-officedocument.presentationml.slide+xml"/>
  <Override PartName="/ppt/slides/slide139.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notesSlides/notesSlide71.xml" ContentType="application/vnd.openxmlformats-officedocument.presentationml.notesSlide+xml"/>
  <Override PartName="/ppt/notesSlides/notesSlide140.xml" ContentType="application/vnd.openxmlformats-officedocument.presentationml.notesSlide+xml"/>
  <Override PartName="/ppt/notesSlides/notesSlide36.xml" ContentType="application/vnd.openxmlformats-officedocument.presentationml.notesSlide+xml"/>
  <Override PartName="/ppt/slides/slide117.xml" ContentType="application/vnd.openxmlformats-officedocument.presentationml.slide+xml"/>
  <Override PartName="/ppt/slides/slide55.xml" ContentType="application/vnd.openxmlformats-officedocument.presentationml.slide+xml"/>
  <Override PartName="/ppt/slides/slide49.xml" ContentType="application/vnd.openxmlformats-officedocument.presentationml.slide+xml"/>
  <Override PartName="/ppt/slides/slide97.xml" ContentType="application/vnd.openxmlformats-officedocument.presentationml.slide+xml"/>
  <Override PartName="/ppt/notesSlides/notesSlide91.xml" ContentType="application/vnd.openxmlformats-officedocument.presentationml.notesSlide+xml"/>
  <Override PartName="/ppt/notesSlides/notesSlide14.xml" ContentType="application/vnd.openxmlformats-officedocument.presentationml.notesSlide+xml"/>
  <Override PartName="/ppt/slides/slide33.xml" ContentType="application/vnd.openxmlformats-officedocument.presentationml.slide+xml"/>
  <Override PartName="/ppt/viewProps.xml" ContentType="application/vnd.openxmlformats-officedocument.presentationml.viewProps+xml"/>
  <Override PartName="/ppt/slides/slide27.xml" ContentType="application/vnd.openxmlformats-officedocument.presentationml.slide+xml"/>
  <Override PartName="/ppt/slides/slide75.xml" ContentType="application/vnd.openxmlformats-officedocument.presentationml.slide+xml"/>
  <Override PartName="/ppt/slides/slide137.xml" ContentType="application/vnd.openxmlformats-officedocument.presentationml.slide+xml"/>
  <Override PartName="/ppt/notesSlides/notesSlide154.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s/slide69.xml" ContentType="application/vnd.openxmlformats-officedocument.presentationml.slide+xml"/>
  <Override PartName="/ppt/slides/slide53.xml" ContentType="application/vnd.openxmlformats-officedocument.presentationml.slide+xml"/>
  <Override PartName="/ppt/slides/slide115.xml" ContentType="application/vnd.openxmlformats-officedocument.presentationml.slide+xml"/>
  <Override PartName="/ppt/notesSlides/notesSlide119.xml" ContentType="application/vnd.openxmlformats-officedocument.presentationml.notesSlide+xml"/>
  <Override PartName="/ppt/notesSlides/notesSlide132.xml" ContentType="application/vnd.openxmlformats-officedocument.presentationml.notesSlide+xml"/>
  <Override PartName="/ppt/notesSlides/notesSlide28.xml" ContentType="application/vnd.openxmlformats-officedocument.presentationml.notesSlide+xml"/>
  <Override PartName="/ppt/slides/slide47.xml" ContentType="application/vnd.openxmlformats-officedocument.presentationml.slide+xml"/>
  <Override PartName="/ppt/theme/theme1.xml" ContentType="application/vnd.openxmlformats-officedocument.theme+xml"/>
  <Override PartName="/ppt/notesSlides/notesSlide12.xml" ContentType="application/vnd.openxmlformats-officedocument.presentationml.notesSlide+xml"/>
  <Override PartName="/ppt/slides/slide31.xml" ContentType="application/vnd.openxmlformats-officedocument.presentationml.slide+xml"/>
  <Override PartName="/ppt/slides/slide89.xml" ContentType="application/vnd.openxmlformats-officedocument.presentationml.slide+xml"/>
  <Override PartName="/ppt/slides/slide25.xml" ContentType="application/vnd.openxmlformats-officedocument.presentationml.slide+xml"/>
  <Override PartName="/ppt/slides/slide73.xml" ContentType="application/vnd.openxmlformats-officedocument.presentationml.slide+xml"/>
  <Override PartName="/ppt/slides/slide135.xml" ContentType="application/vnd.openxmlformats-officedocument.presentationml.slide+xml"/>
  <Override PartName="/ppt/notesSlides/notesSlide139.xml" ContentType="application/vnd.openxmlformats-officedocument.presentationml.notesSlide+xml"/>
  <Override PartName="/ppt/notesSlides/notesSlide152.xml" ContentType="application/vnd.openxmlformats-officedocument.presentationml.notesSlide+xml"/>
  <Override PartName="/ppt/notesSlides/notesSlide48.xml" ContentType="application/vnd.openxmlformats-officedocument.presentationml.notesSlide+xml"/>
  <Override PartName="/ppt/slides/slide67.xml" ContentType="application/vnd.openxmlformats-officedocument.presentationml.slide+xml"/>
  <Override PartName="/ppt/slides/slide51.xml" ContentType="application/vnd.openxmlformats-officedocument.presentationml.slide+xml"/>
  <Override PartName="/ppt/slides/slide113.xml" ContentType="application/vnd.openxmlformats-officedocument.presentationml.slide+xml"/>
  <Override PartName="/ppt/notesSlides/notesSlide117.xml" ContentType="application/vnd.openxmlformats-officedocument.presentationml.notesSlide+xml"/>
  <Override PartName="/ppt/notesSlides/notesSlide130.xml" ContentType="application/vnd.openxmlformats-officedocument.presentationml.notesSlide+xml"/>
  <Override PartName="/ppt/notesSlides/notesSlide26.xml" ContentType="application/vnd.openxmlformats-officedocument.presentationml.notesSlide+xml"/>
  <Override PartName="/ppt/slides/slide45.xml" ContentType="application/vnd.openxmlformats-officedocument.presentationml.slide+xml"/>
  <Override PartName="/ppt/slides/slide155.xml" ContentType="application/vnd.openxmlformats-officedocument.presentationml.slide+xml"/>
  <Override PartName="/ppt/notesSlides/notesSlide68.xml" ContentType="application/vnd.openxmlformats-officedocument.presentationml.notesSlide+xml"/>
  <Override PartName="/ppt/slides/slide87.xml" ContentType="application/vnd.openxmlformats-officedocument.presentationml.slide+xml"/>
  <Override PartName="/ppt/slides/slide149.xml" ContentType="application/vnd.openxmlformats-officedocument.presentationml.slide+xml"/>
  <Override PartName="/ppt/slides/slide23.xml" ContentType="application/vnd.openxmlformats-officedocument.presentationml.slide+xml"/>
  <Override PartName="/ppt/slides/slide133.xml" ContentType="application/vnd.openxmlformats-officedocument.presentationml.slide+xml"/>
  <Override PartName="/ppt/notesSlides/notesSlide137.xml" ContentType="application/vnd.openxmlformats-officedocument.presentationml.notesSlide+xml"/>
  <Override PartName="/ppt/notesSlides/notesSlide150.xml" ContentType="application/vnd.openxmlformats-officedocument.presentationml.notesSlide+xml"/>
  <Override PartName="/ppt/notesSlides/notesSlide46.xml" ContentType="application/vnd.openxmlformats-officedocument.presentationml.notesSlide+xml"/>
  <Override PartName="/ppt/slides/slide127.xml" ContentType="application/vnd.openxmlformats-officedocument.presentationml.slide+xml"/>
  <Override PartName="/ppt/slides/slide65.xml" ContentType="application/vnd.openxmlformats-officedocument.presentationml.slide+xml"/>
  <Override PartName="/ppt/slides/slide111.xml" ContentType="application/vnd.openxmlformats-officedocument.presentationml.slide+xml"/>
  <Override PartName="/ppt/notesSlides/notesSlide88.xml" ContentType="application/vnd.openxmlformats-officedocument.presentationml.notesSlide+xml"/>
  <Override PartName="/ppt/notesSlides/notesSlide115.xml" ContentType="application/vnd.openxmlformats-officedocument.presentationml.notesSlide+xml"/>
  <Override PartName="/ppt/notesSlides/notesSlide24.xml" ContentType="application/vnd.openxmlformats-officedocument.presentationml.notesSlide+xml"/>
  <Override PartName="/ppt/slides/slide43.xml" ContentType="application/vnd.openxmlformats-officedocument.presentationml.slide+xml"/>
  <Override PartName="/ppt/notesSlides/notesSlide109.xml" ContentType="application/vnd.openxmlformats-officedocument.presentationml.notesSlide+xml"/>
  <Override PartName="/ppt/slides/slide153.xml" ContentType="application/vnd.openxmlformats-officedocument.presentationml.slide+xml"/>
  <Override PartName="/ppt/notesSlides/notesSlide66.xml" ContentType="application/vnd.openxmlformats-officedocument.presentationml.notesSlide+xml"/>
  <Override PartName="/ppt/slides/slide85.xml" ContentType="application/vnd.openxmlformats-officedocument.presentationml.slide+xml"/>
  <Override PartName="/ppt/slides/slide147.xml" ContentType="application/vnd.openxmlformats-officedocument.presentationml.slide+xml"/>
  <Override PartName="/ppt/slides/slide21.xml" ContentType="application/vnd.openxmlformats-officedocument.presentationml.slide+xml"/>
  <Override PartName="/ppt/slides/slide131.xml" ContentType="application/vnd.openxmlformats-officedocument.presentationml.slide+xml"/>
  <Override PartName="/ppt/notesSlides/notesSlide135.xml" ContentType="application/vnd.openxmlformats-officedocument.presentationml.notesSlide+xml"/>
  <Override PartName="/ppt/notesMasters/notesMaster1.xml" ContentType="application/vnd.openxmlformats-officedocument.presentationml.notesMaster+xml"/>
  <Override PartName="/ppt/notesSlides/notesSlide44.xml" ContentType="application/vnd.openxmlformats-officedocument.presentationml.notesSlide+xml"/>
  <Override PartName="/ppt/slides/slide63.xml" ContentType="application/vnd.openxmlformats-officedocument.presentationml.slide+xml"/>
  <Override PartName="/ppt/slides/slide125.xml" ContentType="application/vnd.openxmlformats-officedocument.presentationml.slide+xml"/>
  <Override PartName="/ppt/notesSlides/notesSlide129.xml" ContentType="application/vnd.openxmlformats-officedocument.presentationml.notesSlide+xml"/>
  <Override PartName="/ppt/notesSlides/notesSlide86.xml" ContentType="application/vnd.openxmlformats-officedocument.presentationml.notesSlide+xml"/>
  <Override PartName="/ppt/slideLayouts/slideLayout10.xml" ContentType="application/vnd.openxmlformats-officedocument.presentationml.slideLayout+xml"/>
  <Override PartName="/ppt/notesSlides/notesSlide113.xml" ContentType="application/vnd.openxmlformats-officedocument.presentationml.notesSlide+xml"/>
  <Override PartName="/ppt/notesSlides/notesSlide22.xml" ContentType="application/vnd.openxmlformats-officedocument.presentationml.notesSlide+xml"/>
  <Override PartName="/ppt/slides/slide41.xml" ContentType="application/vnd.openxmlformats-officedocument.presentationml.slide+xml"/>
  <Override PartName="/ppt/slides/slide103.xml" ContentType="application/vnd.openxmlformats-officedocument.presentationml.slide+xml"/>
  <Override PartName="/ppt/presentation.xml" ContentType="application/vnd.openxmlformats-officedocument.presentationml.presentation.main+xml"/>
  <Override PartName="/ppt/notesSlides/notesSlide107.xml" ContentType="application/vnd.openxmlformats-officedocument.presentationml.notesSlide+xml"/>
  <Override PartName="/ppt/slides/slide151.xml" ContentType="application/vnd.openxmlformats-officedocument.presentationml.slide+xml"/>
  <Override PartName="/ppt/notesSlides/notesSlide64.xml" ContentType="application/vnd.openxmlformats-officedocument.presentationml.notesSlide+xml"/>
  <Override PartName="/ppt/slides/slide83.xml" ContentType="application/vnd.openxmlformats-officedocument.presentationml.slide+xml"/>
  <Override PartName="/ppt/slides/slide145.xml" ContentType="application/vnd.openxmlformats-officedocument.presentationml.slide+xml"/>
  <Override PartName="/ppt/notesSlides/notesSlide149.xml" ContentType="application/vnd.openxmlformats-officedocument.presentationml.notesSlide+xml"/>
  <Override PartName="/ppt/notesSlides/notesSlide58.xml" ContentType="application/vnd.openxmlformats-officedocument.presentationml.notesSlide+xml"/>
  <Override PartName="/ppt/notesSlides/notesSlide133.xml" ContentType="application/vnd.openxmlformats-officedocument.presentationml.notesSlide+xml"/>
  <Override PartName="/ppt/notesSlides/notesSlide42.xml" ContentType="application/vnd.openxmlformats-officedocument.presentationml.notesSlide+xml"/>
  <Override PartName="/ppt/slides/slide61.xml" ContentType="application/vnd.openxmlformats-officedocument.presentationml.slide+xml"/>
  <Override PartName="/ppt/slides/slide123.xml" ContentType="application/vnd.openxmlformats-officedocument.presentationml.slide+xml"/>
  <Override PartName="/ppt/notesSlides/notesSlide127.xml" ContentType="application/vnd.openxmlformats-officedocument.presentationml.notesSlide+xml"/>
  <Override PartName="/ppt/slideLayouts/slideLayout9.xml" ContentType="application/vnd.openxmlformats-officedocument.presentationml.slideLayout+xml"/>
  <Override PartName="/ppt/notesSlides/notesSlide84.xml" ContentType="application/vnd.openxmlformats-officedocument.presentationml.notesSlide+xml"/>
  <Override PartName="/ppt/notesSlides/notesSlide111.xml" ContentType="application/vnd.openxmlformats-officedocument.presentationml.notesSlide+xml"/>
  <Override PartName="/ppt/notesSlides/notesSlide20.xml" ContentType="application/vnd.openxmlformats-officedocument.presentationml.notesSlide+xml"/>
  <Override PartName="/ppt/slides/slide101.xml" ContentType="application/vnd.openxmlformats-officedocument.presentationml.slide+xml"/>
  <Override PartName="/ppt/notesSlides/notesSlide6.xml" ContentType="application/vnd.openxmlformats-officedocument.presentationml.notesSlide+xml"/>
  <Override PartName="/ppt/notesSlides/notesSlide78.xml" ContentType="application/vnd.openxmlformats-officedocument.presentationml.notesSlide+xml"/>
  <Override PartName="/ppt/slides/slide8.xml" ContentType="application/vnd.openxmlformats-officedocument.presentationml.slide+xml"/>
  <Override PartName="/ppt/notesSlides/notesSlide105.xml" ContentType="application/vnd.openxmlformats-officedocument.presentationml.notesSlide+xml"/>
  <Override PartName="/ppt/notesSlides/notesSlide62.xml" ContentType="application/vnd.openxmlformats-officedocument.presentationml.notesSlide+xml"/>
  <Override PartName="/ppt/slides/slide81.xml" ContentType="application/vnd.openxmlformats-officedocument.presentationml.slide+xml"/>
  <Override PartName="/ppt/slides/slide143.xml" ContentType="application/vnd.openxmlformats-officedocument.presentationml.slide+xml"/>
  <Override PartName="/ppt/notesSlides/notesSlide147.xml" ContentType="application/vnd.openxmlformats-officedocument.presentationml.notesSlide+xml"/>
  <Override PartName="/ppt/notesSlides/notesSlide56.xml" ContentType="application/vnd.openxmlformats-officedocument.presentationml.notesSlide+xml"/>
  <Override PartName="/ppt/notesSlides/notesSlide40.xml" ContentType="application/vnd.openxmlformats-officedocument.presentationml.notesSlide+xml"/>
  <Override PartName="/ppt/slides/slide108.xml" ContentType="application/vnd.openxmlformats-officedocument.presentationml.slide+xml"/>
  <Override PartName="/ppt/slides/slide121.xml" ContentType="application/vnd.openxmlformats-officedocument.presentationml.slide+xml"/>
  <Override PartName="/ppt/notesSlides/notesSlide98.xml" ContentType="application/vnd.openxmlformats-officedocument.presentationml.notesSlide+xml"/>
  <Override PartName="/ppt/notesSlides/notesSlide125.xml" ContentType="application/vnd.openxmlformats-officedocument.presentationml.notesSlide+xml"/>
  <Override PartName="/ppt/slideLayouts/slideLayout7.xml" ContentType="application/vnd.openxmlformats-officedocument.presentationml.slideLayout+xml"/>
  <Override PartName="/ppt/notesSlides/notesSlide34.xml" ContentType="application/vnd.openxmlformats-officedocument.presentationml.notesSlide+xml"/>
  <Override PartName="/ppt/notesSlides/notesSlide82.xml" ContentType="application/vnd.openxmlformats-officedocument.presentationml.notesSlide+xml"/>
  <Override PartName="/ppt/notesSlides/notesSlide4.xml" ContentType="application/vnd.openxmlformats-officedocument.presentationml.notesSlide+xml"/>
  <Override PartName="/ppt/slides/slide95.xml" ContentType="application/vnd.openxmlformats-officedocument.presentationml.slide+xml"/>
  <Override PartName="/ppt/notesSlides/notesSlide76.xml" ContentType="application/vnd.openxmlformats-officedocument.presentationml.notesSlide+xml"/>
  <Override PartName="/ppt/slides/slide6.xml" ContentType="application/vnd.openxmlformats-officedocument.presentationml.slide+xml"/>
  <Override PartName="/ppt/slides/slide18.xml" ContentType="application/vnd.openxmlformats-officedocument.presentationml.slide+xml"/>
  <Override PartName="/ppt/notesSlides/notesSlide103.xml" ContentType="application/vnd.openxmlformats-officedocument.presentationml.notesSlide+xml"/>
  <Override PartName="/ppt/notesSlides/notesSlide60.xml" ContentType="application/vnd.openxmlformats-officedocument.presentationml.notesSlide+xml"/>
  <Override PartName="/ppt/slides/slide141.xml" ContentType="application/vnd.openxmlformats-officedocument.presentationml.slide+xml"/>
  <Override PartName="/ppt/notesSlides/notesSlide145.xml" ContentType="application/vnd.openxmlformats-officedocument.presentationml.notesSlide+xml"/>
  <Override PartName="/ppt/notesSlides/notesSlide54.xml" ContentType="application/vnd.openxmlformats-officedocument.presentationml.notesSlide+xml"/>
  <Override PartName="/ppt/slides/slide106.xml" ContentType="application/vnd.openxmlformats-officedocument.presentationml.slide+xml"/>
  <Override PartName="/ppt/notesSlides/notesSlide96.xml" ContentType="application/vnd.openxmlformats-officedocument.presentationml.notesSlide+xml"/>
  <Override PartName="/ppt/tableStyles.xml" ContentType="application/vnd.openxmlformats-officedocument.presentationml.tableStyles+xml"/>
  <Override PartName="/ppt/notesSlides/notesSlide123.xml" ContentType="application/vnd.openxmlformats-officedocument.presentationml.notesSlide+xml"/>
  <Override PartName="/ppt/notesSlides/notesSlide19.xml" ContentType="application/vnd.openxmlformats-officedocument.presentationml.notesSlide+xml"/>
  <Override PartName="/ppt/slideLayouts/slideLayout5.xml" ContentType="application/vnd.openxmlformats-officedocument.presentationml.slideLayout+xml"/>
  <Override PartName="/ppt/slides/slide38.xml" ContentType="application/vnd.openxmlformats-officedocument.presentationml.slide+xml"/>
  <Override PartName="/ppt/notesSlides/notesSlide32.xml" ContentType="application/vnd.openxmlformats-officedocument.presentationml.notesSlide+xml"/>
  <Override PartName="/ppt/notesSlides/notesSlide80.xml" ContentType="application/vnd.openxmlformats-officedocument.presentationml.notesSlide+xml"/>
  <Default Extension="bin" ContentType="application/vnd.openxmlformats-officedocument.presentationml.printerSettings"/>
  <Override PartName="/ppt/notesSlides/notesSlide2.xml" ContentType="application/vnd.openxmlformats-officedocument.presentationml.notesSlide+xml"/>
  <Override PartName="/ppt/slides/slide93.xml" ContentType="application/vnd.openxmlformats-officedocument.presentationml.slide+xml"/>
  <Override PartName="/ppt/notesSlides/notesSlide74.xml" ContentType="application/vnd.openxmlformats-officedocument.presentationml.notesSlide+xml"/>
  <Override PartName="/ppt/slides/slide4.xml" ContentType="application/vnd.openxmlformats-officedocument.presentationml.slide+xml"/>
  <Override PartName="/ppt/slides/slide16.xml" ContentType="application/vnd.openxmlformats-officedocument.presentationml.slide+xml"/>
  <Override PartName="/ppt/notesSlides/notesSlide10.xml" ContentType="application/vnd.openxmlformats-officedocument.presentationml.notesSlide+xml"/>
  <Override PartName="/ppt/notesSlides/notesSlide101.xml" ContentType="application/vnd.openxmlformats-officedocument.presentationml.notesSlide+xml"/>
  <Override PartName="/ppt/notesSlides/notesSlide143.xml" ContentType="application/vnd.openxmlformats-officedocument.presentationml.notesSlide+xml"/>
  <Override PartName="/ppt/notesSlides/notesSlide39.xml" ContentType="application/vnd.openxmlformats-officedocument.presentationml.notesSlide+xml"/>
  <Override PartName="/ppt/slides/slide58.xml" ContentType="application/vnd.openxmlformats-officedocument.presentationml.slide+xml"/>
  <Override PartName="/ppt/slides/slide71.xml" ContentType="application/vnd.openxmlformats-officedocument.presentationml.slide+xml"/>
  <Override PartName="/ppt/notesSlides/notesSlide52.xml" ContentType="application/vnd.openxmlformats-officedocument.presentationml.notesSlide+xml"/>
  <Override PartName="/ppt/slides/slide104.xml" ContentType="application/vnd.openxmlformats-officedocument.presentationml.slide+xml"/>
  <Override PartName="/ppt/notesSlides/notesSlide9.xml" ContentType="application/vnd.openxmlformats-officedocument.presentationml.notesSlide+xml"/>
  <Override PartName="/ppt/notesSlides/notesSlide94.xml" ContentType="application/vnd.openxmlformats-officedocument.presentationml.notesSlide+xml"/>
  <Override PartName="/ppt/notesSlides/notesSlide121.xml" ContentType="application/vnd.openxmlformats-officedocument.presentationml.notesSlide+xml"/>
  <Override PartName="/ppt/notesSlides/notesSlide17.xml" ContentType="application/vnd.openxmlformats-officedocument.presentationml.notesSlide+xml"/>
  <Override PartName="/ppt/slideLayouts/slideLayout3.xml" ContentType="application/vnd.openxmlformats-officedocument.presentationml.slideLayout+xml"/>
  <Override PartName="/ppt/slides/slide36.xml" ContentType="application/vnd.openxmlformats-officedocument.presentationml.slide+xml"/>
  <Override PartName="/ppt/notesSlides/notesSlide30.xml" ContentType="application/vnd.openxmlformats-officedocument.presentationml.notesSlide+xml"/>
  <Override PartName="/ppt/slides/slide78.xml" ContentType="application/vnd.openxmlformats-officedocument.presentationml.slide+xml"/>
  <Override PartName="/ppt/slides/slide91.xml" ContentType="application/vnd.openxmlformats-officedocument.presentationml.slide+xml"/>
  <Override PartName="/ppt/notesSlides/notesSlide72.xml" ContentType="application/vnd.openxmlformats-officedocument.presentationml.notesSlide+xml"/>
  <Override PartName="/ppt/slides/slide2.xml" ContentType="application/vnd.openxmlformats-officedocument.presentationml.slide+xml"/>
  <Override PartName="/ppt/slides/slide14.xml" ContentType="application/vnd.openxmlformats-officedocument.presentationml.slide+xml"/>
  <Override PartName="/ppt/notesSlides/notesSlide141.xml" ContentType="application/vnd.openxmlformats-officedocument.presentationml.notesSlide+xml"/>
  <Override PartName="/ppt/notesSlides/notesSlide37.xml" ContentType="application/vnd.openxmlformats-officedocument.presentationml.notesSlide+xml"/>
  <Override PartName="/ppt/slides/slide56.xml" ContentType="application/vnd.openxmlformats-officedocument.presentationml.slide+xml"/>
  <Override PartName="/ppt/slides/slide118.xml" ContentType="application/vnd.openxmlformats-officedocument.presentationml.slide+xml"/>
  <Override PartName="/ppt/notesSlides/notesSlide50.xml" ContentType="application/vnd.openxmlformats-officedocument.presentationml.notesSlide+xml"/>
  <Override PartName="/ppt/slides/slide98.xml" ContentType="application/vnd.openxmlformats-officedocument.presentationml.slide+xml"/>
  <Override PartName="/ppt/notesSlides/notesSlide92.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s/slide34.xml" ContentType="application/vnd.openxmlformats-officedocument.presentationml.slide+xml"/>
  <Override PartName="/ppt/slides/slide28.xml" ContentType="application/vnd.openxmlformats-officedocument.presentationml.slide+xml"/>
  <Override PartName="/ppt/slides/slide76.xml" ContentType="application/vnd.openxmlformats-officedocument.presentationml.slide+xml"/>
  <Override PartName="/ppt/slides/slide138.xml" ContentType="application/vnd.openxmlformats-officedocument.presentationml.slide+xml"/>
  <Override PartName="/ppt/notesSlides/notesSlide70.xml" ContentType="application/vnd.openxmlformats-officedocument.presentationml.notesSlide+xml"/>
  <Override PartName="/ppt/notesSlides/notesSlide155.xml" ContentType="application/vnd.openxmlformats-officedocument.presentationml.notesSlide+xml"/>
  <Default Extension="png" ContentType="image/png"/>
  <Override PartName="/ppt/slides/slide12.xml" ContentType="application/vnd.openxmlformats-officedocument.presentationml.slide+xml"/>
  <Default Extension="wmf" ContentType="image/x-wmf"/>
  <Override PartName="/ppt/slides/slide54.xml" ContentType="application/vnd.openxmlformats-officedocument.presentationml.slide+xml"/>
  <Override PartName="/ppt/slides/slide116.xml" ContentType="application/vnd.openxmlformats-officedocument.presentationml.slide+xml"/>
  <Default Extension="rels" ContentType="application/vnd.openxmlformats-package.relationships+xml"/>
  <Override PartName="/ppt/notesSlides/notesSlide29.xml" ContentType="application/vnd.openxmlformats-officedocument.presentationml.notesSlide+xml"/>
  <Override PartName="/ppt/slides/slide48.xml" ContentType="application/vnd.openxmlformats-officedocument.presentationml.slide+xml"/>
  <Override PartName="/ppt/slides/slide96.xml" ContentType="application/vnd.openxmlformats-officedocument.presentationml.slide+xml"/>
  <Override PartName="/ppt/theme/theme2.xml" ContentType="application/vnd.openxmlformats-officedocument.theme+xml"/>
  <Override PartName="/ppt/notesSlides/notesSlide90.xml" ContentType="application/vnd.openxmlformats-officedocument.presentationml.notesSlide+xml"/>
  <Override PartName="/ppt/notesSlides/notesSlide13.xml" ContentType="application/vnd.openxmlformats-officedocument.presentationml.notesSlide+xml"/>
  <Override PartName="/ppt/slides/slide32.xml" ContentType="application/vnd.openxmlformats-officedocument.presentationml.slide+xml"/>
  <Override PartName="/ppt/slides/slide26.xml" ContentType="application/vnd.openxmlformats-officedocument.presentationml.slide+xml"/>
  <Override PartName="/ppt/slides/slide136.xml" ContentType="application/vnd.openxmlformats-officedocument.presentationml.slide+xml"/>
  <Override PartName="/ppt/slides/slide74.xml" ContentType="application/vnd.openxmlformats-officedocument.presentationml.slide+xml"/>
  <Override PartName="/ppt/notesSlides/notesSlide153.xml" ContentType="application/vnd.openxmlformats-officedocument.presentationml.notesSlide+xml"/>
  <Override PartName="/ppt/slides/slide10.xml" ContentType="application/vnd.openxmlformats-officedocument.presentationml.slide+xml"/>
  <Override PartName="/ppt/slides/slide68.xml" ContentType="application/vnd.openxmlformats-officedocument.presentationml.slide+xml"/>
  <Override PartName="/ppt/notesSlides/notesSlide49.xml" ContentType="application/vnd.openxmlformats-officedocument.presentationml.notesSlide+xml"/>
  <Override PartName="/ppt/slides/slide52.xml" ContentType="application/vnd.openxmlformats-officedocument.presentationml.slide+xml"/>
  <Override PartName="/ppt/slides/slide114.xml" ContentType="application/vnd.openxmlformats-officedocument.presentationml.slide+xml"/>
  <Override PartName="/ppt/notesSlides/notesSlide118.xml" ContentType="application/vnd.openxmlformats-officedocument.presentationml.notesSlide+xml"/>
  <Override PartName="/ppt/notesSlides/notesSlide131.xml" ContentType="application/vnd.openxmlformats-officedocument.presentationml.notesSlide+xml"/>
  <Override PartName="/ppt/notesSlides/notesSlide27.xml" ContentType="application/vnd.openxmlformats-officedocument.presentationml.notesSlide+xml"/>
  <Override PartName="/ppt/slides/slide46.xml" ContentType="application/vnd.openxmlformats-officedocument.presentationml.slide+xml"/>
  <Override PartName="/ppt/presProps.xml" ContentType="application/vnd.openxmlformats-officedocument.presentationml.presProps+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157"/>
  </p:notes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415"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414"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413" r:id="rId113"/>
    <p:sldId id="411" r:id="rId114"/>
    <p:sldId id="412"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66FF"/>
    <a:srgbClr val="4367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4656" autoAdjust="0"/>
  </p:normalViewPr>
  <p:slideViewPr>
    <p:cSldViewPr>
      <p:cViewPr varScale="1">
        <p:scale>
          <a:sx n="65" d="100"/>
          <a:sy n="65" d="100"/>
        </p:scale>
        <p:origin x="-59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83"/>
    </p:cViewPr>
  </p:sorter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notesMaster" Target="notesMasters/notesMaster1.xml"/><Relationship Id="rId158" Type="http://schemas.openxmlformats.org/officeDocument/2006/relationships/printerSettings" Target="printerSettings/printerSettings1.bin"/><Relationship Id="rId15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viewProps" Target="viewProps.xml"/><Relationship Id="rId161" Type="http://schemas.openxmlformats.org/officeDocument/2006/relationships/theme" Target="theme/theme1.xml"/><Relationship Id="rId16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F0539-9EC9-4780-A158-F51E4183A771}"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2040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75D4326-ED85-4F9E-9FFC-05748669F8DC}" type="slidenum">
              <a:rPr lang="en-US" smtClean="0"/>
              <a:pPr/>
              <a:t>1</a:t>
            </a:fld>
            <a:endParaRPr lang="en-US" smtClean="0"/>
          </a:p>
        </p:txBody>
      </p:sp>
      <p:sp>
        <p:nvSpPr>
          <p:cNvPr id="1648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B73EFC6-E71D-431D-B603-F162F1DCA84B}" type="slidenum">
              <a:rPr lang="x-none" sz="1200">
                <a:solidFill>
                  <a:srgbClr val="0000FF"/>
                </a:solidFill>
                <a:latin typeface="Marlett" pitchFamily="2" charset="2"/>
              </a:rPr>
              <a:pPr algn="r" eaLnBrk="0" hangingPunct="0"/>
              <a:t>1</a:t>
            </a:fld>
            <a:endParaRPr lang="en-US" sz="1200">
              <a:solidFill>
                <a:srgbClr val="0000FF"/>
              </a:solidFill>
              <a:latin typeface="Marlett" pitchFamily="2" charset="2"/>
              <a:cs typeface="Arial" charset="0"/>
            </a:endParaRPr>
          </a:p>
        </p:txBody>
      </p:sp>
      <p:sp>
        <p:nvSpPr>
          <p:cNvPr id="164868" name="Rectangle 2"/>
          <p:cNvSpPr>
            <a:spLocks noGrp="1" noRot="1" noChangeAspect="1" noChangeArrowheads="1" noTextEdit="1"/>
          </p:cNvSpPr>
          <p:nvPr>
            <p:ph type="sldImg"/>
          </p:nvPr>
        </p:nvSpPr>
        <p:spPr>
          <a:xfrm>
            <a:off x="1143000" y="685800"/>
            <a:ext cx="4573588" cy="3430588"/>
          </a:xfrm>
          <a:ln/>
        </p:spPr>
      </p:sp>
      <p:sp>
        <p:nvSpPr>
          <p:cNvPr id="164869" name="Rectangle 3"/>
          <p:cNvSpPr>
            <a:spLocks noGrp="1" noChangeArrowheads="1"/>
          </p:cNvSpPr>
          <p:nvPr>
            <p:ph type="body" idx="1"/>
          </p:nvPr>
        </p:nvSpPr>
        <p:spPr>
          <a:xfrm>
            <a:off x="914400" y="4344988"/>
            <a:ext cx="5029200" cy="4113212"/>
          </a:xfrm>
          <a:noFill/>
          <a:ln/>
        </p:spPr>
        <p:txBody>
          <a:bodyPr lIns="91431" tIns="45716" rIns="91431" bIns="45716"/>
          <a:lstStyle/>
          <a:p>
            <a:pPr eaLnBrk="1" hangingPunct="1"/>
            <a:r>
              <a:rPr lang="en-US" smtClean="0"/>
              <a:t>This chapter begins to provide the mathematical foundations for shared memory computation.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89BE695-2883-4406-8FD0-BE371539D76D}" type="slidenum">
              <a:rPr lang="en-US" smtClean="0"/>
              <a:pPr/>
              <a:t>10</a:t>
            </a:fld>
            <a:endParaRPr lang="en-US" smtClean="0"/>
          </a:p>
        </p:txBody>
      </p:sp>
      <p:sp>
        <p:nvSpPr>
          <p:cNvPr id="176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EF17B7F-88FF-4E71-AEFE-ACA7089754AB}" type="slidenum">
              <a:rPr lang="x-none" sz="1200">
                <a:solidFill>
                  <a:srgbClr val="0000FF"/>
                </a:solidFill>
                <a:latin typeface="Marlett" pitchFamily="2" charset="2"/>
              </a:rPr>
              <a:pPr algn="r" eaLnBrk="0" hangingPunct="0"/>
              <a:t>10</a:t>
            </a:fld>
            <a:endParaRPr lang="en-US" sz="1200">
              <a:solidFill>
                <a:srgbClr val="0000FF"/>
              </a:solidFill>
              <a:latin typeface="Marlett" pitchFamily="2" charset="2"/>
              <a:cs typeface="Arial" charset="0"/>
            </a:endParaRPr>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register’s value can be read by a thread.</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F8F6E550-9FEF-492C-B5F4-4D71A54DC8D2}" type="slidenum">
              <a:rPr lang="en-US" smtClean="0"/>
              <a:pPr/>
              <a:t>100</a:t>
            </a:fld>
            <a:endParaRPr lang="en-US" smtClean="0"/>
          </a:p>
        </p:txBody>
      </p:sp>
      <p:sp>
        <p:nvSpPr>
          <p:cNvPr id="2682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BA90E34-0560-4489-A222-5E8A3845EC59}" type="slidenum">
              <a:rPr lang="x-none" sz="1200">
                <a:solidFill>
                  <a:srgbClr val="0000FF"/>
                </a:solidFill>
                <a:latin typeface="Marlett" pitchFamily="2" charset="2"/>
              </a:rPr>
              <a:pPr algn="r" eaLnBrk="0" hangingPunct="0"/>
              <a:t>100</a:t>
            </a:fld>
            <a:endParaRPr lang="en-US" sz="1200">
              <a:solidFill>
                <a:srgbClr val="0000FF"/>
              </a:solidFill>
              <a:latin typeface="Marlett" pitchFamily="2" charset="2"/>
              <a:cs typeface="Arial" charset="0"/>
            </a:endParaRPr>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8F9C8E2F-8060-479A-A0D5-577EAB4612BF}" type="slidenum">
              <a:rPr lang="en-US" smtClean="0"/>
              <a:pPr/>
              <a:t>101</a:t>
            </a:fld>
            <a:endParaRPr lang="en-US" smtClean="0"/>
          </a:p>
        </p:txBody>
      </p:sp>
      <p:sp>
        <p:nvSpPr>
          <p:cNvPr id="2693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7D8B54-C140-4581-B46A-253DE399E148}" type="slidenum">
              <a:rPr lang="x-none" sz="1200">
                <a:solidFill>
                  <a:srgbClr val="0000FF"/>
                </a:solidFill>
                <a:latin typeface="Marlett" pitchFamily="2" charset="2"/>
              </a:rPr>
              <a:pPr algn="r" eaLnBrk="0" hangingPunct="0"/>
              <a:t>101</a:t>
            </a:fld>
            <a:endParaRPr lang="en-US" sz="1200">
              <a:solidFill>
                <a:srgbClr val="0000FF"/>
              </a:solidFill>
              <a:latin typeface="Marlett" pitchFamily="2" charset="2"/>
              <a:cs typeface="Arial" charset="0"/>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Reads are ordered so that each falls right after the write whose timestamp it read as MAXIMAL. This works because reads will never read things from the past or future, and it can never be the case that for two reads one completely after the other, the latter will read an earlier timestamp, because the higher timestamp must have been written already when it started the later read.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6DC51BF8-816A-444D-AF66-0180D7875FD8}" type="slidenum">
              <a:rPr lang="en-US" smtClean="0"/>
              <a:pPr/>
              <a:t>102</a:t>
            </a:fld>
            <a:endParaRPr lang="en-US" smtClean="0"/>
          </a:p>
        </p:txBody>
      </p:sp>
      <p:sp>
        <p:nvSpPr>
          <p:cNvPr id="2703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932921D-3981-4E50-996D-4CC63A95958B}" type="slidenum">
              <a:rPr lang="x-none" sz="1200">
                <a:solidFill>
                  <a:srgbClr val="0000FF"/>
                </a:solidFill>
                <a:latin typeface="Marlett" pitchFamily="2" charset="2"/>
              </a:rPr>
              <a:pPr algn="r" eaLnBrk="0" hangingPunct="0"/>
              <a:t>102</a:t>
            </a:fld>
            <a:endParaRPr lang="en-US" sz="1200">
              <a:solidFill>
                <a:srgbClr val="0000FF"/>
              </a:solidFill>
              <a:latin typeface="Marlett" pitchFamily="2" charset="2"/>
              <a:cs typeface="Arial" charset="0"/>
            </a:endParaRPr>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859FDB8B-0129-44AA-86A1-7041BDB0986A}" type="slidenum">
              <a:rPr lang="en-US" smtClean="0"/>
              <a:pPr/>
              <a:t>103</a:t>
            </a:fld>
            <a:endParaRPr lang="en-US" smtClean="0"/>
          </a:p>
        </p:txBody>
      </p:sp>
      <p:sp>
        <p:nvSpPr>
          <p:cNvPr id="2713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EF8EE9-708D-43C7-943D-158083876ACA}" type="slidenum">
              <a:rPr lang="x-none" sz="1200">
                <a:solidFill>
                  <a:srgbClr val="0000FF"/>
                </a:solidFill>
                <a:latin typeface="Marlett" pitchFamily="2" charset="2"/>
              </a:rPr>
              <a:pPr algn="r" eaLnBrk="0" hangingPunct="0"/>
              <a:t>103</a:t>
            </a:fld>
            <a:endParaRPr lang="en-US" sz="1200">
              <a:solidFill>
                <a:srgbClr val="0000FF"/>
              </a:solidFill>
              <a:latin typeface="Marlett" pitchFamily="2" charset="2"/>
              <a:cs typeface="Arial" charset="0"/>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DE7D95B7-2106-4970-97F0-B16FB5559C16}" type="slidenum">
              <a:rPr lang="en-US" smtClean="0"/>
              <a:pPr/>
              <a:t>104</a:t>
            </a:fld>
            <a:endParaRPr lang="en-US" smtClean="0"/>
          </a:p>
        </p:txBody>
      </p:sp>
      <p:sp>
        <p:nvSpPr>
          <p:cNvPr id="2723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F173A2F-5B45-44BA-A88A-B64D358F4D93}" type="slidenum">
              <a:rPr lang="x-none" sz="1200">
                <a:solidFill>
                  <a:srgbClr val="0000FF"/>
                </a:solidFill>
                <a:latin typeface="Marlett" pitchFamily="2" charset="2"/>
              </a:rPr>
              <a:pPr algn="r" eaLnBrk="0" hangingPunct="0"/>
              <a:t>104</a:t>
            </a:fld>
            <a:endParaRPr lang="en-US" sz="1200">
              <a:solidFill>
                <a:srgbClr val="0000FF"/>
              </a:solidFill>
              <a:latin typeface="Marlett" pitchFamily="2" charset="2"/>
              <a:cs typeface="Arial" charset="0"/>
            </a:endParaRPr>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02215E80-5D65-4C59-9DDE-AF2461285AFC}" type="slidenum">
              <a:rPr lang="en-US" smtClean="0"/>
              <a:pPr/>
              <a:t>105</a:t>
            </a:fld>
            <a:endParaRPr lang="en-US" smtClean="0"/>
          </a:p>
        </p:txBody>
      </p:sp>
      <p:sp>
        <p:nvSpPr>
          <p:cNvPr id="2734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B3AE92-DFC1-4411-B99F-5A3DF9BB2703}" type="slidenum">
              <a:rPr lang="x-none" sz="1200">
                <a:solidFill>
                  <a:srgbClr val="0000FF"/>
                </a:solidFill>
                <a:latin typeface="Marlett" pitchFamily="2" charset="2"/>
              </a:rPr>
              <a:pPr algn="r" eaLnBrk="0" hangingPunct="0"/>
              <a:t>105</a:t>
            </a:fld>
            <a:endParaRPr lang="en-US" sz="1200">
              <a:solidFill>
                <a:srgbClr val="0000FF"/>
              </a:solidFill>
              <a:latin typeface="Marlett" pitchFamily="2" charset="2"/>
              <a:cs typeface="Arial" charset="0"/>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Snapshots are scans of memory while updates are ongoing. As in a concurrent debugger or a backup procedure that does not “stop the world” to get an instantaneous view of memory.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D5CBBAB4-7DD7-4248-A2A7-1972C8E9115D}" type="slidenum">
              <a:rPr lang="en-US" smtClean="0"/>
              <a:pPr/>
              <a:t>106</a:t>
            </a:fld>
            <a:endParaRPr lang="en-US" smtClean="0"/>
          </a:p>
        </p:txBody>
      </p:sp>
      <p:sp>
        <p:nvSpPr>
          <p:cNvPr id="2744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60C2F8-337D-42A6-8F43-1AB4D1A29119}" type="slidenum">
              <a:rPr lang="x-none" sz="1200">
                <a:solidFill>
                  <a:srgbClr val="0000FF"/>
                </a:solidFill>
                <a:latin typeface="Marlett" pitchFamily="2" charset="2"/>
              </a:rPr>
              <a:pPr algn="r" eaLnBrk="0" hangingPunct="0"/>
              <a:t>106</a:t>
            </a:fld>
            <a:endParaRPr lang="en-US" sz="1200">
              <a:solidFill>
                <a:srgbClr val="0000FF"/>
              </a:solidFill>
              <a:latin typeface="Marlett" pitchFamily="2" charset="2"/>
              <a:cs typeface="Arial" charset="0"/>
            </a:endParaRPr>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281078CB-15A7-40CE-8746-4BC2ED47D381}" type="slidenum">
              <a:rPr lang="en-US" smtClean="0"/>
              <a:pPr/>
              <a:t>107</a:t>
            </a:fld>
            <a:endParaRPr lang="en-US" smtClean="0"/>
          </a:p>
        </p:txBody>
      </p:sp>
      <p:sp>
        <p:nvSpPr>
          <p:cNvPr id="2754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02F019-1704-447E-89A0-B9902A348090}" type="slidenum">
              <a:rPr lang="x-none" sz="1200">
                <a:solidFill>
                  <a:srgbClr val="0000FF"/>
                </a:solidFill>
                <a:latin typeface="Marlett" pitchFamily="2" charset="2"/>
              </a:rPr>
              <a:pPr algn="r" eaLnBrk="0" hangingPunct="0"/>
              <a:t>107</a:t>
            </a:fld>
            <a:endParaRPr lang="en-US" sz="1200">
              <a:solidFill>
                <a:srgbClr val="0000FF"/>
              </a:solidFill>
              <a:latin typeface="Marlett" pitchFamily="2" charset="2"/>
              <a:cs typeface="Arial" charset="0"/>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9588E2F-7764-4E83-9006-23E4382221D0}" type="slidenum">
              <a:rPr lang="en-US" smtClean="0"/>
              <a:pPr/>
              <a:t>108</a:t>
            </a:fld>
            <a:endParaRPr lang="en-US" smtClean="0"/>
          </a:p>
        </p:txBody>
      </p:sp>
      <p:sp>
        <p:nvSpPr>
          <p:cNvPr id="2764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D7758EC-E488-4101-A88A-18C2E47D3E55}" type="slidenum">
              <a:rPr lang="x-none" sz="1200">
                <a:solidFill>
                  <a:srgbClr val="0000FF"/>
                </a:solidFill>
                <a:latin typeface="Marlett" pitchFamily="2" charset="2"/>
              </a:rPr>
              <a:pPr algn="r" eaLnBrk="0" hangingPunct="0"/>
              <a:t>108</a:t>
            </a:fld>
            <a:endParaRPr lang="en-US" sz="1200">
              <a:solidFill>
                <a:srgbClr val="0000FF"/>
              </a:solidFill>
              <a:latin typeface="Marlett" pitchFamily="2" charset="2"/>
              <a:cs typeface="Arial" charset="0"/>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C799BA28-92C1-4101-B9A5-1C6B8C0EEF44}" type="slidenum">
              <a:rPr lang="en-US" smtClean="0"/>
              <a:pPr/>
              <a:t>109</a:t>
            </a:fld>
            <a:endParaRPr lang="en-US" smtClean="0"/>
          </a:p>
        </p:txBody>
      </p:sp>
      <p:sp>
        <p:nvSpPr>
          <p:cNvPr id="2775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D07C9A3-6F9B-4507-9C2E-0B6DA3ABA7B1}" type="slidenum">
              <a:rPr lang="x-none" sz="1200">
                <a:solidFill>
                  <a:srgbClr val="0000FF"/>
                </a:solidFill>
                <a:latin typeface="Marlett" pitchFamily="2" charset="2"/>
              </a:rPr>
              <a:pPr algn="r" eaLnBrk="0" hangingPunct="0"/>
              <a:t>109</a:t>
            </a:fld>
            <a:endParaRPr lang="en-US" sz="1200">
              <a:solidFill>
                <a:srgbClr val="0000FF"/>
              </a:solidFill>
              <a:latin typeface="Marlett" pitchFamily="2" charset="2"/>
              <a:cs typeface="Arial" charset="0"/>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EAACFA64-EE74-49F6-98D9-D5F50F5C908D}" type="slidenum">
              <a:rPr lang="en-US" smtClean="0"/>
              <a:pPr/>
              <a:t>11</a:t>
            </a:fld>
            <a:endParaRPr lang="en-US" smtClean="0"/>
          </a:p>
        </p:txBody>
      </p:sp>
      <p:sp>
        <p:nvSpPr>
          <p:cNvPr id="177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834A7F-75A1-4B83-A745-0F2969386E1C}" type="slidenum">
              <a:rPr lang="x-none" sz="1200">
                <a:solidFill>
                  <a:srgbClr val="0000FF"/>
                </a:solidFill>
                <a:latin typeface="Marlett" pitchFamily="2" charset="2"/>
              </a:rPr>
              <a:pPr algn="r" eaLnBrk="0" hangingPunct="0"/>
              <a:t>11</a:t>
            </a:fld>
            <a:endParaRPr lang="en-US" sz="1200">
              <a:solidFill>
                <a:srgbClr val="0000FF"/>
              </a:solidFill>
              <a:latin typeface="Marlett" pitchFamily="2" charset="2"/>
              <a:cs typeface="Arial" charset="0"/>
            </a:endParaRPr>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Or a register can </a:t>
            </a:r>
            <a:r>
              <a:rPr lang="en-US" b="1" smtClean="0"/>
              <a:t>write</a:t>
            </a:r>
            <a:r>
              <a:rPr lang="en-US" smtClean="0"/>
              <a:t> a new value.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5A108C8-D1FF-431F-9B7B-C96868FA9232}" type="slidenum">
              <a:rPr lang="en-US" smtClean="0"/>
              <a:pPr/>
              <a:t>110</a:t>
            </a:fld>
            <a:endParaRPr lang="en-US" smtClean="0"/>
          </a:p>
        </p:txBody>
      </p:sp>
      <p:sp>
        <p:nvSpPr>
          <p:cNvPr id="2785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5785A30-DB34-4D35-A5A3-5899913120AD}" type="slidenum">
              <a:rPr lang="x-none" sz="1200">
                <a:solidFill>
                  <a:srgbClr val="0000FF"/>
                </a:solidFill>
                <a:latin typeface="Marlett" pitchFamily="2" charset="2"/>
              </a:rPr>
              <a:pPr algn="r" eaLnBrk="0" hangingPunct="0"/>
              <a:t>110</a:t>
            </a:fld>
            <a:endParaRPr lang="en-US" sz="1200">
              <a:solidFill>
                <a:srgbClr val="0000FF"/>
              </a:solidFill>
              <a:latin typeface="Marlett" pitchFamily="2" charset="2"/>
              <a:cs typeface="Arial" charset="0"/>
            </a:endParaRPr>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A6059489-C31A-4D14-80CA-D068C3D59E94}" type="slidenum">
              <a:rPr lang="en-US" smtClean="0"/>
              <a:pPr/>
              <a:t>111</a:t>
            </a:fld>
            <a:endParaRPr lang="en-US" smtClean="0"/>
          </a:p>
        </p:txBody>
      </p:sp>
      <p:sp>
        <p:nvSpPr>
          <p:cNvPr id="2795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5C5A2E-692F-449E-9464-A2523ECFB444}" type="slidenum">
              <a:rPr lang="x-none" sz="1200">
                <a:solidFill>
                  <a:srgbClr val="0000FF"/>
                </a:solidFill>
                <a:latin typeface="Marlett" pitchFamily="2" charset="2"/>
              </a:rPr>
              <a:pPr algn="r" eaLnBrk="0" hangingPunct="0"/>
              <a:t>111</a:t>
            </a:fld>
            <a:endParaRPr lang="en-US" sz="1200">
              <a:solidFill>
                <a:srgbClr val="0000FF"/>
              </a:solidFill>
              <a:latin typeface="Marlett" pitchFamily="2" charset="2"/>
              <a:cs typeface="Arial"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99111B8C-79A1-4FFD-A5A6-6971B9D429AF}" type="slidenum">
              <a:rPr lang="en-US" smtClean="0"/>
              <a:pPr/>
              <a:t>112</a:t>
            </a:fld>
            <a:endParaRPr lang="en-US" smtClean="0"/>
          </a:p>
        </p:txBody>
      </p:sp>
      <p:sp>
        <p:nvSpPr>
          <p:cNvPr id="2805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617695-3B35-4215-9F4F-62EC0C3C3362}" type="slidenum">
              <a:rPr lang="x-none" sz="1200">
                <a:solidFill>
                  <a:srgbClr val="0000FF"/>
                </a:solidFill>
                <a:latin typeface="Marlett" pitchFamily="2" charset="2"/>
              </a:rPr>
              <a:pPr algn="r" eaLnBrk="0" hangingPunct="0"/>
              <a:t>112</a:t>
            </a:fld>
            <a:endParaRPr lang="en-US" sz="1200">
              <a:solidFill>
                <a:srgbClr val="0000FF"/>
              </a:solidFill>
              <a:latin typeface="Marlett" pitchFamily="2" charset="2"/>
              <a:cs typeface="Arial" charset="0"/>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Do the values collected correspond to the values that were all together in memory at that point in time?</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C133A3F6-A0DB-4D68-8CB0-83A26CFC645E}" type="slidenum">
              <a:rPr lang="en-US" smtClean="0"/>
              <a:pPr/>
              <a:t>113</a:t>
            </a:fld>
            <a:endParaRPr lang="en-US" smtClean="0"/>
          </a:p>
        </p:txBody>
      </p:sp>
      <p:sp>
        <p:nvSpPr>
          <p:cNvPr id="2816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46DF9E-1605-4AA7-9669-048C2065EF56}" type="slidenum">
              <a:rPr lang="x-none" sz="1200">
                <a:solidFill>
                  <a:srgbClr val="0000FF"/>
                </a:solidFill>
                <a:latin typeface="Marlett" pitchFamily="2" charset="2"/>
              </a:rPr>
              <a:pPr algn="r" eaLnBrk="0" hangingPunct="0"/>
              <a:t>113</a:t>
            </a:fld>
            <a:endParaRPr lang="en-US" sz="1200">
              <a:solidFill>
                <a:srgbClr val="0000FF"/>
              </a:solidFill>
              <a:latin typeface="Marlett" pitchFamily="2" charset="2"/>
              <a:cs typeface="Arial" charset="0"/>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students might be confusedas to why you need to have timestamps, that is, labels, and cannot simply use the </a:t>
            </a:r>
          </a:p>
          <a:p>
            <a:pPr eaLnBrk="1" hangingPunct="1"/>
            <a:r>
              <a:rPr lang="en-US" smtClean="0"/>
              <a:t>Values themseleves to show a snapshot…the above example shows that a scanner could read values x and y twice </a:t>
            </a:r>
          </a:p>
          <a:p>
            <a:pPr eaLnBrk="1" hangingPunct="1"/>
            <a:r>
              <a:rPr lang="en-US" smtClean="0"/>
              <a:t>In two consecutive collects and this would not form a snapshot. This will be detected if we add labels…</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04DD19F4-6CB0-445A-9E91-F4CADA435923}" type="slidenum">
              <a:rPr lang="en-US" smtClean="0"/>
              <a:pPr/>
              <a:t>114</a:t>
            </a:fld>
            <a:endParaRPr lang="en-US" smtClean="0"/>
          </a:p>
        </p:txBody>
      </p:sp>
      <p:sp>
        <p:nvSpPr>
          <p:cNvPr id="2826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5F0A65-890B-4253-ADD6-ED18F9ED3868}" type="slidenum">
              <a:rPr lang="x-none" sz="1200">
                <a:solidFill>
                  <a:srgbClr val="0000FF"/>
                </a:solidFill>
                <a:latin typeface="Marlett" pitchFamily="2" charset="2"/>
              </a:rPr>
              <a:pPr algn="r" eaLnBrk="0" hangingPunct="0"/>
              <a:t>114</a:t>
            </a:fld>
            <a:endParaRPr lang="en-US" sz="1200">
              <a:solidFill>
                <a:srgbClr val="0000FF"/>
              </a:solidFill>
              <a:latin typeface="Marlett" pitchFamily="2" charset="2"/>
              <a:cs typeface="Arial" charset="0"/>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students might be confused as to why you need to have timestamps, that is, labels, and cannot simply use the values to show a snapshot…the above example shows that a scanner could read values x and y twice </a:t>
            </a:r>
          </a:p>
          <a:p>
            <a:pPr eaLnBrk="1" hangingPunct="1"/>
            <a:endParaRPr lang="en-US" smtClean="0"/>
          </a:p>
          <a:p>
            <a:pPr eaLnBrk="1" hangingPunct="1"/>
            <a:r>
              <a:rPr lang="en-US" smtClean="0"/>
              <a:t>In two consecutive collects and this would not form a snapshot. This will be detected if we add labels…</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BD228399-89ED-403A-833A-F5E7D5C356DD}" type="slidenum">
              <a:rPr lang="en-US" smtClean="0"/>
              <a:pPr/>
              <a:t>115</a:t>
            </a:fld>
            <a:endParaRPr lang="en-US" smtClean="0"/>
          </a:p>
        </p:txBody>
      </p:sp>
      <p:sp>
        <p:nvSpPr>
          <p:cNvPr id="283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A45526-A591-4B39-9FEE-A81C5AE1411F}" type="slidenum">
              <a:rPr lang="x-none" sz="1200">
                <a:solidFill>
                  <a:srgbClr val="0000FF"/>
                </a:solidFill>
                <a:latin typeface="Marlett" pitchFamily="2" charset="2"/>
              </a:rPr>
              <a:pPr algn="r" eaLnBrk="0" hangingPunct="0"/>
              <a:t>115</a:t>
            </a:fld>
            <a:endParaRPr lang="en-US" sz="1200">
              <a:solidFill>
                <a:srgbClr val="0000FF"/>
              </a:solidFill>
              <a:latin typeface="Marlett" pitchFamily="2" charset="2"/>
              <a:cs typeface="Arial" charset="0"/>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If none of the labels (timestamps) changed, then there was a point, </a:t>
            </a:r>
            <a:r>
              <a:rPr lang="en-US" b="1" smtClean="0"/>
              <a:t>after the end of the first collect, and before the start of the next collect</a:t>
            </a:r>
            <a:r>
              <a:rPr lang="en-US" smtClean="0"/>
              <a:t>, in which none of the registers were written to. The values collected correspond to the values that were all together in memory at that point in time.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546AC36E-7F11-4E15-88D9-EE50A7E60D8A}" type="slidenum">
              <a:rPr lang="en-US" smtClean="0"/>
              <a:pPr/>
              <a:t>116</a:t>
            </a:fld>
            <a:endParaRPr lang="en-US" smtClean="0"/>
          </a:p>
        </p:txBody>
      </p:sp>
      <p:sp>
        <p:nvSpPr>
          <p:cNvPr id="284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5B84BB-BA84-4E47-836F-CCA24C9AB3E6}" type="slidenum">
              <a:rPr lang="x-none" sz="1200">
                <a:solidFill>
                  <a:srgbClr val="0000FF"/>
                </a:solidFill>
                <a:latin typeface="Marlett" pitchFamily="2" charset="2"/>
              </a:rPr>
              <a:pPr algn="r" eaLnBrk="0" hangingPunct="0"/>
              <a:t>116</a:t>
            </a:fld>
            <a:endParaRPr lang="en-US" sz="1200">
              <a:solidFill>
                <a:srgbClr val="0000FF"/>
              </a:solidFill>
              <a:latin typeface="Marlett" pitchFamily="2" charset="2"/>
              <a:cs typeface="Arial" charset="0"/>
            </a:endParaRPr>
          </a:p>
        </p:txBody>
      </p:sp>
      <p:sp>
        <p:nvSpPr>
          <p:cNvPr id="284676" name="Rectangle 2"/>
          <p:cNvSpPr>
            <a:spLocks noGrp="1" noRot="1" noChangeAspect="1" noChangeArrowheads="1" noTextEdit="1"/>
          </p:cNvSpPr>
          <p:nvPr>
            <p:ph type="sldImg"/>
          </p:nvPr>
        </p:nvSpPr>
        <p:spPr>
          <a:ln/>
        </p:spPr>
      </p:sp>
      <p:sp>
        <p:nvSpPr>
          <p:cNvPr id="2846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CA87D87E-62B9-4DE9-98A2-E1795F522E20}" type="slidenum">
              <a:rPr lang="en-US" smtClean="0"/>
              <a:pPr/>
              <a:t>117</a:t>
            </a:fld>
            <a:endParaRPr lang="en-US" smtClean="0"/>
          </a:p>
        </p:txBody>
      </p:sp>
      <p:sp>
        <p:nvSpPr>
          <p:cNvPr id="2856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E2A088-09A3-4C26-ABC8-8625711BF593}" type="slidenum">
              <a:rPr lang="x-none" sz="1200">
                <a:solidFill>
                  <a:srgbClr val="0000FF"/>
                </a:solidFill>
                <a:latin typeface="Marlett" pitchFamily="2" charset="2"/>
              </a:rPr>
              <a:pPr algn="r" eaLnBrk="0" hangingPunct="0"/>
              <a:t>117</a:t>
            </a:fld>
            <a:endParaRPr lang="en-US" sz="1200">
              <a:solidFill>
                <a:srgbClr val="0000FF"/>
              </a:solidFill>
              <a:latin typeface="Marlett" pitchFamily="2" charset="2"/>
              <a:cs typeface="Arial" charset="0"/>
            </a:endParaRPr>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E2EFDDDE-2993-4DA5-9AA0-76B8FF10D585}" type="slidenum">
              <a:rPr lang="en-US" smtClean="0"/>
              <a:pPr/>
              <a:t>118</a:t>
            </a:fld>
            <a:endParaRPr lang="en-US" smtClean="0"/>
          </a:p>
        </p:txBody>
      </p:sp>
      <p:sp>
        <p:nvSpPr>
          <p:cNvPr id="2867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345CF10-26B8-439F-AEAC-5CBD99924531}" type="slidenum">
              <a:rPr lang="x-none" sz="1200">
                <a:solidFill>
                  <a:srgbClr val="0000FF"/>
                </a:solidFill>
                <a:latin typeface="Marlett" pitchFamily="2" charset="2"/>
              </a:rPr>
              <a:pPr algn="r" eaLnBrk="0" hangingPunct="0"/>
              <a:t>118</a:t>
            </a:fld>
            <a:endParaRPr lang="en-US" sz="1200">
              <a:solidFill>
                <a:srgbClr val="0000FF"/>
              </a:solidFill>
              <a:latin typeface="Marlett" pitchFamily="2" charset="2"/>
              <a:cs typeface="Arial" charset="0"/>
            </a:endParaRPr>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325D62E0-ADE3-4623-A323-BCBAB543890F}" type="slidenum">
              <a:rPr lang="en-US" smtClean="0"/>
              <a:pPr/>
              <a:t>119</a:t>
            </a:fld>
            <a:endParaRPr lang="en-US" smtClean="0"/>
          </a:p>
        </p:txBody>
      </p:sp>
      <p:sp>
        <p:nvSpPr>
          <p:cNvPr id="2877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E45F7E5-E767-447D-8EA9-7AE8FD778467}" type="slidenum">
              <a:rPr lang="x-none" sz="1200">
                <a:solidFill>
                  <a:srgbClr val="0000FF"/>
                </a:solidFill>
                <a:latin typeface="Marlett" pitchFamily="2" charset="2"/>
              </a:rPr>
              <a:pPr algn="r" eaLnBrk="0" hangingPunct="0"/>
              <a:t>119</a:t>
            </a:fld>
            <a:endParaRPr lang="en-US" sz="1200">
              <a:solidFill>
                <a:srgbClr val="0000FF"/>
              </a:solidFill>
              <a:latin typeface="Marlett" pitchFamily="2" charset="2"/>
              <a:cs typeface="Arial" charset="0"/>
            </a:endParaRPr>
          </a:p>
        </p:txBody>
      </p:sp>
      <p:sp>
        <p:nvSpPr>
          <p:cNvPr id="287748" name="Rectangle 2"/>
          <p:cNvSpPr>
            <a:spLocks noGrp="1" noRot="1" noChangeAspect="1" noChangeArrowheads="1" noTextEdit="1"/>
          </p:cNvSpPr>
          <p:nvPr>
            <p:ph type="sldImg"/>
          </p:nvPr>
        </p:nvSpPr>
        <p:spPr>
          <a:ln/>
        </p:spPr>
      </p:sp>
      <p:sp>
        <p:nvSpPr>
          <p:cNvPr id="2877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5994ABE1-ED9F-4FE3-9442-B64DD4E8DF2F}" type="slidenum">
              <a:rPr lang="en-US" smtClean="0"/>
              <a:pPr/>
              <a:t>12</a:t>
            </a:fld>
            <a:endParaRPr lang="en-US" smtClean="0"/>
          </a:p>
        </p:txBody>
      </p:sp>
      <p:sp>
        <p:nvSpPr>
          <p:cNvPr id="178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14A87F-D2F3-4999-91A5-13061A4806CB}" type="slidenum">
              <a:rPr lang="x-none" sz="1200">
                <a:solidFill>
                  <a:srgbClr val="0000FF"/>
                </a:solidFill>
                <a:latin typeface="Marlett" pitchFamily="2" charset="2"/>
              </a:rPr>
              <a:pPr algn="r" eaLnBrk="0" hangingPunct="0"/>
              <a:t>12</a:t>
            </a:fld>
            <a:endParaRPr lang="en-US" sz="1200">
              <a:solidFill>
                <a:srgbClr val="0000FF"/>
              </a:solidFill>
              <a:latin typeface="Marlett" pitchFamily="2" charset="2"/>
              <a:cs typeface="Arial" charset="0"/>
            </a:endParaRP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
            </a:r>
            <a:r>
              <a:rPr lang="en-US" b="1" smtClean="0"/>
              <a:t>m-valued register</a:t>
            </a:r>
            <a:r>
              <a:rPr lang="en-US" smtClean="0"/>
              <a:t> is one that can assume </a:t>
            </a:r>
            <a:r>
              <a:rPr lang="en-US" b="1" smtClean="0"/>
              <a:t>M</a:t>
            </a:r>
            <a:r>
              <a:rPr lang="en-US" smtClean="0"/>
              <a:t> values, and as an important special case, a two-valued register is called a </a:t>
            </a:r>
            <a:r>
              <a:rPr lang="en-US" b="1" smtClean="0"/>
              <a:t>Boolean </a:t>
            </a:r>
            <a:r>
              <a:rPr lang="en-US" smtClean="0"/>
              <a:t> register. For ease of presentation, register values are shown as integers, but they could be any kind of object (including references to other objects).</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CBE333DC-676B-4F52-BA44-0F34C1067257}" type="slidenum">
              <a:rPr lang="en-US" smtClean="0"/>
              <a:pPr/>
              <a:t>120</a:t>
            </a:fld>
            <a:endParaRPr lang="en-US" smtClean="0"/>
          </a:p>
        </p:txBody>
      </p:sp>
      <p:sp>
        <p:nvSpPr>
          <p:cNvPr id="2887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FBC954-E467-48DF-B1B2-0D4CDA9D453C}" type="slidenum">
              <a:rPr lang="x-none" sz="1200">
                <a:solidFill>
                  <a:srgbClr val="0000FF"/>
                </a:solidFill>
                <a:latin typeface="Marlett" pitchFamily="2" charset="2"/>
              </a:rPr>
              <a:pPr algn="r" eaLnBrk="0" hangingPunct="0"/>
              <a:t>120</a:t>
            </a:fld>
            <a:endParaRPr lang="en-US" sz="1200">
              <a:solidFill>
                <a:srgbClr val="0000FF"/>
              </a:solidFill>
              <a:latin typeface="Marlett" pitchFamily="2" charset="2"/>
              <a:cs typeface="Arial" charset="0"/>
            </a:endParaRPr>
          </a:p>
        </p:txBody>
      </p:sp>
      <p:sp>
        <p:nvSpPr>
          <p:cNvPr id="288772" name="Rectangle 2"/>
          <p:cNvSpPr>
            <a:spLocks noGrp="1" noRot="1" noChangeAspect="1" noChangeArrowheads="1" noTextEdit="1"/>
          </p:cNvSpPr>
          <p:nvPr>
            <p:ph type="sldImg"/>
          </p:nvPr>
        </p:nvSpPr>
        <p:spPr>
          <a:ln/>
        </p:spPr>
      </p:sp>
      <p:sp>
        <p:nvSpPr>
          <p:cNvPr id="2887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863F7AB-312D-402E-88D4-E48F61EE1F3E}" type="slidenum">
              <a:rPr lang="en-US" smtClean="0"/>
              <a:pPr/>
              <a:t>121</a:t>
            </a:fld>
            <a:endParaRPr lang="en-US" smtClean="0"/>
          </a:p>
        </p:txBody>
      </p:sp>
      <p:sp>
        <p:nvSpPr>
          <p:cNvPr id="2897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121E5B-1FE2-42B7-A271-F14B7F67BFD4}" type="slidenum">
              <a:rPr lang="x-none" sz="1200">
                <a:solidFill>
                  <a:srgbClr val="0000FF"/>
                </a:solidFill>
                <a:latin typeface="Marlett" pitchFamily="2" charset="2"/>
              </a:rPr>
              <a:pPr algn="r" eaLnBrk="0" hangingPunct="0"/>
              <a:t>121</a:t>
            </a:fld>
            <a:endParaRPr lang="en-US" sz="1200">
              <a:solidFill>
                <a:srgbClr val="0000FF"/>
              </a:solidFill>
              <a:latin typeface="Marlett" pitchFamily="2" charset="2"/>
              <a:cs typeface="Arial" charset="0"/>
            </a:endParaRPr>
          </a:p>
        </p:txBody>
      </p:sp>
      <p:sp>
        <p:nvSpPr>
          <p:cNvPr id="289796" name="Rectangle 2"/>
          <p:cNvSpPr>
            <a:spLocks noGrp="1" noRot="1" noChangeAspect="1" noChangeArrowheads="1" noTextEdit="1"/>
          </p:cNvSpPr>
          <p:nvPr>
            <p:ph type="sldImg"/>
          </p:nvPr>
        </p:nvSpPr>
        <p:spPr>
          <a:ln/>
        </p:spPr>
      </p:sp>
      <p:sp>
        <p:nvSpPr>
          <p:cNvPr id="2897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19236821-206C-4902-AEF5-BE41D6BD2FCA}" type="slidenum">
              <a:rPr lang="en-US" smtClean="0"/>
              <a:pPr/>
              <a:t>122</a:t>
            </a:fld>
            <a:endParaRPr lang="en-US" smtClean="0"/>
          </a:p>
        </p:txBody>
      </p:sp>
      <p:sp>
        <p:nvSpPr>
          <p:cNvPr id="2908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C4FD4-FA68-42DB-AB27-5E6E364E7A89}" type="slidenum">
              <a:rPr lang="x-none" sz="1200">
                <a:solidFill>
                  <a:srgbClr val="0000FF"/>
                </a:solidFill>
                <a:latin typeface="Marlett" pitchFamily="2" charset="2"/>
              </a:rPr>
              <a:pPr algn="r" eaLnBrk="0" hangingPunct="0"/>
              <a:t>122</a:t>
            </a:fld>
            <a:endParaRPr lang="en-US" sz="1200">
              <a:solidFill>
                <a:srgbClr val="0000FF"/>
              </a:solidFill>
              <a:latin typeface="Marlett" pitchFamily="2" charset="2"/>
              <a:cs typeface="Arial" charset="0"/>
            </a:endParaRPr>
          </a:p>
        </p:txBody>
      </p:sp>
      <p:sp>
        <p:nvSpPr>
          <p:cNvPr id="290820" name="Rectangle 2"/>
          <p:cNvSpPr>
            <a:spLocks noGrp="1" noRot="1" noChangeAspect="1" noChangeArrowheads="1" noTextEdit="1"/>
          </p:cNvSpPr>
          <p:nvPr>
            <p:ph type="sldImg"/>
          </p:nvPr>
        </p:nvSpPr>
        <p:spPr>
          <a:ln/>
        </p:spPr>
      </p:sp>
      <p:sp>
        <p:nvSpPr>
          <p:cNvPr id="2908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885B35CB-69E5-4184-B2BC-EAD75102F9C8}" type="slidenum">
              <a:rPr lang="en-US" smtClean="0"/>
              <a:pPr/>
              <a:t>123</a:t>
            </a:fld>
            <a:endParaRPr lang="en-US" smtClean="0"/>
          </a:p>
        </p:txBody>
      </p:sp>
      <p:sp>
        <p:nvSpPr>
          <p:cNvPr id="2918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A320895-9064-496A-8100-303D4B4F398D}" type="slidenum">
              <a:rPr lang="x-none" sz="1200">
                <a:solidFill>
                  <a:srgbClr val="0000FF"/>
                </a:solidFill>
                <a:latin typeface="Marlett" pitchFamily="2" charset="2"/>
              </a:rPr>
              <a:pPr algn="r" eaLnBrk="0" hangingPunct="0"/>
              <a:t>123</a:t>
            </a:fld>
            <a:endParaRPr lang="en-US" sz="1200">
              <a:solidFill>
                <a:srgbClr val="0000FF"/>
              </a:solidFill>
              <a:latin typeface="Marlett" pitchFamily="2" charset="2"/>
              <a:cs typeface="Arial" charset="0"/>
            </a:endParaRPr>
          </a:p>
        </p:txBody>
      </p:sp>
      <p:sp>
        <p:nvSpPr>
          <p:cNvPr id="291844" name="Rectangle 2"/>
          <p:cNvSpPr>
            <a:spLocks noGrp="1" noRot="1" noChangeAspect="1" noChangeArrowheads="1" noTextEdit="1"/>
          </p:cNvSpPr>
          <p:nvPr>
            <p:ph type="sldImg"/>
          </p:nvPr>
        </p:nvSpPr>
        <p:spPr>
          <a:ln/>
        </p:spPr>
      </p:sp>
      <p:sp>
        <p:nvSpPr>
          <p:cNvPr id="2918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A6E4DE18-623D-4DB9-BF29-D15121558C9D}" type="slidenum">
              <a:rPr lang="en-US" smtClean="0"/>
              <a:pPr/>
              <a:t>124</a:t>
            </a:fld>
            <a:endParaRPr lang="en-US" smtClean="0"/>
          </a:p>
        </p:txBody>
      </p:sp>
      <p:sp>
        <p:nvSpPr>
          <p:cNvPr id="2928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46E8A4A-7786-4AE7-80FF-322E4C6FE89D}" type="slidenum">
              <a:rPr lang="x-none" sz="1200">
                <a:solidFill>
                  <a:srgbClr val="0000FF"/>
                </a:solidFill>
                <a:latin typeface="Marlett" pitchFamily="2" charset="2"/>
              </a:rPr>
              <a:pPr algn="r" eaLnBrk="0" hangingPunct="0"/>
              <a:t>124</a:t>
            </a:fld>
            <a:endParaRPr lang="en-US" sz="1200">
              <a:solidFill>
                <a:srgbClr val="0000FF"/>
              </a:solidFill>
              <a:latin typeface="Marlett" pitchFamily="2" charset="2"/>
              <a:cs typeface="Arial" charset="0"/>
            </a:endParaRPr>
          </a:p>
        </p:txBody>
      </p:sp>
      <p:sp>
        <p:nvSpPr>
          <p:cNvPr id="292868"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5DFEB81-85A1-4665-873E-272323F65966}" type="slidenum">
              <a:rPr lang="en-US" smtClean="0"/>
              <a:pPr/>
              <a:t>125</a:t>
            </a:fld>
            <a:endParaRPr lang="en-US" smtClean="0"/>
          </a:p>
        </p:txBody>
      </p:sp>
      <p:sp>
        <p:nvSpPr>
          <p:cNvPr id="2938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F383ED-2901-431E-9C57-A4B141D126B3}" type="slidenum">
              <a:rPr lang="x-none" sz="1200">
                <a:solidFill>
                  <a:srgbClr val="0000FF"/>
                </a:solidFill>
                <a:latin typeface="Marlett" pitchFamily="2" charset="2"/>
              </a:rPr>
              <a:pPr algn="r" eaLnBrk="0" hangingPunct="0"/>
              <a:t>125</a:t>
            </a:fld>
            <a:endParaRPr lang="en-US" sz="1200">
              <a:solidFill>
                <a:srgbClr val="0000FF"/>
              </a:solidFill>
              <a:latin typeface="Marlett" pitchFamily="2" charset="2"/>
              <a:cs typeface="Arial" charset="0"/>
            </a:endParaRPr>
          </a:p>
        </p:txBody>
      </p:sp>
      <p:sp>
        <p:nvSpPr>
          <p:cNvPr id="293892" name="Rectangle 2"/>
          <p:cNvSpPr>
            <a:spLocks noGrp="1" noRot="1" noChangeAspect="1" noChangeArrowheads="1" noTextEdit="1"/>
          </p:cNvSpPr>
          <p:nvPr>
            <p:ph type="sldImg"/>
          </p:nvPr>
        </p:nvSpPr>
        <p:spPr>
          <a:ln/>
        </p:spPr>
      </p:sp>
      <p:sp>
        <p:nvSpPr>
          <p:cNvPr id="2938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BC05C49-894D-40B8-8437-AE763313533F}" type="slidenum">
              <a:rPr lang="en-US" smtClean="0"/>
              <a:pPr/>
              <a:t>126</a:t>
            </a:fld>
            <a:endParaRPr lang="en-US" smtClean="0"/>
          </a:p>
        </p:txBody>
      </p:sp>
      <p:sp>
        <p:nvSpPr>
          <p:cNvPr id="294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A8A31E-3D94-416C-B8A8-B8C0EF6BDE63}" type="slidenum">
              <a:rPr lang="x-none" sz="1200">
                <a:solidFill>
                  <a:srgbClr val="0000FF"/>
                </a:solidFill>
                <a:latin typeface="Marlett" pitchFamily="2" charset="2"/>
              </a:rPr>
              <a:pPr algn="r" eaLnBrk="0" hangingPunct="0"/>
              <a:t>126</a:t>
            </a:fld>
            <a:endParaRPr lang="en-US" sz="1200">
              <a:solidFill>
                <a:srgbClr val="0000FF"/>
              </a:solidFill>
              <a:latin typeface="Marlett" pitchFamily="2" charset="2"/>
              <a:cs typeface="Arial" charset="0"/>
            </a:endParaRPr>
          </a:p>
        </p:txBody>
      </p:sp>
      <p:sp>
        <p:nvSpPr>
          <p:cNvPr id="294916" name="Rectangle 2"/>
          <p:cNvSpPr>
            <a:spLocks noGrp="1" noRot="1" noChangeAspect="1" noChangeArrowheads="1" noTextEdit="1"/>
          </p:cNvSpPr>
          <p:nvPr>
            <p:ph type="sldImg"/>
          </p:nvPr>
        </p:nvSpPr>
        <p:spPr>
          <a:ln/>
        </p:spPr>
      </p:sp>
      <p:sp>
        <p:nvSpPr>
          <p:cNvPr id="294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EC891D54-9B76-442E-956E-969329B9E6E8}" type="slidenum">
              <a:rPr lang="en-US" smtClean="0"/>
              <a:pPr/>
              <a:t>127</a:t>
            </a:fld>
            <a:endParaRPr lang="en-US" smtClean="0"/>
          </a:p>
        </p:txBody>
      </p:sp>
      <p:sp>
        <p:nvSpPr>
          <p:cNvPr id="295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525D1C-9A40-4EA1-B860-F0A8ACEB8093}" type="slidenum">
              <a:rPr lang="x-none" sz="1200">
                <a:solidFill>
                  <a:srgbClr val="0000FF"/>
                </a:solidFill>
                <a:latin typeface="Marlett" pitchFamily="2" charset="2"/>
              </a:rPr>
              <a:pPr algn="r" eaLnBrk="0" hangingPunct="0"/>
              <a:t>127</a:t>
            </a:fld>
            <a:endParaRPr lang="en-US" sz="1200">
              <a:solidFill>
                <a:srgbClr val="0000FF"/>
              </a:solidFill>
              <a:latin typeface="Marlett" pitchFamily="2" charset="2"/>
              <a:cs typeface="Arial" charset="0"/>
            </a:endParaRPr>
          </a:p>
        </p:txBody>
      </p:sp>
      <p:sp>
        <p:nvSpPr>
          <p:cNvPr id="295940"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A42E0419-3955-4260-94CB-19CEEA28D03E}" type="slidenum">
              <a:rPr lang="en-US" smtClean="0"/>
              <a:pPr/>
              <a:t>128</a:t>
            </a:fld>
            <a:endParaRPr lang="en-US" smtClean="0"/>
          </a:p>
        </p:txBody>
      </p:sp>
      <p:sp>
        <p:nvSpPr>
          <p:cNvPr id="296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3CE52A5-5FF6-4D43-9430-63DE54CCC0D7}" type="slidenum">
              <a:rPr lang="x-none" sz="1200">
                <a:solidFill>
                  <a:srgbClr val="0000FF"/>
                </a:solidFill>
                <a:latin typeface="Marlett" pitchFamily="2" charset="2"/>
              </a:rPr>
              <a:pPr algn="r" eaLnBrk="0" hangingPunct="0"/>
              <a:t>128</a:t>
            </a:fld>
            <a:endParaRPr lang="en-US" sz="1200">
              <a:solidFill>
                <a:srgbClr val="0000FF"/>
              </a:solidFill>
              <a:latin typeface="Marlett" pitchFamily="2" charset="2"/>
              <a:cs typeface="Arial" charset="0"/>
            </a:endParaRPr>
          </a:p>
        </p:txBody>
      </p:sp>
      <p:sp>
        <p:nvSpPr>
          <p:cNvPr id="296964"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4087309-DE3E-45C2-A3C7-BF6562F7C2A9}" type="slidenum">
              <a:rPr lang="en-US" smtClean="0"/>
              <a:pPr/>
              <a:t>129</a:t>
            </a:fld>
            <a:endParaRPr lang="en-US" smtClean="0"/>
          </a:p>
        </p:txBody>
      </p:sp>
      <p:sp>
        <p:nvSpPr>
          <p:cNvPr id="297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A1DF69-E720-4579-9AC9-1D30A1579546}" type="slidenum">
              <a:rPr lang="x-none" sz="1200">
                <a:solidFill>
                  <a:srgbClr val="0000FF"/>
                </a:solidFill>
                <a:latin typeface="Marlett" pitchFamily="2" charset="2"/>
              </a:rPr>
              <a:pPr algn="r" eaLnBrk="0" hangingPunct="0"/>
              <a:t>129</a:t>
            </a:fld>
            <a:endParaRPr lang="en-US" sz="1200">
              <a:solidFill>
                <a:srgbClr val="0000FF"/>
              </a:solidFill>
              <a:latin typeface="Marlett" pitchFamily="2" charset="2"/>
              <a:cs typeface="Arial" charset="0"/>
            </a:endParaRPr>
          </a:p>
        </p:txBody>
      </p:sp>
      <p:sp>
        <p:nvSpPr>
          <p:cNvPr id="297988"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0B8034E2-D673-4506-A916-9343173A698F}" type="slidenum">
              <a:rPr lang="en-US" smtClean="0"/>
              <a:pPr/>
              <a:t>13</a:t>
            </a:fld>
            <a:endParaRPr lang="en-US" smtClean="0"/>
          </a:p>
        </p:txBody>
      </p:sp>
      <p:sp>
        <p:nvSpPr>
          <p:cNvPr id="179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1CFB68B-3041-4575-8DBA-725D5F36FD7D}" type="slidenum">
              <a:rPr lang="x-none" sz="1200">
                <a:solidFill>
                  <a:srgbClr val="0000FF"/>
                </a:solidFill>
                <a:latin typeface="Marlett" pitchFamily="2" charset="2"/>
              </a:rPr>
              <a:pPr algn="r" eaLnBrk="0" hangingPunct="0"/>
              <a:t>13</a:t>
            </a:fld>
            <a:endParaRPr lang="en-US" sz="1200">
              <a:solidFill>
                <a:srgbClr val="0000FF"/>
              </a:solidFill>
              <a:latin typeface="Marlett" pitchFamily="2" charset="2"/>
              <a:cs typeface="Arial" charset="0"/>
            </a:endParaRPr>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
            </a:r>
            <a:r>
              <a:rPr lang="en-US" b="1" smtClean="0"/>
              <a:t>m-valued register</a:t>
            </a:r>
            <a:r>
              <a:rPr lang="en-US" smtClean="0"/>
              <a:t> is one that can assume </a:t>
            </a:r>
            <a:r>
              <a:rPr lang="en-US" b="1" smtClean="0"/>
              <a:t>M</a:t>
            </a:r>
            <a:r>
              <a:rPr lang="en-US" smtClean="0"/>
              <a:t> values, and as an important special case, a two-valued register is called a </a:t>
            </a:r>
            <a:r>
              <a:rPr lang="en-US" b="1" smtClean="0"/>
              <a:t>Boolean </a:t>
            </a:r>
            <a:r>
              <a:rPr lang="en-US" smtClean="0"/>
              <a:t> register. For ease of presentation, register values are shown as integers, but they could be any kind of object (including references to other objects).</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756197A4-2C74-42B3-B65A-5E4C1765ED08}" type="slidenum">
              <a:rPr lang="en-US" smtClean="0"/>
              <a:pPr/>
              <a:t>130</a:t>
            </a:fld>
            <a:endParaRPr lang="en-US" smtClean="0"/>
          </a:p>
        </p:txBody>
      </p:sp>
      <p:sp>
        <p:nvSpPr>
          <p:cNvPr id="299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7E092E-4725-4793-9049-56D2794A0695}" type="slidenum">
              <a:rPr lang="x-none" sz="1200">
                <a:solidFill>
                  <a:srgbClr val="0000FF"/>
                </a:solidFill>
                <a:latin typeface="Marlett" pitchFamily="2" charset="2"/>
              </a:rPr>
              <a:pPr algn="r" eaLnBrk="0" hangingPunct="0"/>
              <a:t>130</a:t>
            </a:fld>
            <a:endParaRPr lang="en-US" sz="1200">
              <a:solidFill>
                <a:srgbClr val="0000FF"/>
              </a:solidFill>
              <a:latin typeface="Marlett" pitchFamily="2" charset="2"/>
              <a:cs typeface="Arial" charset="0"/>
            </a:endParaRPr>
          </a:p>
        </p:txBody>
      </p:sp>
      <p:sp>
        <p:nvSpPr>
          <p:cNvPr id="299012" name="Rectangle 2"/>
          <p:cNvSpPr>
            <a:spLocks noGrp="1" noRot="1" noChangeAspect="1" noChangeArrowheads="1" noTextEdit="1"/>
          </p:cNvSpPr>
          <p:nvPr>
            <p:ph type="sldImg"/>
          </p:nvPr>
        </p:nvSpPr>
        <p:spPr>
          <a:ln/>
        </p:spPr>
      </p:sp>
      <p:sp>
        <p:nvSpPr>
          <p:cNvPr id="299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0C7D43E0-659B-483A-A549-7DC609114078}" type="slidenum">
              <a:rPr lang="en-US" smtClean="0"/>
              <a:pPr/>
              <a:t>131</a:t>
            </a:fld>
            <a:endParaRPr lang="en-US" smtClean="0"/>
          </a:p>
        </p:txBody>
      </p:sp>
      <p:sp>
        <p:nvSpPr>
          <p:cNvPr id="300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9F0789-86B9-404C-8850-61DEC0F0A388}" type="slidenum">
              <a:rPr lang="x-none" sz="1200">
                <a:solidFill>
                  <a:srgbClr val="0000FF"/>
                </a:solidFill>
                <a:latin typeface="Marlett" pitchFamily="2" charset="2"/>
              </a:rPr>
              <a:pPr algn="r" eaLnBrk="0" hangingPunct="0"/>
              <a:t>131</a:t>
            </a:fld>
            <a:endParaRPr lang="en-US" sz="1200">
              <a:solidFill>
                <a:srgbClr val="0000FF"/>
              </a:solidFill>
              <a:latin typeface="Marlett" pitchFamily="2" charset="2"/>
              <a:cs typeface="Arial" charset="0"/>
            </a:endParaRPr>
          </a:p>
        </p:txBody>
      </p:sp>
      <p:sp>
        <p:nvSpPr>
          <p:cNvPr id="300036" name="Rectangle 2"/>
          <p:cNvSpPr>
            <a:spLocks noGrp="1" noRot="1" noChangeAspect="1" noChangeArrowheads="1" noTextEdit="1"/>
          </p:cNvSpPr>
          <p:nvPr>
            <p:ph type="sldImg"/>
          </p:nvPr>
        </p:nvSpPr>
        <p:spPr>
          <a:ln/>
        </p:spPr>
      </p:sp>
      <p:sp>
        <p:nvSpPr>
          <p:cNvPr id="300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85AFB88B-6C37-4EF4-936F-AB330A5B5EFF}" type="slidenum">
              <a:rPr lang="en-US" smtClean="0"/>
              <a:pPr/>
              <a:t>132</a:t>
            </a:fld>
            <a:endParaRPr lang="en-US" smtClean="0"/>
          </a:p>
        </p:txBody>
      </p:sp>
      <p:sp>
        <p:nvSpPr>
          <p:cNvPr id="301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9DEC625-E4C6-4C8C-97C1-B52DFFC3F6B5}" type="slidenum">
              <a:rPr lang="x-none" sz="1200">
                <a:solidFill>
                  <a:srgbClr val="0000FF"/>
                </a:solidFill>
                <a:latin typeface="Marlett" pitchFamily="2" charset="2"/>
              </a:rPr>
              <a:pPr algn="r" eaLnBrk="0" hangingPunct="0"/>
              <a:t>132</a:t>
            </a:fld>
            <a:endParaRPr lang="en-US" sz="1200">
              <a:solidFill>
                <a:srgbClr val="0000FF"/>
              </a:solidFill>
              <a:latin typeface="Marlett" pitchFamily="2" charset="2"/>
              <a:cs typeface="Arial" charset="0"/>
            </a:endParaRPr>
          </a:p>
        </p:txBody>
      </p:sp>
      <p:sp>
        <p:nvSpPr>
          <p:cNvPr id="301060" name="Rectangle 2"/>
          <p:cNvSpPr>
            <a:spLocks noGrp="1" noRot="1" noChangeAspect="1" noChangeArrowheads="1" noTextEdit="1"/>
          </p:cNvSpPr>
          <p:nvPr>
            <p:ph type="sldImg"/>
          </p:nvPr>
        </p:nvSpPr>
        <p:spPr>
          <a:ln/>
        </p:spPr>
      </p:sp>
      <p:sp>
        <p:nvSpPr>
          <p:cNvPr id="301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2AFD39E9-46F4-4B5A-AB0A-623A53B176BE}" type="slidenum">
              <a:rPr lang="en-US" smtClean="0"/>
              <a:pPr/>
              <a:t>133</a:t>
            </a:fld>
            <a:endParaRPr lang="en-US" smtClean="0"/>
          </a:p>
        </p:txBody>
      </p:sp>
      <p:sp>
        <p:nvSpPr>
          <p:cNvPr id="3020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324AAD9-C073-420B-81CC-9CE2543BC38A}" type="slidenum">
              <a:rPr lang="x-none" sz="1200">
                <a:solidFill>
                  <a:srgbClr val="0000FF"/>
                </a:solidFill>
                <a:latin typeface="Marlett" pitchFamily="2" charset="2"/>
              </a:rPr>
              <a:pPr algn="r" eaLnBrk="0" hangingPunct="0"/>
              <a:t>133</a:t>
            </a:fld>
            <a:endParaRPr lang="en-US" sz="1200">
              <a:solidFill>
                <a:srgbClr val="0000FF"/>
              </a:solidFill>
              <a:latin typeface="Marlett" pitchFamily="2" charset="2"/>
              <a:cs typeface="Arial" charset="0"/>
            </a:endParaRPr>
          </a:p>
        </p:txBody>
      </p:sp>
      <p:sp>
        <p:nvSpPr>
          <p:cNvPr id="302084" name="Rectangle 2"/>
          <p:cNvSpPr>
            <a:spLocks noGrp="1" noRot="1" noChangeAspect="1" noChangeArrowheads="1" noTextEdit="1"/>
          </p:cNvSpPr>
          <p:nvPr>
            <p:ph type="sldImg"/>
          </p:nvPr>
        </p:nvSpPr>
        <p:spPr>
          <a:ln/>
        </p:spPr>
      </p:sp>
      <p:sp>
        <p:nvSpPr>
          <p:cNvPr id="3020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D3D613B-B059-48E2-AD78-DBC9589AC24D}" type="slidenum">
              <a:rPr lang="en-US" smtClean="0"/>
              <a:pPr/>
              <a:t>134</a:t>
            </a:fld>
            <a:endParaRPr lang="en-US" smtClean="0"/>
          </a:p>
        </p:txBody>
      </p:sp>
      <p:sp>
        <p:nvSpPr>
          <p:cNvPr id="303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657EA0-6E2F-4D18-A649-9CEEB89D35DF}" type="slidenum">
              <a:rPr lang="x-none" sz="1200">
                <a:solidFill>
                  <a:srgbClr val="0000FF"/>
                </a:solidFill>
                <a:latin typeface="Marlett" pitchFamily="2" charset="2"/>
              </a:rPr>
              <a:pPr algn="r" eaLnBrk="0" hangingPunct="0"/>
              <a:t>134</a:t>
            </a:fld>
            <a:endParaRPr lang="en-US" sz="1200">
              <a:solidFill>
                <a:srgbClr val="0000FF"/>
              </a:solidFill>
              <a:latin typeface="Marlett" pitchFamily="2" charset="2"/>
              <a:cs typeface="Arial" charset="0"/>
            </a:endParaRPr>
          </a:p>
        </p:txBody>
      </p:sp>
      <p:sp>
        <p:nvSpPr>
          <p:cNvPr id="303108" name="Rectangle 2"/>
          <p:cNvSpPr>
            <a:spLocks noGrp="1" noRot="1" noChangeAspect="1" noChangeArrowheads="1" noTextEdit="1"/>
          </p:cNvSpPr>
          <p:nvPr>
            <p:ph type="sldImg"/>
          </p:nvPr>
        </p:nvSpPr>
        <p:spPr>
          <a:ln/>
        </p:spPr>
      </p:sp>
      <p:sp>
        <p:nvSpPr>
          <p:cNvPr id="303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CD6BFABC-A8BC-4B0D-B6A5-94F763B9A88B}" type="slidenum">
              <a:rPr lang="en-US" smtClean="0"/>
              <a:pPr/>
              <a:t>135</a:t>
            </a:fld>
            <a:endParaRPr lang="en-US" smtClean="0"/>
          </a:p>
        </p:txBody>
      </p:sp>
      <p:sp>
        <p:nvSpPr>
          <p:cNvPr id="304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94D6DA-89DB-4AA9-BCFF-3D386A717B27}" type="slidenum">
              <a:rPr lang="x-none" sz="1200">
                <a:solidFill>
                  <a:srgbClr val="0000FF"/>
                </a:solidFill>
                <a:latin typeface="Marlett" pitchFamily="2" charset="2"/>
              </a:rPr>
              <a:pPr algn="r" eaLnBrk="0" hangingPunct="0"/>
              <a:t>135</a:t>
            </a:fld>
            <a:endParaRPr lang="en-US" sz="1200">
              <a:solidFill>
                <a:srgbClr val="0000FF"/>
              </a:solidFill>
              <a:latin typeface="Marlett" pitchFamily="2" charset="2"/>
              <a:cs typeface="Arial" charset="0"/>
            </a:endParaRPr>
          </a:p>
        </p:txBody>
      </p:sp>
      <p:sp>
        <p:nvSpPr>
          <p:cNvPr id="304132" name="Rectangle 2"/>
          <p:cNvSpPr>
            <a:spLocks noGrp="1" noRot="1" noChangeAspect="1" noChangeArrowheads="1" noTextEdit="1"/>
          </p:cNvSpPr>
          <p:nvPr>
            <p:ph type="sldImg"/>
          </p:nvPr>
        </p:nvSpPr>
        <p:spPr>
          <a:ln/>
        </p:spPr>
      </p:sp>
      <p:sp>
        <p:nvSpPr>
          <p:cNvPr id="304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Each scan gets a clean collect or is interrupted, taking that thread’s scan. The scan of the interrupting thread </a:t>
            </a:r>
          </a:p>
          <a:p>
            <a:pPr eaLnBrk="1" hangingPunct="1"/>
            <a:r>
              <a:rPr lang="en-US" smtClean="0"/>
              <a:t>Could also have been interrupted. This can however happen only n-1 times after which the are no more threads that can inturrupt. Hence the scan is wait-free. </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35B6969B-D499-470F-A14B-67E72E868958}" type="slidenum">
              <a:rPr lang="en-US" smtClean="0"/>
              <a:pPr/>
              <a:t>136</a:t>
            </a:fld>
            <a:endParaRPr lang="en-US" smtClean="0"/>
          </a:p>
        </p:txBody>
      </p:sp>
      <p:sp>
        <p:nvSpPr>
          <p:cNvPr id="305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A91BFA0-F8C1-4409-AA3A-B4BD7E065332}" type="slidenum">
              <a:rPr lang="x-none" sz="1200">
                <a:solidFill>
                  <a:srgbClr val="0000FF"/>
                </a:solidFill>
                <a:latin typeface="Marlett" pitchFamily="2" charset="2"/>
              </a:rPr>
              <a:pPr algn="r" eaLnBrk="0" hangingPunct="0"/>
              <a:t>136</a:t>
            </a:fld>
            <a:endParaRPr lang="en-US" sz="1200">
              <a:solidFill>
                <a:srgbClr val="0000FF"/>
              </a:solidFill>
              <a:latin typeface="Marlett" pitchFamily="2" charset="2"/>
              <a:cs typeface="Arial" charset="0"/>
            </a:endParaRPr>
          </a:p>
        </p:txBody>
      </p:sp>
      <p:sp>
        <p:nvSpPr>
          <p:cNvPr id="305156" name="Rectangle 2"/>
          <p:cNvSpPr>
            <a:spLocks noGrp="1" noRot="1" noChangeAspect="1" noChangeArrowheads="1" noTextEdit="1"/>
          </p:cNvSpPr>
          <p:nvPr>
            <p:ph type="sldImg"/>
          </p:nvPr>
        </p:nvSpPr>
        <p:spPr>
          <a:ln/>
        </p:spPr>
      </p:sp>
      <p:sp>
        <p:nvSpPr>
          <p:cNvPr id="305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D98E7910-5C20-4D78-9C78-5509944FA910}" type="slidenum">
              <a:rPr lang="en-US" smtClean="0"/>
              <a:pPr/>
              <a:t>137</a:t>
            </a:fld>
            <a:endParaRPr lang="en-US" smtClean="0"/>
          </a:p>
        </p:txBody>
      </p:sp>
      <p:sp>
        <p:nvSpPr>
          <p:cNvPr id="306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4981766-9CE8-46FB-919D-DF5B252DFDDA}" type="slidenum">
              <a:rPr lang="x-none" sz="1200">
                <a:solidFill>
                  <a:srgbClr val="0000FF"/>
                </a:solidFill>
                <a:latin typeface="Marlett" pitchFamily="2" charset="2"/>
              </a:rPr>
              <a:pPr algn="r" eaLnBrk="0" hangingPunct="0"/>
              <a:t>137</a:t>
            </a:fld>
            <a:endParaRPr lang="en-US" sz="1200">
              <a:solidFill>
                <a:srgbClr val="0000FF"/>
              </a:solidFill>
              <a:latin typeface="Marlett" pitchFamily="2" charset="2"/>
              <a:cs typeface="Arial" charset="0"/>
            </a:endParaRPr>
          </a:p>
        </p:txBody>
      </p:sp>
      <p:sp>
        <p:nvSpPr>
          <p:cNvPr id="306180" name="Rectangle 2"/>
          <p:cNvSpPr>
            <a:spLocks noGrp="1" noRot="1" noChangeAspect="1" noChangeArrowheads="1" noTextEdit="1"/>
          </p:cNvSpPr>
          <p:nvPr>
            <p:ph type="sldImg"/>
          </p:nvPr>
        </p:nvSpPr>
        <p:spPr>
          <a:ln/>
        </p:spPr>
      </p:sp>
      <p:sp>
        <p:nvSpPr>
          <p:cNvPr id="306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3594E258-2B01-4D92-AF17-CF72361FF9E4}" type="slidenum">
              <a:rPr lang="en-US" smtClean="0"/>
              <a:pPr/>
              <a:t>138</a:t>
            </a:fld>
            <a:endParaRPr lang="en-US" smtClean="0"/>
          </a:p>
        </p:txBody>
      </p:sp>
      <p:sp>
        <p:nvSpPr>
          <p:cNvPr id="307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BBC137-44CF-40EB-BE6B-618CEEEC33CA}" type="slidenum">
              <a:rPr lang="x-none" sz="1200">
                <a:solidFill>
                  <a:srgbClr val="0000FF"/>
                </a:solidFill>
                <a:latin typeface="Marlett" pitchFamily="2" charset="2"/>
              </a:rPr>
              <a:pPr algn="r" eaLnBrk="0" hangingPunct="0"/>
              <a:t>138</a:t>
            </a:fld>
            <a:endParaRPr lang="en-US" sz="1200">
              <a:solidFill>
                <a:srgbClr val="0000FF"/>
              </a:solidFill>
              <a:latin typeface="Marlett" pitchFamily="2" charset="2"/>
              <a:cs typeface="Arial" charset="0"/>
            </a:endParaRPr>
          </a:p>
        </p:txBody>
      </p:sp>
      <p:sp>
        <p:nvSpPr>
          <p:cNvPr id="307204" name="Rectangle 2"/>
          <p:cNvSpPr>
            <a:spLocks noGrp="1" noRot="1" noChangeAspect="1" noChangeArrowheads="1" noTextEdit="1"/>
          </p:cNvSpPr>
          <p:nvPr>
            <p:ph type="sldImg"/>
          </p:nvPr>
        </p:nvSpPr>
        <p:spPr>
          <a:ln/>
        </p:spPr>
      </p:sp>
      <p:sp>
        <p:nvSpPr>
          <p:cNvPr id="307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1EA226E9-27FC-45E4-B3D8-0DD2AE8CFBBD}" type="slidenum">
              <a:rPr lang="en-US" smtClean="0"/>
              <a:pPr/>
              <a:t>139</a:t>
            </a:fld>
            <a:endParaRPr lang="en-US" smtClean="0"/>
          </a:p>
        </p:txBody>
      </p:sp>
      <p:sp>
        <p:nvSpPr>
          <p:cNvPr id="308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7E94F58-726C-4160-8E1D-A2A79D4E6CE3}" type="slidenum">
              <a:rPr lang="x-none" sz="1200">
                <a:solidFill>
                  <a:srgbClr val="0000FF"/>
                </a:solidFill>
                <a:latin typeface="Marlett" pitchFamily="2" charset="2"/>
              </a:rPr>
              <a:pPr algn="r" eaLnBrk="0" hangingPunct="0"/>
              <a:t>139</a:t>
            </a:fld>
            <a:endParaRPr lang="en-US" sz="1200">
              <a:solidFill>
                <a:srgbClr val="0000FF"/>
              </a:solidFill>
              <a:latin typeface="Marlett" pitchFamily="2" charset="2"/>
              <a:cs typeface="Arial" charset="0"/>
            </a:endParaRPr>
          </a:p>
        </p:txBody>
      </p:sp>
      <p:sp>
        <p:nvSpPr>
          <p:cNvPr id="308228" name="Rectangle 2"/>
          <p:cNvSpPr>
            <a:spLocks noGrp="1" noRot="1" noChangeAspect="1" noChangeArrowheads="1" noTextEdit="1"/>
          </p:cNvSpPr>
          <p:nvPr>
            <p:ph type="sldImg"/>
          </p:nvPr>
        </p:nvSpPr>
        <p:spPr>
          <a:ln/>
        </p:spPr>
      </p:sp>
      <p:sp>
        <p:nvSpPr>
          <p:cNvPr id="308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5427666-8E4B-46EA-B360-31CFB1D43258}" type="slidenum">
              <a:rPr lang="en-US" smtClean="0"/>
              <a:pPr/>
              <a:t>14</a:t>
            </a:fld>
            <a:endParaRPr lang="en-US" smtClean="0"/>
          </a:p>
        </p:txBody>
      </p:sp>
      <p:sp>
        <p:nvSpPr>
          <p:cNvPr id="180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D17166-9491-484B-80B8-34A369672F01}" type="slidenum">
              <a:rPr lang="x-none" sz="1200">
                <a:solidFill>
                  <a:srgbClr val="0000FF"/>
                </a:solidFill>
                <a:latin typeface="Marlett" pitchFamily="2" charset="2"/>
              </a:rPr>
              <a:pPr algn="r" eaLnBrk="0" hangingPunct="0"/>
              <a:t>14</a:t>
            </a:fld>
            <a:endParaRPr lang="en-US" sz="1200">
              <a:solidFill>
                <a:srgbClr val="0000FF"/>
              </a:solidFill>
              <a:latin typeface="Marlett" pitchFamily="2" charset="2"/>
              <a:cs typeface="Arial" charset="0"/>
            </a:endParaRPr>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One important distinction is </a:t>
            </a:r>
            <a:r>
              <a:rPr lang="en-US" b="1" smtClean="0"/>
              <a:t>how many</a:t>
            </a:r>
            <a:r>
              <a:rPr lang="en-US" smtClean="0"/>
              <a:t> threads can access a register. The simplest kind of register is used to communicate between two threads.</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A1D23A53-7ED3-416F-BD52-55A2ABC90019}" type="slidenum">
              <a:rPr lang="en-US" smtClean="0"/>
              <a:pPr/>
              <a:t>140</a:t>
            </a:fld>
            <a:endParaRPr lang="en-US" smtClean="0"/>
          </a:p>
        </p:txBody>
      </p:sp>
      <p:sp>
        <p:nvSpPr>
          <p:cNvPr id="309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F8C127-DFAE-4F59-A8A6-09A535415D43}" type="slidenum">
              <a:rPr lang="x-none" sz="1200">
                <a:solidFill>
                  <a:srgbClr val="0000FF"/>
                </a:solidFill>
                <a:latin typeface="Marlett" pitchFamily="2" charset="2"/>
              </a:rPr>
              <a:pPr algn="r" eaLnBrk="0" hangingPunct="0"/>
              <a:t>140</a:t>
            </a:fld>
            <a:endParaRPr lang="en-US" sz="1200">
              <a:solidFill>
                <a:srgbClr val="0000FF"/>
              </a:solidFill>
              <a:latin typeface="Marlett" pitchFamily="2" charset="2"/>
              <a:cs typeface="Arial" charset="0"/>
            </a:endParaRPr>
          </a:p>
        </p:txBody>
      </p:sp>
      <p:sp>
        <p:nvSpPr>
          <p:cNvPr id="309252" name="Rectangle 2"/>
          <p:cNvSpPr>
            <a:spLocks noGrp="1" noRot="1" noChangeAspect="1" noChangeArrowheads="1" noTextEdit="1"/>
          </p:cNvSpPr>
          <p:nvPr>
            <p:ph type="sldImg"/>
          </p:nvPr>
        </p:nvSpPr>
        <p:spPr>
          <a:ln/>
        </p:spPr>
      </p:sp>
      <p:sp>
        <p:nvSpPr>
          <p:cNvPr id="309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D66854D3-4B03-4AFB-BF95-2F33C37E4C27}" type="slidenum">
              <a:rPr lang="en-US" smtClean="0"/>
              <a:pPr/>
              <a:t>141</a:t>
            </a:fld>
            <a:endParaRPr lang="en-US" smtClean="0"/>
          </a:p>
        </p:txBody>
      </p:sp>
      <p:sp>
        <p:nvSpPr>
          <p:cNvPr id="310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0297995-7255-4DC8-8E0E-7AB99554C9F3}" type="slidenum">
              <a:rPr lang="x-none" sz="1200">
                <a:solidFill>
                  <a:srgbClr val="0000FF"/>
                </a:solidFill>
                <a:latin typeface="Marlett" pitchFamily="2" charset="2"/>
              </a:rPr>
              <a:pPr algn="r" eaLnBrk="0" hangingPunct="0"/>
              <a:t>141</a:t>
            </a:fld>
            <a:endParaRPr lang="en-US" sz="1200">
              <a:solidFill>
                <a:srgbClr val="0000FF"/>
              </a:solidFill>
              <a:latin typeface="Marlett" pitchFamily="2" charset="2"/>
              <a:cs typeface="Arial" charset="0"/>
            </a:endParaRPr>
          </a:p>
        </p:txBody>
      </p:sp>
      <p:sp>
        <p:nvSpPr>
          <p:cNvPr id="310276" name="Rectangle 2"/>
          <p:cNvSpPr>
            <a:spLocks noGrp="1" noRot="1" noChangeAspect="1" noChangeArrowheads="1" noTextEdit="1"/>
          </p:cNvSpPr>
          <p:nvPr>
            <p:ph type="sldImg"/>
          </p:nvPr>
        </p:nvSpPr>
        <p:spPr>
          <a:ln/>
        </p:spPr>
      </p:sp>
      <p:sp>
        <p:nvSpPr>
          <p:cNvPr id="310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2C82DA1C-0F9D-4D73-9AC0-6710ECF029EB}" type="slidenum">
              <a:rPr lang="en-US" smtClean="0"/>
              <a:pPr/>
              <a:t>142</a:t>
            </a:fld>
            <a:endParaRPr lang="en-US" smtClean="0"/>
          </a:p>
        </p:txBody>
      </p:sp>
      <p:sp>
        <p:nvSpPr>
          <p:cNvPr id="311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CB3499-96FE-471B-BBA9-AF6D0B09C865}" type="slidenum">
              <a:rPr lang="x-none" sz="1200">
                <a:solidFill>
                  <a:srgbClr val="0000FF"/>
                </a:solidFill>
                <a:latin typeface="Marlett" pitchFamily="2" charset="2"/>
              </a:rPr>
              <a:pPr algn="r" eaLnBrk="0" hangingPunct="0"/>
              <a:t>142</a:t>
            </a:fld>
            <a:endParaRPr lang="en-US" sz="1200">
              <a:solidFill>
                <a:srgbClr val="0000FF"/>
              </a:solidFill>
              <a:latin typeface="Marlett" pitchFamily="2" charset="2"/>
              <a:cs typeface="Arial" charset="0"/>
            </a:endParaRPr>
          </a:p>
        </p:txBody>
      </p:sp>
      <p:sp>
        <p:nvSpPr>
          <p:cNvPr id="311300" name="Rectangle 2"/>
          <p:cNvSpPr>
            <a:spLocks noGrp="1" noRot="1" noChangeAspect="1" noChangeArrowheads="1" noTextEdit="1"/>
          </p:cNvSpPr>
          <p:nvPr>
            <p:ph type="sldImg"/>
          </p:nvPr>
        </p:nvSpPr>
        <p:spPr>
          <a:ln/>
        </p:spPr>
      </p:sp>
      <p:sp>
        <p:nvSpPr>
          <p:cNvPr id="311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3DDD116-E53F-4A7E-AE69-82484D097004}" type="slidenum">
              <a:rPr lang="en-US" smtClean="0"/>
              <a:pPr/>
              <a:t>143</a:t>
            </a:fld>
            <a:endParaRPr lang="en-US" smtClean="0"/>
          </a:p>
        </p:txBody>
      </p:sp>
      <p:sp>
        <p:nvSpPr>
          <p:cNvPr id="312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222FCF-A5AB-4A56-B591-9B98563CEA65}" type="slidenum">
              <a:rPr lang="x-none" sz="1200">
                <a:solidFill>
                  <a:srgbClr val="0000FF"/>
                </a:solidFill>
                <a:latin typeface="Marlett" pitchFamily="2" charset="2"/>
              </a:rPr>
              <a:pPr algn="r" eaLnBrk="0" hangingPunct="0"/>
              <a:t>143</a:t>
            </a:fld>
            <a:endParaRPr lang="en-US" sz="1200">
              <a:solidFill>
                <a:srgbClr val="0000FF"/>
              </a:solidFill>
              <a:latin typeface="Marlett" pitchFamily="2" charset="2"/>
              <a:cs typeface="Arial" charset="0"/>
            </a:endParaRPr>
          </a:p>
        </p:txBody>
      </p:sp>
      <p:sp>
        <p:nvSpPr>
          <p:cNvPr id="312324"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ABE3228F-FDC0-461E-950D-0A63956F2657}" type="slidenum">
              <a:rPr lang="en-US" smtClean="0"/>
              <a:pPr/>
              <a:t>144</a:t>
            </a:fld>
            <a:endParaRPr lang="en-US" smtClean="0"/>
          </a:p>
        </p:txBody>
      </p:sp>
      <p:sp>
        <p:nvSpPr>
          <p:cNvPr id="313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63F008-5B43-4DA8-85D2-B3354B78D9DC}" type="slidenum">
              <a:rPr lang="x-none" sz="1200">
                <a:solidFill>
                  <a:srgbClr val="0000FF"/>
                </a:solidFill>
                <a:latin typeface="Marlett" pitchFamily="2" charset="2"/>
              </a:rPr>
              <a:pPr algn="r" eaLnBrk="0" hangingPunct="0"/>
              <a:t>144</a:t>
            </a:fld>
            <a:endParaRPr lang="en-US" sz="1200">
              <a:solidFill>
                <a:srgbClr val="0000FF"/>
              </a:solidFill>
              <a:latin typeface="Marlett" pitchFamily="2" charset="2"/>
              <a:cs typeface="Arial" charset="0"/>
            </a:endParaRPr>
          </a:p>
        </p:txBody>
      </p:sp>
      <p:sp>
        <p:nvSpPr>
          <p:cNvPr id="313348" name="Rectangle 2"/>
          <p:cNvSpPr>
            <a:spLocks noGrp="1" noRot="1" noChangeAspect="1" noChangeArrowheads="1" noTextEdit="1"/>
          </p:cNvSpPr>
          <p:nvPr>
            <p:ph type="sldImg"/>
          </p:nvPr>
        </p:nvSpPr>
        <p:spPr>
          <a:ln/>
        </p:spPr>
      </p:sp>
      <p:sp>
        <p:nvSpPr>
          <p:cNvPr id="313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46D38B3E-3910-4867-B8C6-DC3BEF2E593E}" type="slidenum">
              <a:rPr lang="en-US" smtClean="0"/>
              <a:pPr/>
              <a:t>145</a:t>
            </a:fld>
            <a:endParaRPr lang="en-US" smtClean="0"/>
          </a:p>
        </p:txBody>
      </p:sp>
      <p:sp>
        <p:nvSpPr>
          <p:cNvPr id="314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6651016-C947-47FE-90C7-A70F088417C5}" type="slidenum">
              <a:rPr lang="x-none" sz="1200">
                <a:solidFill>
                  <a:srgbClr val="0000FF"/>
                </a:solidFill>
                <a:latin typeface="Marlett" pitchFamily="2" charset="2"/>
              </a:rPr>
              <a:pPr algn="r" eaLnBrk="0" hangingPunct="0"/>
              <a:t>145</a:t>
            </a:fld>
            <a:endParaRPr lang="en-US" sz="1200">
              <a:solidFill>
                <a:srgbClr val="0000FF"/>
              </a:solidFill>
              <a:latin typeface="Marlett" pitchFamily="2" charset="2"/>
              <a:cs typeface="Arial" charset="0"/>
            </a:endParaRPr>
          </a:p>
        </p:txBody>
      </p:sp>
      <p:sp>
        <p:nvSpPr>
          <p:cNvPr id="314372"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7C2055B9-7BBD-46C7-AB86-98A891D8B88F}" type="slidenum">
              <a:rPr lang="en-US" smtClean="0"/>
              <a:pPr/>
              <a:t>146</a:t>
            </a:fld>
            <a:endParaRPr lang="en-US" smtClean="0"/>
          </a:p>
        </p:txBody>
      </p:sp>
      <p:sp>
        <p:nvSpPr>
          <p:cNvPr id="315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F9AC517-3291-458B-B814-41264E97C747}" type="slidenum">
              <a:rPr lang="x-none" sz="1200">
                <a:solidFill>
                  <a:srgbClr val="0000FF"/>
                </a:solidFill>
                <a:latin typeface="Marlett" pitchFamily="2" charset="2"/>
              </a:rPr>
              <a:pPr algn="r" eaLnBrk="0" hangingPunct="0"/>
              <a:t>146</a:t>
            </a:fld>
            <a:endParaRPr lang="en-US" sz="1200">
              <a:solidFill>
                <a:srgbClr val="0000FF"/>
              </a:solidFill>
              <a:latin typeface="Marlett" pitchFamily="2" charset="2"/>
              <a:cs typeface="Arial" charset="0"/>
            </a:endParaRPr>
          </a:p>
        </p:txBody>
      </p:sp>
      <p:sp>
        <p:nvSpPr>
          <p:cNvPr id="315396" name="Rectangle 2"/>
          <p:cNvSpPr>
            <a:spLocks noGrp="1" noRot="1" noChangeAspect="1" noChangeArrowheads="1" noTextEdit="1"/>
          </p:cNvSpPr>
          <p:nvPr>
            <p:ph type="sldImg"/>
          </p:nvPr>
        </p:nvSpPr>
        <p:spPr>
          <a:ln/>
        </p:spPr>
      </p:sp>
      <p:sp>
        <p:nvSpPr>
          <p:cNvPr id="315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3B5AA6FD-C969-449C-B610-1DDBDBBE1C79}" type="slidenum">
              <a:rPr lang="en-US" smtClean="0"/>
              <a:pPr/>
              <a:t>147</a:t>
            </a:fld>
            <a:endParaRPr lang="en-US" smtClean="0"/>
          </a:p>
        </p:txBody>
      </p:sp>
      <p:sp>
        <p:nvSpPr>
          <p:cNvPr id="316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0C32772-EECB-43CC-8A23-82B3EBEDB227}" type="slidenum">
              <a:rPr lang="x-none" sz="1200">
                <a:solidFill>
                  <a:srgbClr val="0000FF"/>
                </a:solidFill>
                <a:latin typeface="Marlett" pitchFamily="2" charset="2"/>
              </a:rPr>
              <a:pPr algn="r" eaLnBrk="0" hangingPunct="0"/>
              <a:t>147</a:t>
            </a:fld>
            <a:endParaRPr lang="en-US" sz="1200">
              <a:solidFill>
                <a:srgbClr val="0000FF"/>
              </a:solidFill>
              <a:latin typeface="Marlett" pitchFamily="2" charset="2"/>
              <a:cs typeface="Arial" charset="0"/>
            </a:endParaRPr>
          </a:p>
        </p:txBody>
      </p:sp>
      <p:sp>
        <p:nvSpPr>
          <p:cNvPr id="316420" name="Rectangle 2"/>
          <p:cNvSpPr>
            <a:spLocks noGrp="1" noRot="1" noChangeAspect="1" noChangeArrowheads="1" noTextEdit="1"/>
          </p:cNvSpPr>
          <p:nvPr>
            <p:ph type="sldImg"/>
          </p:nvPr>
        </p:nvSpPr>
        <p:spPr>
          <a:ln/>
        </p:spPr>
      </p:sp>
      <p:sp>
        <p:nvSpPr>
          <p:cNvPr id="316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884814E4-7B25-409E-B1B9-C1D852C1B325}" type="slidenum">
              <a:rPr lang="en-US" smtClean="0"/>
              <a:pPr/>
              <a:t>148</a:t>
            </a:fld>
            <a:endParaRPr lang="en-US" smtClean="0"/>
          </a:p>
        </p:txBody>
      </p:sp>
      <p:sp>
        <p:nvSpPr>
          <p:cNvPr id="317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78287CB-9A83-46FE-BB21-7EE20CC3EB1E}" type="slidenum">
              <a:rPr lang="x-none" sz="1200">
                <a:solidFill>
                  <a:srgbClr val="0000FF"/>
                </a:solidFill>
                <a:latin typeface="Marlett" pitchFamily="2" charset="2"/>
              </a:rPr>
              <a:pPr algn="r" eaLnBrk="0" hangingPunct="0"/>
              <a:t>148</a:t>
            </a:fld>
            <a:endParaRPr lang="en-US" sz="1200">
              <a:solidFill>
                <a:srgbClr val="0000FF"/>
              </a:solidFill>
              <a:latin typeface="Marlett" pitchFamily="2" charset="2"/>
              <a:cs typeface="Arial" charset="0"/>
            </a:endParaRPr>
          </a:p>
        </p:txBody>
      </p:sp>
      <p:sp>
        <p:nvSpPr>
          <p:cNvPr id="317444" name="Rectangle 2"/>
          <p:cNvSpPr>
            <a:spLocks noGrp="1" noRot="1" noChangeAspect="1" noChangeArrowheads="1" noTextEdit="1"/>
          </p:cNvSpPr>
          <p:nvPr>
            <p:ph type="sldImg"/>
          </p:nvPr>
        </p:nvSpPr>
        <p:spPr>
          <a:ln/>
        </p:spPr>
      </p:sp>
      <p:sp>
        <p:nvSpPr>
          <p:cNvPr id="317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C3E056E7-4609-429A-9938-D3817BD25225}" type="slidenum">
              <a:rPr lang="en-US" smtClean="0"/>
              <a:pPr/>
              <a:t>149</a:t>
            </a:fld>
            <a:endParaRPr lang="en-US" smtClean="0"/>
          </a:p>
        </p:txBody>
      </p:sp>
      <p:sp>
        <p:nvSpPr>
          <p:cNvPr id="318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DE5E60-D1B7-4F34-8E12-E2B6FADBD00C}" type="slidenum">
              <a:rPr lang="x-none" sz="1200">
                <a:solidFill>
                  <a:srgbClr val="0000FF"/>
                </a:solidFill>
                <a:latin typeface="Marlett" pitchFamily="2" charset="2"/>
              </a:rPr>
              <a:pPr algn="r" eaLnBrk="0" hangingPunct="0"/>
              <a:t>149</a:t>
            </a:fld>
            <a:endParaRPr lang="en-US" sz="1200">
              <a:solidFill>
                <a:srgbClr val="0000FF"/>
              </a:solidFill>
              <a:latin typeface="Marlett" pitchFamily="2" charset="2"/>
              <a:cs typeface="Arial" charset="0"/>
            </a:endParaRPr>
          </a:p>
        </p:txBody>
      </p:sp>
      <p:sp>
        <p:nvSpPr>
          <p:cNvPr id="318468" name="Rectangle 2"/>
          <p:cNvSpPr>
            <a:spLocks noGrp="1" noRot="1" noChangeAspect="1" noChangeArrowheads="1" noTextEdit="1"/>
          </p:cNvSpPr>
          <p:nvPr>
            <p:ph type="sldImg"/>
          </p:nvPr>
        </p:nvSpPr>
        <p:spPr>
          <a:ln/>
        </p:spPr>
      </p:sp>
      <p:sp>
        <p:nvSpPr>
          <p:cNvPr id="318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59F5267C-9C1D-46FD-9335-9DCB95FF7DA8}" type="slidenum">
              <a:rPr lang="en-US" smtClean="0"/>
              <a:pPr/>
              <a:t>15</a:t>
            </a:fld>
            <a:endParaRPr lang="en-US" smtClean="0"/>
          </a:p>
        </p:txBody>
      </p:sp>
      <p:sp>
        <p:nvSpPr>
          <p:cNvPr id="181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C06B797-E966-41C5-B505-7CB15E059DB9}" type="slidenum">
              <a:rPr lang="x-none" sz="1200">
                <a:solidFill>
                  <a:srgbClr val="0000FF"/>
                </a:solidFill>
                <a:latin typeface="Marlett" pitchFamily="2" charset="2"/>
              </a:rPr>
              <a:pPr algn="r" eaLnBrk="0" hangingPunct="0"/>
              <a:t>15</a:t>
            </a:fld>
            <a:endParaRPr lang="en-US" sz="1200">
              <a:solidFill>
                <a:srgbClr val="0000FF"/>
              </a:solidFill>
              <a:latin typeface="Marlett" pitchFamily="2" charset="2"/>
              <a:cs typeface="Arial" charset="0"/>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It is also common to use a register to allow one thread to announce something to multiple threads via a multi-reader single-writer register.</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844D3F20-F556-42DB-91E1-DF5E43ED6FCC}" type="slidenum">
              <a:rPr lang="en-US" smtClean="0"/>
              <a:pPr/>
              <a:t>150</a:t>
            </a:fld>
            <a:endParaRPr lang="en-US" smtClean="0"/>
          </a:p>
        </p:txBody>
      </p:sp>
      <p:sp>
        <p:nvSpPr>
          <p:cNvPr id="319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6FF84BD-968A-41ED-800D-63D6AA8B3FB8}" type="slidenum">
              <a:rPr lang="x-none" sz="1200">
                <a:solidFill>
                  <a:srgbClr val="0000FF"/>
                </a:solidFill>
                <a:latin typeface="Marlett" pitchFamily="2" charset="2"/>
              </a:rPr>
              <a:pPr algn="r" eaLnBrk="0" hangingPunct="0"/>
              <a:t>150</a:t>
            </a:fld>
            <a:endParaRPr lang="en-US" sz="1200">
              <a:solidFill>
                <a:srgbClr val="0000FF"/>
              </a:solidFill>
              <a:latin typeface="Marlett" pitchFamily="2" charset="2"/>
              <a:cs typeface="Arial" charset="0"/>
            </a:endParaRPr>
          </a:p>
        </p:txBody>
      </p:sp>
      <p:sp>
        <p:nvSpPr>
          <p:cNvPr id="319492" name="Rectangle 2"/>
          <p:cNvSpPr>
            <a:spLocks noGrp="1" noRot="1" noChangeAspect="1" noChangeArrowheads="1" noTextEdit="1"/>
          </p:cNvSpPr>
          <p:nvPr>
            <p:ph type="sldImg"/>
          </p:nvPr>
        </p:nvSpPr>
        <p:spPr>
          <a:ln/>
        </p:spPr>
      </p:sp>
      <p:sp>
        <p:nvSpPr>
          <p:cNvPr id="319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B54D1DBD-CF78-4F3D-B003-DF1298EC840F}" type="slidenum">
              <a:rPr lang="en-US" smtClean="0"/>
              <a:pPr/>
              <a:t>151</a:t>
            </a:fld>
            <a:endParaRPr lang="en-US" smtClean="0"/>
          </a:p>
        </p:txBody>
      </p:sp>
      <p:sp>
        <p:nvSpPr>
          <p:cNvPr id="320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50DAB25-1509-40C4-8652-78CB0C0355F8}" type="slidenum">
              <a:rPr lang="x-none" sz="1200">
                <a:solidFill>
                  <a:srgbClr val="0000FF"/>
                </a:solidFill>
                <a:latin typeface="Marlett" pitchFamily="2" charset="2"/>
              </a:rPr>
              <a:pPr algn="r" eaLnBrk="0" hangingPunct="0"/>
              <a:t>151</a:t>
            </a:fld>
            <a:endParaRPr lang="en-US" sz="1200">
              <a:solidFill>
                <a:srgbClr val="0000FF"/>
              </a:solidFill>
              <a:latin typeface="Marlett" pitchFamily="2" charset="2"/>
              <a:cs typeface="Arial" charset="0"/>
            </a:endParaRPr>
          </a:p>
        </p:txBody>
      </p:sp>
      <p:sp>
        <p:nvSpPr>
          <p:cNvPr id="320516" name="Rectangle 2"/>
          <p:cNvSpPr>
            <a:spLocks noGrp="1" noRot="1" noChangeAspect="1" noChangeArrowheads="1" noTextEdit="1"/>
          </p:cNvSpPr>
          <p:nvPr>
            <p:ph type="sldImg"/>
          </p:nvPr>
        </p:nvSpPr>
        <p:spPr>
          <a:ln/>
        </p:spPr>
      </p:sp>
      <p:sp>
        <p:nvSpPr>
          <p:cNvPr id="320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17771099-9829-4200-ABB8-13D1254CB57F}" type="slidenum">
              <a:rPr lang="en-US" smtClean="0"/>
              <a:pPr/>
              <a:t>152</a:t>
            </a:fld>
            <a:endParaRPr lang="en-US" smtClean="0"/>
          </a:p>
        </p:txBody>
      </p:sp>
      <p:sp>
        <p:nvSpPr>
          <p:cNvPr id="321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F5B2978-9833-4BCD-9398-E748853244D0}" type="slidenum">
              <a:rPr lang="x-none" sz="1200">
                <a:solidFill>
                  <a:srgbClr val="0000FF"/>
                </a:solidFill>
                <a:latin typeface="Marlett" pitchFamily="2" charset="2"/>
              </a:rPr>
              <a:pPr algn="r" eaLnBrk="0" hangingPunct="0"/>
              <a:t>152</a:t>
            </a:fld>
            <a:endParaRPr lang="en-US" sz="1200">
              <a:solidFill>
                <a:srgbClr val="0000FF"/>
              </a:solidFill>
              <a:latin typeface="Marlett" pitchFamily="2" charset="2"/>
              <a:cs typeface="Arial" charset="0"/>
            </a:endParaRPr>
          </a:p>
        </p:txBody>
      </p:sp>
      <p:sp>
        <p:nvSpPr>
          <p:cNvPr id="321540" name="Rectangle 2"/>
          <p:cNvSpPr>
            <a:spLocks noGrp="1" noRot="1" noChangeAspect="1" noChangeArrowheads="1" noTextEdit="1"/>
          </p:cNvSpPr>
          <p:nvPr>
            <p:ph type="sldImg"/>
          </p:nvPr>
        </p:nvSpPr>
        <p:spPr>
          <a:ln/>
        </p:spPr>
      </p:sp>
      <p:sp>
        <p:nvSpPr>
          <p:cNvPr id="321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BE2F578-C807-4510-9BCA-4129DB62395B}" type="slidenum">
              <a:rPr lang="en-US" smtClean="0"/>
              <a:pPr/>
              <a:t>153</a:t>
            </a:fld>
            <a:endParaRPr lang="en-US" smtClean="0"/>
          </a:p>
        </p:txBody>
      </p:sp>
      <p:sp>
        <p:nvSpPr>
          <p:cNvPr id="322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2E67C14-6091-4133-9B66-79BAFDCD1B70}" type="slidenum">
              <a:rPr lang="x-none" sz="1200">
                <a:solidFill>
                  <a:srgbClr val="0000FF"/>
                </a:solidFill>
                <a:latin typeface="Marlett" pitchFamily="2" charset="2"/>
              </a:rPr>
              <a:pPr algn="r" eaLnBrk="0" hangingPunct="0"/>
              <a:t>153</a:t>
            </a:fld>
            <a:endParaRPr lang="en-US" sz="1200">
              <a:solidFill>
                <a:srgbClr val="0000FF"/>
              </a:solidFill>
              <a:latin typeface="Marlett" pitchFamily="2" charset="2"/>
              <a:cs typeface="Arial" charset="0"/>
            </a:endParaRPr>
          </a:p>
        </p:txBody>
      </p:sp>
      <p:sp>
        <p:nvSpPr>
          <p:cNvPr id="322564" name="Rectangle 2"/>
          <p:cNvSpPr>
            <a:spLocks noGrp="1" noRot="1" noChangeAspect="1" noChangeArrowheads="1" noTextEdit="1"/>
          </p:cNvSpPr>
          <p:nvPr>
            <p:ph type="sldImg"/>
          </p:nvPr>
        </p:nvSpPr>
        <p:spPr>
          <a:ln/>
        </p:spPr>
      </p:sp>
      <p:sp>
        <p:nvSpPr>
          <p:cNvPr id="322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0DEC7378-7F83-41B8-8571-D9ACE7718221}" type="slidenum">
              <a:rPr lang="en-US" smtClean="0"/>
              <a:pPr/>
              <a:t>154</a:t>
            </a:fld>
            <a:endParaRPr lang="en-US" smtClean="0"/>
          </a:p>
        </p:txBody>
      </p:sp>
      <p:sp>
        <p:nvSpPr>
          <p:cNvPr id="323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06E1D7-B6AA-4F2D-A022-62C520EB79F1}" type="slidenum">
              <a:rPr lang="x-none" sz="1200">
                <a:solidFill>
                  <a:srgbClr val="0000FF"/>
                </a:solidFill>
                <a:latin typeface="Marlett" pitchFamily="2" charset="2"/>
              </a:rPr>
              <a:pPr algn="r" eaLnBrk="0" hangingPunct="0"/>
              <a:t>154</a:t>
            </a:fld>
            <a:endParaRPr lang="en-US" sz="1200">
              <a:solidFill>
                <a:srgbClr val="0000FF"/>
              </a:solidFill>
              <a:latin typeface="Marlett" pitchFamily="2" charset="2"/>
              <a:cs typeface="Arial" charset="0"/>
            </a:endParaRPr>
          </a:p>
        </p:txBody>
      </p:sp>
      <p:sp>
        <p:nvSpPr>
          <p:cNvPr id="323588" name="Rectangle 2"/>
          <p:cNvSpPr>
            <a:spLocks noGrp="1" noRot="1" noChangeAspect="1" noChangeArrowheads="1" noTextEdit="1"/>
          </p:cNvSpPr>
          <p:nvPr>
            <p:ph type="sldImg"/>
          </p:nvPr>
        </p:nvSpPr>
        <p:spPr>
          <a:ln/>
        </p:spPr>
      </p:sp>
      <p:sp>
        <p:nvSpPr>
          <p:cNvPr id="323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65009010-FF15-4333-882E-3A2C14C39841}" type="slidenum">
              <a:rPr lang="en-US" smtClean="0"/>
              <a:pPr/>
              <a:t>155</a:t>
            </a:fld>
            <a:endParaRPr lang="en-US" smtClean="0"/>
          </a:p>
        </p:txBody>
      </p:sp>
      <p:sp>
        <p:nvSpPr>
          <p:cNvPr id="324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1335D5B-7E93-4940-B1BF-682F2F54A8E7}" type="slidenum">
              <a:rPr lang="x-none" sz="1200">
                <a:solidFill>
                  <a:srgbClr val="0000FF"/>
                </a:solidFill>
                <a:latin typeface="Marlett" pitchFamily="2" charset="2"/>
              </a:rPr>
              <a:pPr algn="r" eaLnBrk="0" hangingPunct="0"/>
              <a:t>155</a:t>
            </a:fld>
            <a:endParaRPr lang="en-US" sz="1200">
              <a:solidFill>
                <a:srgbClr val="0000FF"/>
              </a:solidFill>
              <a:latin typeface="Marlett" pitchFamily="2" charset="2"/>
              <a:cs typeface="Arial" charset="0"/>
            </a:endParaRPr>
          </a:p>
        </p:txBody>
      </p:sp>
      <p:sp>
        <p:nvSpPr>
          <p:cNvPr id="324612" name="Rectangle 2"/>
          <p:cNvSpPr>
            <a:spLocks noGrp="1" noRot="1" noChangeAspect="1" noChangeArrowheads="1" noTextEdit="1"/>
          </p:cNvSpPr>
          <p:nvPr>
            <p:ph type="sldImg"/>
          </p:nvPr>
        </p:nvSpPr>
        <p:spPr>
          <a:ln/>
        </p:spPr>
      </p:sp>
      <p:sp>
        <p:nvSpPr>
          <p:cNvPr id="324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5E2DC0F-1018-4656-B70D-F538366532EA}" type="slidenum">
              <a:rPr lang="en-US" smtClean="0"/>
              <a:pPr/>
              <a:t>16</a:t>
            </a:fld>
            <a:endParaRPr lang="en-US" smtClean="0"/>
          </a:p>
        </p:txBody>
      </p:sp>
      <p:sp>
        <p:nvSpPr>
          <p:cNvPr id="182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D17E341-6384-41C1-ADB7-0F90EAC62447}" type="slidenum">
              <a:rPr lang="x-none" sz="1200">
                <a:solidFill>
                  <a:srgbClr val="0000FF"/>
                </a:solidFill>
                <a:latin typeface="Marlett" pitchFamily="2" charset="2"/>
              </a:rPr>
              <a:pPr algn="r" eaLnBrk="0" hangingPunct="0"/>
              <a:t>16</a:t>
            </a:fld>
            <a:endParaRPr lang="en-US" sz="1200">
              <a:solidFill>
                <a:srgbClr val="0000FF"/>
              </a:solidFill>
              <a:latin typeface="Marlett" pitchFamily="2" charset="2"/>
              <a:cs typeface="Arial" charset="0"/>
            </a:endParaRP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most general kind of register is a multi-reader multi-writer register that can be read or written by any number of threads.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117B65BD-6C91-483F-97EA-ABF0FC5A5407}" type="slidenum">
              <a:rPr lang="en-US" smtClean="0"/>
              <a:pPr/>
              <a:t>17</a:t>
            </a:fld>
            <a:endParaRPr lang="en-US" smtClean="0"/>
          </a:p>
        </p:txBody>
      </p:sp>
      <p:sp>
        <p:nvSpPr>
          <p:cNvPr id="183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3695B4E-7DC3-4DBB-BA46-385E2846A01B}" type="slidenum">
              <a:rPr lang="x-none" sz="1200">
                <a:solidFill>
                  <a:srgbClr val="0000FF"/>
                </a:solidFill>
                <a:latin typeface="Marlett" pitchFamily="2" charset="2"/>
              </a:rPr>
              <a:pPr algn="r" eaLnBrk="0" hangingPunct="0"/>
              <a:t>17</a:t>
            </a:fld>
            <a:endParaRPr lang="en-US" sz="1200">
              <a:solidFill>
                <a:srgbClr val="0000FF"/>
              </a:solidFill>
              <a:latin typeface="Marlett" pitchFamily="2" charset="2"/>
              <a:cs typeface="Arial" charset="0"/>
            </a:endParaRPr>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use the following acronyms to make these distinctions in a compact way.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982ED8D5-6367-4C6C-9564-0FE50247A8E9}" type="slidenum">
              <a:rPr lang="en-US" smtClean="0"/>
              <a:pPr/>
              <a:t>18</a:t>
            </a:fld>
            <a:endParaRPr lang="en-US" smtClean="0"/>
          </a:p>
        </p:txBody>
      </p:sp>
      <p:sp>
        <p:nvSpPr>
          <p:cNvPr id="184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7A6A2B3-38D0-4530-AC03-3A03331FFB88}" type="slidenum">
              <a:rPr lang="x-none" sz="1200">
                <a:solidFill>
                  <a:srgbClr val="0000FF"/>
                </a:solidFill>
                <a:latin typeface="Marlett" pitchFamily="2" charset="2"/>
              </a:rPr>
              <a:pPr algn="r" eaLnBrk="0" hangingPunct="0"/>
              <a:t>18</a:t>
            </a:fld>
            <a:endParaRPr lang="en-US" sz="1200">
              <a:solidFill>
                <a:srgbClr val="0000FF"/>
              </a:solidFill>
              <a:latin typeface="Marlett" pitchFamily="2" charset="2"/>
              <a:cs typeface="Arial" charset="0"/>
            </a:endParaRP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single-writer, multi-reader register implementation is </a:t>
            </a:r>
            <a:r>
              <a:rPr lang="en-US" b="1" smtClean="0"/>
              <a:t>safe</a:t>
            </a:r>
            <a:r>
              <a:rPr lang="en-US" smtClean="0"/>
              <a:t> if a read  call that does not overlap a write call returns the value written by the most recent write call.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17A81328-D03A-40E6-84AC-F2E02CEF8D63}" type="slidenum">
              <a:rPr lang="en-US" smtClean="0"/>
              <a:pPr/>
              <a:t>19</a:t>
            </a:fld>
            <a:endParaRPr lang="en-US" smtClean="0"/>
          </a:p>
        </p:txBody>
      </p:sp>
      <p:sp>
        <p:nvSpPr>
          <p:cNvPr id="185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C4D5927-35FB-4612-8B20-3EE08443B91D}" type="slidenum">
              <a:rPr lang="x-none" sz="1200">
                <a:solidFill>
                  <a:srgbClr val="0000FF"/>
                </a:solidFill>
                <a:latin typeface="Marlett" pitchFamily="2" charset="2"/>
              </a:rPr>
              <a:pPr algn="r" eaLnBrk="0" hangingPunct="0"/>
              <a:t>19</a:t>
            </a:fld>
            <a:endParaRPr lang="en-US" sz="1200">
              <a:solidFill>
                <a:srgbClr val="0000FF"/>
              </a:solidFill>
              <a:latin typeface="Marlett" pitchFamily="2" charset="2"/>
              <a:cs typeface="Arial" charset="0"/>
            </a:endParaRPr>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Otherwise, if a read call overlaps a write call, then the read call may return any value within the register's allowed range of values (for example, 0 to M-1 for an M-valued register). For an enumerated type, say</a:t>
            </a:r>
          </a:p>
          <a:p>
            <a:pPr eaLnBrk="1" hangingPunct="1"/>
            <a:r>
              <a:rPr lang="en-US" smtClean="0"/>
              <a:t>{clubs,spades,hearts,dimonds}, this register can’t return the value 1001…</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D236794B-7F4A-4655-86EB-2C21CD0C441D}" type="slidenum">
              <a:rPr lang="en-US" smtClean="0"/>
              <a:pPr/>
              <a:t>2</a:t>
            </a:fld>
            <a:endParaRPr lang="en-US" smtClean="0"/>
          </a:p>
        </p:txBody>
      </p:sp>
      <p:sp>
        <p:nvSpPr>
          <p:cNvPr id="166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9E72C6-4C2D-4851-B27D-244CED38717C}" type="slidenum">
              <a:rPr lang="x-none" sz="1200">
                <a:solidFill>
                  <a:srgbClr val="0000FF"/>
                </a:solidFill>
                <a:latin typeface="Marlett" pitchFamily="2" charset="2"/>
              </a:rPr>
              <a:pPr algn="r" eaLnBrk="0" hangingPunct="0"/>
              <a:t>2</a:t>
            </a:fld>
            <a:endParaRPr lang="en-US" sz="1200">
              <a:solidFill>
                <a:srgbClr val="0000FF"/>
              </a:solidFill>
              <a:latin typeface="Marlett" pitchFamily="2" charset="2"/>
              <a:cs typeface="Arial" charset="0"/>
            </a:endParaRPr>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Before we can start looking for practical algorithms to solve interesting problems, we need to understand what can and cannot be done on a multiprocessor. If something can’t be done, then it is prudent not to waste time doing it, and if something can be done in principle, even if we don’t know how to do it efficiently, then that is a good place to expend our energy. The natural place to start is to ask what is the weakest kind of communication or synchronization that we can use to do useful 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B83F3C40-ABEA-43B5-93B9-BF1071A247A5}" type="slidenum">
              <a:rPr lang="en-US" smtClean="0"/>
              <a:pPr/>
              <a:t>20</a:t>
            </a:fld>
            <a:endParaRPr lang="en-US" smtClean="0"/>
          </a:p>
        </p:txBody>
      </p:sp>
      <p:sp>
        <p:nvSpPr>
          <p:cNvPr id="186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7CC62D-2324-47A6-B533-34F00EDBEA7D}" type="slidenum">
              <a:rPr lang="x-none" sz="1200">
                <a:solidFill>
                  <a:srgbClr val="0000FF"/>
                </a:solidFill>
                <a:latin typeface="Marlett" pitchFamily="2" charset="2"/>
              </a:rPr>
              <a:pPr algn="r" eaLnBrk="0" hangingPunct="0"/>
              <a:t>20</a:t>
            </a:fld>
            <a:endParaRPr lang="en-US" sz="1200">
              <a:solidFill>
                <a:srgbClr val="0000FF"/>
              </a:solidFill>
              <a:latin typeface="Marlett" pitchFamily="2" charset="2"/>
              <a:cs typeface="Arial" charset="0"/>
            </a:endParaRP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regular} register is a single-writer, multi-reader register where writes do not happen atomically. Instead, while the write call is in progress, the new value may ``flicker'' on and off before finally replacing the older value. More precisely, A regular register is safe}. If a read call overlaps the i-th write call, then the read call may return either the i-th or (i-1)-th value.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D340BAD3-0FB6-4BB6-8EC6-46B4E476C875}" type="slidenum">
              <a:rPr lang="en-US" smtClean="0"/>
              <a:pPr/>
              <a:t>21</a:t>
            </a:fld>
            <a:endParaRPr lang="en-US" smtClean="0"/>
          </a:p>
        </p:txBody>
      </p:sp>
      <p:sp>
        <p:nvSpPr>
          <p:cNvPr id="187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6DCBA72-A567-4201-8F02-52AA0044E1D9}" type="slidenum">
              <a:rPr lang="x-none" sz="1200">
                <a:solidFill>
                  <a:srgbClr val="0000FF"/>
                </a:solidFill>
                <a:latin typeface="Marlett" pitchFamily="2" charset="2"/>
              </a:rPr>
              <a:pPr algn="r" eaLnBrk="0" hangingPunct="0"/>
              <a:t>21</a:t>
            </a:fld>
            <a:endParaRPr lang="en-US" sz="1200">
              <a:solidFill>
                <a:srgbClr val="0000FF"/>
              </a:solidFill>
              <a:latin typeface="Marlett" pitchFamily="2" charset="2"/>
              <a:cs typeface="Arial" charset="0"/>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Here’s a quick test for your intuition. Is this register history regular or not?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0A4029C-3A42-4A75-B4AA-DF7AD758EBAB}" type="slidenum">
              <a:rPr lang="en-US" smtClean="0"/>
              <a:pPr/>
              <a:t>22</a:t>
            </a:fld>
            <a:endParaRPr lang="en-US" smtClean="0"/>
          </a:p>
        </p:txBody>
      </p:sp>
      <p:sp>
        <p:nvSpPr>
          <p:cNvPr id="188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9F1BED5-A647-41F3-AC21-207F78B14A4C}" type="slidenum">
              <a:rPr lang="x-none" sz="1200">
                <a:solidFill>
                  <a:srgbClr val="0000FF"/>
                </a:solidFill>
                <a:latin typeface="Marlett" pitchFamily="2" charset="2"/>
              </a:rPr>
              <a:pPr algn="r" eaLnBrk="0" hangingPunct="0"/>
              <a:t>22</a:t>
            </a:fld>
            <a:endParaRPr lang="en-US" sz="1200">
              <a:solidFill>
                <a:srgbClr val="0000FF"/>
              </a:solidFill>
              <a:latin typeface="Marlett" pitchFamily="2" charset="2"/>
              <a:cs typeface="Arial" charset="0"/>
            </a:endParaRP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Notice that the read that returns 1 overlaps the write call that writes 1, so this is regular so far.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F87E6FD-D49A-43BA-B960-7C723D140009}" type="slidenum">
              <a:rPr lang="en-US" smtClean="0"/>
              <a:pPr/>
              <a:t>23</a:t>
            </a:fld>
            <a:endParaRPr lang="en-US" smtClean="0"/>
          </a:p>
        </p:txBody>
      </p:sp>
      <p:sp>
        <p:nvSpPr>
          <p:cNvPr id="189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2E436-41D4-40E4-94F2-FF1FE8CE3C28}" type="slidenum">
              <a:rPr lang="x-none" sz="1200">
                <a:solidFill>
                  <a:srgbClr val="0000FF"/>
                </a:solidFill>
                <a:latin typeface="Marlett" pitchFamily="2" charset="2"/>
              </a:rPr>
              <a:pPr algn="r" eaLnBrk="0" hangingPunct="0"/>
              <a:t>23</a:t>
            </a:fld>
            <a:endParaRPr lang="en-US" sz="1200">
              <a:solidFill>
                <a:srgbClr val="0000FF"/>
              </a:solidFill>
              <a:latin typeface="Marlett" pitchFamily="2" charset="2"/>
              <a:cs typeface="Arial" charset="0"/>
            </a:endParaRPr>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 too, the read that returns zero overlaps the write that wrote 1, so this history is regular. The way to think about this is that while the write of 1 is going on, the value is flickering between 0 and 1, and each read samples the value at some instant while it is running.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6845CC6-B00C-4703-A352-13B66AED6203}" type="slidenum">
              <a:rPr lang="en-US" smtClean="0"/>
              <a:pPr/>
              <a:t>24</a:t>
            </a:fld>
            <a:endParaRPr lang="en-US" smtClean="0"/>
          </a:p>
        </p:txBody>
      </p:sp>
      <p:sp>
        <p:nvSpPr>
          <p:cNvPr id="190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CB1C08-0A09-4A15-BF68-195395CFFA11}" type="slidenum">
              <a:rPr lang="x-none" sz="1200">
                <a:solidFill>
                  <a:srgbClr val="0000FF"/>
                </a:solidFill>
                <a:latin typeface="Marlett" pitchFamily="2" charset="2"/>
              </a:rPr>
              <a:pPr algn="r" eaLnBrk="0" hangingPunct="0"/>
              <a:t>24</a:t>
            </a:fld>
            <a:endParaRPr lang="en-US" sz="1200">
              <a:solidFill>
                <a:srgbClr val="0000FF"/>
              </a:solidFill>
              <a:latin typeface="Marlett" pitchFamily="2" charset="2"/>
              <a:cs typeface="Arial" charset="0"/>
            </a:endParaRPr>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F33F997-B54F-4FA7-8324-ABAE42B00DD9}" type="slidenum">
              <a:rPr lang="en-US" smtClean="0"/>
              <a:pPr/>
              <a:t>25</a:t>
            </a:fld>
            <a:endParaRPr lang="en-US" smtClean="0"/>
          </a:p>
        </p:txBody>
      </p:sp>
      <p:sp>
        <p:nvSpPr>
          <p:cNvPr id="191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4C59A16-9D1A-4F66-BEEE-2A4EAE94981C}" type="slidenum">
              <a:rPr lang="x-none" sz="1200">
                <a:solidFill>
                  <a:srgbClr val="0000FF"/>
                </a:solidFill>
                <a:latin typeface="Marlett" pitchFamily="2" charset="2"/>
              </a:rPr>
              <a:pPr algn="r" eaLnBrk="0" hangingPunct="0"/>
              <a:t>25</a:t>
            </a:fld>
            <a:endParaRPr lang="en-US" sz="1200">
              <a:solidFill>
                <a:srgbClr val="0000FF"/>
              </a:solidFill>
              <a:latin typeface="Marlett" pitchFamily="2" charset="2"/>
              <a:cs typeface="Arial" charset="0"/>
            </a:endParaRPr>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Let us denote a register implementation that is linearizable to a sequential safe register as a </a:t>
            </a:r>
            <a:r>
              <a:rPr lang="en-US" b="1" smtClean="0"/>
              <a:t>linearizable register</a:t>
            </a:r>
            <a:r>
              <a:rPr lang="en-US" smtClean="0"/>
              <a:t>. Note that any linearizable register history is regular, but not vice-versa. Here is why the regular history we just looked at is not linearizable.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AA6D8740-9BE0-4C32-8232-03DD49220AA5}" type="slidenum">
              <a:rPr lang="en-US" smtClean="0"/>
              <a:pPr/>
              <a:t>26</a:t>
            </a:fld>
            <a:endParaRPr lang="en-US" smtClean="0"/>
          </a:p>
        </p:txBody>
      </p:sp>
      <p:sp>
        <p:nvSpPr>
          <p:cNvPr id="192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F8E3BB-38CE-4A54-8332-FD69D010C11B}" type="slidenum">
              <a:rPr lang="x-none" sz="1200">
                <a:solidFill>
                  <a:srgbClr val="0000FF"/>
                </a:solidFill>
                <a:latin typeface="Marlett" pitchFamily="2" charset="2"/>
              </a:rPr>
              <a:pPr algn="r" eaLnBrk="0" hangingPunct="0"/>
              <a:t>26</a:t>
            </a:fld>
            <a:endParaRPr lang="en-US" sz="1200">
              <a:solidFill>
                <a:srgbClr val="0000FF"/>
              </a:solidFill>
              <a:latin typeface="Marlett" pitchFamily="2" charset="2"/>
              <a:cs typeface="Arial" charset="0"/>
            </a:endParaRPr>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An atomic register is one that is linearizable to a sequential safe register. For registers, atomic is synonymous with linearizable, but we use a different term in this one case to remain consistent with the published literature.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AD4CAFC9-F4D8-4DC3-BF5F-24C6D03E6E8D}" type="slidenum">
              <a:rPr lang="en-US" smtClean="0"/>
              <a:pPr/>
              <a:t>27</a:t>
            </a:fld>
            <a:endParaRPr lang="en-US" smtClean="0"/>
          </a:p>
        </p:txBody>
      </p:sp>
      <p:sp>
        <p:nvSpPr>
          <p:cNvPr id="193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112D6CA-3A51-4AA1-825A-38E4DCF59C47}" type="slidenum">
              <a:rPr lang="x-none" sz="1200">
                <a:solidFill>
                  <a:srgbClr val="0000FF"/>
                </a:solidFill>
                <a:latin typeface="Marlett" pitchFamily="2" charset="2"/>
              </a:rPr>
              <a:pPr algn="r" eaLnBrk="0" hangingPunct="0"/>
              <a:t>27</a:t>
            </a:fld>
            <a:endParaRPr lang="en-US" sz="1200">
              <a:solidFill>
                <a:srgbClr val="0000FF"/>
              </a:solidFill>
              <a:latin typeface="Marlett" pitchFamily="2" charset="2"/>
              <a:cs typeface="Arial" charset="0"/>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DD2279C1-82AF-4676-96D2-E9FDA20E9022}" type="slidenum">
              <a:rPr lang="en-US" smtClean="0"/>
              <a:pPr/>
              <a:t>28</a:t>
            </a:fld>
            <a:endParaRPr lang="en-US" smtClean="0"/>
          </a:p>
        </p:txBody>
      </p:sp>
      <p:sp>
        <p:nvSpPr>
          <p:cNvPr id="194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027E885-C690-4270-B32C-5DAC85A47D0C}" type="slidenum">
              <a:rPr lang="x-none" sz="1200">
                <a:solidFill>
                  <a:srgbClr val="0000FF"/>
                </a:solidFill>
                <a:latin typeface="Marlett" pitchFamily="2" charset="2"/>
              </a:rPr>
              <a:pPr algn="r" eaLnBrk="0" hangingPunct="0"/>
              <a:t>28</a:t>
            </a:fld>
            <a:endParaRPr lang="en-US" sz="1200">
              <a:solidFill>
                <a:srgbClr val="0000FF"/>
              </a:solidFill>
              <a:latin typeface="Marlett" pitchFamily="2" charset="2"/>
              <a:cs typeface="Arial" charset="0"/>
            </a:endParaRPr>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space of registers can be divided into three dimensions, where the number of readers and writers is one dimension, the register size is another, and the strength of the correctness condition is a third.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D0C74A03-A2BE-4971-8EA9-4B832CDE9B32}" type="slidenum">
              <a:rPr lang="en-US" smtClean="0"/>
              <a:pPr/>
              <a:t>29</a:t>
            </a:fld>
            <a:endParaRPr lang="en-US" smtClean="0"/>
          </a:p>
        </p:txBody>
      </p:sp>
      <p:sp>
        <p:nvSpPr>
          <p:cNvPr id="195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65CCF4-8C11-4DC7-9444-4E74FB0139C5}" type="slidenum">
              <a:rPr lang="x-none" sz="1200">
                <a:solidFill>
                  <a:srgbClr val="0000FF"/>
                </a:solidFill>
                <a:latin typeface="Marlett" pitchFamily="2" charset="2"/>
              </a:rPr>
              <a:pPr algn="r" eaLnBrk="0" hangingPunct="0"/>
              <a:t>29</a:t>
            </a:fld>
            <a:endParaRPr lang="en-US" sz="1200">
              <a:solidFill>
                <a:srgbClr val="0000FF"/>
              </a:solidFill>
              <a:latin typeface="Marlett" pitchFamily="2" charset="2"/>
              <a:cs typeface="Arial" charset="0"/>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This is the quark of the register world. We can’t really think of anything weaker that is useful, so we will see how far we can get starting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8ADB1683-B136-411E-9DEC-DA81A499062B}" type="slidenum">
              <a:rPr lang="en-US" smtClean="0"/>
              <a:pPr/>
              <a:t>3</a:t>
            </a:fld>
            <a:endParaRPr lang="en-US" smtClean="0"/>
          </a:p>
        </p:txBody>
      </p:sp>
      <p:sp>
        <p:nvSpPr>
          <p:cNvPr id="167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A0393D-AE6E-4B46-98EE-F58624764CFD}" type="slidenum">
              <a:rPr lang="x-none" sz="1200">
                <a:solidFill>
                  <a:srgbClr val="0000FF"/>
                </a:solidFill>
                <a:latin typeface="Marlett" pitchFamily="2" charset="2"/>
              </a:rPr>
              <a:pPr algn="r" eaLnBrk="0" hangingPunct="0"/>
              <a:t>3</a:t>
            </a:fld>
            <a:endParaRPr lang="en-US" sz="1200">
              <a:solidFill>
                <a:srgbClr val="0000FF"/>
              </a:solidFill>
              <a:latin typeface="Marlett" pitchFamily="2" charset="2"/>
              <a:cs typeface="Arial" charset="0"/>
            </a:endParaRPr>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foundations of sequential computing were established in the 1930s by Alan Turing and Alonzo Church, who independently formulated what has come to be known as the</a:t>
            </a:r>
          </a:p>
          <a:p>
            <a:pPr eaLnBrk="1" hangingPunct="1"/>
            <a:r>
              <a:rPr lang="en-US" b="1" smtClean="0"/>
              <a:t>Church-Turing Thesis</a:t>
            </a:r>
            <a:r>
              <a:rPr lang="en-US" smtClean="0"/>
              <a:t>: anything that </a:t>
            </a:r>
            <a:r>
              <a:rPr lang="en-US" b="1" smtClean="0"/>
              <a:t>can</a:t>
            </a:r>
            <a:r>
              <a:rPr lang="en-US" smtClean="0"/>
              <a:t> be computed, can be computed by a Turing Machine, (or equivalently, by Church's Lambda Calculus). Any problem that cannot be solved by a Turing Machine (such as deciding whether a program halts on any input) is universally considered to be unsolvable by any kind of practical computing device. The Turing Thesis is a </a:t>
            </a:r>
            <a:r>
              <a:rPr lang="en-US" b="1" smtClean="0"/>
              <a:t>thesis</a:t>
            </a:r>
            <a:r>
              <a:rPr lang="en-US" smtClean="0"/>
              <a:t>, not a theorem, because the notion of ``what is computable'' can never be defined in a precise, mathematically rigorous way.</a:t>
            </a:r>
          </a:p>
          <a:p>
            <a:pPr eaLnBrk="1" hangingPunct="1"/>
            <a:r>
              <a:rPr lang="en-US" smtClean="0"/>
              <a:t>Nevertheless, just about everyone believes 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C33FA7A0-B557-47E1-8320-6FE552921013}" type="slidenum">
              <a:rPr lang="en-US" smtClean="0"/>
              <a:pPr/>
              <a:t>30</a:t>
            </a:fld>
            <a:endParaRPr lang="en-US" smtClean="0"/>
          </a:p>
        </p:txBody>
      </p:sp>
      <p:sp>
        <p:nvSpPr>
          <p:cNvPr id="196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E268A44-5AE8-4B28-9801-082BC6C1840F}" type="slidenum">
              <a:rPr lang="x-none" sz="1200">
                <a:solidFill>
                  <a:srgbClr val="0000FF"/>
                </a:solidFill>
                <a:latin typeface="Marlett" pitchFamily="2" charset="2"/>
              </a:rPr>
              <a:pPr algn="r" eaLnBrk="0" hangingPunct="0"/>
              <a:t>30</a:t>
            </a:fld>
            <a:endParaRPr lang="en-US" sz="1200">
              <a:solidFill>
                <a:srgbClr val="0000FF"/>
              </a:solidFill>
              <a:latin typeface="Marlett" pitchFamily="2" charset="2"/>
              <a:cs typeface="Arial" charset="0"/>
            </a:endParaRPr>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987D0443-E275-4F71-857A-AC3603C5041D}" type="slidenum">
              <a:rPr lang="en-US" smtClean="0"/>
              <a:pPr/>
              <a:t>31</a:t>
            </a:fld>
            <a:endParaRPr lang="en-US" smtClean="0"/>
          </a:p>
        </p:txBody>
      </p:sp>
      <p:sp>
        <p:nvSpPr>
          <p:cNvPr id="1976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B0B8AB-4DF9-4F0D-8108-7A34EF1F415B}" type="slidenum">
              <a:rPr lang="x-none" sz="1200">
                <a:solidFill>
                  <a:srgbClr val="0000FF"/>
                </a:solidFill>
                <a:latin typeface="Marlett" pitchFamily="2" charset="2"/>
              </a:rPr>
              <a:pPr algn="r" eaLnBrk="0" hangingPunct="0"/>
              <a:t>31</a:t>
            </a:fld>
            <a:endParaRPr lang="en-US" sz="1200">
              <a:solidFill>
                <a:srgbClr val="0000FF"/>
              </a:solidFill>
              <a:latin typeface="Marlett" pitchFamily="2" charset="2"/>
              <a:cs typeface="Arial" charset="0"/>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As we will see, can’t do  everything with registers, but lets see how far we can actually go…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1C2842F-7C36-4407-BD43-BF8FA06CAE7B}" type="slidenum">
              <a:rPr lang="en-US" smtClean="0"/>
              <a:pPr/>
              <a:t>32</a:t>
            </a:fld>
            <a:endParaRPr lang="en-US" smtClean="0"/>
          </a:p>
        </p:txBody>
      </p:sp>
      <p:sp>
        <p:nvSpPr>
          <p:cNvPr id="1986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39CB8A-FE2F-4291-90F0-80BDE2CF26CA}" type="slidenum">
              <a:rPr lang="x-none" sz="1200">
                <a:solidFill>
                  <a:srgbClr val="0000FF"/>
                </a:solidFill>
                <a:latin typeface="Marlett" pitchFamily="2" charset="2"/>
              </a:rPr>
              <a:pPr algn="r" eaLnBrk="0" hangingPunct="0"/>
              <a:t>32</a:t>
            </a:fld>
            <a:endParaRPr lang="en-US" sz="1200">
              <a:solidFill>
                <a:srgbClr val="0000FF"/>
              </a:solidFill>
              <a:latin typeface="Marlett" pitchFamily="2" charset="2"/>
              <a:cs typeface="Arial" charset="0"/>
            </a:endParaRPr>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E13E323C-05CC-4B36-B579-F072222661E9}" type="slidenum">
              <a:rPr lang="en-US" smtClean="0"/>
              <a:pPr/>
              <a:t>33</a:t>
            </a:fld>
            <a:endParaRPr lang="en-US" smtClean="0"/>
          </a:p>
        </p:txBody>
      </p:sp>
      <p:sp>
        <p:nvSpPr>
          <p:cNvPr id="1996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E2F97C7-D03A-45F4-B12D-6903714967CD}" type="slidenum">
              <a:rPr lang="x-none" sz="1200">
                <a:solidFill>
                  <a:srgbClr val="0000FF"/>
                </a:solidFill>
                <a:latin typeface="Marlett" pitchFamily="2" charset="2"/>
              </a:rPr>
              <a:pPr algn="r" eaLnBrk="0" hangingPunct="0"/>
              <a:t>33</a:t>
            </a:fld>
            <a:endParaRPr lang="en-US" sz="1200">
              <a:solidFill>
                <a:srgbClr val="0000FF"/>
              </a:solidFill>
              <a:latin typeface="Marlett" pitchFamily="2" charset="2"/>
              <a:cs typeface="Arial" charset="0"/>
            </a:endParaRP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E4982DF-6E4C-4B62-BB23-99BA79D1C9F0}" type="slidenum">
              <a:rPr lang="x-none" smtClean="0"/>
              <a:pPr/>
              <a:t>34</a:t>
            </a:fld>
            <a:endParaRPr lang="en-US" smtClean="0"/>
          </a:p>
        </p:txBody>
      </p:sp>
      <p:sp>
        <p:nvSpPr>
          <p:cNvPr id="200707" name="Rectangle 2"/>
          <p:cNvSpPr>
            <a:spLocks noGrp="1" noRot="1" noChangeAspect="1" noChangeArrowheads="1" noTextEdit="1"/>
          </p:cNvSpPr>
          <p:nvPr>
            <p:ph type="sldImg"/>
          </p:nvPr>
        </p:nvSpPr>
        <p:spPr>
          <a:xfrm>
            <a:off x="1144588" y="685800"/>
            <a:ext cx="4568825" cy="3427413"/>
          </a:xfrm>
          <a:ln/>
        </p:spPr>
      </p:sp>
      <p:sp>
        <p:nvSpPr>
          <p:cNvPr id="200708" name="Rectangle 3"/>
          <p:cNvSpPr>
            <a:spLocks noGrp="1" noChangeArrowheads="1"/>
          </p:cNvSpPr>
          <p:nvPr>
            <p:ph type="body" idx="1"/>
          </p:nvPr>
        </p:nvSpPr>
        <p:spPr>
          <a:xfrm>
            <a:off x="913805" y="4342191"/>
            <a:ext cx="5030391" cy="4115405"/>
          </a:xfrm>
          <a:noFill/>
          <a:ln/>
        </p:spPr>
        <p:txBody>
          <a:bodyPr/>
          <a:lstStyle/>
          <a:p>
            <a:pPr eaLnBrk="1" hangingPunct="1"/>
            <a:r>
              <a:rPr lang="en-US" smtClean="0"/>
              <a:t>We built a collection of different synchronization objects all the way to an atomic snapshot. But what about constructing other objects like </a:t>
            </a:r>
          </a:p>
          <a:p>
            <a:pPr eaLnBrk="1" hangingPunct="1"/>
            <a:r>
              <a:rPr lang="en-US" smtClean="0"/>
              <a:t>Queues. We know two thread queues can be implemented in a wait-free manner. What about queues with more than one enqueuer and dequeuer?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30E813F7-F407-4D60-A603-5C169364BD99}" type="slidenum">
              <a:rPr lang="en-US" smtClean="0"/>
              <a:pPr/>
              <a:t>35</a:t>
            </a:fld>
            <a:endParaRPr lang="en-US" smtClean="0"/>
          </a:p>
        </p:txBody>
      </p:sp>
      <p:sp>
        <p:nvSpPr>
          <p:cNvPr id="2017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9B9F57D-5087-4343-A1D4-2F06754C2628}" type="slidenum">
              <a:rPr lang="x-none" sz="1200">
                <a:solidFill>
                  <a:srgbClr val="0000FF"/>
                </a:solidFill>
                <a:latin typeface="Marlett" pitchFamily="2" charset="2"/>
              </a:rPr>
              <a:pPr algn="r" eaLnBrk="0" hangingPunct="0"/>
              <a:t>35</a:t>
            </a:fld>
            <a:endParaRPr lang="en-US" sz="1200">
              <a:solidFill>
                <a:srgbClr val="0000FF"/>
              </a:solidFill>
              <a:latin typeface="Marlett" pitchFamily="2" charset="2"/>
              <a:cs typeface="Arial" charset="0"/>
            </a:endParaRPr>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B69568BD-128D-4C79-BB19-2FBAF4B576E1}" type="slidenum">
              <a:rPr lang="en-US" smtClean="0"/>
              <a:pPr/>
              <a:t>36</a:t>
            </a:fld>
            <a:endParaRPr lang="en-US" smtClean="0"/>
          </a:p>
        </p:txBody>
      </p:sp>
      <p:sp>
        <p:nvSpPr>
          <p:cNvPr id="2027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4F8A78-12A0-4CB2-B66E-31D3B13CD8E1}" type="slidenum">
              <a:rPr lang="x-none" sz="1200">
                <a:solidFill>
                  <a:srgbClr val="0000FF"/>
                </a:solidFill>
                <a:latin typeface="Marlett" pitchFamily="2" charset="2"/>
              </a:rPr>
              <a:pPr algn="r" eaLnBrk="0" hangingPunct="0"/>
              <a:t>36</a:t>
            </a:fld>
            <a:endParaRPr lang="en-US" sz="1200">
              <a:solidFill>
                <a:srgbClr val="0000FF"/>
              </a:solidFill>
              <a:latin typeface="Marlett" pitchFamily="2" charset="2"/>
              <a:cs typeface="Arial" charset="0"/>
            </a:endParaRPr>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931EB40B-FB6C-46D9-910B-4C40E47915D8}" type="slidenum">
              <a:rPr lang="en-US" smtClean="0"/>
              <a:pPr/>
              <a:t>37</a:t>
            </a:fld>
            <a:endParaRPr lang="en-US" smtClean="0"/>
          </a:p>
        </p:txBody>
      </p:sp>
      <p:sp>
        <p:nvSpPr>
          <p:cNvPr id="2037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EDB4B3-A79C-469B-BF1A-C969040169DC}" type="slidenum">
              <a:rPr lang="x-none" sz="1200">
                <a:solidFill>
                  <a:srgbClr val="0000FF"/>
                </a:solidFill>
                <a:latin typeface="Marlett" pitchFamily="2" charset="2"/>
              </a:rPr>
              <a:pPr algn="r" eaLnBrk="0" hangingPunct="0"/>
              <a:t>37</a:t>
            </a:fld>
            <a:endParaRPr lang="en-US" sz="1200">
              <a:solidFill>
                <a:srgbClr val="0000FF"/>
              </a:solidFill>
              <a:latin typeface="Marlett" pitchFamily="2" charset="2"/>
              <a:cs typeface="Arial" charset="0"/>
            </a:endParaRPr>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9813A89A-9787-4C5A-873D-A598B74C0C3D}" type="slidenum">
              <a:rPr lang="en-US" smtClean="0"/>
              <a:pPr/>
              <a:t>38</a:t>
            </a:fld>
            <a:endParaRPr lang="en-US" smtClean="0"/>
          </a:p>
        </p:txBody>
      </p:sp>
      <p:sp>
        <p:nvSpPr>
          <p:cNvPr id="2048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A57DE1C-9D5D-48A2-BC93-D9ACDC65B442}" type="slidenum">
              <a:rPr lang="x-none" sz="1200">
                <a:solidFill>
                  <a:srgbClr val="0000FF"/>
                </a:solidFill>
                <a:latin typeface="Marlett" pitchFamily="2" charset="2"/>
              </a:rPr>
              <a:pPr algn="r" eaLnBrk="0" hangingPunct="0"/>
              <a:t>38</a:t>
            </a:fld>
            <a:endParaRPr lang="en-US" sz="1200">
              <a:solidFill>
                <a:srgbClr val="0000FF"/>
              </a:solidFill>
              <a:latin typeface="Marlett" pitchFamily="2" charset="2"/>
              <a:cs typeface="Arial" charset="0"/>
            </a:endParaRP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6148BB23-4331-47E6-B809-802AE2CE8177}" type="slidenum">
              <a:rPr lang="en-US" smtClean="0"/>
              <a:pPr/>
              <a:t>39</a:t>
            </a:fld>
            <a:endParaRPr lang="en-US" smtClean="0"/>
          </a:p>
        </p:txBody>
      </p:sp>
      <p:sp>
        <p:nvSpPr>
          <p:cNvPr id="2058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C93CBF2-DF99-4F53-9ED4-AEE69EE4FE94}" type="slidenum">
              <a:rPr lang="x-none" sz="1200">
                <a:solidFill>
                  <a:srgbClr val="0000FF"/>
                </a:solidFill>
                <a:latin typeface="Marlett" pitchFamily="2" charset="2"/>
              </a:rPr>
              <a:pPr algn="r" eaLnBrk="0" hangingPunct="0"/>
              <a:t>39</a:t>
            </a:fld>
            <a:endParaRPr lang="en-US" sz="1200">
              <a:solidFill>
                <a:srgbClr val="0000FF"/>
              </a:solidFill>
              <a:latin typeface="Marlett" pitchFamily="2" charset="2"/>
              <a:cs typeface="Arial" charset="0"/>
            </a:endParaRPr>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3E15FB0-610C-4BF5-835A-283BFC30AF02}" type="slidenum">
              <a:rPr lang="en-US" smtClean="0"/>
              <a:pPr/>
              <a:t>4</a:t>
            </a:fld>
            <a:endParaRPr lang="en-US" smtClean="0"/>
          </a:p>
        </p:txBody>
      </p:sp>
      <p:sp>
        <p:nvSpPr>
          <p:cNvPr id="168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7FB6EF7-4888-4501-8058-5AA7646758F3}" type="slidenum">
              <a:rPr lang="x-none" sz="1200">
                <a:solidFill>
                  <a:srgbClr val="0000FF"/>
                </a:solidFill>
                <a:latin typeface="Marlett" pitchFamily="2" charset="2"/>
              </a:rPr>
              <a:pPr algn="r" eaLnBrk="0" hangingPunct="0"/>
              <a:t>4</a:t>
            </a:fld>
            <a:endParaRPr lang="en-US" sz="1200">
              <a:solidFill>
                <a:srgbClr val="0000FF"/>
              </a:solidFill>
              <a:latin typeface="Marlett" pitchFamily="2" charset="2"/>
              <a:cs typeface="Arial" charset="0"/>
            </a:endParaRPr>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classical theory of sequential computing is (for the most part) not concerned with efficiency: to show that a problem is computable, it is enough to show that it can be solved by a Turing Machine. There is little incentive to make such a Turing Machine efficient, because a Turing Machine is not a practical means of computation. This is a feature, not a bug.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823E083-D263-4CC2-BC7D-E01BF2CBD934}" type="slidenum">
              <a:rPr lang="en-US" smtClean="0"/>
              <a:pPr/>
              <a:t>40</a:t>
            </a:fld>
            <a:endParaRPr lang="en-US" smtClean="0"/>
          </a:p>
        </p:txBody>
      </p:sp>
      <p:sp>
        <p:nvSpPr>
          <p:cNvPr id="2068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889A133-B26F-4B82-A9F5-B913E959D2D1}" type="slidenum">
              <a:rPr lang="x-none" sz="1200">
                <a:solidFill>
                  <a:srgbClr val="0000FF"/>
                </a:solidFill>
                <a:latin typeface="Marlett" pitchFamily="2" charset="2"/>
              </a:rPr>
              <a:pPr algn="r" eaLnBrk="0" hangingPunct="0"/>
              <a:t>40</a:t>
            </a:fld>
            <a:endParaRPr lang="en-US" sz="1200">
              <a:solidFill>
                <a:srgbClr val="0000FF"/>
              </a:solidFill>
              <a:latin typeface="Marlett" pitchFamily="2" charset="2"/>
              <a:cs typeface="Arial" charset="0"/>
            </a:endParaRP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9D9F324A-7041-420A-AF16-219B1E219877}" type="slidenum">
              <a:rPr lang="en-US" smtClean="0"/>
              <a:pPr/>
              <a:t>41</a:t>
            </a:fld>
            <a:endParaRPr lang="en-US" smtClean="0"/>
          </a:p>
        </p:txBody>
      </p:sp>
      <p:sp>
        <p:nvSpPr>
          <p:cNvPr id="2078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808FAA1-3345-419F-9A67-1C1E09C394A8}" type="slidenum">
              <a:rPr lang="x-none" sz="1200">
                <a:solidFill>
                  <a:srgbClr val="0000FF"/>
                </a:solidFill>
                <a:latin typeface="Marlett" pitchFamily="2" charset="2"/>
              </a:rPr>
              <a:pPr algn="r" eaLnBrk="0" hangingPunct="0"/>
              <a:t>41</a:t>
            </a:fld>
            <a:endParaRPr lang="en-US" sz="1200">
              <a:solidFill>
                <a:srgbClr val="0000FF"/>
              </a:solidFill>
              <a:latin typeface="Marlett" pitchFamily="2" charset="2"/>
              <a:cs typeface="Arial" charset="0"/>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0CE03384-D6E4-4D81-895A-4018A7770A3B}" type="slidenum">
              <a:rPr lang="en-US" smtClean="0"/>
              <a:pPr/>
              <a:t>42</a:t>
            </a:fld>
            <a:endParaRPr lang="en-US" smtClean="0"/>
          </a:p>
        </p:txBody>
      </p:sp>
      <p:sp>
        <p:nvSpPr>
          <p:cNvPr id="2088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B168F85-0BD7-42EF-BC8C-6237932C95F8}" type="slidenum">
              <a:rPr lang="x-none" sz="1200">
                <a:solidFill>
                  <a:srgbClr val="0000FF"/>
                </a:solidFill>
                <a:latin typeface="Marlett" pitchFamily="2" charset="2"/>
              </a:rPr>
              <a:pPr algn="r" eaLnBrk="0" hangingPunct="0"/>
              <a:t>42</a:t>
            </a:fld>
            <a:endParaRPr lang="en-US" sz="1200">
              <a:solidFill>
                <a:srgbClr val="0000FF"/>
              </a:solidFill>
              <a:latin typeface="Marlett" pitchFamily="2" charset="2"/>
              <a:cs typeface="Arial" charset="0"/>
            </a:endParaRP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DCB19883-333A-48C5-AB8D-0BDB25F4B09B}" type="slidenum">
              <a:rPr lang="en-US" smtClean="0"/>
              <a:pPr/>
              <a:t>43</a:t>
            </a:fld>
            <a:endParaRPr lang="en-US" smtClean="0"/>
          </a:p>
        </p:txBody>
      </p:sp>
      <p:sp>
        <p:nvSpPr>
          <p:cNvPr id="2099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F797B2-7D44-4111-84A7-F9E87FD479F2}" type="slidenum">
              <a:rPr lang="x-none" sz="1200">
                <a:solidFill>
                  <a:srgbClr val="0000FF"/>
                </a:solidFill>
                <a:latin typeface="Marlett" pitchFamily="2" charset="2"/>
              </a:rPr>
              <a:pPr algn="r" eaLnBrk="0" hangingPunct="0"/>
              <a:t>43</a:t>
            </a:fld>
            <a:endParaRPr lang="en-US" sz="1200">
              <a:solidFill>
                <a:srgbClr val="0000FF"/>
              </a:solidFill>
              <a:latin typeface="Marlett" pitchFamily="2" charset="2"/>
              <a:cs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0A0EEFD-DBDE-4687-8E62-5EE11DE769B5}" type="slidenum">
              <a:rPr lang="en-US" smtClean="0"/>
              <a:pPr/>
              <a:t>44</a:t>
            </a:fld>
            <a:endParaRPr lang="en-US" smtClean="0"/>
          </a:p>
        </p:txBody>
      </p:sp>
      <p:sp>
        <p:nvSpPr>
          <p:cNvPr id="2109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AD938F6-8473-4850-AF29-192489E00AF2}" type="slidenum">
              <a:rPr lang="x-none" sz="1200">
                <a:solidFill>
                  <a:srgbClr val="0000FF"/>
                </a:solidFill>
                <a:latin typeface="Marlett" pitchFamily="2" charset="2"/>
              </a:rPr>
              <a:pPr algn="r" eaLnBrk="0" hangingPunct="0"/>
              <a:t>44</a:t>
            </a:fld>
            <a:endParaRPr lang="en-US" sz="1200">
              <a:solidFill>
                <a:srgbClr val="0000FF"/>
              </a:solidFill>
              <a:latin typeface="Marlett" pitchFamily="2" charset="2"/>
              <a:cs typeface="Arial" charset="0"/>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E41CBFBE-53F6-45BA-BA33-D2032E41905D}" type="slidenum">
              <a:rPr lang="en-US" smtClean="0"/>
              <a:pPr/>
              <a:t>45</a:t>
            </a:fld>
            <a:endParaRPr lang="en-US" smtClean="0"/>
          </a:p>
        </p:txBody>
      </p:sp>
      <p:sp>
        <p:nvSpPr>
          <p:cNvPr id="2119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12A669A-6BEE-45E9-8552-28B71FA5D7E1}" type="slidenum">
              <a:rPr lang="x-none" sz="1200">
                <a:solidFill>
                  <a:srgbClr val="0000FF"/>
                </a:solidFill>
                <a:latin typeface="Marlett" pitchFamily="2" charset="2"/>
              </a:rPr>
              <a:pPr algn="r" eaLnBrk="0" hangingPunct="0"/>
              <a:t>45</a:t>
            </a:fld>
            <a:endParaRPr lang="en-US" sz="1200">
              <a:solidFill>
                <a:srgbClr val="0000FF"/>
              </a:solidFill>
              <a:latin typeface="Marlett" pitchFamily="2" charset="2"/>
              <a:cs typeface="Arial" charset="0"/>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26C57A30-2CEB-485A-87AB-36BEAEE287B1}" type="slidenum">
              <a:rPr lang="en-US" smtClean="0"/>
              <a:pPr/>
              <a:t>46</a:t>
            </a:fld>
            <a:endParaRPr lang="en-US" smtClean="0"/>
          </a:p>
        </p:txBody>
      </p:sp>
      <p:sp>
        <p:nvSpPr>
          <p:cNvPr id="2129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397FFB-A3D1-48C4-B7A7-3B4A88B7F278}" type="slidenum">
              <a:rPr lang="x-none" sz="1200">
                <a:solidFill>
                  <a:srgbClr val="0000FF"/>
                </a:solidFill>
                <a:latin typeface="Marlett" pitchFamily="2" charset="2"/>
              </a:rPr>
              <a:pPr algn="r" eaLnBrk="0" hangingPunct="0"/>
              <a:t>46</a:t>
            </a:fld>
            <a:endParaRPr lang="en-US" sz="1200">
              <a:solidFill>
                <a:srgbClr val="0000FF"/>
              </a:solidFill>
              <a:latin typeface="Marlett" pitchFamily="2" charset="2"/>
              <a:cs typeface="Arial" charset="0"/>
            </a:endParaRP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Still OK to read 0 or 1 if concurrent with a write.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8C9E7A91-F881-449F-8C92-F5E6C027B074}" type="slidenum">
              <a:rPr lang="en-US" smtClean="0"/>
              <a:pPr/>
              <a:t>47</a:t>
            </a:fld>
            <a:endParaRPr lang="en-US" smtClean="0"/>
          </a:p>
        </p:txBody>
      </p:sp>
      <p:sp>
        <p:nvSpPr>
          <p:cNvPr id="2140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F0391-3BD1-4957-BD89-F5552C1BAF12}" type="slidenum">
              <a:rPr lang="x-none" sz="1200">
                <a:solidFill>
                  <a:srgbClr val="0000FF"/>
                </a:solidFill>
                <a:latin typeface="Marlett" pitchFamily="2" charset="2"/>
              </a:rPr>
              <a:pPr algn="r" eaLnBrk="0" hangingPunct="0"/>
              <a:t>47</a:t>
            </a:fld>
            <a:endParaRPr lang="en-US" sz="1200">
              <a:solidFill>
                <a:srgbClr val="0000FF"/>
              </a:solidFill>
              <a:latin typeface="Marlett" pitchFamily="2" charset="2"/>
              <a:cs typeface="Arial" charset="0"/>
            </a:endParaRPr>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09CE079-BC10-4654-BA7D-D2ABA50C55F8}" type="slidenum">
              <a:rPr lang="en-US" smtClean="0"/>
              <a:pPr/>
              <a:t>48</a:t>
            </a:fld>
            <a:endParaRPr lang="en-US" smtClean="0"/>
          </a:p>
        </p:txBody>
      </p:sp>
      <p:sp>
        <p:nvSpPr>
          <p:cNvPr id="2150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BEC1ED7-53CA-4011-B352-3B0631394718}" type="slidenum">
              <a:rPr lang="x-none" sz="1200">
                <a:solidFill>
                  <a:srgbClr val="0000FF"/>
                </a:solidFill>
                <a:latin typeface="Marlett" pitchFamily="2" charset="2"/>
              </a:rPr>
              <a:pPr algn="r" eaLnBrk="0" hangingPunct="0"/>
              <a:t>48</a:t>
            </a:fld>
            <a:endParaRPr lang="en-US" sz="1200">
              <a:solidFill>
                <a:srgbClr val="0000FF"/>
              </a:solidFill>
              <a:latin typeface="Marlett" pitchFamily="2" charset="2"/>
              <a:cs typeface="Arial" charset="0"/>
            </a:endParaRP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56823461-54C1-46C8-B146-6A26D442EA50}" type="slidenum">
              <a:rPr lang="en-US" smtClean="0"/>
              <a:pPr/>
              <a:t>49</a:t>
            </a:fld>
            <a:endParaRPr lang="en-US" smtClean="0"/>
          </a:p>
        </p:txBody>
      </p:sp>
      <p:sp>
        <p:nvSpPr>
          <p:cNvPr id="2160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A67514B-1DD7-4446-8000-7993588AFA2C}" type="slidenum">
              <a:rPr lang="x-none" sz="1200">
                <a:solidFill>
                  <a:srgbClr val="0000FF"/>
                </a:solidFill>
                <a:latin typeface="Marlett" pitchFamily="2" charset="2"/>
              </a:rPr>
              <a:pPr algn="r" eaLnBrk="0" hangingPunct="0"/>
              <a:t>49</a:t>
            </a:fld>
            <a:endParaRPr lang="en-US" sz="1200">
              <a:solidFill>
                <a:srgbClr val="0000FF"/>
              </a:solidFill>
              <a:latin typeface="Marlett" pitchFamily="2" charset="2"/>
              <a:cs typeface="Arial"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6BC319A-EA4D-4ABE-B6A0-FCD9A7B4055F}" type="slidenum">
              <a:rPr lang="en-US" smtClean="0"/>
              <a:pPr/>
              <a:t>5</a:t>
            </a:fld>
            <a:endParaRPr lang="en-US" smtClean="0"/>
          </a:p>
        </p:txBody>
      </p:sp>
      <p:sp>
        <p:nvSpPr>
          <p:cNvPr id="169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92AF19A-D7BC-4048-8495-18A90AC5D09E}" type="slidenum">
              <a:rPr lang="x-none" sz="1200">
                <a:solidFill>
                  <a:srgbClr val="0000FF"/>
                </a:solidFill>
                <a:latin typeface="Marlett" pitchFamily="2" charset="2"/>
              </a:rPr>
              <a:pPr algn="r" eaLnBrk="0" hangingPunct="0"/>
              <a:t>5</a:t>
            </a:fld>
            <a:endParaRPr lang="en-US" sz="1200">
              <a:solidFill>
                <a:srgbClr val="0000FF"/>
              </a:solidFill>
              <a:latin typeface="Marlett" pitchFamily="2" charset="2"/>
              <a:cs typeface="Arial" charset="0"/>
            </a:endParaRPr>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the same way, we make little attempt to make our initial constructions efficient. We are interested in understanding whether such constructions exist, and how they work,</a:t>
            </a:r>
          </a:p>
          <a:p>
            <a:pPr eaLnBrk="1" hangingPunct="1"/>
            <a:r>
              <a:rPr lang="en-US" smtClean="0"/>
              <a:t>but they are not intended to be a practical model for computation, so we prefer easy-to-understand but inefficient constructions over complicated but efficient ones.</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10161CB-86C1-483F-A28D-28D6FCBA7662}" type="slidenum">
              <a:rPr lang="en-US" smtClean="0"/>
              <a:pPr/>
              <a:t>50</a:t>
            </a:fld>
            <a:endParaRPr lang="en-US" smtClean="0"/>
          </a:p>
        </p:txBody>
      </p:sp>
      <p:sp>
        <p:nvSpPr>
          <p:cNvPr id="2170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116863-50A6-42B5-B4A8-FA1CAFF795FA}" type="slidenum">
              <a:rPr lang="x-none" sz="1200">
                <a:solidFill>
                  <a:srgbClr val="0000FF"/>
                </a:solidFill>
                <a:latin typeface="Marlett" pitchFamily="2" charset="2"/>
              </a:rPr>
              <a:pPr algn="r" eaLnBrk="0" hangingPunct="0"/>
              <a:t>50</a:t>
            </a:fld>
            <a:endParaRPr lang="en-US" sz="1200">
              <a:solidFill>
                <a:srgbClr val="0000FF"/>
              </a:solidFill>
              <a:latin typeface="Marlett" pitchFamily="2" charset="2"/>
              <a:cs typeface="Arial"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97B37B86-3430-49A1-BDC6-82FDD6DC2D10}" type="slidenum">
              <a:rPr lang="en-US" smtClean="0"/>
              <a:pPr/>
              <a:t>51</a:t>
            </a:fld>
            <a:endParaRPr lang="en-US" smtClean="0"/>
          </a:p>
        </p:txBody>
      </p:sp>
      <p:sp>
        <p:nvSpPr>
          <p:cNvPr id="2181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1D898B6-EB37-4C39-9FA2-EF2062A964E0}" type="slidenum">
              <a:rPr lang="x-none" sz="1200">
                <a:solidFill>
                  <a:srgbClr val="0000FF"/>
                </a:solidFill>
                <a:latin typeface="Marlett" pitchFamily="2" charset="2"/>
              </a:rPr>
              <a:pPr algn="r" eaLnBrk="0" hangingPunct="0"/>
              <a:t>51</a:t>
            </a:fld>
            <a:endParaRPr lang="en-US" sz="1200">
              <a:solidFill>
                <a:srgbClr val="0000FF"/>
              </a:solidFill>
              <a:latin typeface="Marlett" pitchFamily="2" charset="2"/>
              <a:cs typeface="Arial"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C42508BA-2C63-49E3-B5EF-F7F9C1A974FD}" type="slidenum">
              <a:rPr lang="en-US" smtClean="0"/>
              <a:pPr/>
              <a:t>52</a:t>
            </a:fld>
            <a:endParaRPr lang="en-US" smtClean="0"/>
          </a:p>
        </p:txBody>
      </p:sp>
      <p:sp>
        <p:nvSpPr>
          <p:cNvPr id="2191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FB871F-4EE7-4763-9E63-1A91B9D414D4}" type="slidenum">
              <a:rPr lang="x-none" sz="1200">
                <a:solidFill>
                  <a:srgbClr val="0000FF"/>
                </a:solidFill>
                <a:latin typeface="Marlett" pitchFamily="2" charset="2"/>
              </a:rPr>
              <a:pPr algn="r" eaLnBrk="0" hangingPunct="0"/>
              <a:t>52</a:t>
            </a:fld>
            <a:endParaRPr lang="en-US" sz="1200">
              <a:solidFill>
                <a:srgbClr val="0000FF"/>
              </a:solidFill>
              <a:latin typeface="Marlett" pitchFamily="2" charset="2"/>
              <a:cs typeface="Arial"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F2E3390-7FEA-4A84-AA46-B0398BAF45D7}" type="slidenum">
              <a:rPr lang="en-US" smtClean="0"/>
              <a:pPr/>
              <a:t>53</a:t>
            </a:fld>
            <a:endParaRPr lang="en-US" smtClean="0"/>
          </a:p>
        </p:txBody>
      </p:sp>
      <p:sp>
        <p:nvSpPr>
          <p:cNvPr id="2201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B2BF9-BFC4-49E9-9A32-3ADFC419C592}" type="slidenum">
              <a:rPr lang="x-none" sz="1200">
                <a:solidFill>
                  <a:srgbClr val="0000FF"/>
                </a:solidFill>
                <a:latin typeface="Marlett" pitchFamily="2" charset="2"/>
              </a:rPr>
              <a:pPr algn="r" eaLnBrk="0" hangingPunct="0"/>
              <a:t>53</a:t>
            </a:fld>
            <a:endParaRPr lang="en-US" sz="1200">
              <a:solidFill>
                <a:srgbClr val="0000FF"/>
              </a:solidFill>
              <a:latin typeface="Marlett" pitchFamily="2" charset="2"/>
              <a:cs typeface="Arial" charset="0"/>
            </a:endParaRPr>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Ask students if the same construction works if we have multi-valued registers…the answer is yes since if the </a:t>
            </a:r>
          </a:p>
          <a:p>
            <a:pPr eaLnBrk="1" hangingPunct="1"/>
            <a:r>
              <a:rPr lang="en-US" smtClean="0"/>
              <a:t>write is concurrent with a read on some register then a valid value in the register’s range will be returned.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998AF98-7EDB-4464-9FEE-A809FD06375C}" type="slidenum">
              <a:rPr lang="en-US" smtClean="0"/>
              <a:pPr/>
              <a:t>54</a:t>
            </a:fld>
            <a:endParaRPr lang="en-US" smtClean="0"/>
          </a:p>
        </p:txBody>
      </p:sp>
      <p:sp>
        <p:nvSpPr>
          <p:cNvPr id="2211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202E33-284E-4E46-B548-B605F0871955}" type="slidenum">
              <a:rPr lang="x-none" sz="1200">
                <a:solidFill>
                  <a:srgbClr val="0000FF"/>
                </a:solidFill>
                <a:latin typeface="Marlett" pitchFamily="2" charset="2"/>
              </a:rPr>
              <a:pPr algn="r" eaLnBrk="0" hangingPunct="0"/>
              <a:t>54</a:t>
            </a:fld>
            <a:endParaRPr lang="en-US" sz="1200">
              <a:solidFill>
                <a:srgbClr val="0000FF"/>
              </a:solidFill>
              <a:latin typeface="Marlett" pitchFamily="2" charset="2"/>
              <a:cs typeface="Arial" charset="0"/>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13A35368-7861-4F9E-BB5B-2F017F8431FD}" type="slidenum">
              <a:rPr lang="en-US" smtClean="0"/>
              <a:pPr/>
              <a:t>55</a:t>
            </a:fld>
            <a:endParaRPr lang="en-US" smtClean="0"/>
          </a:p>
        </p:txBody>
      </p:sp>
      <p:sp>
        <p:nvSpPr>
          <p:cNvPr id="2222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8946A2-2A3B-408D-9662-3BC68606AB37}" type="slidenum">
              <a:rPr lang="x-none" sz="1200">
                <a:solidFill>
                  <a:srgbClr val="0000FF"/>
                </a:solidFill>
                <a:latin typeface="Marlett" pitchFamily="2" charset="2"/>
              </a:rPr>
              <a:pPr algn="r" eaLnBrk="0" hangingPunct="0"/>
              <a:t>55</a:t>
            </a:fld>
            <a:endParaRPr lang="en-US" sz="1200">
              <a:solidFill>
                <a:srgbClr val="0000FF"/>
              </a:solidFill>
              <a:latin typeface="Marlett" pitchFamily="2" charset="2"/>
              <a:cs typeface="Arial" charset="0"/>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BE358246-7994-4032-B975-5603D919062F}" type="slidenum">
              <a:rPr lang="en-US" smtClean="0"/>
              <a:pPr/>
              <a:t>56</a:t>
            </a:fld>
            <a:endParaRPr lang="en-US" smtClean="0"/>
          </a:p>
        </p:txBody>
      </p:sp>
      <p:sp>
        <p:nvSpPr>
          <p:cNvPr id="2232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3A0DF33-99F2-4DFD-A0B9-7A1503B2BEC7}" type="slidenum">
              <a:rPr lang="x-none" sz="1200">
                <a:solidFill>
                  <a:srgbClr val="0000FF"/>
                </a:solidFill>
                <a:latin typeface="Marlett" pitchFamily="2" charset="2"/>
              </a:rPr>
              <a:pPr algn="r" eaLnBrk="0" hangingPunct="0"/>
              <a:t>56</a:t>
            </a:fld>
            <a:endParaRPr lang="en-US" sz="1200">
              <a:solidFill>
                <a:srgbClr val="0000FF"/>
              </a:solidFill>
              <a:latin typeface="Marlett" pitchFamily="2" charset="2"/>
              <a:cs typeface="Arial" charset="0"/>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If the writer is changing the value in a MRSW safe register, then safe and regular registers behave the same, because an arbitrary value observed by a concurrent read can be only 0 or 1, and one is the old value and the other is the new value.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C6F6F71-6E46-4F7C-B566-5367AB417D4A}" type="slidenum">
              <a:rPr lang="en-US" smtClean="0"/>
              <a:pPr/>
              <a:t>57</a:t>
            </a:fld>
            <a:endParaRPr lang="en-US" smtClean="0"/>
          </a:p>
        </p:txBody>
      </p:sp>
      <p:sp>
        <p:nvSpPr>
          <p:cNvPr id="2242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C6F5C0-D3A0-47D8-B7D6-703B4C239C84}" type="slidenum">
              <a:rPr lang="x-none" sz="1200">
                <a:solidFill>
                  <a:srgbClr val="0000FF"/>
                </a:solidFill>
                <a:latin typeface="Marlett" pitchFamily="2" charset="2"/>
              </a:rPr>
              <a:pPr algn="r" eaLnBrk="0" hangingPunct="0"/>
              <a:t>57</a:t>
            </a:fld>
            <a:endParaRPr lang="en-US" sz="1200">
              <a:solidFill>
                <a:srgbClr val="0000FF"/>
              </a:solidFill>
              <a:latin typeface="Marlett" pitchFamily="2" charset="2"/>
              <a:cs typeface="Arial" charset="0"/>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Something odd heppens if the writer is writing the same value to a register. The rules for safe registers say that a concurrent read can return any value, so even if the writer is writing 0 to 0, the reader can read 1. This is not acceptable for regular registers, where readers must see either the old or new values, which are both 0 in this case.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28CBBF28-13C6-487C-8B0C-C7BDC12EF5C6}" type="slidenum">
              <a:rPr lang="en-US" smtClean="0"/>
              <a:pPr/>
              <a:t>58</a:t>
            </a:fld>
            <a:endParaRPr lang="en-US" smtClean="0"/>
          </a:p>
        </p:txBody>
      </p:sp>
      <p:sp>
        <p:nvSpPr>
          <p:cNvPr id="2252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AB04633-AF65-4520-9BDD-B634D5854EDD}" type="slidenum">
              <a:rPr lang="x-none" sz="1200">
                <a:solidFill>
                  <a:srgbClr val="0000FF"/>
                </a:solidFill>
                <a:latin typeface="Marlett" pitchFamily="2" charset="2"/>
              </a:rPr>
              <a:pPr algn="r" eaLnBrk="0" hangingPunct="0"/>
              <a:t>58</a:t>
            </a:fld>
            <a:endParaRPr lang="en-US" sz="1200">
              <a:solidFill>
                <a:srgbClr val="0000FF"/>
              </a:solidFill>
              <a:latin typeface="Marlett" pitchFamily="2" charset="2"/>
              <a:cs typeface="Arial" charset="0"/>
            </a:endParaRPr>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can avoid this problem simply by having the writer remember the last value it wrote. When it tries to write the same value over again, it simply leaves the register alone.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7FBFEEBB-BD12-4299-882D-3B37BF0A76D1}" type="slidenum">
              <a:rPr lang="en-US" smtClean="0"/>
              <a:pPr/>
              <a:t>59</a:t>
            </a:fld>
            <a:endParaRPr lang="en-US" smtClean="0"/>
          </a:p>
        </p:txBody>
      </p:sp>
      <p:sp>
        <p:nvSpPr>
          <p:cNvPr id="2263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9CBBD1-E400-4543-B829-677B8E5E848C}" type="slidenum">
              <a:rPr lang="x-none" sz="1200">
                <a:solidFill>
                  <a:srgbClr val="0000FF"/>
                </a:solidFill>
                <a:latin typeface="Marlett" pitchFamily="2" charset="2"/>
              </a:rPr>
              <a:pPr algn="r" eaLnBrk="0" hangingPunct="0"/>
              <a:t>59</a:t>
            </a:fld>
            <a:endParaRPr lang="en-US" sz="1200">
              <a:solidFill>
                <a:srgbClr val="0000FF"/>
              </a:solidFill>
              <a:latin typeface="Marlett" pitchFamily="2" charset="2"/>
              <a:cs typeface="Arial" charset="0"/>
            </a:endParaRPr>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A6A2103-57DF-4E75-85D2-184880875738}" type="slidenum">
              <a:rPr lang="en-US" smtClean="0"/>
              <a:pPr/>
              <a:t>6</a:t>
            </a:fld>
            <a:endParaRPr lang="en-US" smtClean="0"/>
          </a:p>
        </p:txBody>
      </p:sp>
      <p:sp>
        <p:nvSpPr>
          <p:cNvPr id="171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9862EB-1335-4731-85CA-D2F5B9728B20}" type="slidenum">
              <a:rPr lang="x-none" sz="1200">
                <a:solidFill>
                  <a:srgbClr val="0000FF"/>
                </a:solidFill>
                <a:latin typeface="Marlett" pitchFamily="2" charset="2"/>
              </a:rPr>
              <a:pPr algn="r" eaLnBrk="0" hangingPunct="0"/>
              <a:t>6</a:t>
            </a:fld>
            <a:endParaRPr lang="en-US" sz="1200">
              <a:solidFill>
                <a:srgbClr val="0000FF"/>
              </a:solidFill>
              <a:latin typeface="Marlett" pitchFamily="2" charset="2"/>
              <a:cs typeface="Arial" charset="0"/>
            </a:endParaRPr>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shared-memory computation consists of multiple </a:t>
            </a:r>
            <a:r>
              <a:rPr lang="en-US" b="1" smtClean="0"/>
              <a:t>threads, </a:t>
            </a:r>
            <a:r>
              <a:rPr lang="en-US" smtClean="0"/>
              <a:t>each of which is a sequential program in its own right. These threads communicate by calling methods of objects that reside in a shared memory. Threads are </a:t>
            </a:r>
            <a:r>
              <a:rPr lang="en-US" b="1" smtClean="0"/>
              <a:t>asynchronous, </a:t>
            </a:r>
            <a:r>
              <a:rPr lang="en-US" smtClean="0"/>
              <a:t>meaning that they run at different speeds, and any thread can grind to a halt for an unpredictable duration at any time. This notion of asynchrony reflects the realities of modern multiprocessor architectures, where threads delays are unpredictable, ranging from microseconds (cache misses), to milliseconds (page faults) to seconds (scheduling interruptions).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A7BE9042-D22C-487B-8548-6C99A2684FB0}" type="slidenum">
              <a:rPr lang="en-US" smtClean="0"/>
              <a:pPr/>
              <a:t>60</a:t>
            </a:fld>
            <a:endParaRPr lang="en-US" smtClean="0"/>
          </a:p>
        </p:txBody>
      </p:sp>
      <p:sp>
        <p:nvSpPr>
          <p:cNvPr id="2273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FAEFFB9-EACB-44AD-8416-419642B178D6}" type="slidenum">
              <a:rPr lang="x-none" sz="1200">
                <a:solidFill>
                  <a:srgbClr val="0000FF"/>
                </a:solidFill>
                <a:latin typeface="Marlett" pitchFamily="2" charset="2"/>
              </a:rPr>
              <a:pPr algn="r" eaLnBrk="0" hangingPunct="0"/>
              <a:t>60</a:t>
            </a:fld>
            <a:endParaRPr lang="en-US" sz="1200">
              <a:solidFill>
                <a:srgbClr val="0000FF"/>
              </a:solidFill>
              <a:latin typeface="Marlett" pitchFamily="2" charset="2"/>
              <a:cs typeface="Arial" charset="0"/>
            </a:endParaRPr>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BEC1BF4-9D8B-489E-82C4-6AA6459CE03F}" type="slidenum">
              <a:rPr lang="en-US" smtClean="0"/>
              <a:pPr/>
              <a:t>61</a:t>
            </a:fld>
            <a:endParaRPr lang="en-US" smtClean="0"/>
          </a:p>
        </p:txBody>
      </p:sp>
      <p:sp>
        <p:nvSpPr>
          <p:cNvPr id="2283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12B944-30F3-4D91-B7E6-05C105B3CAC2}" type="slidenum">
              <a:rPr lang="x-none" sz="1200">
                <a:solidFill>
                  <a:srgbClr val="0000FF"/>
                </a:solidFill>
                <a:latin typeface="Marlett" pitchFamily="2" charset="2"/>
              </a:rPr>
              <a:pPr algn="r" eaLnBrk="0" hangingPunct="0"/>
              <a:t>61</a:t>
            </a:fld>
            <a:endParaRPr lang="en-US" sz="1200">
              <a:solidFill>
                <a:srgbClr val="0000FF"/>
              </a:solidFill>
              <a:latin typeface="Marlett" pitchFamily="2" charset="2"/>
              <a:cs typeface="Arial" charset="0"/>
            </a:endParaRPr>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2E712058-02EC-4C76-8F62-7DBF70FB302A}" type="slidenum">
              <a:rPr lang="en-US" smtClean="0"/>
              <a:pPr/>
              <a:t>62</a:t>
            </a:fld>
            <a:endParaRPr lang="en-US" smtClean="0"/>
          </a:p>
        </p:txBody>
      </p:sp>
      <p:sp>
        <p:nvSpPr>
          <p:cNvPr id="2293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D6F02FC-FD88-438C-ACA2-28595828077F}" type="slidenum">
              <a:rPr lang="x-none" sz="1200">
                <a:solidFill>
                  <a:srgbClr val="0000FF"/>
                </a:solidFill>
                <a:latin typeface="Marlett" pitchFamily="2" charset="2"/>
              </a:rPr>
              <a:pPr algn="r" eaLnBrk="0" hangingPunct="0"/>
              <a:t>62</a:t>
            </a:fld>
            <a:endParaRPr lang="en-US" sz="1200">
              <a:solidFill>
                <a:srgbClr val="0000FF"/>
              </a:solidFill>
              <a:latin typeface="Marlett" pitchFamily="2" charset="2"/>
              <a:cs typeface="Arial"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D7C10E4C-2114-4C7D-A266-FC9E150A12B9}" type="slidenum">
              <a:rPr lang="en-US" smtClean="0"/>
              <a:pPr/>
              <a:t>63</a:t>
            </a:fld>
            <a:endParaRPr lang="en-US" smtClean="0"/>
          </a:p>
        </p:txBody>
      </p:sp>
      <p:sp>
        <p:nvSpPr>
          <p:cNvPr id="2304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A97EE3-CFCA-4715-979D-BB9787C78F74}" type="slidenum">
              <a:rPr lang="x-none" sz="1200">
                <a:solidFill>
                  <a:srgbClr val="0000FF"/>
                </a:solidFill>
                <a:latin typeface="Marlett" pitchFamily="2" charset="2"/>
              </a:rPr>
              <a:pPr algn="r" eaLnBrk="0" hangingPunct="0"/>
              <a:t>63</a:t>
            </a:fld>
            <a:endParaRPr lang="en-US" sz="1200">
              <a:solidFill>
                <a:srgbClr val="0000FF"/>
              </a:solidFill>
              <a:latin typeface="Marlett" pitchFamily="2" charset="2"/>
              <a:cs typeface="Arial"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EAAD4F5D-E5BF-4082-9591-93BAE30D2E89}" type="slidenum">
              <a:rPr lang="en-US" smtClean="0"/>
              <a:pPr/>
              <a:t>64</a:t>
            </a:fld>
            <a:endParaRPr lang="en-US" smtClean="0"/>
          </a:p>
        </p:txBody>
      </p:sp>
      <p:sp>
        <p:nvSpPr>
          <p:cNvPr id="2314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2229818-CD51-40ED-BFB3-4619F512E30C}" type="slidenum">
              <a:rPr lang="x-none" sz="1200">
                <a:solidFill>
                  <a:srgbClr val="0000FF"/>
                </a:solidFill>
                <a:latin typeface="Marlett" pitchFamily="2" charset="2"/>
              </a:rPr>
              <a:pPr algn="r" eaLnBrk="0" hangingPunct="0"/>
              <a:t>64</a:t>
            </a:fld>
            <a:endParaRPr lang="en-US" sz="1200">
              <a:solidFill>
                <a:srgbClr val="0000FF"/>
              </a:solidFill>
              <a:latin typeface="Marlett" pitchFamily="2" charset="2"/>
              <a:cs typeface="Arial"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61EBB679-9FB5-4AC0-8BEB-141DB71DE493}" type="slidenum">
              <a:rPr lang="en-US" smtClean="0"/>
              <a:pPr/>
              <a:t>65</a:t>
            </a:fld>
            <a:endParaRPr lang="en-US" smtClean="0"/>
          </a:p>
        </p:txBody>
      </p:sp>
      <p:sp>
        <p:nvSpPr>
          <p:cNvPr id="2324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A19A04-1B00-4BF1-85A4-3BD3900B3E3B}" type="slidenum">
              <a:rPr lang="x-none" sz="1200">
                <a:solidFill>
                  <a:srgbClr val="0000FF"/>
                </a:solidFill>
                <a:latin typeface="Marlett" pitchFamily="2" charset="2"/>
              </a:rPr>
              <a:pPr algn="r" eaLnBrk="0" hangingPunct="0"/>
              <a:t>65</a:t>
            </a:fld>
            <a:endParaRPr lang="en-US" sz="1200">
              <a:solidFill>
                <a:srgbClr val="0000FF"/>
              </a:solidFill>
              <a:latin typeface="Marlett" pitchFamily="2" charset="2"/>
              <a:cs typeface="Arial" charset="0"/>
            </a:endParaRPr>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This is just a question to ask students to clarify the protocol. Ask students if the same construction works if we have multi-valued registers…It shows them that the reason the earlier construction with a Boolean register worked is because Boolean means that in the concurrent case you can get only 0 or 1. Here this construction breaks down in the concurrent case.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95D1697-6CF7-4256-A41A-3E32531FFE8C}" type="slidenum">
              <a:rPr lang="en-US" smtClean="0"/>
              <a:pPr/>
              <a:t>66</a:t>
            </a:fld>
            <a:endParaRPr lang="en-US" smtClean="0"/>
          </a:p>
        </p:txBody>
      </p:sp>
      <p:sp>
        <p:nvSpPr>
          <p:cNvPr id="2334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797292-036C-48C1-956F-B3E2D403378C}" type="slidenum">
              <a:rPr lang="x-none" sz="1200">
                <a:solidFill>
                  <a:srgbClr val="0000FF"/>
                </a:solidFill>
                <a:latin typeface="Marlett" pitchFamily="2" charset="2"/>
              </a:rPr>
              <a:pPr algn="r" eaLnBrk="0" hangingPunct="0"/>
              <a:t>66</a:t>
            </a:fld>
            <a:endParaRPr lang="en-US" sz="1200">
              <a:solidFill>
                <a:srgbClr val="0000FF"/>
              </a:solidFill>
              <a:latin typeface="Marlett" pitchFamily="2" charset="2"/>
              <a:cs typeface="Arial" charset="0"/>
            </a:endParaRP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A31734CE-F885-4420-BBBD-BE21E5C97F11}" type="slidenum">
              <a:rPr lang="en-US" smtClean="0"/>
              <a:pPr/>
              <a:t>67</a:t>
            </a:fld>
            <a:endParaRPr lang="en-US" smtClean="0"/>
          </a:p>
        </p:txBody>
      </p:sp>
      <p:sp>
        <p:nvSpPr>
          <p:cNvPr id="2344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5DD3B8-2F43-408D-A6AA-ED54C6FADAF5}" type="slidenum">
              <a:rPr lang="x-none" sz="1200">
                <a:solidFill>
                  <a:srgbClr val="0000FF"/>
                </a:solidFill>
                <a:latin typeface="Marlett" pitchFamily="2" charset="2"/>
              </a:rPr>
              <a:pPr algn="r" eaLnBrk="0" hangingPunct="0"/>
              <a:t>67</a:t>
            </a:fld>
            <a:endParaRPr lang="en-US" sz="1200">
              <a:solidFill>
                <a:srgbClr val="0000FF"/>
              </a:solidFill>
              <a:latin typeface="Marlett" pitchFamily="2" charset="2"/>
              <a:cs typeface="Arial" charset="0"/>
            </a:endParaRPr>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FDC202D-6226-4517-9C21-C21381A2850A}" type="slidenum">
              <a:rPr lang="en-US" smtClean="0"/>
              <a:pPr/>
              <a:t>68</a:t>
            </a:fld>
            <a:endParaRPr lang="en-US" smtClean="0"/>
          </a:p>
        </p:txBody>
      </p:sp>
      <p:sp>
        <p:nvSpPr>
          <p:cNvPr id="2355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1DE78C-ED06-4365-AA40-3C79D2088264}" type="slidenum">
              <a:rPr lang="x-none" sz="1200">
                <a:solidFill>
                  <a:srgbClr val="0000FF"/>
                </a:solidFill>
                <a:latin typeface="Marlett" pitchFamily="2" charset="2"/>
              </a:rPr>
              <a:pPr algn="r" eaLnBrk="0" hangingPunct="0"/>
              <a:t>68</a:t>
            </a:fld>
            <a:endParaRPr lang="en-US" sz="1200">
              <a:solidFill>
                <a:srgbClr val="0000FF"/>
              </a:solidFill>
              <a:latin typeface="Marlett" pitchFamily="2" charset="2"/>
              <a:cs typeface="Arial" charset="0"/>
            </a:endParaRP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specific</a:t>
            </a:r>
            <a:r>
              <a:rPr lang="en-US" baseline="0" dirty="0" smtClean="0"/>
              <a:t> way in which we plan to implement this M-valued register is Unary. One can also implement it using a non-unary approach but the argument is more complex for that implementation and we find overall that it is less satisfying than this simple algorithm. </a:t>
            </a:r>
          </a:p>
          <a:p>
            <a:pPr eaLnBrk="1" hangingPunct="1"/>
            <a:endParaRPr lang="en-US" baseline="0" dirty="0" smtClean="0"/>
          </a:p>
          <a:p>
            <a:pPr eaLnBrk="1" hangingPunct="1"/>
            <a:r>
              <a:rPr lang="en-US" dirty="0" smtClean="0"/>
              <a:t>The value 5 is written by writing a 1 in the fifth array location and then zeroing out all other lower locations.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51DFE6CA-21A4-4299-832F-FE46B03304ED}" type="slidenum">
              <a:rPr lang="en-US" smtClean="0"/>
              <a:pPr/>
              <a:t>69</a:t>
            </a:fld>
            <a:endParaRPr lang="en-US" smtClean="0"/>
          </a:p>
        </p:txBody>
      </p:sp>
      <p:sp>
        <p:nvSpPr>
          <p:cNvPr id="2365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1805FF5-E838-4E71-8309-51B14B4B6750}" type="slidenum">
              <a:rPr lang="x-none" sz="1200">
                <a:solidFill>
                  <a:srgbClr val="0000FF"/>
                </a:solidFill>
                <a:latin typeface="Marlett" pitchFamily="2" charset="2"/>
              </a:rPr>
              <a:pPr algn="r" eaLnBrk="0" hangingPunct="0"/>
              <a:t>69</a:t>
            </a:fld>
            <a:endParaRPr lang="en-US" sz="1200">
              <a:solidFill>
                <a:srgbClr val="0000FF"/>
              </a:solidFill>
              <a:latin typeface="Marlett" pitchFamily="2" charset="2"/>
              <a:cs typeface="Arial" charset="0"/>
            </a:endParaRPr>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value 5 is written by writing a 1 in the fifth array location and then zeroing out all other lower locations.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CA9B2B0-6DCA-469A-A00C-B88F3431C872}" type="slidenum">
              <a:rPr lang="en-US" smtClean="0"/>
              <a:pPr/>
              <a:t>7</a:t>
            </a:fld>
            <a:endParaRPr lang="en-US" smtClean="0"/>
          </a:p>
        </p:txBody>
      </p:sp>
      <p:sp>
        <p:nvSpPr>
          <p:cNvPr id="172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55A198-7BFE-426A-95A6-2CFC61B69C0D}" type="slidenum">
              <a:rPr lang="x-none" sz="1200">
                <a:solidFill>
                  <a:srgbClr val="0000FF"/>
                </a:solidFill>
                <a:latin typeface="Marlett" pitchFamily="2" charset="2"/>
              </a:rPr>
              <a:pPr algn="r" eaLnBrk="0" hangingPunct="0"/>
              <a:t>7</a:t>
            </a:fld>
            <a:endParaRPr lang="en-US" sz="1200">
              <a:solidFill>
                <a:srgbClr val="0000FF"/>
              </a:solidFill>
              <a:latin typeface="Marlett" pitchFamily="2" charset="2"/>
              <a:cs typeface="Arial" charset="0"/>
            </a:endParaRPr>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first question to ask is what is the </a:t>
            </a:r>
            <a:r>
              <a:rPr lang="en-US" b="1" smtClean="0"/>
              <a:t>weakest </a:t>
            </a:r>
            <a:r>
              <a:rPr lang="en-US" smtClean="0"/>
              <a:t>useful form of shared memory. Not because we want to save money by buying the least amount of machinery, like a standard transmission and manual windows on an automobile, but because this way we can figure out what is essential to getting the job done and what is useful to enhance efficiency, convenience, and so on.</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E0AA4B04-2FBC-4388-AC4F-CD6CA8951CC3}" type="slidenum">
              <a:rPr lang="en-US" smtClean="0"/>
              <a:pPr/>
              <a:t>70</a:t>
            </a:fld>
            <a:endParaRPr lang="en-US" smtClean="0"/>
          </a:p>
        </p:txBody>
      </p:sp>
      <p:sp>
        <p:nvSpPr>
          <p:cNvPr id="2375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4EBDED1-8921-4454-97F9-86676C1A8D3D}" type="slidenum">
              <a:rPr lang="x-none" sz="1200">
                <a:solidFill>
                  <a:srgbClr val="0000FF"/>
                </a:solidFill>
                <a:latin typeface="Marlett" pitchFamily="2" charset="2"/>
              </a:rPr>
              <a:pPr algn="r" eaLnBrk="0" hangingPunct="0"/>
              <a:t>70</a:t>
            </a:fld>
            <a:endParaRPr lang="en-US" sz="1200">
              <a:solidFill>
                <a:srgbClr val="0000FF"/>
              </a:solidFill>
              <a:latin typeface="Marlett" pitchFamily="2" charset="2"/>
              <a:cs typeface="Arial" charset="0"/>
            </a:endParaRPr>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value 5 is written by writing a 1 in the fifth array location and then zeroing out all other lower locations.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5DA50BCA-8141-46C3-A67C-5C227B101F8A}" type="slidenum">
              <a:rPr lang="en-US" smtClean="0"/>
              <a:pPr/>
              <a:t>71</a:t>
            </a:fld>
            <a:endParaRPr lang="en-US" smtClean="0"/>
          </a:p>
        </p:txBody>
      </p:sp>
      <p:sp>
        <p:nvSpPr>
          <p:cNvPr id="2385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9BC8165-7F97-413B-B92D-B3C477BEB382}" type="slidenum">
              <a:rPr lang="x-none" sz="1200">
                <a:solidFill>
                  <a:srgbClr val="0000FF"/>
                </a:solidFill>
                <a:latin typeface="Marlett" pitchFamily="2" charset="2"/>
              </a:rPr>
              <a:pPr algn="r" eaLnBrk="0" hangingPunct="0"/>
              <a:t>71</a:t>
            </a:fld>
            <a:endParaRPr lang="en-US" sz="1200">
              <a:solidFill>
                <a:srgbClr val="0000FF"/>
              </a:solidFill>
              <a:latin typeface="Marlett" pitchFamily="2" charset="2"/>
              <a:cs typeface="Arial" charset="0"/>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Only when the last 0 written erases the bit indicating the old value, can the reader advance and find the new value 5. Can explain to students what happens when the old value is 6 or 7, that is, in a higher place than the value 5 that was written.  Notice that the multiple readers could see values of ones written while they were executing so </a:t>
            </a:r>
          </a:p>
          <a:p>
            <a:pPr eaLnBrk="1" hangingPunct="1"/>
            <a:r>
              <a:rPr lang="en-US" smtClean="0"/>
              <a:t>One could see a value of three while the other saw an earlier value of 5…</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7C41DE28-3E9B-494F-8F62-8187901AF400}" type="slidenum">
              <a:rPr lang="en-US" smtClean="0"/>
              <a:pPr/>
              <a:t>72</a:t>
            </a:fld>
            <a:endParaRPr lang="en-US" smtClean="0"/>
          </a:p>
        </p:txBody>
      </p:sp>
      <p:sp>
        <p:nvSpPr>
          <p:cNvPr id="2396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277C726-3E4C-442B-BD62-06E80BF8948F}" type="slidenum">
              <a:rPr lang="x-none" sz="1200">
                <a:solidFill>
                  <a:srgbClr val="0000FF"/>
                </a:solidFill>
                <a:latin typeface="Marlett" pitchFamily="2" charset="2"/>
              </a:rPr>
              <a:pPr algn="r" eaLnBrk="0" hangingPunct="0"/>
              <a:t>72</a:t>
            </a:fld>
            <a:endParaRPr lang="en-US" sz="1200">
              <a:solidFill>
                <a:srgbClr val="0000FF"/>
              </a:solidFill>
              <a:latin typeface="Marlett" pitchFamily="2" charset="2"/>
              <a:cs typeface="Arial" charset="0"/>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B21F9266-9504-4131-AC2F-4B9C80FA0614}" type="slidenum">
              <a:rPr lang="en-US" smtClean="0"/>
              <a:pPr/>
              <a:t>73</a:t>
            </a:fld>
            <a:endParaRPr lang="en-US" smtClean="0"/>
          </a:p>
        </p:txBody>
      </p:sp>
      <p:sp>
        <p:nvSpPr>
          <p:cNvPr id="2406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4D27C25-963F-4354-86A9-2BD8BE90730E}" type="slidenum">
              <a:rPr lang="x-none" sz="1200">
                <a:solidFill>
                  <a:srgbClr val="0000FF"/>
                </a:solidFill>
                <a:latin typeface="Marlett" pitchFamily="2" charset="2"/>
              </a:rPr>
              <a:pPr algn="r" eaLnBrk="0" hangingPunct="0"/>
              <a:t>73</a:t>
            </a:fld>
            <a:endParaRPr lang="en-US" sz="1200">
              <a:solidFill>
                <a:srgbClr val="0000FF"/>
              </a:solidFill>
              <a:latin typeface="Marlett" pitchFamily="2" charset="2"/>
              <a:cs typeface="Arial" charset="0"/>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E0ABF344-8CBD-4D73-BFF6-E95A7A67A26C}" type="slidenum">
              <a:rPr lang="en-US" smtClean="0"/>
              <a:pPr/>
              <a:t>74</a:t>
            </a:fld>
            <a:endParaRPr lang="en-US" smtClean="0"/>
          </a:p>
        </p:txBody>
      </p:sp>
      <p:sp>
        <p:nvSpPr>
          <p:cNvPr id="2416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8F44251-001B-4874-BBFA-902A9F9EFBB7}" type="slidenum">
              <a:rPr lang="x-none" sz="1200">
                <a:solidFill>
                  <a:srgbClr val="0000FF"/>
                </a:solidFill>
                <a:latin typeface="Marlett" pitchFamily="2" charset="2"/>
              </a:rPr>
              <a:pPr algn="r" eaLnBrk="0" hangingPunct="0"/>
              <a:t>74</a:t>
            </a:fld>
            <a:endParaRPr lang="en-US" sz="1200">
              <a:solidFill>
                <a:srgbClr val="0000FF"/>
              </a:solidFill>
              <a:latin typeface="Marlett" pitchFamily="2" charset="2"/>
              <a:cs typeface="Arial" charset="0"/>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F0912152-3360-4D00-8FD6-7C954FCDAD90}" type="slidenum">
              <a:rPr lang="en-US" smtClean="0"/>
              <a:pPr/>
              <a:t>75</a:t>
            </a:fld>
            <a:endParaRPr lang="en-US" smtClean="0"/>
          </a:p>
        </p:txBody>
      </p:sp>
      <p:sp>
        <p:nvSpPr>
          <p:cNvPr id="2426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B50261A-5AEF-480D-93B5-705E30B9CA2E}" type="slidenum">
              <a:rPr lang="x-none" sz="1200">
                <a:solidFill>
                  <a:srgbClr val="0000FF"/>
                </a:solidFill>
                <a:latin typeface="Marlett" pitchFamily="2" charset="2"/>
              </a:rPr>
              <a:pPr algn="r" eaLnBrk="0" hangingPunct="0"/>
              <a:t>75</a:t>
            </a:fld>
            <a:endParaRPr lang="en-US" sz="1200">
              <a:solidFill>
                <a:srgbClr val="0000FF"/>
              </a:solidFill>
              <a:latin typeface="Marlett" pitchFamily="2" charset="2"/>
              <a:cs typeface="Arial" charset="0"/>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9A9049CF-ACFF-4FDF-87DB-450A3ACCAD8E}" type="slidenum">
              <a:rPr lang="en-US" smtClean="0"/>
              <a:pPr/>
              <a:t>76</a:t>
            </a:fld>
            <a:endParaRPr lang="en-US" smtClean="0"/>
          </a:p>
        </p:txBody>
      </p:sp>
      <p:sp>
        <p:nvSpPr>
          <p:cNvPr id="2437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4860D8-EB13-462B-9D96-3401897478E1}" type="slidenum">
              <a:rPr lang="x-none" sz="1200">
                <a:solidFill>
                  <a:srgbClr val="0000FF"/>
                </a:solidFill>
                <a:latin typeface="Marlett" pitchFamily="2" charset="2"/>
              </a:rPr>
              <a:pPr algn="r" eaLnBrk="0" hangingPunct="0"/>
              <a:t>76</a:t>
            </a:fld>
            <a:endParaRPr lang="en-US" sz="1200">
              <a:solidFill>
                <a:srgbClr val="0000FF"/>
              </a:solidFill>
              <a:latin typeface="Marlett" pitchFamily="2" charset="2"/>
              <a:cs typeface="Arial" charset="0"/>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A54DDC63-9CB7-44EE-9E2D-FB7F19BB46E0}" type="slidenum">
              <a:rPr lang="en-US" smtClean="0"/>
              <a:pPr/>
              <a:t>77</a:t>
            </a:fld>
            <a:endParaRPr lang="en-US" smtClean="0"/>
          </a:p>
        </p:txBody>
      </p:sp>
      <p:sp>
        <p:nvSpPr>
          <p:cNvPr id="2447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957511-1450-489C-889D-4835CFC024F9}" type="slidenum">
              <a:rPr lang="x-none" sz="1200">
                <a:solidFill>
                  <a:srgbClr val="0000FF"/>
                </a:solidFill>
                <a:latin typeface="Marlett" pitchFamily="2" charset="2"/>
              </a:rPr>
              <a:pPr algn="r" eaLnBrk="0" hangingPunct="0"/>
              <a:t>77</a:t>
            </a:fld>
            <a:endParaRPr lang="en-US" sz="1200">
              <a:solidFill>
                <a:srgbClr val="0000FF"/>
              </a:solidFill>
              <a:latin typeface="Marlett" pitchFamily="2" charset="2"/>
              <a:cs typeface="Arial" charset="0"/>
            </a:endParaRPr>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746347FB-C0BD-4176-8648-098BE7F510EA}" type="slidenum">
              <a:rPr lang="en-US" smtClean="0"/>
              <a:pPr/>
              <a:t>78</a:t>
            </a:fld>
            <a:endParaRPr lang="en-US" smtClean="0"/>
          </a:p>
        </p:txBody>
      </p:sp>
      <p:sp>
        <p:nvSpPr>
          <p:cNvPr id="2457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205EC97-FD4E-44E9-BF2D-4AB7868FD5DC}" type="slidenum">
              <a:rPr lang="x-none" sz="1200">
                <a:solidFill>
                  <a:srgbClr val="0000FF"/>
                </a:solidFill>
                <a:latin typeface="Marlett" pitchFamily="2" charset="2"/>
              </a:rPr>
              <a:pPr algn="r" eaLnBrk="0" hangingPunct="0"/>
              <a:t>78</a:t>
            </a:fld>
            <a:endParaRPr lang="en-US" sz="1200">
              <a:solidFill>
                <a:srgbClr val="0000FF"/>
              </a:solidFill>
              <a:latin typeface="Marlett" pitchFamily="2" charset="2"/>
              <a:cs typeface="Arial" charset="0"/>
            </a:endParaRPr>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917DC31-3574-48E3-A828-B6212006582D}" type="slidenum">
              <a:rPr lang="en-US" smtClean="0"/>
              <a:pPr/>
              <a:t>79</a:t>
            </a:fld>
            <a:endParaRPr lang="en-US" smtClean="0"/>
          </a:p>
        </p:txBody>
      </p:sp>
      <p:sp>
        <p:nvSpPr>
          <p:cNvPr id="2467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8017B1-1AB9-4E78-ACD5-670C333693B9}" type="slidenum">
              <a:rPr lang="x-none" sz="1200">
                <a:solidFill>
                  <a:srgbClr val="0000FF"/>
                </a:solidFill>
                <a:latin typeface="Marlett" pitchFamily="2" charset="2"/>
              </a:rPr>
              <a:pPr algn="r" eaLnBrk="0" hangingPunct="0"/>
              <a:t>79</a:t>
            </a:fld>
            <a:endParaRPr lang="en-US" sz="1200">
              <a:solidFill>
                <a:srgbClr val="0000FF"/>
              </a:solidFill>
              <a:latin typeface="Marlett" pitchFamily="2" charset="2"/>
              <a:cs typeface="Arial" charset="0"/>
            </a:endParaRPr>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We will take a slight detour. This is because its harder to implement MR atomic from MR regular, so lets do this SR first.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94C42025-A53B-4AAE-95FF-68B0385CA238}" type="slidenum">
              <a:rPr lang="en-US" smtClean="0"/>
              <a:pPr/>
              <a:t>8</a:t>
            </a:fld>
            <a:endParaRPr lang="en-US" smtClean="0"/>
          </a:p>
        </p:txBody>
      </p:sp>
      <p:sp>
        <p:nvSpPr>
          <p:cNvPr id="173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6A02B3E-6C67-4935-BF81-FC07B4C71AE2}" type="slidenum">
              <a:rPr lang="x-none" sz="1200">
                <a:solidFill>
                  <a:srgbClr val="0000FF"/>
                </a:solidFill>
                <a:latin typeface="Marlett" pitchFamily="2" charset="2"/>
              </a:rPr>
              <a:pPr algn="r" eaLnBrk="0" hangingPunct="0"/>
              <a:t>8</a:t>
            </a:fld>
            <a:endParaRPr lang="en-US" sz="1200">
              <a:solidFill>
                <a:srgbClr val="0000FF"/>
              </a:solidFill>
              <a:latin typeface="Marlett" pitchFamily="2" charset="2"/>
              <a:cs typeface="Arial" charset="0"/>
            </a:endParaRP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Paradoxically, perhaps, once we have identified the weakest useful model of concurrent computation, the next question is how far can we go with it? For example, in sequential computability, we can decide that finite state machines are useful, and we can use them, say to parse arithmetic expressions, control traffic lights, and do other simple tasks.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40CA4A08-A947-45A7-9828-360FC1212F8F}" type="slidenum">
              <a:rPr lang="en-US" smtClean="0"/>
              <a:pPr/>
              <a:t>80</a:t>
            </a:fld>
            <a:endParaRPr lang="en-US" smtClean="0"/>
          </a:p>
        </p:txBody>
      </p:sp>
      <p:sp>
        <p:nvSpPr>
          <p:cNvPr id="2478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0D8E408-868E-4FD4-9FEE-A45D7E5A11B7}" type="slidenum">
              <a:rPr lang="x-none" sz="1200">
                <a:solidFill>
                  <a:srgbClr val="0000FF"/>
                </a:solidFill>
                <a:latin typeface="Marlett" pitchFamily="2" charset="2"/>
              </a:rPr>
              <a:pPr algn="r" eaLnBrk="0" hangingPunct="0"/>
              <a:t>80</a:t>
            </a:fld>
            <a:endParaRPr lang="en-US" sz="1200">
              <a:solidFill>
                <a:srgbClr val="0000FF"/>
              </a:solidFill>
              <a:latin typeface="Marlett" pitchFamily="2" charset="2"/>
              <a:cs typeface="Arial" charset="0"/>
            </a:endParaRPr>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in this construction could be that a reader of a regular register will read the old value instead of the new. When is this a problem?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741CC3C3-4217-4DFF-90F4-FB36EF00F0A6}" type="slidenum">
              <a:rPr lang="en-US" smtClean="0"/>
              <a:pPr/>
              <a:t>81</a:t>
            </a:fld>
            <a:endParaRPr lang="en-US" smtClean="0"/>
          </a:p>
        </p:txBody>
      </p:sp>
      <p:sp>
        <p:nvSpPr>
          <p:cNvPr id="2488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2F5629-035F-4E65-8B85-6A85AA51653C}" type="slidenum">
              <a:rPr lang="x-none" sz="1200">
                <a:solidFill>
                  <a:srgbClr val="0000FF"/>
                </a:solidFill>
                <a:latin typeface="Marlett" pitchFamily="2" charset="2"/>
              </a:rPr>
              <a:pPr algn="r" eaLnBrk="0" hangingPunct="0"/>
              <a:t>81</a:t>
            </a:fld>
            <a:endParaRPr lang="en-US" sz="1200">
              <a:solidFill>
                <a:srgbClr val="0000FF"/>
              </a:solidFill>
              <a:latin typeface="Marlett" pitchFamily="2" charset="2"/>
              <a:cs typeface="Arial"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853F779E-8E1F-4219-A66C-C97C5E8B358B}" type="slidenum">
              <a:rPr lang="en-US" smtClean="0"/>
              <a:pPr/>
              <a:t>82</a:t>
            </a:fld>
            <a:endParaRPr lang="en-US" smtClean="0"/>
          </a:p>
        </p:txBody>
      </p:sp>
      <p:sp>
        <p:nvSpPr>
          <p:cNvPr id="2498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50CFE9C-35D5-46C3-B2EA-2EC62959275E}" type="slidenum">
              <a:rPr lang="x-none" sz="1200">
                <a:solidFill>
                  <a:srgbClr val="0000FF"/>
                </a:solidFill>
                <a:latin typeface="Marlett" pitchFamily="2" charset="2"/>
              </a:rPr>
              <a:pPr algn="r" eaLnBrk="0" hangingPunct="0"/>
              <a:t>82</a:t>
            </a:fld>
            <a:endParaRPr lang="en-US" sz="1200">
              <a:solidFill>
                <a:srgbClr val="0000FF"/>
              </a:solidFill>
              <a:latin typeface="Marlett" pitchFamily="2" charset="2"/>
              <a:cs typeface="Arial" charset="0"/>
            </a:endParaRPr>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42DC87CC-DD7B-4B0C-B401-B7E18C5FD4A2}" type="slidenum">
              <a:rPr lang="en-US" smtClean="0"/>
              <a:pPr/>
              <a:t>83</a:t>
            </a:fld>
            <a:endParaRPr lang="en-US" smtClean="0"/>
          </a:p>
        </p:txBody>
      </p:sp>
      <p:sp>
        <p:nvSpPr>
          <p:cNvPr id="2508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E09C05-3A80-4AB5-A75F-2E1BD914545E}" type="slidenum">
              <a:rPr lang="x-none" sz="1200">
                <a:solidFill>
                  <a:srgbClr val="0000FF"/>
                </a:solidFill>
                <a:latin typeface="Marlett" pitchFamily="2" charset="2"/>
              </a:rPr>
              <a:pPr algn="r" eaLnBrk="0" hangingPunct="0"/>
              <a:t>83</a:t>
            </a:fld>
            <a:endParaRPr lang="en-US" sz="1200">
              <a:solidFill>
                <a:srgbClr val="0000FF"/>
              </a:solidFill>
              <a:latin typeface="Marlett" pitchFamily="2" charset="2"/>
              <a:cs typeface="Arial"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happens when the (single) reader has several reads that overlap the same write. In this case we run into trouble because if a later read sees a value earlier than a value of an earlier read this cannot be linearized.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A4A65DC6-ACEC-47ED-BC47-43A2173695AA}" type="slidenum">
              <a:rPr lang="en-US" smtClean="0"/>
              <a:pPr/>
              <a:t>84</a:t>
            </a:fld>
            <a:endParaRPr lang="en-US" smtClean="0"/>
          </a:p>
        </p:txBody>
      </p:sp>
      <p:sp>
        <p:nvSpPr>
          <p:cNvPr id="2519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180399-3029-4BC6-AD8B-5FAA8AE98792}" type="slidenum">
              <a:rPr lang="x-none" sz="1200">
                <a:solidFill>
                  <a:srgbClr val="0000FF"/>
                </a:solidFill>
                <a:latin typeface="Marlett" pitchFamily="2" charset="2"/>
              </a:rPr>
              <a:pPr algn="r" eaLnBrk="0" hangingPunct="0"/>
              <a:t>84</a:t>
            </a:fld>
            <a:endParaRPr lang="en-US" sz="1200">
              <a:solidFill>
                <a:srgbClr val="0000FF"/>
              </a:solidFill>
              <a:latin typeface="Marlett" pitchFamily="2" charset="2"/>
              <a:cs typeface="Arial" charset="0"/>
            </a:endParaRPr>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thread overcomes the problem by remembering the highest timestamp it read and never returning a new value that has a timestamp lower than what it already read.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7D48356F-A12B-46C2-B04F-40D4888A5A88}" type="slidenum">
              <a:rPr lang="en-US" smtClean="0"/>
              <a:pPr/>
              <a:t>85</a:t>
            </a:fld>
            <a:endParaRPr lang="en-US" smtClean="0"/>
          </a:p>
        </p:txBody>
      </p:sp>
      <p:sp>
        <p:nvSpPr>
          <p:cNvPr id="2529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1C0B5DE-8964-4C6A-8212-B4657D592615}" type="slidenum">
              <a:rPr lang="x-none" sz="1200">
                <a:solidFill>
                  <a:srgbClr val="0000FF"/>
                </a:solidFill>
                <a:latin typeface="Marlett" pitchFamily="2" charset="2"/>
              </a:rPr>
              <a:pPr algn="r" eaLnBrk="0" hangingPunct="0"/>
              <a:t>85</a:t>
            </a:fld>
            <a:endParaRPr lang="en-US" sz="1200">
              <a:solidFill>
                <a:srgbClr val="0000FF"/>
              </a:solidFill>
              <a:latin typeface="Marlett" pitchFamily="2" charset="2"/>
              <a:cs typeface="Arial"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this example the later read of a REGULAR register can return 1:45 1234, but the reader will not return this value because the value it remembered from the earlier read is 2:00 5678, that is, has a higher timestamp.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957A6E48-C332-426D-A2A7-FF520A360FA9}" type="slidenum">
              <a:rPr lang="en-US" smtClean="0"/>
              <a:pPr/>
              <a:t>86</a:t>
            </a:fld>
            <a:endParaRPr lang="en-US" smtClean="0"/>
          </a:p>
        </p:txBody>
      </p:sp>
      <p:sp>
        <p:nvSpPr>
          <p:cNvPr id="2539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241CD70-75FE-42C5-A3B6-81D0907B3EDE}" type="slidenum">
              <a:rPr lang="x-none" sz="1200">
                <a:solidFill>
                  <a:srgbClr val="0000FF"/>
                </a:solidFill>
                <a:latin typeface="Marlett" pitchFamily="2" charset="2"/>
              </a:rPr>
              <a:pPr algn="r" eaLnBrk="0" hangingPunct="0"/>
              <a:t>86</a:t>
            </a:fld>
            <a:endParaRPr lang="en-US" sz="1200">
              <a:solidFill>
                <a:srgbClr val="0000FF"/>
              </a:solidFill>
              <a:latin typeface="Marlett" pitchFamily="2" charset="2"/>
              <a:cs typeface="Arial" charset="0"/>
            </a:endParaRPr>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F40D7E47-26E7-4E32-9285-410DAE5DE656}" type="slidenum">
              <a:rPr lang="en-US" smtClean="0"/>
              <a:pPr/>
              <a:t>87</a:t>
            </a:fld>
            <a:endParaRPr lang="en-US" smtClean="0"/>
          </a:p>
        </p:txBody>
      </p:sp>
      <p:sp>
        <p:nvSpPr>
          <p:cNvPr id="2549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618FBEB-51FA-4CEC-94C4-99CC2026E244}" type="slidenum">
              <a:rPr lang="x-none" sz="1200">
                <a:solidFill>
                  <a:srgbClr val="0000FF"/>
                </a:solidFill>
                <a:latin typeface="Marlett" pitchFamily="2" charset="2"/>
              </a:rPr>
              <a:pPr algn="r" eaLnBrk="0" hangingPunct="0"/>
              <a:t>87</a:t>
            </a:fld>
            <a:endParaRPr lang="en-US" sz="1200">
              <a:solidFill>
                <a:srgbClr val="0000FF"/>
              </a:solidFill>
              <a:latin typeface="Marlett" pitchFamily="2" charset="2"/>
              <a:cs typeface="Arial"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5C25C8E-15A4-4284-A50F-498737F4E699}" type="slidenum">
              <a:rPr lang="en-US" smtClean="0"/>
              <a:pPr/>
              <a:t>88</a:t>
            </a:fld>
            <a:endParaRPr lang="en-US" smtClean="0"/>
          </a:p>
        </p:txBody>
      </p:sp>
      <p:sp>
        <p:nvSpPr>
          <p:cNvPr id="2560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08F7F7B-EE3D-42B0-A4C6-B4122BE374C1}" type="slidenum">
              <a:rPr lang="x-none" sz="1200">
                <a:solidFill>
                  <a:srgbClr val="0000FF"/>
                </a:solidFill>
                <a:latin typeface="Marlett" pitchFamily="2" charset="2"/>
              </a:rPr>
              <a:pPr algn="r" eaLnBrk="0" hangingPunct="0"/>
              <a:t>88</a:t>
            </a:fld>
            <a:endParaRPr lang="en-US" sz="1200">
              <a:solidFill>
                <a:srgbClr val="0000FF"/>
              </a:solidFill>
              <a:latin typeface="Marlett" pitchFamily="2" charset="2"/>
              <a:cs typeface="Arial" charset="0"/>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A second reader is completely non-overlapping.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1C978CFE-5900-47CB-AA54-63CB24BFB34D}" type="slidenum">
              <a:rPr lang="en-US" smtClean="0"/>
              <a:pPr/>
              <a:t>89</a:t>
            </a:fld>
            <a:endParaRPr lang="en-US" smtClean="0"/>
          </a:p>
        </p:txBody>
      </p:sp>
      <p:sp>
        <p:nvSpPr>
          <p:cNvPr id="2570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F09CB6-3DE4-450A-84BB-E390E94A0455}" type="slidenum">
              <a:rPr lang="x-none" sz="1200">
                <a:solidFill>
                  <a:srgbClr val="0000FF"/>
                </a:solidFill>
                <a:latin typeface="Marlett" pitchFamily="2" charset="2"/>
              </a:rPr>
              <a:pPr algn="r" eaLnBrk="0" hangingPunct="0"/>
              <a:t>89</a:t>
            </a:fld>
            <a:endParaRPr lang="en-US" sz="1200">
              <a:solidFill>
                <a:srgbClr val="0000FF"/>
              </a:solidFill>
              <a:latin typeface="Marlett" pitchFamily="2" charset="2"/>
              <a:cs typeface="Arial" charset="0"/>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4E9D929-F9D8-40D3-96EF-FCCD1DAD2FEE}" type="slidenum">
              <a:rPr lang="en-US" smtClean="0"/>
              <a:pPr/>
              <a:t>9</a:t>
            </a:fld>
            <a:endParaRPr lang="en-US" smtClean="0"/>
          </a:p>
        </p:txBody>
      </p:sp>
      <p:sp>
        <p:nvSpPr>
          <p:cNvPr id="175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F1945F7-E91E-4E2E-A88E-7431BFB0B00E}" type="slidenum">
              <a:rPr lang="x-none" sz="1200">
                <a:solidFill>
                  <a:srgbClr val="0000FF"/>
                </a:solidFill>
                <a:latin typeface="Marlett" pitchFamily="2" charset="2"/>
              </a:rPr>
              <a:pPr algn="r" eaLnBrk="0" hangingPunct="0"/>
              <a:t>9</a:t>
            </a:fld>
            <a:endParaRPr lang="en-US" sz="1200">
              <a:solidFill>
                <a:srgbClr val="0000FF"/>
              </a:solidFill>
              <a:latin typeface="Marlett" pitchFamily="2" charset="2"/>
              <a:cs typeface="Arial" charset="0"/>
            </a:endParaRPr>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In this chapter we start with the simplest form of shared-memory computation: concurrent threads apply simple read and write operations to shared variables, called </a:t>
            </a:r>
            <a:r>
              <a:rPr lang="en-US" b="1" smtClean="0"/>
              <a:t>registers</a:t>
            </a:r>
            <a:r>
              <a:rPr lang="en-US" smtClean="0"/>
              <a:t> for historical reasons. We will start with very simple registers, and we will see how to use them to construct a series of more complex registers.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2FBFA70-2C06-4903-8625-EF4235E0E8D3}" type="slidenum">
              <a:rPr lang="en-US" smtClean="0"/>
              <a:pPr/>
              <a:t>90</a:t>
            </a:fld>
            <a:endParaRPr lang="en-US" smtClean="0"/>
          </a:p>
        </p:txBody>
      </p:sp>
      <p:sp>
        <p:nvSpPr>
          <p:cNvPr id="2580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F5C4B0-C1AE-437F-AA86-87436F9F7895}" type="slidenum">
              <a:rPr lang="x-none" sz="1200">
                <a:solidFill>
                  <a:srgbClr val="0000FF"/>
                </a:solidFill>
                <a:latin typeface="Marlett" pitchFamily="2" charset="2"/>
              </a:rPr>
              <a:pPr algn="r" eaLnBrk="0" hangingPunct="0"/>
              <a:t>90</a:t>
            </a:fld>
            <a:endParaRPr lang="en-US" sz="1200">
              <a:solidFill>
                <a:srgbClr val="0000FF"/>
              </a:solidFill>
              <a:latin typeface="Marlett" pitchFamily="2" charset="2"/>
              <a:cs typeface="Arial" charset="0"/>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The problem is that an earlier read can read a value 5678 and a read that follows it completely in time will not see this value because the writer is slow. The solution is to have the readers always tell other readers what they have read.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AB3BAA1B-1D85-45FB-AD47-3FA77F7ABB77}" type="slidenum">
              <a:rPr lang="en-US" smtClean="0"/>
              <a:pPr/>
              <a:t>91</a:t>
            </a:fld>
            <a:endParaRPr lang="en-US" smtClean="0"/>
          </a:p>
        </p:txBody>
      </p:sp>
      <p:sp>
        <p:nvSpPr>
          <p:cNvPr id="2590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8989C9E-FEED-47BF-AC61-CE39141FDAB9}" type="slidenum">
              <a:rPr lang="x-none" sz="1200">
                <a:solidFill>
                  <a:srgbClr val="0000FF"/>
                </a:solidFill>
                <a:latin typeface="Marlett" pitchFamily="2" charset="2"/>
              </a:rPr>
              <a:pPr algn="r" eaLnBrk="0" hangingPunct="0"/>
              <a:t>91</a:t>
            </a:fld>
            <a:endParaRPr lang="en-US" sz="1200">
              <a:solidFill>
                <a:srgbClr val="0000FF"/>
              </a:solidFill>
              <a:latin typeface="Marlett" pitchFamily="2" charset="2"/>
              <a:cs typeface="Arial"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Here is how an earlier Blue reader in column 2 will tell a later Yellow reader in column 3 that even though the writer did not write yet to column 3, the value 5678 has been read. It does so by writing its column, so it is effectively playing the role of a writer. Now if the Blue reader completed, then it must have written its column, and thus the yellow reader must see its value.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862D476F-C222-47EF-8389-8BF8B30401A6}" type="slidenum">
              <a:rPr lang="en-US" smtClean="0"/>
              <a:pPr/>
              <a:t>92</a:t>
            </a:fld>
            <a:endParaRPr lang="en-US" smtClean="0"/>
          </a:p>
        </p:txBody>
      </p:sp>
      <p:sp>
        <p:nvSpPr>
          <p:cNvPr id="2600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72821D3-D2F7-4B97-AF9B-42F1A73BB2B5}" type="slidenum">
              <a:rPr lang="x-none" sz="1200">
                <a:solidFill>
                  <a:srgbClr val="0000FF"/>
                </a:solidFill>
                <a:latin typeface="Marlett" pitchFamily="2" charset="2"/>
              </a:rPr>
              <a:pPr algn="r" eaLnBrk="0" hangingPunct="0"/>
              <a:t>92</a:t>
            </a:fld>
            <a:endParaRPr lang="en-US" sz="1200">
              <a:solidFill>
                <a:srgbClr val="0000FF"/>
              </a:solidFill>
              <a:latin typeface="Marlett" pitchFamily="2" charset="2"/>
              <a:cs typeface="Arial" charset="0"/>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students might be confused here, why can’t it be that the yellow reader will miss the writes of the Blue reader updating its column. The point is that this can only happen if the blue reader has not finished its read and has an overlap with the Yellow reader, in which case as the timeline shows, it’s OK for Yellow to return the old value 1234.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27933D6E-C8F0-489B-9D57-6DB7B6A65B00}" type="slidenum">
              <a:rPr lang="en-US" smtClean="0"/>
              <a:pPr/>
              <a:t>93</a:t>
            </a:fld>
            <a:endParaRPr lang="en-US" smtClean="0"/>
          </a:p>
        </p:txBody>
      </p:sp>
      <p:sp>
        <p:nvSpPr>
          <p:cNvPr id="2611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2266084-1F00-45D8-BFE7-D64C5A774148}" type="slidenum">
              <a:rPr lang="x-none" sz="1200">
                <a:solidFill>
                  <a:srgbClr val="0000FF"/>
                </a:solidFill>
                <a:latin typeface="Marlett" pitchFamily="2" charset="2"/>
              </a:rPr>
              <a:pPr algn="r" eaLnBrk="0" hangingPunct="0"/>
              <a:t>93</a:t>
            </a:fld>
            <a:endParaRPr lang="en-US" sz="1200">
              <a:solidFill>
                <a:srgbClr val="0000FF"/>
              </a:solidFill>
              <a:latin typeface="Marlett" pitchFamily="2" charset="2"/>
              <a:cs typeface="Arial" charset="0"/>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A8937F52-F7A8-46FC-A44B-1DD6DA168718}" type="slidenum">
              <a:rPr lang="en-US" smtClean="0"/>
              <a:pPr/>
              <a:t>94</a:t>
            </a:fld>
            <a:endParaRPr lang="en-US" smtClean="0"/>
          </a:p>
        </p:txBody>
      </p:sp>
      <p:sp>
        <p:nvSpPr>
          <p:cNvPr id="2621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566F1F-675E-4F69-8876-2CFBB099C845}" type="slidenum">
              <a:rPr lang="x-none" sz="1200">
                <a:solidFill>
                  <a:srgbClr val="0000FF"/>
                </a:solidFill>
                <a:latin typeface="Marlett" pitchFamily="2" charset="2"/>
              </a:rPr>
              <a:pPr algn="r" eaLnBrk="0" hangingPunct="0"/>
              <a:t>94</a:t>
            </a:fld>
            <a:endParaRPr lang="en-US" sz="1200">
              <a:solidFill>
                <a:srgbClr val="0000FF"/>
              </a:solidFill>
              <a:latin typeface="Marlett" pitchFamily="2" charset="2"/>
              <a:cs typeface="Arial" charset="0"/>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F3E56D7E-F3B1-4C9C-A4F6-6282D82CB3C6}" type="slidenum">
              <a:rPr lang="en-US" smtClean="0"/>
              <a:pPr/>
              <a:t>95</a:t>
            </a:fld>
            <a:endParaRPr lang="en-US" smtClean="0"/>
          </a:p>
        </p:txBody>
      </p:sp>
      <p:sp>
        <p:nvSpPr>
          <p:cNvPr id="2631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BF9E9A3-0D6C-4D26-BB6E-55C81B118B1A}" type="slidenum">
              <a:rPr lang="x-none" sz="1200">
                <a:solidFill>
                  <a:srgbClr val="0000FF"/>
                </a:solidFill>
                <a:latin typeface="Marlett" pitchFamily="2" charset="2"/>
              </a:rPr>
              <a:pPr algn="r" eaLnBrk="0" hangingPunct="0"/>
              <a:t>95</a:t>
            </a:fld>
            <a:endParaRPr lang="en-US" sz="1200">
              <a:solidFill>
                <a:srgbClr val="0000FF"/>
              </a:solidFill>
              <a:latin typeface="Marlett" pitchFamily="2" charset="2"/>
              <a:cs typeface="Arial"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smtClean="0"/>
              <a:t>The algorithm works just like the doorway of the bakery, with each label having an added value field. The idea is that the threads each write a new timestamp by reading all timestamps and writing the value together with the associated timestamp. To read a thread goes through all the values and picks the one with the highest timestamp. </a:t>
            </a:r>
          </a:p>
          <a:p>
            <a:pPr eaLnBrk="1" hangingPunct="1"/>
            <a:endParaRPr lang="en-US"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4A762B4-18F0-4275-A5C5-F918D9F39332}" type="slidenum">
              <a:rPr lang="en-US" smtClean="0"/>
              <a:pPr/>
              <a:t>96</a:t>
            </a:fld>
            <a:endParaRPr lang="en-US" smtClean="0"/>
          </a:p>
        </p:txBody>
      </p:sp>
      <p:sp>
        <p:nvSpPr>
          <p:cNvPr id="2641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D725A62-87E7-4D19-94F9-CA03D3EED8C8}" type="slidenum">
              <a:rPr lang="x-none" sz="1200">
                <a:solidFill>
                  <a:srgbClr val="0000FF"/>
                </a:solidFill>
                <a:latin typeface="Marlett" pitchFamily="2" charset="2"/>
              </a:rPr>
              <a:pPr algn="r" eaLnBrk="0" hangingPunct="0"/>
              <a:t>96</a:t>
            </a:fld>
            <a:endParaRPr lang="en-US" sz="1200">
              <a:solidFill>
                <a:srgbClr val="0000FF"/>
              </a:solidFill>
              <a:latin typeface="Marlett" pitchFamily="2" charset="2"/>
              <a:cs typeface="Arial" charset="0"/>
            </a:endParaRPr>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50B9BBC5-9828-42A9-918D-4F03D49B1974}" type="slidenum">
              <a:rPr lang="en-US" smtClean="0"/>
              <a:pPr/>
              <a:t>97</a:t>
            </a:fld>
            <a:endParaRPr lang="en-US" smtClean="0"/>
          </a:p>
        </p:txBody>
      </p:sp>
      <p:sp>
        <p:nvSpPr>
          <p:cNvPr id="2652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DE54CCB-4DB1-49C7-AB4A-B4467C5EA8F8}" type="slidenum">
              <a:rPr lang="x-none" sz="1200">
                <a:solidFill>
                  <a:srgbClr val="0000FF"/>
                </a:solidFill>
                <a:latin typeface="Marlett" pitchFamily="2" charset="2"/>
              </a:rPr>
              <a:pPr algn="r" eaLnBrk="0" hangingPunct="0"/>
              <a:t>97</a:t>
            </a:fld>
            <a:endParaRPr lang="en-US" sz="1200">
              <a:solidFill>
                <a:srgbClr val="0000FF"/>
              </a:solidFill>
              <a:latin typeface="Marlett" pitchFamily="2" charset="2"/>
              <a:cs typeface="Arial" charset="0"/>
            </a:endParaRPr>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CC31E29-2134-47C0-B486-A2ABF0F028BB}" type="slidenum">
              <a:rPr lang="en-US" smtClean="0"/>
              <a:pPr/>
              <a:t>98</a:t>
            </a:fld>
            <a:endParaRPr lang="en-US" smtClean="0"/>
          </a:p>
        </p:txBody>
      </p:sp>
      <p:sp>
        <p:nvSpPr>
          <p:cNvPr id="2662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AF6417-C7DC-46DF-8BB5-3A52B5FE24CB}" type="slidenum">
              <a:rPr lang="x-none" sz="1200">
                <a:solidFill>
                  <a:srgbClr val="0000FF"/>
                </a:solidFill>
                <a:latin typeface="Marlett" pitchFamily="2" charset="2"/>
              </a:rPr>
              <a:pPr algn="r" eaLnBrk="0" hangingPunct="0"/>
              <a:t>98</a:t>
            </a:fld>
            <a:endParaRPr lang="en-US" sz="1200">
              <a:solidFill>
                <a:srgbClr val="0000FF"/>
              </a:solidFill>
              <a:latin typeface="Marlett" pitchFamily="2" charset="2"/>
              <a:cs typeface="Arial" charset="0"/>
            </a:endParaRPr>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E65A70D7-29F8-4A83-A88C-9150985BCF53}" type="slidenum">
              <a:rPr lang="en-US" smtClean="0"/>
              <a:pPr/>
              <a:t>99</a:t>
            </a:fld>
            <a:endParaRPr lang="en-US" smtClean="0"/>
          </a:p>
        </p:txBody>
      </p:sp>
      <p:sp>
        <p:nvSpPr>
          <p:cNvPr id="2672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412EB2-2B30-4E4D-A08E-1BC63F1B591D}" type="slidenum">
              <a:rPr lang="x-none" sz="1200">
                <a:solidFill>
                  <a:srgbClr val="0000FF"/>
                </a:solidFill>
                <a:latin typeface="Marlett" pitchFamily="2" charset="2"/>
              </a:rPr>
              <a:pPr algn="r" eaLnBrk="0" hangingPunct="0"/>
              <a:t>99</a:t>
            </a:fld>
            <a:endParaRPr lang="en-US" sz="1200">
              <a:solidFill>
                <a:srgbClr val="0000FF"/>
              </a:solidFill>
              <a:latin typeface="Marlett" pitchFamily="2" charset="2"/>
              <a:cs typeface="Arial" charset="0"/>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smtClean="0"/>
              <a:t>Notice that ordering by the timestamps works because later writes will have strictly greater stamps.Concurrent writes can be ordered by ID if they have the same stamp, we don’t care.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8F85196-2F83-488B-8214-8127F9B5FF9B}"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09A0063-33E1-40AD-B93E-B7C5195B2DEE}"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7DD9CD0-E987-499E-A998-23049129CFC3}"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65860100-3D38-45C0-AEDB-F79D207A6A6A}"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67576D4-570C-4A71-9570-EB0F54D3B952}"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B78CE22-BDBA-428C-BCC5-47797EC0E035}"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dirty="0" smtClean="0">
                <a:latin typeface="Arial" pitchFamily="34" charset="0"/>
              </a:defRPr>
            </a:lvl1pPr>
          </a:lstStyle>
          <a:p>
            <a:pPr>
              <a:defRPr/>
            </a:pPr>
            <a:r>
              <a:rPr lang="en-US" dirty="0" smtClean="0"/>
              <a:t>Art of Multiprocessor Programming</a:t>
            </a:r>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9F16FD3C-D476-49D6-9A9B-51B0AA1405E5}"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9631EAB-DC82-4565-B9FC-BC40603FB73B}"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E0B1919B-44B7-4FF9-B8D2-E62041A8345D}"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BA2353-BC8C-4FD4-A5AF-2CC7827B00B4}"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7E9017C6-D4F2-4738-A931-DA80769E04EF}" type="slidenum">
              <a:rPr lang="en-US"/>
              <a:pPr>
                <a:defRPr/>
              </a:pPr>
              <a:t>‹#›</a:t>
            </a:fld>
            <a:endParaRPr lang="en-US"/>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0480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pitchFamily="34" charset="0"/>
              </a:defRPr>
            </a:lvl1pPr>
          </a:lstStyle>
          <a:p>
            <a:pPr>
              <a:defRPr/>
            </a:pPr>
            <a:r>
              <a:rPr lang="en-US" dirty="0" smtClean="0"/>
              <a:t>Art of Multiprocessor Programming</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A0D4C2-9954-4CF4-ACAA-B9349CBF120D}" type="slidenum">
              <a:rPr lang="en-US"/>
              <a:pPr>
                <a:defRPr/>
              </a:pPr>
              <a:t>‹#›</a:t>
            </a:fld>
            <a:endParaRPr lang="en-US"/>
          </a:p>
        </p:txBody>
      </p:sp>
      <p:pic>
        <p:nvPicPr>
          <p:cNvPr id="2"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1" r:id="rId5"/>
    <p:sldLayoutId id="2147483665" r:id="rId6"/>
    <p:sldLayoutId id="2147483666" r:id="rId7"/>
    <p:sldLayoutId id="2147483667" r:id="rId8"/>
    <p:sldLayoutId id="2147483668" r:id="rId9"/>
    <p:sldLayoutId id="2147483669" r:id="rId10"/>
    <p:sldLayoutId id="2147483670" r:id="rId11"/>
  </p:sldLayoutIdLst>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hf sldNum="0"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cs typeface="Arial" charset="0"/>
        </a:defRPr>
      </a:lvl2pPr>
      <a:lvl3pPr algn="ctr" rtl="0" eaLnBrk="0" fontAlgn="base" hangingPunct="0">
        <a:spcBef>
          <a:spcPct val="0"/>
        </a:spcBef>
        <a:spcAft>
          <a:spcPct val="0"/>
        </a:spcAft>
        <a:defRPr sz="4400">
          <a:solidFill>
            <a:schemeClr val="tx2"/>
          </a:solidFill>
          <a:latin typeface="Comic Sans MS" pitchFamily="66" charset="0"/>
          <a:cs typeface="Arial" charset="0"/>
        </a:defRPr>
      </a:lvl3pPr>
      <a:lvl4pPr algn="ctr" rtl="0" eaLnBrk="0" fontAlgn="base" hangingPunct="0">
        <a:spcBef>
          <a:spcPct val="0"/>
        </a:spcBef>
        <a:spcAft>
          <a:spcPct val="0"/>
        </a:spcAft>
        <a:defRPr sz="4400">
          <a:solidFill>
            <a:schemeClr val="tx2"/>
          </a:solidFill>
          <a:latin typeface="Comic Sans MS" pitchFamily="66" charset="0"/>
          <a:cs typeface="Arial" charset="0"/>
        </a:defRPr>
      </a:lvl4pPr>
      <a:lvl5pPr algn="ctr" rtl="0" eaLnBrk="0" fontAlgn="base" hangingPunct="0">
        <a:spcBef>
          <a:spcPct val="0"/>
        </a:spcBef>
        <a:spcAft>
          <a:spcPct val="0"/>
        </a:spcAft>
        <a:defRPr sz="4400">
          <a:solidFill>
            <a:schemeClr val="tx2"/>
          </a:solidFill>
          <a:latin typeface="Comic Sans MS" pitchFamily="66" charset="0"/>
          <a:cs typeface="Arial"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66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66FF"/>
          </a:solidFill>
          <a:latin typeface="Arial" pitchFamily="34" charset="0"/>
        </a:defRPr>
      </a:lvl2pPr>
      <a:lvl3pPr marL="1143000" indent="-228600" algn="l" rtl="0" eaLnBrk="0" fontAlgn="base" hangingPunct="0">
        <a:spcBef>
          <a:spcPct val="20000"/>
        </a:spcBef>
        <a:spcAft>
          <a:spcPct val="0"/>
        </a:spcAft>
        <a:buChar char="•"/>
        <a:defRPr sz="2400">
          <a:solidFill>
            <a:srgbClr val="0066FF"/>
          </a:solidFill>
          <a:latin typeface="Arial" pitchFamily="34" charset="0"/>
        </a:defRPr>
      </a:lvl3pPr>
      <a:lvl4pPr marL="1600200" indent="-228600" algn="l" rtl="0" eaLnBrk="0" fontAlgn="base" hangingPunct="0">
        <a:spcBef>
          <a:spcPct val="20000"/>
        </a:spcBef>
        <a:spcAft>
          <a:spcPct val="0"/>
        </a:spcAft>
        <a:buChar char="–"/>
        <a:defRPr sz="2000">
          <a:solidFill>
            <a:srgbClr val="0066FF"/>
          </a:solidFill>
          <a:latin typeface="Arial" pitchFamily="34" charset="0"/>
        </a:defRPr>
      </a:lvl4pPr>
      <a:lvl5pPr marL="2057400" indent="-228600" algn="l" rtl="0" eaLnBrk="0" fontAlgn="base" hangingPunct="0">
        <a:spcBef>
          <a:spcPct val="20000"/>
        </a:spcBef>
        <a:spcAft>
          <a:spcPct val="0"/>
        </a:spcAft>
        <a:buChar char="»"/>
        <a:defRPr sz="2000">
          <a:solidFill>
            <a:srgbClr val="0066FF"/>
          </a:solidFill>
          <a:latin typeface="Arial" pitchFamily="34" charset="0"/>
        </a:defRPr>
      </a:lvl5pPr>
      <a:lvl6pPr marL="2514600" indent="-228600" algn="l" rtl="0" fontAlgn="base">
        <a:spcBef>
          <a:spcPct val="20000"/>
        </a:spcBef>
        <a:spcAft>
          <a:spcPct val="0"/>
        </a:spcAft>
        <a:buChar char="»"/>
        <a:defRPr sz="2000">
          <a:solidFill>
            <a:srgbClr val="0066FF"/>
          </a:solidFill>
          <a:latin typeface="+mn-lt"/>
        </a:defRPr>
      </a:lvl6pPr>
      <a:lvl7pPr marL="2971800" indent="-228600" algn="l" rtl="0" fontAlgn="base">
        <a:spcBef>
          <a:spcPct val="20000"/>
        </a:spcBef>
        <a:spcAft>
          <a:spcPct val="0"/>
        </a:spcAft>
        <a:buChar char="»"/>
        <a:defRPr sz="2000">
          <a:solidFill>
            <a:srgbClr val="0066FF"/>
          </a:solidFill>
          <a:latin typeface="+mn-lt"/>
        </a:defRPr>
      </a:lvl7pPr>
      <a:lvl8pPr marL="3429000" indent="-228600" algn="l" rtl="0" fontAlgn="base">
        <a:spcBef>
          <a:spcPct val="20000"/>
        </a:spcBef>
        <a:spcAft>
          <a:spcPct val="0"/>
        </a:spcAft>
        <a:buChar char="»"/>
        <a:defRPr sz="2000">
          <a:solidFill>
            <a:srgbClr val="0066FF"/>
          </a:solidFill>
          <a:latin typeface="+mn-lt"/>
        </a:defRPr>
      </a:lvl8pPr>
      <a:lvl9pPr marL="3886200" indent="-228600" algn="l" rtl="0" fontAlgn="base">
        <a:spcBef>
          <a:spcPct val="20000"/>
        </a:spcBef>
        <a:spcAft>
          <a:spcPct val="0"/>
        </a:spcAft>
        <a:buChar char="»"/>
        <a:defRPr sz="2000">
          <a:solidFill>
            <a:srgbClr val="0066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5"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3076"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7" name="Rectangle 4"/>
          <p:cNvSpPr>
            <a:spLocks noGrp="1" noChangeArrowheads="1"/>
          </p:cNvSpPr>
          <p:nvPr>
            <p:ph type="ctrTitle" idx="4294967295"/>
          </p:nvPr>
        </p:nvSpPr>
        <p:spPr>
          <a:xfrm>
            <a:off x="330200" y="533400"/>
            <a:ext cx="8128000" cy="1143000"/>
          </a:xfrm>
        </p:spPr>
        <p:txBody>
          <a:bodyPr/>
          <a:lstStyle/>
          <a:p>
            <a:pPr eaLnBrk="1" hangingPunct="1"/>
            <a:r>
              <a:rPr lang="en-US" altLang="en-US" dirty="0" smtClean="0">
                <a:cs typeface="Arial" charset="0"/>
              </a:rPr>
              <a:t>Foundations of Shared Memory</a:t>
            </a:r>
            <a:endParaRPr lang="en-US" dirty="0" smtClean="0">
              <a:cs typeface="Arial" charset="0"/>
            </a:endParaRPr>
          </a:p>
        </p:txBody>
      </p:sp>
      <p:sp>
        <p:nvSpPr>
          <p:cNvPr id="3078" name="Rectangle 5"/>
          <p:cNvSpPr>
            <a:spLocks noGrp="1" noChangeArrowheads="1"/>
          </p:cNvSpPr>
          <p:nvPr>
            <p:ph type="subTitle" idx="4294967295"/>
          </p:nvPr>
        </p:nvSpPr>
        <p:spPr>
          <a:xfrm>
            <a:off x="1103313" y="4198938"/>
            <a:ext cx="6777037" cy="1927225"/>
          </a:xfrm>
        </p:spPr>
        <p:txBody>
          <a:bodyPr/>
          <a:lstStyle/>
          <a:p>
            <a:pPr marL="0" indent="0" algn="ctr" eaLnBrk="1" hangingPunct="1">
              <a:lnSpc>
                <a:spcPct val="80000"/>
              </a:lnSpc>
              <a:buFontTx/>
              <a:buNone/>
            </a:pPr>
            <a:r>
              <a:rPr lang="en-US" sz="2800" smtClean="0">
                <a:solidFill>
                  <a:schemeClr val="accent1"/>
                </a:solidFill>
              </a:rPr>
              <a:t>Companion slides for</a:t>
            </a:r>
          </a:p>
          <a:p>
            <a:pPr marL="0" indent="0" algn="ctr" eaLnBrk="1" hangingPunct="1">
              <a:lnSpc>
                <a:spcPct val="80000"/>
              </a:lnSpc>
              <a:buFontTx/>
              <a:buNone/>
            </a:pPr>
            <a:r>
              <a:rPr lang="en-US" sz="2800" smtClean="0">
                <a:solidFill>
                  <a:schemeClr val="tx1"/>
                </a:solidFill>
              </a:rPr>
              <a:t>The Art of Multiprocessor Programming</a:t>
            </a:r>
          </a:p>
          <a:p>
            <a:pPr marL="0" indent="0" algn="ctr" eaLnBrk="1" hangingPunct="1">
              <a:lnSpc>
                <a:spcPct val="80000"/>
              </a:lnSpc>
              <a:buFontTx/>
              <a:buNone/>
            </a:pPr>
            <a:r>
              <a:rPr lang="en-US" sz="2800" smtClean="0">
                <a:solidFill>
                  <a:schemeClr val="accent1"/>
                </a:solidFill>
              </a:rPr>
              <a:t>by Maurice Herlihy &amp; Nir Shavit</a:t>
            </a:r>
          </a:p>
        </p:txBody>
      </p:sp>
      <p:sp>
        <p:nvSpPr>
          <p:cNvPr id="3079"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pic>
        <p:nvPicPr>
          <p:cNvPr id="3080" name="Picture 7"/>
          <p:cNvPicPr>
            <a:picLocks noChangeAspect="1" noChangeArrowheads="1"/>
          </p:cNvPicPr>
          <p:nvPr/>
        </p:nvPicPr>
        <p:blipFill>
          <a:blip r:embed="rId4" cstate="print"/>
          <a:srcRect/>
          <a:stretch>
            <a:fillRect/>
          </a:stretch>
        </p:blipFill>
        <p:spPr bwMode="auto">
          <a:xfrm>
            <a:off x="3559175" y="1905000"/>
            <a:ext cx="2017713" cy="2017713"/>
          </a:xfrm>
          <a:prstGeom prst="rect">
            <a:avLst/>
          </a:prstGeom>
          <a:noFill/>
          <a:ln w="9525">
            <a:noFill/>
            <a:miter lim="800000"/>
            <a:headEnd/>
            <a:tailEnd/>
          </a:ln>
        </p:spPr>
      </p:pic>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2CAAEE-3E93-4A83-AD8E-642E3644C8CE}" type="slidenum">
              <a:rPr lang="x-none" sz="1400">
                <a:latin typeface="Arial" pitchFamily="34" charset="0"/>
                <a:cs typeface="Arial" charset="0"/>
              </a:rPr>
              <a:pPr algn="r" eaLnBrk="0" hangingPunct="0"/>
              <a:t>10</a:t>
            </a:fld>
            <a:endParaRPr lang="en-US" sz="1400" dirty="0">
              <a:latin typeface="Arial" pitchFamily="34" charset="0"/>
              <a:cs typeface="Arial" charset="0"/>
            </a:endParaRPr>
          </a:p>
        </p:txBody>
      </p:sp>
      <p:sp>
        <p:nvSpPr>
          <p:cNvPr id="14340" name="Rectangle 2"/>
          <p:cNvSpPr>
            <a:spLocks noGrp="1" noChangeArrowheads="1"/>
          </p:cNvSpPr>
          <p:nvPr>
            <p:ph type="title" idx="4294967295"/>
          </p:nvPr>
        </p:nvSpPr>
        <p:spPr/>
        <p:txBody>
          <a:bodyPr/>
          <a:lstStyle/>
          <a:p>
            <a:pPr eaLnBrk="1" hangingPunct="1"/>
            <a:r>
              <a:rPr lang="en-US" dirty="0" smtClean="0">
                <a:cs typeface="Arial" charset="0"/>
              </a:rPr>
              <a:t>Register</a:t>
            </a:r>
          </a:p>
        </p:txBody>
      </p:sp>
      <p:sp>
        <p:nvSpPr>
          <p:cNvPr id="14341" name="AutoShape 4"/>
          <p:cNvSpPr>
            <a:spLocks noChangeArrowheads="1"/>
          </p:cNvSpPr>
          <p:nvPr/>
        </p:nvSpPr>
        <p:spPr bwMode="auto">
          <a:xfrm>
            <a:off x="3733800" y="4038600"/>
            <a:ext cx="2362200" cy="1524000"/>
          </a:xfrm>
          <a:prstGeom prst="wedgeRoundRectCallout">
            <a:avLst>
              <a:gd name="adj1" fmla="val -127898"/>
              <a:gd name="adj2" fmla="val -969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342" name="Text Box 5"/>
          <p:cNvSpPr txBox="1">
            <a:spLocks noChangeArrowheads="1"/>
          </p:cNvSpPr>
          <p:nvPr/>
        </p:nvSpPr>
        <p:spPr bwMode="auto">
          <a:xfrm>
            <a:off x="463550" y="2605088"/>
            <a:ext cx="28194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read</a:t>
            </a:r>
          </a:p>
        </p:txBody>
      </p:sp>
      <p:grpSp>
        <p:nvGrpSpPr>
          <p:cNvPr id="14343" name="Group 19"/>
          <p:cNvGrpSpPr>
            <a:grpSpLocks/>
          </p:cNvGrpSpPr>
          <p:nvPr/>
        </p:nvGrpSpPr>
        <p:grpSpPr bwMode="auto">
          <a:xfrm>
            <a:off x="6705600" y="2667000"/>
            <a:ext cx="1447800" cy="1295400"/>
            <a:chOff x="4224" y="1680"/>
            <a:chExt cx="912" cy="816"/>
          </a:xfrm>
        </p:grpSpPr>
        <p:sp>
          <p:nvSpPr>
            <p:cNvPr id="14347" name="Freeform 7"/>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8" name="Freeform 8"/>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9" name="Freeform 9"/>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50" name="Freeform 10"/>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1" name="Freeform 11"/>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2" name="Freeform 12"/>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3" name="Freeform 13"/>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4" name="Freeform 14"/>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5" name="Freeform 15"/>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4344" name="AutoShape 16"/>
          <p:cNvSpPr>
            <a:spLocks noChangeArrowheads="1"/>
          </p:cNvSpPr>
          <p:nvPr/>
        </p:nvSpPr>
        <p:spPr bwMode="auto">
          <a:xfrm>
            <a:off x="3886200" y="17526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4346" name="Freeform 18"/>
          <p:cNvSpPr>
            <a:spLocks/>
          </p:cNvSpPr>
          <p:nvPr/>
        </p:nvSpPr>
        <p:spPr bwMode="auto">
          <a:xfrm rot="585974">
            <a:off x="6024563" y="358457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 name="Footer Placeholder 19"/>
          <p:cNvSpPr>
            <a:spLocks noGrp="1"/>
          </p:cNvSpPr>
          <p:nvPr>
            <p:ph type="ftr" sz="quarter" idx="10"/>
          </p:nvPr>
        </p:nvSpPr>
        <p:spPr/>
        <p:txBody>
          <a:bodyPr/>
          <a:lstStyle/>
          <a:p>
            <a:pPr>
              <a:defRPr/>
            </a:pPr>
            <a:r>
              <a:rPr lang="en-US" smtClean="0"/>
              <a:t>Art of Multiprocessor Programming</a:t>
            </a:r>
            <a:endParaRPr lang="en-US" dirty="0"/>
          </a:p>
        </p:txBody>
      </p:sp>
      <p:sp>
        <p:nvSpPr>
          <p:cNvPr id="21"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08B226-F9BF-4807-922E-56A26C869BC1}" type="slidenum">
              <a:rPr lang="x-none" sz="1400">
                <a:latin typeface="Arial" pitchFamily="34" charset="0"/>
                <a:cs typeface="Arial" charset="0"/>
              </a:rPr>
              <a:pPr algn="r" eaLnBrk="0" hangingPunct="0"/>
              <a:t>100</a:t>
            </a:fld>
            <a:endParaRPr lang="en-US" sz="1400" dirty="0">
              <a:latin typeface="Arial" pitchFamily="34" charset="0"/>
              <a:cs typeface="Arial" charset="0"/>
            </a:endParaRPr>
          </a:p>
        </p:txBody>
      </p:sp>
      <p:sp>
        <p:nvSpPr>
          <p:cNvPr id="106500"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6501"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2"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6503"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04"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5"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6506"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7"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6508"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9"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6510"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6511"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6512"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6513"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6514"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15"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6"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7"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8"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9"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6520"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21"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22"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6523"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6524"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6525"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6526"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6527"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6528" name="AutoShape 43"/>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AA7C8AC-7C4A-4440-B3C0-490418B8A1A8}" type="slidenum">
              <a:rPr lang="x-none" sz="1400">
                <a:latin typeface="Arial" pitchFamily="34" charset="0"/>
                <a:cs typeface="Arial" charset="0"/>
              </a:rPr>
              <a:pPr algn="r" eaLnBrk="0" hangingPunct="0"/>
              <a:t>101</a:t>
            </a:fld>
            <a:endParaRPr lang="en-US" sz="1400" dirty="0">
              <a:latin typeface="Arial" pitchFamily="34" charset="0"/>
              <a:cs typeface="Arial" charset="0"/>
            </a:endParaRPr>
          </a:p>
        </p:txBody>
      </p:sp>
      <p:sp>
        <p:nvSpPr>
          <p:cNvPr id="107524"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7525"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6"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7527"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28"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9"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7530"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1"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7532"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3"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7534"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7535"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7536"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7537"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7538"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39"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0"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1"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2"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3"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7544"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45"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6"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7547"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7548"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7549"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7550"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7551"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7552"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3"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7554"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7555"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6"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7557"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7558"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9"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7560"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1"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7562"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63"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4" name="AutoShape 44"/>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A68BAD7-73B4-40F6-8DF9-80F5F6F2A757}" type="slidenum">
              <a:rPr lang="x-none" sz="1400">
                <a:latin typeface="Arial" pitchFamily="34" charset="0"/>
                <a:cs typeface="Arial" charset="0"/>
              </a:rPr>
              <a:pPr algn="r" eaLnBrk="0" hangingPunct="0"/>
              <a:t>102</a:t>
            </a:fld>
            <a:endParaRPr lang="en-US" sz="1400" dirty="0">
              <a:latin typeface="Arial" pitchFamily="34" charset="0"/>
              <a:cs typeface="Arial" charset="0"/>
            </a:endParaRPr>
          </a:p>
        </p:txBody>
      </p:sp>
      <p:sp>
        <p:nvSpPr>
          <p:cNvPr id="108548"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854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855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52" name="Text Box 6"/>
          <p:cNvSpPr txBox="1">
            <a:spLocks noChangeArrowheads="1"/>
          </p:cNvSpPr>
          <p:nvPr/>
        </p:nvSpPr>
        <p:spPr bwMode="auto">
          <a:xfrm>
            <a:off x="3402220" y="55880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3"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8554"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5"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8556"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7"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8558"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8559"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8560"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8561"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8562"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3"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4"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5"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6"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7"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8568"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9"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0"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8571"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8572"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8573"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8574"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8575"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8576"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7"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8578"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8579"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0"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8581"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8582"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3"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8584"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5"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8586"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7"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8" name="AutoShape 43"/>
          <p:cNvSpPr>
            <a:spLocks noChangeArrowheads="1"/>
          </p:cNvSpPr>
          <p:nvPr/>
        </p:nvSpPr>
        <p:spPr bwMode="auto">
          <a:xfrm>
            <a:off x="704850" y="1682750"/>
            <a:ext cx="7316788" cy="1535113"/>
          </a:xfrm>
          <a:prstGeom prst="wedgeRoundRectCallout">
            <a:avLst>
              <a:gd name="adj1" fmla="val -5153"/>
              <a:gd name="adj2" fmla="val 8991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The linearization point depends on the execution (not a line in the code)!</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AE5E071-4B57-4089-BF73-1CB11BF99EA2}" type="slidenum">
              <a:rPr lang="x-none" sz="1400">
                <a:latin typeface="Arial" pitchFamily="34" charset="0"/>
                <a:cs typeface="Arial" charset="0"/>
              </a:rPr>
              <a:pPr algn="r" eaLnBrk="0" hangingPunct="0"/>
              <a:t>103</a:t>
            </a:fld>
            <a:endParaRPr lang="en-US" sz="1400" dirty="0">
              <a:latin typeface="Arial" pitchFamily="34" charset="0"/>
              <a:cs typeface="Arial" charset="0"/>
            </a:endParaRPr>
          </a:p>
        </p:txBody>
      </p:sp>
      <p:sp>
        <p:nvSpPr>
          <p:cNvPr id="109572"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09573"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chemeClr val="folHlink"/>
                </a:solidFill>
              </a:rPr>
              <a:t>Atomic snapshot</a:t>
            </a:r>
          </a:p>
        </p:txBody>
      </p:sp>
      <p:sp>
        <p:nvSpPr>
          <p:cNvPr id="109574" name="Text Box 4"/>
          <p:cNvSpPr txBox="1">
            <a:spLocks noChangeArrowheads="1"/>
          </p:cNvSpPr>
          <p:nvPr/>
        </p:nvSpPr>
        <p:spPr bwMode="auto">
          <a:xfrm>
            <a:off x="4483100" y="4330700"/>
            <a:ext cx="24511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Questions?</a:t>
            </a:r>
          </a:p>
        </p:txBody>
      </p:sp>
      <p:sp>
        <p:nvSpPr>
          <p:cNvPr id="109575" name="AutoShape 5"/>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3B37CC-34F9-4083-AEDD-CE0E99BA2B7F}" type="slidenum">
              <a:rPr lang="x-none" sz="1400">
                <a:latin typeface="Arial" pitchFamily="34" charset="0"/>
                <a:cs typeface="Arial" charset="0"/>
              </a:rPr>
              <a:pPr algn="r" eaLnBrk="0" hangingPunct="0"/>
              <a:t>104</a:t>
            </a:fld>
            <a:endParaRPr lang="en-US" sz="1400" dirty="0">
              <a:latin typeface="Arial" pitchFamily="34" charset="0"/>
              <a:cs typeface="Arial" charset="0"/>
            </a:endParaRPr>
          </a:p>
        </p:txBody>
      </p:sp>
      <p:sp>
        <p:nvSpPr>
          <p:cNvPr id="110596"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105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rgbClr val="FF3300"/>
                </a:solidFill>
              </a:rPr>
              <a:t>Atomic snapshot</a:t>
            </a:r>
          </a:p>
        </p:txBody>
      </p:sp>
      <p:sp>
        <p:nvSpPr>
          <p:cNvPr id="110598" name="Text Box 4"/>
          <p:cNvSpPr txBox="1">
            <a:spLocks noChangeArrowheads="1"/>
          </p:cNvSpPr>
          <p:nvPr/>
        </p:nvSpPr>
        <p:spPr bwMode="auto">
          <a:xfrm>
            <a:off x="4495800" y="48641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10599" name="AutoShape 5"/>
          <p:cNvSpPr>
            <a:spLocks noChangeArrowheads="1"/>
          </p:cNvSpPr>
          <p:nvPr/>
        </p:nvSpPr>
        <p:spPr bwMode="auto">
          <a:xfrm>
            <a:off x="4318000" y="4724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8F09D07-4157-4FBA-A670-EBD291EE9E42}" type="slidenum">
              <a:rPr lang="x-none" sz="1400">
                <a:latin typeface="Arial" pitchFamily="34" charset="0"/>
                <a:cs typeface="Arial" charset="0"/>
              </a:rPr>
              <a:pPr algn="r" eaLnBrk="0" hangingPunct="0"/>
              <a:t>105</a:t>
            </a:fld>
            <a:endParaRPr lang="en-US" sz="1400" dirty="0">
              <a:latin typeface="Arial" pitchFamily="34" charset="0"/>
              <a:cs typeface="Arial" charset="0"/>
            </a:endParaRPr>
          </a:p>
        </p:txBody>
      </p:sp>
      <p:sp>
        <p:nvSpPr>
          <p:cNvPr id="111620"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1621" name="AutoShape 12"/>
          <p:cNvSpPr>
            <a:spLocks/>
          </p:cNvSpPr>
          <p:nvPr/>
        </p:nvSpPr>
        <p:spPr bwMode="auto">
          <a:xfrm>
            <a:off x="5638800" y="2209800"/>
            <a:ext cx="609600" cy="2984500"/>
          </a:xfrm>
          <a:prstGeom prst="rightBrace">
            <a:avLst>
              <a:gd name="adj1" fmla="val 40799"/>
              <a:gd name="adj2" fmla="val 50000"/>
            </a:avLst>
          </a:prstGeom>
          <a:noFill/>
          <a:ln w="38100">
            <a:solidFill>
              <a:srgbClr val="FF0000"/>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1622" name="Text Box 14"/>
          <p:cNvSpPr txBox="1">
            <a:spLocks noChangeArrowheads="1"/>
          </p:cNvSpPr>
          <p:nvPr/>
        </p:nvSpPr>
        <p:spPr bwMode="auto">
          <a:xfrm>
            <a:off x="1841500" y="2844800"/>
            <a:ext cx="1957388" cy="762000"/>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update</a:t>
            </a:r>
          </a:p>
        </p:txBody>
      </p:sp>
      <p:sp>
        <p:nvSpPr>
          <p:cNvPr id="111623" name="Text Box 15"/>
          <p:cNvSpPr txBox="1">
            <a:spLocks noChangeArrowheads="1"/>
          </p:cNvSpPr>
          <p:nvPr/>
        </p:nvSpPr>
        <p:spPr bwMode="auto">
          <a:xfrm>
            <a:off x="6280800" y="3276600"/>
            <a:ext cx="1377300" cy="769441"/>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scan</a:t>
            </a:r>
          </a:p>
        </p:txBody>
      </p:sp>
      <p:grpSp>
        <p:nvGrpSpPr>
          <p:cNvPr id="111624" name="Group 16"/>
          <p:cNvGrpSpPr>
            <a:grpSpLocks/>
          </p:cNvGrpSpPr>
          <p:nvPr/>
        </p:nvGrpSpPr>
        <p:grpSpPr bwMode="auto">
          <a:xfrm rot="-5400000">
            <a:off x="3522663" y="3287712"/>
            <a:ext cx="3036888" cy="728663"/>
            <a:chOff x="1488" y="1872"/>
            <a:chExt cx="2976" cy="384"/>
          </a:xfrm>
        </p:grpSpPr>
        <p:sp>
          <p:nvSpPr>
            <p:cNvPr id="440337" name="Rectangle 17"/>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11627" name="Line 1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111628" name="Line 1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111629" name="Line 2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111630" name="Line 2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111631" name="Line 2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111632" name="Line 2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111625" name="AutoShape 24"/>
          <p:cNvSpPr>
            <a:spLocks noChangeArrowheads="1"/>
          </p:cNvSpPr>
          <p:nvPr/>
        </p:nvSpPr>
        <p:spPr bwMode="auto">
          <a:xfrm>
            <a:off x="3784600" y="2997200"/>
            <a:ext cx="965200" cy="546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7C80"/>
          </a:solidFill>
          <a:ln w="38100" algn="ctr">
            <a:noFill/>
            <a:miter lim="800000"/>
            <a:headEnd/>
            <a:tailEnd/>
          </a:ln>
        </p:spPr>
        <p:txBody>
          <a:bodyPr wrap="none" anchor="ctr"/>
          <a:lstStyle/>
          <a:p>
            <a:endParaRPr lang="en-US"/>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E320BED-5927-45F6-ABD5-9F1E4B38BB29}" type="slidenum">
              <a:rPr lang="x-none" sz="1400">
                <a:latin typeface="Arial" pitchFamily="34" charset="0"/>
                <a:cs typeface="Arial" charset="0"/>
              </a:rPr>
              <a:pPr algn="r" eaLnBrk="0" hangingPunct="0"/>
              <a:t>106</a:t>
            </a:fld>
            <a:endParaRPr lang="en-US" sz="1400" dirty="0">
              <a:latin typeface="Arial" pitchFamily="34" charset="0"/>
              <a:cs typeface="Arial" charset="0"/>
            </a:endParaRPr>
          </a:p>
        </p:txBody>
      </p:sp>
      <p:sp>
        <p:nvSpPr>
          <p:cNvPr id="112644"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2645" name="Rectangle 3"/>
          <p:cNvSpPr>
            <a:spLocks noGrp="1" noChangeArrowheads="1"/>
          </p:cNvSpPr>
          <p:nvPr>
            <p:ph type="body" idx="4294967295"/>
          </p:nvPr>
        </p:nvSpPr>
        <p:spPr/>
        <p:txBody>
          <a:bodyPr/>
          <a:lstStyle/>
          <a:p>
            <a:pPr eaLnBrk="1" hangingPunct="1"/>
            <a:r>
              <a:rPr lang="en-US" smtClean="0"/>
              <a:t>Array of SWMR atomic registers</a:t>
            </a:r>
          </a:p>
          <a:p>
            <a:pPr eaLnBrk="1" hangingPunct="1"/>
            <a:r>
              <a:rPr lang="en-US" smtClean="0"/>
              <a:t>Take instantaneous snapshot of all</a:t>
            </a:r>
          </a:p>
          <a:p>
            <a:pPr eaLnBrk="1" hangingPunct="1"/>
            <a:r>
              <a:rPr lang="en-US" smtClean="0"/>
              <a:t>Generalizes to MRMW registers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BC37E5E-D95D-4C34-A475-6EED8050EB79}" type="slidenum">
              <a:rPr lang="x-none" sz="1400">
                <a:latin typeface="Arial" pitchFamily="34" charset="0"/>
                <a:cs typeface="Arial" charset="0"/>
              </a:rPr>
              <a:pPr algn="r" eaLnBrk="0" hangingPunct="0"/>
              <a:t>107</a:t>
            </a:fld>
            <a:endParaRPr lang="en-US" sz="1400" dirty="0">
              <a:latin typeface="Arial" pitchFamily="34" charset="0"/>
              <a:cs typeface="Arial" charset="0"/>
            </a:endParaRPr>
          </a:p>
        </p:txBody>
      </p:sp>
      <p:sp>
        <p:nvSpPr>
          <p:cNvPr id="113668" name="Rectangle 2"/>
          <p:cNvSpPr>
            <a:spLocks noGrp="1" noChangeArrowheads="1"/>
          </p:cNvSpPr>
          <p:nvPr>
            <p:ph type="title" idx="4294967295"/>
          </p:nvPr>
        </p:nvSpPr>
        <p:spPr/>
        <p:txBody>
          <a:bodyPr/>
          <a:lstStyle/>
          <a:p>
            <a:pPr eaLnBrk="1" hangingPunct="1"/>
            <a:r>
              <a:rPr lang="en-US" smtClean="0">
                <a:latin typeface="Arial" charset="0"/>
                <a:cs typeface="Arial" charset="0"/>
              </a:rPr>
              <a:t>Snapshot Interface</a:t>
            </a:r>
          </a:p>
        </p:txBody>
      </p:sp>
      <p:sp>
        <p:nvSpPr>
          <p:cNvPr id="113669" name="Rectangle 4"/>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latin typeface="Courier New" pitchFamily="49" charset="0"/>
                <a:cs typeface="Courier New" pitchFamily="49" charset="0"/>
              </a:rPr>
              <a:t>public interface </a:t>
            </a:r>
            <a:r>
              <a:rPr lang="en-US" sz="2800" b="1" dirty="0">
                <a:solidFill>
                  <a:srgbClr val="0066CC"/>
                </a:solidFill>
                <a:latin typeface="Courier New" pitchFamily="49" charset="0"/>
                <a:cs typeface="Courier New" pitchFamily="49" charset="0"/>
              </a:rPr>
              <a:t>Snapshot {</a:t>
            </a:r>
          </a:p>
          <a:p>
            <a:pPr marL="231775" indent="-231775" eaLnBrk="0" hangingPunct="0">
              <a:lnSpc>
                <a:spcPct val="80000"/>
              </a:lnSpc>
              <a:spcBef>
                <a:spcPct val="20000"/>
              </a:spcBef>
            </a:pPr>
            <a:r>
              <a:rPr lang="en-US" sz="2800" b="1" dirty="0">
                <a:latin typeface="Courier New" pitchFamily="49" charset="0"/>
                <a:cs typeface="Courier New" pitchFamily="49" charset="0"/>
              </a:rPr>
              <a:t>  public </a:t>
            </a:r>
            <a:r>
              <a:rPr lang="en-US" sz="2800" b="1" dirty="0" err="1">
                <a:latin typeface="Courier New" pitchFamily="49" charset="0"/>
                <a:cs typeface="Courier New" pitchFamily="49" charset="0"/>
              </a:rPr>
              <a:t>int</a:t>
            </a:r>
            <a:r>
              <a:rPr lang="en-US" sz="2800" b="1" dirty="0">
                <a:solidFill>
                  <a:schemeClr val="accent2"/>
                </a:solidFill>
                <a:latin typeface="Courier New" pitchFamily="49" charset="0"/>
                <a:cs typeface="Courier New" pitchFamily="49" charset="0"/>
              </a:rPr>
              <a:t> </a:t>
            </a:r>
            <a:r>
              <a:rPr lang="en-US" sz="2800" b="1" dirty="0">
                <a:solidFill>
                  <a:srgbClr val="0066CC"/>
                </a:solidFill>
                <a:latin typeface="Courier New" pitchFamily="49" charset="0"/>
                <a:cs typeface="Courier New" pitchFamily="49" charset="0"/>
              </a:rPr>
              <a:t>update(</a:t>
            </a:r>
            <a:r>
              <a:rPr lang="en-US" sz="2800" b="1" dirty="0" err="1">
                <a:latin typeface="Courier New" pitchFamily="49" charset="0"/>
                <a:cs typeface="Courier New" pitchFamily="49" charset="0"/>
              </a:rPr>
              <a:t>int</a:t>
            </a:r>
            <a:r>
              <a:rPr lang="en-US" sz="2800" b="1" dirty="0">
                <a:solidFill>
                  <a:srgbClr val="0066CC"/>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a:t>
            </a:r>
            <a:r>
              <a:rPr lang="en-US" sz="2800" b="1" dirty="0">
                <a:solidFill>
                  <a:srgbClr val="0066CC"/>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rgbClr val="0066CC"/>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9CE8F7-6E30-4473-B54C-74FC929C7C91}" type="slidenum">
              <a:rPr lang="x-none" sz="1400">
                <a:latin typeface="Arial" pitchFamily="34" charset="0"/>
                <a:cs typeface="Arial" charset="0"/>
              </a:rPr>
              <a:pPr algn="r" eaLnBrk="0" hangingPunct="0"/>
              <a:t>108</a:t>
            </a:fld>
            <a:endParaRPr lang="en-US" sz="1400" dirty="0">
              <a:latin typeface="Arial" pitchFamily="34" charset="0"/>
              <a:cs typeface="Arial" charset="0"/>
            </a:endParaRPr>
          </a:p>
        </p:txBody>
      </p:sp>
      <p:sp>
        <p:nvSpPr>
          <p:cNvPr id="114692" name="Rectangle 2"/>
          <p:cNvSpPr>
            <a:spLocks noGrp="1" noChangeArrowheads="1"/>
          </p:cNvSpPr>
          <p:nvPr>
            <p:ph type="title" idx="4294967295"/>
          </p:nvPr>
        </p:nvSpPr>
        <p:spPr/>
        <p:txBody>
          <a:bodyPr/>
          <a:lstStyle/>
          <a:p>
            <a:pPr eaLnBrk="1" hangingPunct="1"/>
            <a:r>
              <a:rPr lang="en-US" dirty="0" smtClean="0">
                <a:latin typeface="Arial" charset="0"/>
                <a:cs typeface="Arial" charset="0"/>
              </a:rPr>
              <a:t>Snapshot Interface</a:t>
            </a:r>
          </a:p>
        </p:txBody>
      </p:sp>
      <p:sp>
        <p:nvSpPr>
          <p:cNvPr id="114693"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public interface Snapshot {</a:t>
            </a:r>
          </a:p>
          <a:p>
            <a:pPr marL="231775" indent="-231775" eaLnBrk="0" hangingPunct="0">
              <a:lnSpc>
                <a:spcPct val="80000"/>
              </a:lnSpc>
              <a:spcBef>
                <a:spcPct val="20000"/>
              </a:spcBef>
            </a:pPr>
            <a:r>
              <a:rPr lang="en-US" sz="2800" b="1" dirty="0">
                <a:latin typeface="Courier New" pitchFamily="49" charset="0"/>
                <a:cs typeface="Courier New" pitchFamily="49" charset="0"/>
              </a:rPr>
              <a:t>  public </a:t>
            </a:r>
            <a:r>
              <a:rPr lang="en-US" sz="2800" b="1" dirty="0" err="1">
                <a:latin typeface="Courier New" pitchFamily="49" charset="0"/>
                <a:cs typeface="Courier New" pitchFamily="49" charset="0"/>
              </a:rPr>
              <a:t>int</a:t>
            </a:r>
            <a:r>
              <a:rPr lang="en-US" sz="2800" b="1" dirty="0">
                <a:solidFill>
                  <a:schemeClr val="accent2"/>
                </a:solidFill>
                <a:latin typeface="Courier New" pitchFamily="49" charset="0"/>
                <a:cs typeface="Courier New" pitchFamily="49" charset="0"/>
              </a:rPr>
              <a:t> </a:t>
            </a:r>
            <a:r>
              <a:rPr lang="en-US" sz="2800" b="1" dirty="0">
                <a:solidFill>
                  <a:srgbClr val="0066CC"/>
                </a:solidFill>
                <a:latin typeface="Courier New" pitchFamily="49" charset="0"/>
                <a:cs typeface="Courier New" pitchFamily="49" charset="0"/>
              </a:rPr>
              <a:t>update(</a:t>
            </a:r>
            <a:r>
              <a:rPr lang="en-US" sz="2800" b="1" dirty="0" err="1">
                <a:latin typeface="Courier New" pitchFamily="49" charset="0"/>
                <a:cs typeface="Courier New" pitchFamily="49" charset="0"/>
              </a:rPr>
              <a:t>int</a:t>
            </a:r>
            <a:r>
              <a:rPr lang="en-US" sz="2800" b="1" dirty="0">
                <a:solidFill>
                  <a:srgbClr val="0066CC"/>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solidFill>
                  <a:schemeClr val="folHlink"/>
                </a:solidFill>
                <a:latin typeface="Courier New" pitchFamily="49" charset="0"/>
                <a:cs typeface="Courier New" pitchFamily="49" charset="0"/>
              </a:rPr>
              <a:t>public </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a:t>
            </a:r>
          </a:p>
        </p:txBody>
      </p:sp>
      <p:sp>
        <p:nvSpPr>
          <p:cNvPr id="114694" name="AutoShape 4"/>
          <p:cNvSpPr>
            <a:spLocks noChangeArrowheads="1"/>
          </p:cNvSpPr>
          <p:nvPr/>
        </p:nvSpPr>
        <p:spPr bwMode="auto">
          <a:xfrm>
            <a:off x="1485900" y="3429000"/>
            <a:ext cx="5575300" cy="457200"/>
          </a:xfrm>
          <a:prstGeom prst="wedgeRoundRectCallout">
            <a:avLst>
              <a:gd name="adj1" fmla="val -15032"/>
              <a:gd name="adj2" fmla="val -2531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4695" name="Text Box 5"/>
          <p:cNvSpPr txBox="1">
            <a:spLocks noChangeArrowheads="1"/>
          </p:cNvSpPr>
          <p:nvPr/>
        </p:nvSpPr>
        <p:spPr bwMode="auto">
          <a:xfrm>
            <a:off x="907882" y="1863725"/>
            <a:ext cx="6878806" cy="646331"/>
          </a:xfrm>
          <a:prstGeom prst="rect">
            <a:avLst/>
          </a:prstGeom>
          <a:noFill/>
          <a:ln w="9525">
            <a:noFill/>
            <a:miter lim="800000"/>
            <a:headEnd/>
            <a:tailEnd/>
          </a:ln>
        </p:spPr>
        <p:txBody>
          <a:bodyPr wrap="none">
            <a:spAutoFit/>
          </a:bodyPr>
          <a:lstStyle/>
          <a:p>
            <a:pPr algn="r" eaLnBrk="0" hangingPunct="0"/>
            <a:r>
              <a:rPr lang="en-US" sz="3600" b="1" dirty="0">
                <a:solidFill>
                  <a:srgbClr val="FF3300"/>
                </a:solidFill>
                <a:latin typeface="Arial" pitchFamily="34" charset="0"/>
                <a:cs typeface="Courier New" pitchFamily="49" charset="0"/>
              </a:rPr>
              <a:t>Thread </a:t>
            </a:r>
            <a:r>
              <a:rPr lang="en-US" sz="3600" b="1" dirty="0" err="1">
                <a:latin typeface="Arial" pitchFamily="34" charset="0"/>
                <a:cs typeface="Courier New" pitchFamily="49" charset="0"/>
              </a:rPr>
              <a:t>i</a:t>
            </a:r>
            <a:r>
              <a:rPr lang="en-US" sz="3600" b="1" dirty="0">
                <a:solidFill>
                  <a:srgbClr val="FF3300"/>
                </a:solidFill>
                <a:latin typeface="Arial" pitchFamily="34" charset="0"/>
                <a:cs typeface="Courier New" pitchFamily="49" charset="0"/>
              </a:rPr>
              <a:t> writes </a:t>
            </a:r>
            <a:r>
              <a:rPr lang="en-US" sz="3600" b="1" dirty="0">
                <a:latin typeface="Arial" pitchFamily="34" charset="0"/>
                <a:cs typeface="Courier New" pitchFamily="49" charset="0"/>
              </a:rPr>
              <a:t>v</a:t>
            </a:r>
            <a:r>
              <a:rPr lang="en-US" sz="3600" b="1" dirty="0">
                <a:solidFill>
                  <a:srgbClr val="FF3300"/>
                </a:solidFill>
                <a:latin typeface="Arial" pitchFamily="34" charset="0"/>
                <a:cs typeface="Courier New" pitchFamily="49" charset="0"/>
              </a:rPr>
              <a:t> to its register</a:t>
            </a:r>
            <a:endParaRPr lang="en-US" sz="36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528C32F-4598-49AB-8151-AFF9B58CEF0F}" type="slidenum">
              <a:rPr lang="x-none" sz="1400">
                <a:latin typeface="Arial" pitchFamily="34" charset="0"/>
                <a:cs typeface="Arial" charset="0"/>
              </a:rPr>
              <a:pPr algn="r" eaLnBrk="0" hangingPunct="0"/>
              <a:t>109</a:t>
            </a:fld>
            <a:endParaRPr lang="en-US" sz="1400" dirty="0">
              <a:latin typeface="Arial" pitchFamily="34" charset="0"/>
              <a:cs typeface="Arial" charset="0"/>
            </a:endParaRPr>
          </a:p>
        </p:txBody>
      </p:sp>
      <p:sp>
        <p:nvSpPr>
          <p:cNvPr id="115716" name="Rectangle 2"/>
          <p:cNvSpPr>
            <a:spLocks noGrp="1" noChangeArrowheads="1"/>
          </p:cNvSpPr>
          <p:nvPr>
            <p:ph type="title" idx="4294967295"/>
          </p:nvPr>
        </p:nvSpPr>
        <p:spPr/>
        <p:txBody>
          <a:bodyPr/>
          <a:lstStyle/>
          <a:p>
            <a:pPr eaLnBrk="1" hangingPunct="1"/>
            <a:r>
              <a:rPr lang="en-US" smtClean="0">
                <a:latin typeface="Arial" charset="0"/>
                <a:cs typeface="Arial" charset="0"/>
              </a:rPr>
              <a:t>Snapshot Interface</a:t>
            </a:r>
          </a:p>
        </p:txBody>
      </p:sp>
      <p:sp>
        <p:nvSpPr>
          <p:cNvPr id="115717"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public interface Snapshot {</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  public </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update(</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a:t>
            </a:r>
            <a:r>
              <a:rPr lang="en-US" sz="2800" b="1" dirty="0">
                <a:solidFill>
                  <a:srgbClr val="0066CC"/>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a:t>
            </a:r>
          </a:p>
        </p:txBody>
      </p:sp>
      <p:sp>
        <p:nvSpPr>
          <p:cNvPr id="115718" name="AutoShape 6"/>
          <p:cNvSpPr>
            <a:spLocks noChangeArrowheads="1"/>
          </p:cNvSpPr>
          <p:nvPr/>
        </p:nvSpPr>
        <p:spPr bwMode="auto">
          <a:xfrm>
            <a:off x="1574800" y="3886200"/>
            <a:ext cx="4368800" cy="533400"/>
          </a:xfrm>
          <a:prstGeom prst="wedgeRoundRectCallout">
            <a:avLst>
              <a:gd name="adj1" fmla="val 13083"/>
              <a:gd name="adj2" fmla="val -24821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5719" name="Text Box 7"/>
          <p:cNvSpPr txBox="1">
            <a:spLocks noChangeArrowheads="1"/>
          </p:cNvSpPr>
          <p:nvPr/>
        </p:nvSpPr>
        <p:spPr bwMode="auto">
          <a:xfrm>
            <a:off x="152400" y="2143780"/>
            <a:ext cx="8370888"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Instantaneous snapshot of all </a:t>
            </a:r>
            <a:r>
              <a:rPr lang="en-US" sz="2800" b="1" dirty="0" err="1">
                <a:solidFill>
                  <a:srgbClr val="FF3300"/>
                </a:solidFill>
                <a:latin typeface="Arial" pitchFamily="34" charset="0"/>
                <a:cs typeface="Courier New" pitchFamily="49" charset="0"/>
              </a:rPr>
              <a:t>theads</a:t>
            </a:r>
            <a:r>
              <a:rPr lang="en-US" sz="2800" b="1" dirty="0">
                <a:solidFill>
                  <a:srgbClr val="FF3300"/>
                </a:solidFill>
                <a:latin typeface="Arial" pitchFamily="34" charset="0"/>
                <a:cs typeface="Courier New" pitchFamily="49" charset="0"/>
              </a:rPr>
              <a:t>’ registers</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5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10D4B99-3E83-4324-8197-418F30C6516B}" type="slidenum">
              <a:rPr lang="x-none" sz="1400">
                <a:latin typeface="Arial" pitchFamily="34" charset="0"/>
                <a:cs typeface="Arial" charset="0"/>
              </a:rPr>
              <a:pPr algn="r" eaLnBrk="0" hangingPunct="0"/>
              <a:t>11</a:t>
            </a:fld>
            <a:endParaRPr lang="en-US" sz="1400" dirty="0">
              <a:latin typeface="Arial" pitchFamily="34" charset="0"/>
              <a:cs typeface="Arial" charset="0"/>
            </a:endParaRPr>
          </a:p>
        </p:txBody>
      </p:sp>
      <p:sp>
        <p:nvSpPr>
          <p:cNvPr id="15364" name="Rectangle 2"/>
          <p:cNvSpPr>
            <a:spLocks noGrp="1" noChangeArrowheads="1"/>
          </p:cNvSpPr>
          <p:nvPr>
            <p:ph type="title" idx="4294967295"/>
          </p:nvPr>
        </p:nvSpPr>
        <p:spPr/>
        <p:txBody>
          <a:bodyPr/>
          <a:lstStyle/>
          <a:p>
            <a:pPr eaLnBrk="1" hangingPunct="1"/>
            <a:r>
              <a:rPr lang="en-US" dirty="0" smtClean="0">
                <a:cs typeface="Arial" charset="0"/>
              </a:rPr>
              <a:t>Register</a:t>
            </a:r>
          </a:p>
        </p:txBody>
      </p:sp>
      <p:sp>
        <p:nvSpPr>
          <p:cNvPr id="15365" name="AutoShape 4"/>
          <p:cNvSpPr>
            <a:spLocks noChangeArrowheads="1"/>
          </p:cNvSpPr>
          <p:nvPr/>
        </p:nvSpPr>
        <p:spPr bwMode="auto">
          <a:xfrm>
            <a:off x="3810000" y="4038600"/>
            <a:ext cx="2286000" cy="1524000"/>
          </a:xfrm>
          <a:prstGeom prst="wedgeRoundRectCallout">
            <a:avLst>
              <a:gd name="adj1" fmla="val 79960"/>
              <a:gd name="adj2" fmla="val -13002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6" name="Text Box 5"/>
          <p:cNvSpPr txBox="1">
            <a:spLocks noChangeArrowheads="1"/>
          </p:cNvSpPr>
          <p:nvPr/>
        </p:nvSpPr>
        <p:spPr bwMode="auto">
          <a:xfrm>
            <a:off x="5443538" y="2082800"/>
            <a:ext cx="2819400" cy="584775"/>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written</a:t>
            </a:r>
          </a:p>
        </p:txBody>
      </p:sp>
      <p:grpSp>
        <p:nvGrpSpPr>
          <p:cNvPr id="15367" name="Group 17"/>
          <p:cNvGrpSpPr>
            <a:grpSpLocks/>
          </p:cNvGrpSpPr>
          <p:nvPr/>
        </p:nvGrpSpPr>
        <p:grpSpPr bwMode="auto">
          <a:xfrm>
            <a:off x="990600" y="2590800"/>
            <a:ext cx="1752600" cy="1524000"/>
            <a:chOff x="1248" y="2016"/>
            <a:chExt cx="1104" cy="960"/>
          </a:xfrm>
        </p:grpSpPr>
        <p:grpSp>
          <p:nvGrpSpPr>
            <p:cNvPr id="15370" name="Group 18"/>
            <p:cNvGrpSpPr>
              <a:grpSpLocks/>
            </p:cNvGrpSpPr>
            <p:nvPr/>
          </p:nvGrpSpPr>
          <p:grpSpPr bwMode="auto">
            <a:xfrm>
              <a:off x="1248" y="2016"/>
              <a:ext cx="912" cy="816"/>
              <a:chOff x="3168" y="1824"/>
              <a:chExt cx="912" cy="816"/>
            </a:xfrm>
          </p:grpSpPr>
          <p:sp>
            <p:nvSpPr>
              <p:cNvPr id="15372" name="Freeform 1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3" name="Freeform 2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4" name="Freeform 2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5" name="Freeform 2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5376" name="Freeform 2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5377" name="Freeform 2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5378" name="Freeform 2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79" name="Freeform 2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80" name="Freeform 2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5371" name="Freeform 2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5369" name="Text Box 29"/>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
        <p:nvSpPr>
          <p:cNvPr id="21" name="Footer Placeholder 2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8F3A99-B39B-4260-A7BB-77EB7CE24EB2}" type="slidenum">
              <a:rPr lang="x-none" sz="1400">
                <a:latin typeface="Arial" pitchFamily="34" charset="0"/>
                <a:cs typeface="Arial" charset="0"/>
              </a:rPr>
              <a:pPr algn="r" eaLnBrk="0" hangingPunct="0"/>
              <a:t>110</a:t>
            </a:fld>
            <a:endParaRPr lang="en-US" sz="1400" dirty="0">
              <a:latin typeface="Arial" pitchFamily="34" charset="0"/>
              <a:cs typeface="Arial" charset="0"/>
            </a:endParaRPr>
          </a:p>
        </p:txBody>
      </p:sp>
      <p:sp>
        <p:nvSpPr>
          <p:cNvPr id="116740" name="Rectangle 2"/>
          <p:cNvSpPr>
            <a:spLocks noGrp="1" noChangeArrowheads="1"/>
          </p:cNvSpPr>
          <p:nvPr>
            <p:ph type="title" idx="4294967295"/>
          </p:nvPr>
        </p:nvSpPr>
        <p:spPr/>
        <p:txBody>
          <a:bodyPr/>
          <a:lstStyle/>
          <a:p>
            <a:pPr eaLnBrk="1" hangingPunct="1"/>
            <a:r>
              <a:rPr lang="en-US" smtClean="0">
                <a:latin typeface="Arial" charset="0"/>
                <a:cs typeface="Arial" charset="0"/>
              </a:rPr>
              <a:t>Atomic Snapshot</a:t>
            </a:r>
          </a:p>
        </p:txBody>
      </p:sp>
      <p:sp>
        <p:nvSpPr>
          <p:cNvPr id="116741" name="Rectangle 3"/>
          <p:cNvSpPr>
            <a:spLocks noGrp="1" noChangeArrowheads="1"/>
          </p:cNvSpPr>
          <p:nvPr>
            <p:ph type="body" idx="4294967295"/>
          </p:nvPr>
        </p:nvSpPr>
        <p:spPr/>
        <p:txBody>
          <a:bodyPr/>
          <a:lstStyle/>
          <a:p>
            <a:pPr eaLnBrk="1" hangingPunct="1"/>
            <a:r>
              <a:rPr lang="en-US" smtClean="0"/>
              <a:t>Collect</a:t>
            </a:r>
          </a:p>
          <a:p>
            <a:pPr lvl="1" eaLnBrk="1" hangingPunct="1"/>
            <a:r>
              <a:rPr lang="en-US" smtClean="0"/>
              <a:t>Read values one at a time</a:t>
            </a:r>
          </a:p>
          <a:p>
            <a:pPr eaLnBrk="1" hangingPunct="1"/>
            <a:r>
              <a:rPr lang="en-US" smtClean="0"/>
              <a:t>Problem</a:t>
            </a:r>
          </a:p>
          <a:p>
            <a:pPr lvl="1" eaLnBrk="1" hangingPunct="1"/>
            <a:r>
              <a:rPr lang="en-US" smtClean="0"/>
              <a:t>Incompatible concurrent collects</a:t>
            </a:r>
          </a:p>
          <a:p>
            <a:pPr lvl="1" eaLnBrk="1" hangingPunct="1"/>
            <a:r>
              <a:rPr lang="en-US" smtClean="0"/>
              <a:t>Result not linearizable</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A5F93D4-65B0-4AF2-B1A8-7EDDF467E178}" type="slidenum">
              <a:rPr lang="x-none" sz="1400">
                <a:latin typeface="Arial" pitchFamily="34" charset="0"/>
                <a:cs typeface="Arial" charset="0"/>
              </a:rPr>
              <a:pPr algn="r" eaLnBrk="0" hangingPunct="0"/>
              <a:t>111</a:t>
            </a:fld>
            <a:endParaRPr lang="en-US" sz="1400" dirty="0">
              <a:latin typeface="Arial" pitchFamily="34" charset="0"/>
              <a:cs typeface="Arial" charset="0"/>
            </a:endParaRPr>
          </a:p>
        </p:txBody>
      </p:sp>
      <p:sp>
        <p:nvSpPr>
          <p:cNvPr id="117764" name="Rectangle 2"/>
          <p:cNvSpPr>
            <a:spLocks noGrp="1" noChangeArrowheads="1"/>
          </p:cNvSpPr>
          <p:nvPr>
            <p:ph type="title" idx="4294967295"/>
          </p:nvPr>
        </p:nvSpPr>
        <p:spPr/>
        <p:txBody>
          <a:bodyPr/>
          <a:lstStyle/>
          <a:p>
            <a:pPr eaLnBrk="1" hangingPunct="1"/>
            <a:r>
              <a:rPr lang="en-US" smtClean="0">
                <a:latin typeface="Arial" charset="0"/>
                <a:cs typeface="Arial" charset="0"/>
              </a:rPr>
              <a:t>Clean Collects</a:t>
            </a:r>
          </a:p>
        </p:txBody>
      </p:sp>
      <p:sp>
        <p:nvSpPr>
          <p:cNvPr id="117765" name="Rectangle 3"/>
          <p:cNvSpPr>
            <a:spLocks noGrp="1" noChangeArrowheads="1"/>
          </p:cNvSpPr>
          <p:nvPr>
            <p:ph type="body" idx="4294967295"/>
          </p:nvPr>
        </p:nvSpPr>
        <p:spPr/>
        <p:txBody>
          <a:bodyPr/>
          <a:lstStyle/>
          <a:p>
            <a:pPr eaLnBrk="1" hangingPunct="1"/>
            <a:r>
              <a:rPr lang="en-US" smtClean="0"/>
              <a:t>Clean Collect</a:t>
            </a:r>
          </a:p>
          <a:p>
            <a:pPr lvl="1" eaLnBrk="1" hangingPunct="1"/>
            <a:r>
              <a:rPr lang="en-US" smtClean="0"/>
              <a:t>Collect during which nothing changed</a:t>
            </a:r>
          </a:p>
          <a:p>
            <a:pPr lvl="1" eaLnBrk="1" hangingPunct="1"/>
            <a:r>
              <a:rPr lang="en-US" smtClean="0"/>
              <a:t>Can we make it happen?</a:t>
            </a:r>
          </a:p>
          <a:p>
            <a:pPr lvl="1" eaLnBrk="1" hangingPunct="1"/>
            <a:r>
              <a:rPr lang="en-US" smtClean="0"/>
              <a:t>Can we detect it?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3B06906-E3FC-4474-BBC7-B18E38BC9B75}" type="slidenum">
              <a:rPr lang="x-none" sz="1400">
                <a:latin typeface="Arial" pitchFamily="34" charset="0"/>
                <a:cs typeface="Arial" charset="0"/>
              </a:rPr>
              <a:pPr algn="r" eaLnBrk="0" hangingPunct="0"/>
              <a:t>112</a:t>
            </a:fld>
            <a:endParaRPr lang="en-US" sz="1400" dirty="0">
              <a:latin typeface="Arial" pitchFamily="34" charset="0"/>
              <a:cs typeface="Arial" charset="0"/>
            </a:endParaRPr>
          </a:p>
        </p:txBody>
      </p:sp>
      <p:sp>
        <p:nvSpPr>
          <p:cNvPr id="11878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18789" name="Rectangle 4"/>
          <p:cNvSpPr>
            <a:spLocks noGrp="1" noChangeArrowheads="1"/>
          </p:cNvSpPr>
          <p:nvPr>
            <p:ph type="body" idx="4294967295"/>
          </p:nvPr>
        </p:nvSpPr>
        <p:spPr/>
        <p:txBody>
          <a:bodyPr/>
          <a:lstStyle/>
          <a:p>
            <a:pPr eaLnBrk="1" hangingPunct="1"/>
            <a:r>
              <a:rPr lang="en-US" smtClean="0"/>
              <a:t>Put increasing labels on each entry</a:t>
            </a:r>
          </a:p>
          <a:p>
            <a:pPr eaLnBrk="1" hangingPunct="1"/>
            <a:r>
              <a:rPr lang="en-US" smtClean="0"/>
              <a:t>Collect twice</a:t>
            </a:r>
          </a:p>
          <a:p>
            <a:pPr eaLnBrk="1" hangingPunct="1"/>
            <a:r>
              <a:rPr lang="en-US" smtClean="0"/>
              <a:t>If both agree,</a:t>
            </a:r>
          </a:p>
          <a:p>
            <a:pPr lvl="1" eaLnBrk="1" hangingPunct="1"/>
            <a:r>
              <a:rPr lang="en-US" smtClean="0"/>
              <a:t>We’re done</a:t>
            </a:r>
          </a:p>
          <a:p>
            <a:pPr eaLnBrk="1" hangingPunct="1"/>
            <a:r>
              <a:rPr lang="en-US" smtClean="0"/>
              <a:t>Otherwise,</a:t>
            </a:r>
          </a:p>
          <a:p>
            <a:pPr lvl="1" eaLnBrk="1" hangingPunct="1"/>
            <a:r>
              <a:rPr lang="en-US" smtClean="0"/>
              <a:t>Try again</a:t>
            </a:r>
          </a:p>
        </p:txBody>
      </p:sp>
      <p:grpSp>
        <p:nvGrpSpPr>
          <p:cNvPr id="118790" name="Group 58"/>
          <p:cNvGrpSpPr>
            <a:grpSpLocks/>
          </p:cNvGrpSpPr>
          <p:nvPr/>
        </p:nvGrpSpPr>
        <p:grpSpPr bwMode="auto">
          <a:xfrm>
            <a:off x="5083175" y="4214813"/>
            <a:ext cx="627063" cy="1914525"/>
            <a:chOff x="3202" y="2638"/>
            <a:chExt cx="395" cy="1206"/>
          </a:xfrm>
        </p:grpSpPr>
        <p:grpSp>
          <p:nvGrpSpPr>
            <p:cNvPr id="118811"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20"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1"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2"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3"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4"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5"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812"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813" name="Text Box 15"/>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814" name="Text Box 16"/>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5" name="Text Box 17"/>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16" name="Text Box 18"/>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17" name="Text Box 19"/>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8" name="Text Box 20"/>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118791"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18792"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smtClean="0">
                <a:solidFill>
                  <a:srgbClr val="009900"/>
                </a:solidFill>
                <a:latin typeface="Arial" pitchFamily="34" charset="0"/>
                <a:cs typeface="Courier New" pitchFamily="49" charset="0"/>
              </a:rPr>
              <a:t>Collect 2</a:t>
            </a:r>
            <a:endParaRPr lang="en-US" sz="1600" b="1" dirty="0">
              <a:solidFill>
                <a:srgbClr val="009900"/>
              </a:solidFill>
              <a:latin typeface="Arial" pitchFamily="34" charset="0"/>
              <a:cs typeface="Courier New" pitchFamily="49" charset="0"/>
            </a:endParaRPr>
          </a:p>
        </p:txBody>
      </p:sp>
      <p:sp>
        <p:nvSpPr>
          <p:cNvPr id="118793"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smtClean="0">
                <a:solidFill>
                  <a:srgbClr val="009900"/>
                </a:solidFill>
                <a:latin typeface="Arial" pitchFamily="34" charset="0"/>
                <a:cs typeface="Courier New" pitchFamily="49" charset="0"/>
              </a:rPr>
              <a:t>Collect 1</a:t>
            </a:r>
            <a:endParaRPr lang="en-US" sz="1400" b="1" dirty="0">
              <a:solidFill>
                <a:srgbClr val="009900"/>
              </a:solidFill>
              <a:latin typeface="Arial" pitchFamily="34" charset="0"/>
              <a:cs typeface="Courier New" pitchFamily="49" charset="0"/>
            </a:endParaRPr>
          </a:p>
        </p:txBody>
      </p:sp>
      <p:grpSp>
        <p:nvGrpSpPr>
          <p:cNvPr id="118794" name="Group 59"/>
          <p:cNvGrpSpPr>
            <a:grpSpLocks/>
          </p:cNvGrpSpPr>
          <p:nvPr/>
        </p:nvGrpSpPr>
        <p:grpSpPr bwMode="auto">
          <a:xfrm>
            <a:off x="6742113" y="4246563"/>
            <a:ext cx="627062" cy="1914525"/>
            <a:chOff x="3202" y="2638"/>
            <a:chExt cx="395" cy="1206"/>
          </a:xfrm>
        </p:grpSpPr>
        <p:grpSp>
          <p:nvGrpSpPr>
            <p:cNvPr id="118796"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05"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6"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7"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8"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9"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10"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797"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798" name="Text Box 69"/>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799" name="Text Box 70"/>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0" name="Text Box 71"/>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01" name="Text Box 72"/>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02" name="Text Box 73"/>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3" name="Text Box 74"/>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41" name="AutoShape 43"/>
          <p:cNvSpPr>
            <a:spLocks noChangeArrowheads="1"/>
          </p:cNvSpPr>
          <p:nvPr/>
        </p:nvSpPr>
        <p:spPr bwMode="auto">
          <a:xfrm>
            <a:off x="609600" y="2209800"/>
            <a:ext cx="5943600" cy="1219200"/>
          </a:xfrm>
          <a:prstGeom prst="wedgeRoundRectCallout">
            <a:avLst>
              <a:gd name="adj1" fmla="val 42931"/>
              <a:gd name="adj2" fmla="val 65866"/>
              <a:gd name="adj3" fmla="val 16667"/>
            </a:avLst>
          </a:prstGeom>
          <a:solidFill>
            <a:schemeClr val="bg1"/>
          </a:solidFill>
          <a:ln w="38100">
            <a:solidFill>
              <a:srgbClr val="0070C0"/>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Problem: Scanner might not be collecting a snapshot!</a:t>
            </a:r>
          </a:p>
        </p:txBody>
      </p:sp>
      <p:sp>
        <p:nvSpPr>
          <p:cNvPr id="42" name="Footer Placeholder 4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2E46B3-AD4A-48F3-B620-0480D7561E42}" type="slidenum">
              <a:rPr lang="x-none" sz="1400">
                <a:latin typeface="Arial" pitchFamily="34" charset="0"/>
                <a:cs typeface="Arial" charset="0"/>
              </a:rPr>
              <a:pPr algn="r" eaLnBrk="0" hangingPunct="0"/>
              <a:t>113</a:t>
            </a:fld>
            <a:endParaRPr lang="en-US" sz="1400" dirty="0">
              <a:latin typeface="Arial" pitchFamily="34" charset="0"/>
              <a:cs typeface="Arial" charset="0"/>
            </a:endParaRPr>
          </a:p>
        </p:txBody>
      </p:sp>
      <p:sp>
        <p:nvSpPr>
          <p:cNvPr id="11981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Claim: We Must Use Labels</a:t>
            </a:r>
          </a:p>
        </p:txBody>
      </p:sp>
      <p:sp>
        <p:nvSpPr>
          <p:cNvPr id="119813"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19814" name="Text Box 7"/>
          <p:cNvSpPr txBox="1">
            <a:spLocks noChangeArrowheads="1"/>
          </p:cNvSpPr>
          <p:nvPr/>
        </p:nvSpPr>
        <p:spPr bwMode="auto">
          <a:xfrm>
            <a:off x="182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15"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9816"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7"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8"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9"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0"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1"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2" name="Text Box 7"/>
          <p:cNvSpPr txBox="1">
            <a:spLocks noChangeArrowheads="1"/>
          </p:cNvSpPr>
          <p:nvPr/>
        </p:nvSpPr>
        <p:spPr bwMode="auto">
          <a:xfrm>
            <a:off x="30480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3" name="Text Box 7"/>
          <p:cNvSpPr txBox="1">
            <a:spLocks noChangeArrowheads="1"/>
          </p:cNvSpPr>
          <p:nvPr/>
        </p:nvSpPr>
        <p:spPr bwMode="auto">
          <a:xfrm>
            <a:off x="563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24" name="Text Box 7"/>
          <p:cNvSpPr txBox="1">
            <a:spLocks noChangeArrowheads="1"/>
          </p:cNvSpPr>
          <p:nvPr/>
        </p:nvSpPr>
        <p:spPr bwMode="auto">
          <a:xfrm>
            <a:off x="67056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5" name="Text Box 7"/>
          <p:cNvSpPr txBox="1">
            <a:spLocks noChangeArrowheads="1"/>
          </p:cNvSpPr>
          <p:nvPr/>
        </p:nvSpPr>
        <p:spPr bwMode="auto">
          <a:xfrm>
            <a:off x="38100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119826" name="Text Box 7"/>
          <p:cNvSpPr txBox="1">
            <a:spLocks noChangeArrowheads="1"/>
          </p:cNvSpPr>
          <p:nvPr/>
        </p:nvSpPr>
        <p:spPr bwMode="auto">
          <a:xfrm>
            <a:off x="79248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31" name="Text Box 7"/>
          <p:cNvSpPr txBox="1">
            <a:spLocks noChangeArrowheads="1"/>
          </p:cNvSpPr>
          <p:nvPr/>
        </p:nvSpPr>
        <p:spPr bwMode="auto">
          <a:xfrm>
            <a:off x="18288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6" name="Text Box 7"/>
          <p:cNvSpPr txBox="1">
            <a:spLocks noChangeArrowheads="1"/>
          </p:cNvSpPr>
          <p:nvPr/>
        </p:nvSpPr>
        <p:spPr bwMode="auto">
          <a:xfrm>
            <a:off x="3886200" y="2209800"/>
            <a:ext cx="338554"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7" name="Text Box 7"/>
          <p:cNvSpPr txBox="1">
            <a:spLocks noChangeArrowheads="1"/>
          </p:cNvSpPr>
          <p:nvPr/>
        </p:nvSpPr>
        <p:spPr bwMode="auto">
          <a:xfrm>
            <a:off x="54864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8" name="Text Box 7"/>
          <p:cNvSpPr txBox="1">
            <a:spLocks noChangeArrowheads="1"/>
          </p:cNvSpPr>
          <p:nvPr/>
        </p:nvSpPr>
        <p:spPr bwMode="auto">
          <a:xfrm>
            <a:off x="7924800" y="2209800"/>
            <a:ext cx="349250"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19836"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19837"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42" name="AutoShape 43"/>
          <p:cNvSpPr>
            <a:spLocks noChangeArrowheads="1"/>
          </p:cNvSpPr>
          <p:nvPr/>
        </p:nvSpPr>
        <p:spPr bwMode="auto">
          <a:xfrm>
            <a:off x="2819400" y="653296"/>
            <a:ext cx="5943600" cy="1055608"/>
          </a:xfrm>
          <a:prstGeom prst="wedgeRoundRectCallout">
            <a:avLst>
              <a:gd name="adj1" fmla="val -70469"/>
              <a:gd name="adj2" fmla="val 118521"/>
              <a:gd name="adj3" fmla="val 16667"/>
            </a:avLst>
          </a:prstGeom>
          <a:solidFill>
            <a:srgbClr val="DDDDDD"/>
          </a:solidFill>
          <a:ln w="38100">
            <a:solidFill>
              <a:schemeClr val="tx1"/>
            </a:solidFill>
            <a:miter lim="800000"/>
            <a:headEnd/>
            <a:tailEnd/>
          </a:ln>
        </p:spPr>
        <p:txBody>
          <a:bodyPr anchor="ctr">
            <a:spAutoFit/>
          </a:bodyPr>
          <a:lstStyle/>
          <a:p>
            <a:pPr algn="ctr" eaLnBrk="0" hangingPunct="0"/>
            <a:r>
              <a:rPr lang="en-US" sz="2800" b="1" dirty="0" smtClean="0">
                <a:solidFill>
                  <a:srgbClr val="0000FF"/>
                </a:solidFill>
                <a:latin typeface="Arial" pitchFamily="34" charset="0"/>
                <a:cs typeface="Courier New" pitchFamily="49" charset="0"/>
              </a:rPr>
              <a:t>But scanner sees x </a:t>
            </a:r>
            <a:r>
              <a:rPr lang="en-US" sz="2800" b="1" dirty="0">
                <a:solidFill>
                  <a:srgbClr val="0000FF"/>
                </a:solidFill>
                <a:latin typeface="Arial" pitchFamily="34" charset="0"/>
                <a:cs typeface="Courier New" pitchFamily="49" charset="0"/>
              </a:rPr>
              <a:t>and </a:t>
            </a:r>
            <a:r>
              <a:rPr lang="en-US" sz="2800" b="1" dirty="0" smtClean="0">
                <a:solidFill>
                  <a:srgbClr val="0000FF"/>
                </a:solidFill>
                <a:latin typeface="Arial" pitchFamily="34" charset="0"/>
                <a:cs typeface="Courier New" pitchFamily="49" charset="0"/>
              </a:rPr>
              <a:t>z together!</a:t>
            </a:r>
            <a:endParaRPr lang="en-US" sz="2800" b="1" dirty="0">
              <a:solidFill>
                <a:srgbClr val="0000FF"/>
              </a:solidFill>
              <a:latin typeface="Arial" pitchFamily="34" charset="0"/>
              <a:cs typeface="Courier New" pitchFamily="49" charset="0"/>
            </a:endParaRPr>
          </a:p>
        </p:txBody>
      </p:sp>
      <p:sp>
        <p:nvSpPr>
          <p:cNvPr id="43" name="AutoShape 43"/>
          <p:cNvSpPr>
            <a:spLocks noChangeArrowheads="1"/>
          </p:cNvSpPr>
          <p:nvPr/>
        </p:nvSpPr>
        <p:spPr bwMode="auto">
          <a:xfrm>
            <a:off x="5334000" y="5105400"/>
            <a:ext cx="3276600" cy="1295400"/>
          </a:xfrm>
          <a:prstGeom prst="wedgeRoundRectCallout">
            <a:avLst>
              <a:gd name="adj1" fmla="val -81162"/>
              <a:gd name="adj2" fmla="val -62681"/>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x and z are never in memory together </a:t>
            </a:r>
          </a:p>
        </p:txBody>
      </p:sp>
      <p:sp>
        <p:nvSpPr>
          <p:cNvPr id="119840"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41" name="Text Box 7"/>
          <p:cNvSpPr txBox="1">
            <a:spLocks noChangeArrowheads="1"/>
          </p:cNvSpPr>
          <p:nvPr/>
        </p:nvSpPr>
        <p:spPr bwMode="auto">
          <a:xfrm>
            <a:off x="4800600" y="4267200"/>
            <a:ext cx="42351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w</a:t>
            </a:r>
          </a:p>
        </p:txBody>
      </p:sp>
      <p:sp>
        <p:nvSpPr>
          <p:cNvPr id="40" name="Footer Placeholder 3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5AF1A54-7B20-4EE8-9322-C7E2F7829791}" type="slidenum">
              <a:rPr lang="x-none" sz="1400">
                <a:latin typeface="Arial" pitchFamily="34" charset="0"/>
                <a:cs typeface="Arial" charset="0"/>
              </a:rPr>
              <a:pPr algn="r" eaLnBrk="0" hangingPunct="0"/>
              <a:t>114</a:t>
            </a:fld>
            <a:endParaRPr lang="en-US" sz="1400" dirty="0">
              <a:latin typeface="Arial" pitchFamily="34" charset="0"/>
              <a:cs typeface="Arial" charset="0"/>
            </a:endParaRPr>
          </a:p>
        </p:txBody>
      </p:sp>
      <p:sp>
        <p:nvSpPr>
          <p:cNvPr id="120836"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Must Use Labels</a:t>
            </a:r>
          </a:p>
        </p:txBody>
      </p:sp>
      <p:sp>
        <p:nvSpPr>
          <p:cNvPr id="120837"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20838" name="Text Box 7"/>
          <p:cNvSpPr txBox="1">
            <a:spLocks noChangeArrowheads="1"/>
          </p:cNvSpPr>
          <p:nvPr/>
        </p:nvSpPr>
        <p:spPr bwMode="auto">
          <a:xfrm>
            <a:off x="18288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1,x</a:t>
            </a:r>
          </a:p>
        </p:txBody>
      </p:sp>
      <p:sp>
        <p:nvSpPr>
          <p:cNvPr id="120839"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20840"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1"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2"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3"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4"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5"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6" name="Text Box 7"/>
          <p:cNvSpPr txBox="1">
            <a:spLocks noChangeArrowheads="1"/>
          </p:cNvSpPr>
          <p:nvPr/>
        </p:nvSpPr>
        <p:spPr bwMode="auto">
          <a:xfrm>
            <a:off x="2819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2,y</a:t>
            </a:r>
          </a:p>
        </p:txBody>
      </p:sp>
      <p:sp>
        <p:nvSpPr>
          <p:cNvPr id="120847" name="Text Box 7"/>
          <p:cNvSpPr txBox="1">
            <a:spLocks noChangeArrowheads="1"/>
          </p:cNvSpPr>
          <p:nvPr/>
        </p:nvSpPr>
        <p:spPr bwMode="auto">
          <a:xfrm>
            <a:off x="5486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3,x</a:t>
            </a:r>
          </a:p>
        </p:txBody>
      </p:sp>
      <p:sp>
        <p:nvSpPr>
          <p:cNvPr id="120848" name="Text Box 7"/>
          <p:cNvSpPr txBox="1">
            <a:spLocks noChangeArrowheads="1"/>
          </p:cNvSpPr>
          <p:nvPr/>
        </p:nvSpPr>
        <p:spPr bwMode="auto">
          <a:xfrm>
            <a:off x="65532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4,y</a:t>
            </a:r>
          </a:p>
        </p:txBody>
      </p:sp>
      <p:sp>
        <p:nvSpPr>
          <p:cNvPr id="120849" name="Text Box 7"/>
          <p:cNvSpPr txBox="1">
            <a:spLocks noChangeArrowheads="1"/>
          </p:cNvSpPr>
          <p:nvPr/>
        </p:nvSpPr>
        <p:spPr bwMode="auto">
          <a:xfrm>
            <a:off x="35814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1,z</a:t>
            </a:r>
          </a:p>
        </p:txBody>
      </p:sp>
      <p:sp>
        <p:nvSpPr>
          <p:cNvPr id="120850" name="Text Box 7"/>
          <p:cNvSpPr txBox="1">
            <a:spLocks noChangeArrowheads="1"/>
          </p:cNvSpPr>
          <p:nvPr/>
        </p:nvSpPr>
        <p:spPr bwMode="auto">
          <a:xfrm>
            <a:off x="76962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3,z</a:t>
            </a:r>
          </a:p>
        </p:txBody>
      </p:sp>
      <p:sp>
        <p:nvSpPr>
          <p:cNvPr id="120851" name="Text Box 7"/>
          <p:cNvSpPr txBox="1">
            <a:spLocks noChangeArrowheads="1"/>
          </p:cNvSpPr>
          <p:nvPr/>
        </p:nvSpPr>
        <p:spPr bwMode="auto">
          <a:xfrm>
            <a:off x="18288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1,x</a:t>
            </a:r>
          </a:p>
        </p:txBody>
      </p:sp>
      <p:sp>
        <p:nvSpPr>
          <p:cNvPr id="12085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6" name="Text Box 7"/>
          <p:cNvSpPr txBox="1">
            <a:spLocks noChangeArrowheads="1"/>
          </p:cNvSpPr>
          <p:nvPr/>
        </p:nvSpPr>
        <p:spPr bwMode="auto">
          <a:xfrm>
            <a:off x="37338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1,z</a:t>
            </a:r>
          </a:p>
        </p:txBody>
      </p:sp>
      <p:sp>
        <p:nvSpPr>
          <p:cNvPr id="120857" name="Text Box 7"/>
          <p:cNvSpPr txBox="1">
            <a:spLocks noChangeArrowheads="1"/>
          </p:cNvSpPr>
          <p:nvPr/>
        </p:nvSpPr>
        <p:spPr bwMode="auto">
          <a:xfrm>
            <a:off x="54102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3,x</a:t>
            </a:r>
          </a:p>
        </p:txBody>
      </p:sp>
      <p:sp>
        <p:nvSpPr>
          <p:cNvPr id="120858" name="Text Box 7"/>
          <p:cNvSpPr txBox="1">
            <a:spLocks noChangeArrowheads="1"/>
          </p:cNvSpPr>
          <p:nvPr/>
        </p:nvSpPr>
        <p:spPr bwMode="auto">
          <a:xfrm>
            <a:off x="77724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3,z</a:t>
            </a:r>
          </a:p>
        </p:txBody>
      </p:sp>
      <p:sp>
        <p:nvSpPr>
          <p:cNvPr id="12085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20860"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20861"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120862"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63" name="Text Box 7"/>
          <p:cNvSpPr txBox="1">
            <a:spLocks noChangeArrowheads="1"/>
          </p:cNvSpPr>
          <p:nvPr/>
        </p:nvSpPr>
        <p:spPr bwMode="auto">
          <a:xfrm>
            <a:off x="4495800" y="4267200"/>
            <a:ext cx="67999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2,w</a:t>
            </a:r>
          </a:p>
        </p:txBody>
      </p:sp>
      <p:sp>
        <p:nvSpPr>
          <p:cNvPr id="44" name="AutoShape 43"/>
          <p:cNvSpPr>
            <a:spLocks noChangeArrowheads="1"/>
          </p:cNvSpPr>
          <p:nvPr/>
        </p:nvSpPr>
        <p:spPr bwMode="auto">
          <a:xfrm>
            <a:off x="2819400" y="152400"/>
            <a:ext cx="5943600" cy="1905000"/>
          </a:xfrm>
          <a:prstGeom prst="wedgeRoundRectCallout">
            <a:avLst>
              <a:gd name="adj1" fmla="val -82894"/>
              <a:gd name="adj2" fmla="val 70579"/>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Scanner reads x and z with different labels and recognizes </a:t>
            </a:r>
            <a:r>
              <a:rPr lang="en-US" sz="2800" b="1" dirty="0" smtClean="0">
                <a:solidFill>
                  <a:srgbClr val="0000FF"/>
                </a:solidFill>
                <a:latin typeface="Arial" pitchFamily="34" charset="0"/>
                <a:cs typeface="Courier New" pitchFamily="49" charset="0"/>
              </a:rPr>
              <a:t>collect not clean</a:t>
            </a:r>
            <a:endParaRPr lang="en-US" sz="2800" b="1" dirty="0">
              <a:solidFill>
                <a:srgbClr val="0000FF"/>
              </a:solidFill>
              <a:latin typeface="Arial" pitchFamily="34" charset="0"/>
              <a:cs typeface="Courier New" pitchFamily="49" charset="0"/>
            </a:endParaRP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CCD5DD-89EC-47B9-B4AB-1BC7A7A8FA71}" type="slidenum">
              <a:rPr lang="x-none" sz="1400">
                <a:latin typeface="Arial" pitchFamily="34" charset="0"/>
                <a:cs typeface="Arial" charset="0"/>
              </a:rPr>
              <a:pPr algn="r" eaLnBrk="0" hangingPunct="0"/>
              <a:t>115</a:t>
            </a:fld>
            <a:endParaRPr lang="en-US" sz="1400" dirty="0">
              <a:latin typeface="Arial" pitchFamily="34" charset="0"/>
              <a:cs typeface="Arial" charset="0"/>
            </a:endParaRPr>
          </a:p>
        </p:txBody>
      </p:sp>
      <p:sp>
        <p:nvSpPr>
          <p:cNvPr id="12186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21861" name="Rectangle 4"/>
          <p:cNvSpPr>
            <a:spLocks noGrp="1" noChangeArrowheads="1"/>
          </p:cNvSpPr>
          <p:nvPr>
            <p:ph type="body" idx="4294967295"/>
          </p:nvPr>
        </p:nvSpPr>
        <p:spPr/>
        <p:txBody>
          <a:bodyPr/>
          <a:lstStyle/>
          <a:p>
            <a:pPr eaLnBrk="1" hangingPunct="1"/>
            <a:r>
              <a:rPr lang="en-US" smtClean="0"/>
              <a:t>Collect twice</a:t>
            </a:r>
          </a:p>
          <a:p>
            <a:pPr eaLnBrk="1" hangingPunct="1"/>
            <a:r>
              <a:rPr lang="en-US" smtClean="0"/>
              <a:t>If both agree,</a:t>
            </a:r>
          </a:p>
          <a:p>
            <a:pPr lvl="1" eaLnBrk="1" hangingPunct="1"/>
            <a:r>
              <a:rPr lang="en-US" smtClean="0"/>
              <a:t>We’re done</a:t>
            </a:r>
          </a:p>
          <a:p>
            <a:pPr eaLnBrk="1" hangingPunct="1"/>
            <a:r>
              <a:rPr lang="en-US" smtClean="0"/>
              <a:t>Otherwise,</a:t>
            </a:r>
          </a:p>
          <a:p>
            <a:pPr lvl="1" eaLnBrk="1" hangingPunct="1"/>
            <a:r>
              <a:rPr lang="en-US" smtClean="0"/>
              <a:t>Try again</a:t>
            </a:r>
          </a:p>
        </p:txBody>
      </p:sp>
      <p:grpSp>
        <p:nvGrpSpPr>
          <p:cNvPr id="121862" name="Group 58"/>
          <p:cNvGrpSpPr>
            <a:grpSpLocks/>
          </p:cNvGrpSpPr>
          <p:nvPr/>
        </p:nvGrpSpPr>
        <p:grpSpPr bwMode="auto">
          <a:xfrm>
            <a:off x="5083175" y="4214813"/>
            <a:ext cx="627063" cy="1914525"/>
            <a:chOff x="3202" y="2638"/>
            <a:chExt cx="395" cy="1206"/>
          </a:xfrm>
        </p:grpSpPr>
        <p:grpSp>
          <p:nvGrpSpPr>
            <p:cNvPr id="121882"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91"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2"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3"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4"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5"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6"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83"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4" name="Text Box 15"/>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85" name="Text Box 16"/>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6" name="Text Box 17"/>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87" name="Text Box 18"/>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88" name="Text Box 19"/>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89" name="Text Box 20"/>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121863"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21864"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smtClean="0">
                <a:solidFill>
                  <a:srgbClr val="009900"/>
                </a:solidFill>
                <a:latin typeface="Arial" pitchFamily="34" charset="0"/>
                <a:cs typeface="Courier New" pitchFamily="49" charset="0"/>
              </a:rPr>
              <a:t>Collect 2</a:t>
            </a:r>
            <a:endParaRPr lang="en-US" sz="1600" b="1" dirty="0">
              <a:solidFill>
                <a:srgbClr val="009900"/>
              </a:solidFill>
              <a:latin typeface="Arial" pitchFamily="34" charset="0"/>
              <a:cs typeface="Courier New" pitchFamily="49" charset="0"/>
            </a:endParaRPr>
          </a:p>
        </p:txBody>
      </p:sp>
      <p:sp>
        <p:nvSpPr>
          <p:cNvPr id="121865"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smtClean="0">
                <a:solidFill>
                  <a:srgbClr val="009900"/>
                </a:solidFill>
                <a:latin typeface="Arial" pitchFamily="34" charset="0"/>
                <a:cs typeface="Courier New" pitchFamily="49" charset="0"/>
              </a:rPr>
              <a:t>Collect 1</a:t>
            </a:r>
            <a:endParaRPr lang="en-US" sz="1400" b="1" dirty="0">
              <a:solidFill>
                <a:srgbClr val="009900"/>
              </a:solidFill>
              <a:latin typeface="Arial" pitchFamily="34" charset="0"/>
              <a:cs typeface="Courier New" pitchFamily="49" charset="0"/>
            </a:endParaRPr>
          </a:p>
        </p:txBody>
      </p:sp>
      <p:grpSp>
        <p:nvGrpSpPr>
          <p:cNvPr id="121866" name="Group 59"/>
          <p:cNvGrpSpPr>
            <a:grpSpLocks/>
          </p:cNvGrpSpPr>
          <p:nvPr/>
        </p:nvGrpSpPr>
        <p:grpSpPr bwMode="auto">
          <a:xfrm>
            <a:off x="6742113" y="4246563"/>
            <a:ext cx="627062" cy="1914525"/>
            <a:chOff x="3202" y="2638"/>
            <a:chExt cx="395" cy="1206"/>
          </a:xfrm>
        </p:grpSpPr>
        <p:grpSp>
          <p:nvGrpSpPr>
            <p:cNvPr id="121867"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76"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7"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8"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9"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0"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1"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68"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69" name="Text Box 69"/>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70" name="Text Box 70"/>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71" name="Text Box 71"/>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72" name="Text Box 72"/>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73" name="Text Box 73"/>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74" name="Text Box 74"/>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41" name="Footer Placeholder 4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D3DC4C-91D9-47D6-A123-B1A1A6CB045E}" type="slidenum">
              <a:rPr lang="x-none" sz="1400">
                <a:latin typeface="Arial" pitchFamily="34" charset="0"/>
                <a:cs typeface="Arial" charset="0"/>
              </a:rPr>
              <a:pPr algn="r" eaLnBrk="0" hangingPunct="0"/>
              <a:t>116</a:t>
            </a:fld>
            <a:endParaRPr lang="en-US" sz="1400" dirty="0">
              <a:latin typeface="Arial" pitchFamily="34" charset="0"/>
              <a:cs typeface="Arial" charset="0"/>
            </a:endParaRPr>
          </a:p>
        </p:txBody>
      </p:sp>
      <p:sp>
        <p:nvSpPr>
          <p:cNvPr id="12288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2885"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latin typeface="Courier New" pitchFamily="49" charset="0"/>
                <a:cs typeface="Courier New" pitchFamily="49" charset="0"/>
              </a:rPr>
              <a:t>public class</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SimpleSnapshot</a:t>
            </a: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implements</a:t>
            </a:r>
            <a:r>
              <a:rPr lang="en-US" sz="2000" b="1" dirty="0">
                <a:solidFill>
                  <a:srgbClr val="0000FF"/>
                </a:solidFill>
                <a:latin typeface="Courier New" pitchFamily="49" charset="0"/>
                <a:cs typeface="Courier New" pitchFamily="49" charset="0"/>
              </a:rPr>
              <a:t> Snapshot {</a:t>
            </a:r>
          </a:p>
          <a:p>
            <a:pPr marL="231775" indent="-231775" eaLnBrk="0" hangingPunct="0">
              <a:spcBef>
                <a:spcPct val="20000"/>
              </a:spcBef>
            </a:pPr>
            <a:r>
              <a:rPr lang="en-US" sz="2000" b="1" dirty="0">
                <a:latin typeface="Courier New" pitchFamily="49" charset="0"/>
                <a:cs typeface="Courier New" pitchFamily="49" charset="0"/>
              </a:rPr>
              <a:t>  private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AtomicMRSWRegister</a:t>
            </a:r>
            <a:r>
              <a:rPr lang="en-US" sz="2000" b="1" dirty="0">
                <a:solidFill>
                  <a:srgbClr val="0000FF"/>
                </a:solidFill>
                <a:latin typeface="Courier New" pitchFamily="49" charset="0"/>
                <a:cs typeface="Courier New" pitchFamily="49" charset="0"/>
              </a:rPr>
              <a:t>[] register;</a:t>
            </a:r>
          </a:p>
          <a:p>
            <a:pPr marL="231775" indent="-231775" eaLnBrk="0" hangingPunct="0">
              <a:spcBef>
                <a:spcPct val="20000"/>
              </a:spcBef>
            </a:pPr>
            <a:endParaRPr lang="en-US" sz="2000" b="1" dirty="0">
              <a:solidFill>
                <a:srgbClr val="0000FF"/>
              </a:solidFill>
              <a:latin typeface="Courier New" pitchFamily="49" charset="0"/>
              <a:cs typeface="Courier New" pitchFamily="49" charset="0"/>
            </a:endParaRP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public void</a:t>
            </a:r>
            <a:r>
              <a:rPr lang="en-US" sz="2000" b="1" dirty="0">
                <a:solidFill>
                  <a:srgbClr val="0000FF"/>
                </a:solidFill>
                <a:latin typeface="Courier New" pitchFamily="49" charset="0"/>
                <a:cs typeface="Courier New" pitchFamily="49" charset="0"/>
              </a:rPr>
              <a:t> update(</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value)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Thread.myIndex</a:t>
            </a:r>
            <a:r>
              <a:rPr lang="en-US" sz="2000" b="1" dirty="0">
                <a:solidFill>
                  <a:srgbClr val="0000FF"/>
                </a:solidFill>
                <a:latin typeface="Courier New" pitchFamily="49" charset="0"/>
                <a:cs typeface="Courier New" pitchFamily="49" charset="0"/>
              </a:rPr>
              <a:t>();</a:t>
            </a:r>
          </a:p>
          <a:p>
            <a:pPr marL="682625" lvl="1" indent="-22542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LabeledValue</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oldValue</a:t>
            </a:r>
            <a:r>
              <a:rPr lang="en-US" b="1" dirty="0">
                <a:solidFill>
                  <a:srgbClr val="0000FF"/>
                </a:solidFill>
                <a:latin typeface="Courier New" pitchFamily="49" charset="0"/>
                <a:cs typeface="Courier New" pitchFamily="49" charset="0"/>
              </a:rPr>
              <a:t> = register[</a:t>
            </a:r>
            <a:r>
              <a:rPr lang="en-US" b="1" dirty="0" err="1">
                <a:solidFill>
                  <a:srgbClr val="0000FF"/>
                </a:solidFill>
                <a:latin typeface="Courier New" pitchFamily="49" charset="0"/>
                <a:cs typeface="Courier New" pitchFamily="49" charset="0"/>
              </a:rPr>
              <a:t>i</a:t>
            </a:r>
            <a:r>
              <a:rPr lang="en-US" b="1" dirty="0">
                <a:solidFill>
                  <a:srgbClr val="0000FF"/>
                </a:solidFill>
                <a:latin typeface="Courier New" pitchFamily="49" charset="0"/>
                <a:cs typeface="Courier New" pitchFamily="49" charset="0"/>
              </a:rPr>
              <a:t>].read();</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register[</a:t>
            </a:r>
            <a:r>
              <a:rPr lang="en-US" sz="2000" b="1" dirty="0" err="1">
                <a:solidFill>
                  <a:srgbClr val="0000FF"/>
                </a:solidFill>
                <a:latin typeface="Courier New" pitchFamily="49" charset="0"/>
                <a:cs typeface="Courier New" pitchFamily="49" charset="0"/>
              </a:rPr>
              <a:t>i</a:t>
            </a:r>
            <a:r>
              <a:rPr lang="en-US" sz="2000" b="1" dirty="0">
                <a:solidFill>
                  <a:srgbClr val="0000FF"/>
                </a:solidFill>
                <a:latin typeface="Courier New" pitchFamily="49" charset="0"/>
                <a:cs typeface="Courier New" pitchFamily="49" charset="0"/>
              </a:rPr>
              <a:t>].write(</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524880A-6B33-4C12-93EC-811936256C8E}" type="slidenum">
              <a:rPr lang="x-none" sz="1400">
                <a:latin typeface="Arial" pitchFamily="34" charset="0"/>
                <a:cs typeface="Arial" charset="0"/>
              </a:rPr>
              <a:pPr algn="r" eaLnBrk="0" hangingPunct="0"/>
              <a:t>117</a:t>
            </a:fld>
            <a:endParaRPr lang="en-US" sz="1400" dirty="0">
              <a:latin typeface="Arial" pitchFamily="34" charset="0"/>
              <a:cs typeface="Arial" charset="0"/>
            </a:endParaRPr>
          </a:p>
        </p:txBody>
      </p:sp>
      <p:sp>
        <p:nvSpPr>
          <p:cNvPr id="12390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3909"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class </a:t>
            </a:r>
            <a:r>
              <a:rPr lang="en-US" sz="2000" b="1" dirty="0" err="1">
                <a:solidFill>
                  <a:schemeClr val="folHlink"/>
                </a:solidFill>
                <a:latin typeface="Courier New" pitchFamily="49" charset="0"/>
                <a:cs typeface="Courier New" pitchFamily="49" charset="0"/>
              </a:rPr>
              <a:t>SimpleSnapshot</a:t>
            </a:r>
            <a:r>
              <a:rPr lang="en-US" sz="2000" b="1" dirty="0">
                <a:solidFill>
                  <a:schemeClr val="folHlink"/>
                </a:solidFill>
                <a:latin typeface="Courier New" pitchFamily="49" charset="0"/>
                <a:cs typeface="Courier New" pitchFamily="49" charset="0"/>
              </a:rPr>
              <a:t> implements Snapshot {</a:t>
            </a:r>
          </a:p>
          <a:p>
            <a:pPr marL="231775" indent="-231775" eaLnBrk="0" hangingPunct="0">
              <a:spcBef>
                <a:spcPct val="20000"/>
              </a:spcBef>
            </a:pPr>
            <a:r>
              <a:rPr lang="en-US" sz="2000" b="1" dirty="0">
                <a:latin typeface="Courier New" pitchFamily="49" charset="0"/>
                <a:cs typeface="Courier New" pitchFamily="49" charset="0"/>
              </a:rPr>
              <a:t>  private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AtomicMRSWRegister</a:t>
            </a:r>
            <a:r>
              <a:rPr lang="en-US" sz="2000" b="1" dirty="0">
                <a:solidFill>
                  <a:srgbClr val="0000FF"/>
                </a:solidFill>
                <a:latin typeface="Courier New" pitchFamily="49" charset="0"/>
                <a:cs typeface="Courier New" pitchFamily="49" charset="0"/>
              </a:rPr>
              <a:t>[] register;</a:t>
            </a:r>
          </a:p>
          <a:p>
            <a:pPr marL="231775" indent="-231775" eaLnBrk="0" hangingPunct="0">
              <a:spcBef>
                <a:spcPct val="20000"/>
              </a:spcBef>
            </a:pPr>
            <a:endParaRPr lang="en-US" sz="2000" b="1" dirty="0">
              <a:solidFill>
                <a:srgbClr val="0000FF"/>
              </a:solidFill>
              <a:latin typeface="Courier New" pitchFamily="49" charset="0"/>
              <a:cs typeface="Courier New" pitchFamily="49" charset="0"/>
            </a:endParaRP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public void update(</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Thread.myIndex</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oldValue</a:t>
            </a:r>
            <a:r>
              <a:rPr lang="en-US" sz="2000" b="1" dirty="0">
                <a:solidFill>
                  <a:schemeClr val="folHlink"/>
                </a:solidFill>
                <a:latin typeface="Courier New" pitchFamily="49" charset="0"/>
                <a:cs typeface="Courier New" pitchFamily="49" charset="0"/>
              </a:rPr>
              <a:t> =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new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].write(</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p:txBody>
      </p:sp>
      <p:sp>
        <p:nvSpPr>
          <p:cNvPr id="123910" name="AutoShape 5"/>
          <p:cNvSpPr>
            <a:spLocks noChangeArrowheads="1"/>
          </p:cNvSpPr>
          <p:nvPr/>
        </p:nvSpPr>
        <p:spPr bwMode="auto">
          <a:xfrm>
            <a:off x="977900" y="2222500"/>
            <a:ext cx="6096000" cy="520700"/>
          </a:xfrm>
          <a:prstGeom prst="wedgeRoundRectCallout">
            <a:avLst>
              <a:gd name="adj1" fmla="val -1745"/>
              <a:gd name="adj2" fmla="val 601829"/>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3911" name="Text Box 6"/>
          <p:cNvSpPr txBox="1">
            <a:spLocks noChangeArrowheads="1"/>
          </p:cNvSpPr>
          <p:nvPr/>
        </p:nvSpPr>
        <p:spPr bwMode="auto">
          <a:xfrm>
            <a:off x="1332362" y="5540375"/>
            <a:ext cx="5501826"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One single-writer register per thread</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7E56F0E-FBDA-4A72-9562-EE0029ACB8CE}" type="slidenum">
              <a:rPr lang="x-none" sz="1400">
                <a:latin typeface="Arial" pitchFamily="34" charset="0"/>
                <a:cs typeface="Arial" charset="0"/>
              </a:rPr>
              <a:pPr algn="r" eaLnBrk="0" hangingPunct="0"/>
              <a:t>118</a:t>
            </a:fld>
            <a:endParaRPr lang="en-US" sz="1400" dirty="0">
              <a:latin typeface="Arial" pitchFamily="34" charset="0"/>
              <a:cs typeface="Arial" charset="0"/>
            </a:endParaRPr>
          </a:p>
        </p:txBody>
      </p:sp>
      <p:sp>
        <p:nvSpPr>
          <p:cNvPr id="124932"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Update</a:t>
            </a:r>
          </a:p>
        </p:txBody>
      </p:sp>
      <p:sp>
        <p:nvSpPr>
          <p:cNvPr id="124933"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class </a:t>
            </a:r>
            <a:r>
              <a:rPr lang="en-US" sz="2000" b="1" dirty="0" err="1">
                <a:solidFill>
                  <a:schemeClr val="folHlink"/>
                </a:solidFill>
                <a:latin typeface="Courier New" pitchFamily="49" charset="0"/>
                <a:cs typeface="Courier New" pitchFamily="49" charset="0"/>
              </a:rPr>
              <a:t>SimpleSnapshot</a:t>
            </a:r>
            <a:r>
              <a:rPr lang="en-US" sz="2000" b="1" dirty="0">
                <a:solidFill>
                  <a:schemeClr val="folHlink"/>
                </a:solidFill>
                <a:latin typeface="Courier New" pitchFamily="49" charset="0"/>
                <a:cs typeface="Courier New" pitchFamily="49" charset="0"/>
              </a:rPr>
              <a:t> implements Snapshot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private </a:t>
            </a:r>
            <a:r>
              <a:rPr lang="en-US" sz="2000" b="1" dirty="0" err="1">
                <a:solidFill>
                  <a:schemeClr val="folHlink"/>
                </a:solidFill>
                <a:latin typeface="Courier New" pitchFamily="49" charset="0"/>
                <a:cs typeface="Courier New" pitchFamily="49" charset="0"/>
              </a:rPr>
              <a:t>AtomicMRSWRegister</a:t>
            </a:r>
            <a:r>
              <a:rPr lang="en-US" sz="2000" b="1" dirty="0">
                <a:solidFill>
                  <a:schemeClr val="folHlink"/>
                </a:solidFill>
                <a:latin typeface="Courier New" pitchFamily="49" charset="0"/>
                <a:cs typeface="Courier New" pitchFamily="49" charset="0"/>
              </a:rPr>
              <a:t>[] register;</a:t>
            </a:r>
          </a:p>
          <a:p>
            <a:pPr marL="231775" indent="-231775" eaLnBrk="0" hangingPunct="0">
              <a:spcBef>
                <a:spcPct val="20000"/>
              </a:spcBef>
            </a:pP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public void update(</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Thread.myIndex</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oldValue</a:t>
            </a:r>
            <a:r>
              <a:rPr lang="en-US" sz="2000" b="1" dirty="0">
                <a:solidFill>
                  <a:schemeClr val="folHlink"/>
                </a:solidFill>
                <a:latin typeface="Courier New" pitchFamily="49" charset="0"/>
                <a:cs typeface="Courier New" pitchFamily="49" charset="0"/>
              </a:rPr>
              <a:t> =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].write(</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p:txBody>
      </p:sp>
      <p:sp>
        <p:nvSpPr>
          <p:cNvPr id="124934" name="AutoShape 5"/>
          <p:cNvSpPr>
            <a:spLocks noChangeArrowheads="1"/>
          </p:cNvSpPr>
          <p:nvPr/>
        </p:nvSpPr>
        <p:spPr bwMode="auto">
          <a:xfrm>
            <a:off x="1295400" y="4102100"/>
            <a:ext cx="6718300" cy="762000"/>
          </a:xfrm>
          <a:prstGeom prst="wedgeRoundRectCallout">
            <a:avLst>
              <a:gd name="adj1" fmla="val -5079"/>
              <a:gd name="adj2" fmla="val 14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4935" name="Text Box 6"/>
          <p:cNvSpPr txBox="1">
            <a:spLocks noChangeArrowheads="1"/>
          </p:cNvSpPr>
          <p:nvPr/>
        </p:nvSpPr>
        <p:spPr bwMode="auto">
          <a:xfrm>
            <a:off x="1998740" y="5565775"/>
            <a:ext cx="496244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Write each time with higher label</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CD602C-9F81-4269-932A-16B7FD5B7E3F}" type="slidenum">
              <a:rPr lang="x-none" sz="1400">
                <a:latin typeface="Arial" pitchFamily="34" charset="0"/>
                <a:cs typeface="Arial" charset="0"/>
              </a:rPr>
              <a:pPr algn="r" eaLnBrk="0" hangingPunct="0"/>
              <a:t>119</a:t>
            </a:fld>
            <a:endParaRPr lang="en-US" sz="1400" dirty="0">
              <a:latin typeface="Arial" pitchFamily="34" charset="0"/>
              <a:cs typeface="Arial" charset="0"/>
            </a:endParaRPr>
          </a:p>
        </p:txBody>
      </p:sp>
      <p:sp>
        <p:nvSpPr>
          <p:cNvPr id="125956"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Collect</a:t>
            </a:r>
          </a:p>
        </p:txBody>
      </p:sp>
      <p:sp>
        <p:nvSpPr>
          <p:cNvPr id="125957" name="Rectangle 3"/>
          <p:cNvSpPr>
            <a:spLocks noChangeArrowheads="1"/>
          </p:cNvSpPr>
          <p:nvPr/>
        </p:nvSpPr>
        <p:spPr bwMode="auto">
          <a:xfrm>
            <a:off x="685800" y="1905000"/>
            <a:ext cx="7772400" cy="3120854"/>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latin typeface="Courier New" pitchFamily="49" charset="0"/>
                <a:cs typeface="Courier New" pitchFamily="49" charset="0"/>
              </a:rPr>
              <a:t>private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 collect()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 copy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[n];</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for</a:t>
            </a: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j = 0; j &lt; n; j++)</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copy[j]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.register</a:t>
            </a:r>
            <a:r>
              <a:rPr lang="en-US" sz="2400" b="1" dirty="0">
                <a:solidFill>
                  <a:srgbClr val="0000FF"/>
                </a:solidFill>
                <a:latin typeface="Courier New" pitchFamily="49" charset="0"/>
                <a:cs typeface="Courier New" pitchFamily="49" charset="0"/>
              </a:rPr>
              <a:t>[j].read();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return</a:t>
            </a:r>
            <a:r>
              <a:rPr lang="en-US" sz="2400" b="1" dirty="0">
                <a:solidFill>
                  <a:srgbClr val="0000FF"/>
                </a:solidFill>
                <a:latin typeface="Courier New" pitchFamily="49" charset="0"/>
                <a:cs typeface="Courier New" pitchFamily="49" charset="0"/>
              </a:rPr>
              <a:t> copy;</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51D4CFA-DBF1-486C-BEF6-164BEB106259}" type="slidenum">
              <a:rPr lang="x-none" sz="1400">
                <a:latin typeface="Arial" pitchFamily="34" charset="0"/>
                <a:cs typeface="Arial" charset="0"/>
              </a:rPr>
              <a:pPr algn="r" eaLnBrk="0" hangingPunct="0"/>
              <a:t>12</a:t>
            </a:fld>
            <a:endParaRPr lang="en-US" sz="1400" dirty="0">
              <a:latin typeface="Arial" pitchFamily="34" charset="0"/>
              <a:cs typeface="Arial" charset="0"/>
            </a:endParaRPr>
          </a:p>
        </p:txBody>
      </p:sp>
      <p:sp>
        <p:nvSpPr>
          <p:cNvPr id="16388" name="Text Box 4"/>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latin typeface="Courier New" pitchFamily="49" charset="0"/>
                <a:cs typeface="Courier New" pitchFamily="49" charset="0"/>
              </a:rPr>
              <a:t>public interface</a:t>
            </a:r>
            <a:r>
              <a:rPr lang="en-US" sz="2800" b="1" dirty="0">
                <a:solidFill>
                  <a:schemeClr val="accent2"/>
                </a:solidFill>
                <a:latin typeface="Courier New" pitchFamily="49" charset="0"/>
                <a:cs typeface="Courier New" pitchFamily="49" charset="0"/>
              </a:rPr>
              <a:t> </a:t>
            </a:r>
            <a:r>
              <a:rPr lang="en-US" sz="2800" b="1" dirty="0">
                <a:solidFill>
                  <a:srgbClr val="0066FF"/>
                </a:solidFill>
                <a:latin typeface="Courier New" pitchFamily="49" charset="0"/>
                <a:cs typeface="Courier New" pitchFamily="49" charset="0"/>
              </a:rPr>
              <a:t>Register&lt;T&gt; {</a:t>
            </a:r>
          </a:p>
          <a:p>
            <a:pPr>
              <a:lnSpc>
                <a:spcPct val="70000"/>
              </a:lnSpc>
              <a:spcBef>
                <a:spcPct val="30000"/>
              </a:spcBef>
            </a:pPr>
            <a:r>
              <a:rPr lang="en-US" sz="2800" b="1" dirty="0">
                <a:latin typeface="Courier New" pitchFamily="49" charset="0"/>
                <a:cs typeface="Courier New" pitchFamily="49" charset="0"/>
              </a:rPr>
              <a:t>  public </a:t>
            </a:r>
            <a:r>
              <a:rPr lang="en-US" sz="2800" b="1" dirty="0">
                <a:solidFill>
                  <a:srgbClr val="4367FF"/>
                </a:solidFill>
                <a:latin typeface="Courier New" pitchFamily="49" charset="0"/>
                <a:cs typeface="Courier New" pitchFamily="49" charset="0"/>
              </a:rPr>
              <a:t>T</a:t>
            </a:r>
            <a:r>
              <a:rPr lang="en-US" sz="2800" b="1" dirty="0">
                <a:solidFill>
                  <a:schemeClr val="accent2"/>
                </a:solidFill>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read();</a:t>
            </a:r>
            <a:r>
              <a:rPr lang="en-US" sz="2800" b="1" dirty="0">
                <a:solidFill>
                  <a:schemeClr val="accent2"/>
                </a:solidFill>
                <a:latin typeface="Courier New" pitchFamily="49" charset="0"/>
                <a:cs typeface="Courier New" pitchFamily="49" charset="0"/>
              </a:rPr>
              <a:t>  </a:t>
            </a:r>
            <a:endParaRPr lang="en-US" sz="2800" b="1" dirty="0">
              <a:latin typeface="Courier New" pitchFamily="49" charset="0"/>
              <a:cs typeface="Courier New" pitchFamily="49" charset="0"/>
            </a:endParaRP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void</a:t>
            </a:r>
            <a:r>
              <a:rPr lang="en-US" sz="2800" b="1" dirty="0">
                <a:solidFill>
                  <a:schemeClr val="accent2"/>
                </a:solidFill>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write(T v);</a:t>
            </a:r>
          </a:p>
          <a:p>
            <a:pPr eaLnBrk="0" hangingPunct="0"/>
            <a:r>
              <a:rPr lang="en-US" sz="2800" b="1" dirty="0">
                <a:solidFill>
                  <a:schemeClr val="accent2"/>
                </a:solidFill>
                <a:latin typeface="Courier New" pitchFamily="49" charset="0"/>
                <a:cs typeface="Courier New" pitchFamily="49" charset="0"/>
              </a:rPr>
              <a:t>}</a:t>
            </a:r>
          </a:p>
        </p:txBody>
      </p:sp>
      <p:sp>
        <p:nvSpPr>
          <p:cNvPr id="16389" name="Rectangle 5"/>
          <p:cNvSpPr>
            <a:spLocks noGrp="1" noChangeArrowheads="1"/>
          </p:cNvSpPr>
          <p:nvPr>
            <p:ph type="title" idx="4294967295"/>
          </p:nvPr>
        </p:nvSpPr>
        <p:spPr/>
        <p:txBody>
          <a:bodyPr/>
          <a:lstStyle/>
          <a:p>
            <a:pPr eaLnBrk="1" hangingPunct="1"/>
            <a:r>
              <a:rPr lang="en-US" dirty="0" smtClean="0">
                <a:cs typeface="Arial" charset="0"/>
              </a:rPr>
              <a:t>Registers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D150480-A8E1-4B75-9B54-B743F0662DAD}" type="slidenum">
              <a:rPr lang="x-none" sz="1400">
                <a:latin typeface="Arial" pitchFamily="34" charset="0"/>
                <a:cs typeface="Arial" charset="0"/>
              </a:rPr>
              <a:pPr algn="r" eaLnBrk="0" hangingPunct="0"/>
              <a:t>120</a:t>
            </a:fld>
            <a:endParaRPr lang="en-US" sz="1400" dirty="0">
              <a:latin typeface="Arial" pitchFamily="34" charset="0"/>
              <a:cs typeface="Arial" charset="0"/>
            </a:endParaRPr>
          </a:p>
        </p:txBody>
      </p:sp>
      <p:sp>
        <p:nvSpPr>
          <p:cNvPr id="12698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26981" name="Rectangle 3"/>
          <p:cNvSpPr>
            <a:spLocks noChangeArrowheads="1"/>
          </p:cNvSpPr>
          <p:nvPr/>
        </p:nvSpPr>
        <p:spPr bwMode="auto">
          <a:xfrm>
            <a:off x="685800" y="1905000"/>
            <a:ext cx="7772400" cy="3120854"/>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private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 collect()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 copy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new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for</a:t>
            </a: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j = 0; j &lt; n; j++)</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copy[j]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.register</a:t>
            </a:r>
            <a:r>
              <a:rPr lang="en-US" sz="2400" b="1" dirty="0">
                <a:solidFill>
                  <a:srgbClr val="0000FF"/>
                </a:solidFill>
                <a:latin typeface="Courier New" pitchFamily="49" charset="0"/>
                <a:cs typeface="Courier New" pitchFamily="49" charset="0"/>
              </a:rPr>
              <a:t>[j].read();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return copy;</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a:t>
            </a:r>
          </a:p>
        </p:txBody>
      </p:sp>
      <p:sp>
        <p:nvSpPr>
          <p:cNvPr id="126982" name="AutoShape 5"/>
          <p:cNvSpPr>
            <a:spLocks noChangeArrowheads="1"/>
          </p:cNvSpPr>
          <p:nvPr/>
        </p:nvSpPr>
        <p:spPr bwMode="auto">
          <a:xfrm>
            <a:off x="889000" y="3136900"/>
            <a:ext cx="6718300" cy="1066800"/>
          </a:xfrm>
          <a:prstGeom prst="wedgeRoundRectCallout">
            <a:avLst>
              <a:gd name="adj1" fmla="val -9426"/>
              <a:gd name="adj2" fmla="val 12529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6983" name="Text Box 6"/>
          <p:cNvSpPr txBox="1">
            <a:spLocks noChangeArrowheads="1"/>
          </p:cNvSpPr>
          <p:nvPr/>
        </p:nvSpPr>
        <p:spPr bwMode="auto">
          <a:xfrm>
            <a:off x="1359020" y="5108575"/>
            <a:ext cx="504336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Just read each register into array</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75D2C9F-1FBB-4CD7-B4FB-BFB3AB351E92}" type="slidenum">
              <a:rPr lang="x-none" sz="1400">
                <a:latin typeface="Arial" pitchFamily="34" charset="0"/>
                <a:cs typeface="Arial" charset="0"/>
              </a:rPr>
              <a:pPr algn="r" eaLnBrk="0" hangingPunct="0"/>
              <a:t>121</a:t>
            </a:fld>
            <a:endParaRPr lang="en-US" sz="1400" dirty="0">
              <a:latin typeface="Arial" pitchFamily="34" charset="0"/>
              <a:cs typeface="Arial" charset="0"/>
            </a:endParaRPr>
          </a:p>
        </p:txBody>
      </p:sp>
      <p:sp>
        <p:nvSpPr>
          <p:cNvPr id="12800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28005"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scan()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collect: </a:t>
            </a:r>
            <a:r>
              <a:rPr lang="en-US" sz="2000" b="1" dirty="0">
                <a:latin typeface="Courier New" pitchFamily="49" charset="0"/>
                <a:cs typeface="Courier New" pitchFamily="49" charset="0"/>
              </a:rPr>
              <a:t>while</a:t>
            </a: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(!equals(</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a:t>
            </a:r>
            <a:endParaRPr lang="en-US" sz="2000" b="1" dirty="0">
              <a:solidFill>
                <a:srgbClr val="0000FF"/>
              </a:solidFill>
              <a:latin typeface="Courier New" pitchFamily="49" charset="0"/>
              <a:cs typeface="Courier New" pitchFamily="49" charset="0"/>
            </a:endParaRP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smtClean="0">
                <a:solidFill>
                  <a:srgbClr val="0000FF"/>
                </a:solidFill>
                <a:latin typeface="Courier New" pitchFamily="49" charset="0"/>
                <a:cs typeface="Courier New" pitchFamily="49" charset="0"/>
              </a:rPr>
              <a:t>}}</a:t>
            </a:r>
            <a:endParaRPr lang="en-US" sz="2000" b="1" dirty="0">
              <a:solidFill>
                <a:srgbClr val="0000FF"/>
              </a:solidFill>
              <a:latin typeface="Courier New" pitchFamily="49" charset="0"/>
              <a:cs typeface="Courier New" pitchFamily="49" charset="0"/>
            </a:endParaRP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AC7B64-D1FE-41F3-803B-E9F1054AC718}" type="slidenum">
              <a:rPr lang="x-none" sz="1400">
                <a:latin typeface="Arial" pitchFamily="34" charset="0"/>
                <a:cs typeface="Arial" charset="0"/>
              </a:rPr>
              <a:pPr algn="r" eaLnBrk="0" hangingPunct="0"/>
              <a:t>122</a:t>
            </a:fld>
            <a:endParaRPr lang="en-US" sz="1400" dirty="0">
              <a:latin typeface="Arial" pitchFamily="34" charset="0"/>
              <a:cs typeface="Arial" charset="0"/>
            </a:endParaRPr>
          </a:p>
        </p:txBody>
      </p:sp>
      <p:sp>
        <p:nvSpPr>
          <p:cNvPr id="129028"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29029"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 collect();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p:txBody>
      </p:sp>
      <p:sp>
        <p:nvSpPr>
          <p:cNvPr id="129030" name="AutoShape 5"/>
          <p:cNvSpPr>
            <a:spLocks noChangeArrowheads="1"/>
          </p:cNvSpPr>
          <p:nvPr/>
        </p:nvSpPr>
        <p:spPr bwMode="auto">
          <a:xfrm>
            <a:off x="884238" y="2616200"/>
            <a:ext cx="3154362" cy="457200"/>
          </a:xfrm>
          <a:prstGeom prst="wedgeRoundRectCallout">
            <a:avLst>
              <a:gd name="adj1" fmla="val 103144"/>
              <a:gd name="adj2" fmla="val -10347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9031"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BC088-0997-400B-A7F5-DEBDE67B8824}" type="slidenum">
              <a:rPr lang="x-none" sz="1400">
                <a:latin typeface="Arial" pitchFamily="34" charset="0"/>
                <a:cs typeface="Arial" charset="0"/>
              </a:rPr>
              <a:pPr algn="r" eaLnBrk="0" hangingPunct="0"/>
              <a:t>123</a:t>
            </a:fld>
            <a:endParaRPr lang="en-US" sz="1400" dirty="0">
              <a:latin typeface="Arial" pitchFamily="34" charset="0"/>
              <a:cs typeface="Arial" charset="0"/>
            </a:endParaRPr>
          </a:p>
        </p:txBody>
      </p:sp>
      <p:sp>
        <p:nvSpPr>
          <p:cNvPr id="130052"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0053"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p:txBody>
      </p:sp>
      <p:sp>
        <p:nvSpPr>
          <p:cNvPr id="130054"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5"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0056"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7"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EDD4BF-21A3-4539-9B47-B1C4223F1276}" type="slidenum">
              <a:rPr lang="x-none" sz="1400">
                <a:latin typeface="Arial" pitchFamily="34" charset="0"/>
                <a:cs typeface="Arial" charset="0"/>
              </a:rPr>
              <a:pPr algn="r" eaLnBrk="0" hangingPunct="0"/>
              <a:t>124</a:t>
            </a:fld>
            <a:endParaRPr lang="en-US" sz="1400" dirty="0">
              <a:latin typeface="Arial" pitchFamily="34" charset="0"/>
              <a:cs typeface="Arial" charset="0"/>
            </a:endParaRPr>
          </a:p>
        </p:txBody>
      </p:sp>
      <p:sp>
        <p:nvSpPr>
          <p:cNvPr id="131076"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1077"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(!equals(</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p:txBody>
      </p:sp>
      <p:sp>
        <p:nvSpPr>
          <p:cNvPr id="131078"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79"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1080"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1"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1082" name="AutoShape 9"/>
          <p:cNvSpPr>
            <a:spLocks noChangeArrowheads="1"/>
          </p:cNvSpPr>
          <p:nvPr/>
        </p:nvSpPr>
        <p:spPr bwMode="auto">
          <a:xfrm>
            <a:off x="1023938" y="3810000"/>
            <a:ext cx="5097462" cy="1041400"/>
          </a:xfrm>
          <a:prstGeom prst="wedgeRoundRectCallout">
            <a:avLst>
              <a:gd name="adj1" fmla="val 40282"/>
              <a:gd name="adj2" fmla="val 9847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3" name="Text Box 10"/>
          <p:cNvSpPr txBox="1">
            <a:spLocks noChangeArrowheads="1"/>
          </p:cNvSpPr>
          <p:nvPr/>
        </p:nvSpPr>
        <p:spPr bwMode="auto">
          <a:xfrm>
            <a:off x="5494338" y="4914900"/>
            <a:ext cx="3213100" cy="1066800"/>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mismatch, try again</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0C6CCD-C849-4CC1-B101-2D07C447B18C}" type="slidenum">
              <a:rPr lang="x-none" sz="1400">
                <a:latin typeface="Arial" pitchFamily="34" charset="0"/>
                <a:cs typeface="Arial" charset="0"/>
              </a:rPr>
              <a:pPr algn="r" eaLnBrk="0" hangingPunct="0"/>
              <a:t>125</a:t>
            </a:fld>
            <a:endParaRPr lang="en-US" sz="1400" dirty="0">
              <a:latin typeface="Arial" pitchFamily="34" charset="0"/>
              <a:cs typeface="Arial" charset="0"/>
            </a:endParaRPr>
          </a:p>
        </p:txBody>
      </p:sp>
      <p:sp>
        <p:nvSpPr>
          <p:cNvPr id="132100"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 Scan</a:t>
            </a:r>
          </a:p>
        </p:txBody>
      </p:sp>
      <p:sp>
        <p:nvSpPr>
          <p:cNvPr id="132101" name="Rectangle 3"/>
          <p:cNvSpPr>
            <a:spLocks noChangeArrowheads="1"/>
          </p:cNvSpPr>
          <p:nvPr/>
        </p:nvSpPr>
        <p:spPr bwMode="auto">
          <a:xfrm>
            <a:off x="685800" y="1905000"/>
            <a:ext cx="7772400" cy="409416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smtClean="0">
                <a:solidFill>
                  <a:schemeClr val="folHlink"/>
                </a:solidFill>
                <a:latin typeface="Courier New" pitchFamily="49" charset="0"/>
                <a:cs typeface="Courier New" pitchFamily="49" charset="0"/>
              </a:rPr>
              <a:t>}</a:t>
            </a: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a:latin typeface="Courier New" pitchFamily="49" charset="0"/>
                <a:cs typeface="Courier New" pitchFamily="49" charset="0"/>
              </a:rPr>
              <a:t>return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smtClean="0">
                <a:solidFill>
                  <a:schemeClr val="folHlink"/>
                </a:solidFill>
                <a:latin typeface="Courier New" pitchFamily="49" charset="0"/>
                <a:cs typeface="Courier New" pitchFamily="49" charset="0"/>
              </a:rPr>
              <a:t>}}</a:t>
            </a:r>
            <a:endParaRPr lang="en-US" sz="2000" b="1" dirty="0">
              <a:solidFill>
                <a:srgbClr val="0000FF"/>
              </a:solidFill>
              <a:latin typeface="Courier New" pitchFamily="49" charset="0"/>
              <a:cs typeface="Courier New" pitchFamily="49" charset="0"/>
            </a:endParaRPr>
          </a:p>
        </p:txBody>
      </p:sp>
      <p:sp>
        <p:nvSpPr>
          <p:cNvPr id="132102"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3"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2104"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5"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2106" name="AutoShape 9"/>
          <p:cNvSpPr>
            <a:spLocks noChangeArrowheads="1"/>
          </p:cNvSpPr>
          <p:nvPr/>
        </p:nvSpPr>
        <p:spPr bwMode="auto">
          <a:xfrm>
            <a:off x="947738" y="5245100"/>
            <a:ext cx="4144962" cy="381000"/>
          </a:xfrm>
          <a:prstGeom prst="wedgeRoundRectCallout">
            <a:avLst>
              <a:gd name="adj1" fmla="val 51838"/>
              <a:gd name="adj2" fmla="val -180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7" name="Text Box 10"/>
          <p:cNvSpPr txBox="1">
            <a:spLocks noChangeArrowheads="1"/>
          </p:cNvSpPr>
          <p:nvPr/>
        </p:nvSpPr>
        <p:spPr bwMode="auto">
          <a:xfrm>
            <a:off x="4808538" y="4038600"/>
            <a:ext cx="3759200" cy="1077913"/>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match, return values</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D1DDF9-5C45-4CBC-B93B-4C5C84415D0B}" type="slidenum">
              <a:rPr lang="x-none" sz="1400">
                <a:latin typeface="Arial" pitchFamily="34" charset="0"/>
                <a:cs typeface="Arial" charset="0"/>
              </a:rPr>
              <a:pPr algn="r" eaLnBrk="0" hangingPunct="0"/>
              <a:t>126</a:t>
            </a:fld>
            <a:endParaRPr lang="en-US" sz="1400" dirty="0">
              <a:latin typeface="Arial" pitchFamily="34" charset="0"/>
              <a:cs typeface="Arial" charset="0"/>
            </a:endParaRPr>
          </a:p>
        </p:txBody>
      </p:sp>
      <p:sp>
        <p:nvSpPr>
          <p:cNvPr id="133124" name="Rectangle 2"/>
          <p:cNvSpPr>
            <a:spLocks noGrp="1" noChangeArrowheads="1"/>
          </p:cNvSpPr>
          <p:nvPr>
            <p:ph type="title" idx="4294967295"/>
          </p:nvPr>
        </p:nvSpPr>
        <p:spPr/>
        <p:txBody>
          <a:bodyPr/>
          <a:lstStyle/>
          <a:p>
            <a:pPr eaLnBrk="1" hangingPunct="1"/>
            <a:r>
              <a:rPr lang="en-US" smtClean="0">
                <a:latin typeface="Arial" charset="0"/>
                <a:cs typeface="Arial" charset="0"/>
              </a:rPr>
              <a:t>Simple Snapshot</a:t>
            </a:r>
          </a:p>
        </p:txBody>
      </p:sp>
      <p:sp>
        <p:nvSpPr>
          <p:cNvPr id="133125" name="Rectangle 3"/>
          <p:cNvSpPr>
            <a:spLocks noGrp="1" noChangeArrowheads="1"/>
          </p:cNvSpPr>
          <p:nvPr>
            <p:ph type="body" idx="4294967295"/>
          </p:nvPr>
        </p:nvSpPr>
        <p:spPr/>
        <p:txBody>
          <a:bodyPr/>
          <a:lstStyle/>
          <a:p>
            <a:pPr eaLnBrk="1" hangingPunct="1"/>
            <a:r>
              <a:rPr lang="en-US" dirty="0" err="1" smtClean="0"/>
              <a:t>Linearizable</a:t>
            </a:r>
            <a:endParaRPr lang="en-US" dirty="0" smtClean="0"/>
          </a:p>
          <a:p>
            <a:pPr eaLnBrk="1" hangingPunct="1"/>
            <a:r>
              <a:rPr lang="en-US" dirty="0" smtClean="0"/>
              <a:t>Update is wait-free</a:t>
            </a:r>
          </a:p>
          <a:p>
            <a:pPr lvl="1" eaLnBrk="1" hangingPunct="1"/>
            <a:r>
              <a:rPr lang="en-US" dirty="0" smtClean="0"/>
              <a:t>No unbounded loops</a:t>
            </a:r>
          </a:p>
          <a:p>
            <a:pPr eaLnBrk="1" hangingPunct="1"/>
            <a:r>
              <a:rPr lang="en-US" dirty="0" smtClean="0"/>
              <a:t>But Scan can starve</a:t>
            </a:r>
          </a:p>
          <a:p>
            <a:pPr lvl="1" eaLnBrk="1" hangingPunct="1"/>
            <a:r>
              <a:rPr lang="en-US" dirty="0" smtClean="0"/>
              <a:t>If interrupted by concurrent update</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xEl>
                                              <p:pRg st="1" end="1"/>
                                            </p:txEl>
                                          </p:spTgt>
                                        </p:tgtEl>
                                        <p:attrNameLst>
                                          <p:attrName>style.visibility</p:attrName>
                                        </p:attrNameLst>
                                      </p:cBhvr>
                                      <p:to>
                                        <p:strVal val="visible"/>
                                      </p:to>
                                    </p:set>
                                    <p:animEffect transition="in" filter="blinds(horizontal)">
                                      <p:cBhvr>
                                        <p:cTn id="7" dur="500"/>
                                        <p:tgtEl>
                                          <p:spTgt spid="13312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5">
                                            <p:txEl>
                                              <p:pRg st="2" end="2"/>
                                            </p:txEl>
                                          </p:spTgt>
                                        </p:tgtEl>
                                        <p:attrNameLst>
                                          <p:attrName>style.visibility</p:attrName>
                                        </p:attrNameLst>
                                      </p:cBhvr>
                                      <p:to>
                                        <p:strVal val="visible"/>
                                      </p:to>
                                    </p:set>
                                    <p:animEffect transition="in" filter="blinds(horizontal)">
                                      <p:cBhvr>
                                        <p:cTn id="10" dur="500"/>
                                        <p:tgtEl>
                                          <p:spTgt spid="13312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3125">
                                            <p:txEl>
                                              <p:pRg st="3" end="3"/>
                                            </p:txEl>
                                          </p:spTgt>
                                        </p:tgtEl>
                                        <p:attrNameLst>
                                          <p:attrName>style.visibility</p:attrName>
                                        </p:attrNameLst>
                                      </p:cBhvr>
                                      <p:to>
                                        <p:strVal val="visible"/>
                                      </p:to>
                                    </p:set>
                                    <p:animEffect transition="in" filter="blinds(horizontal)">
                                      <p:cBhvr>
                                        <p:cTn id="15" dur="500"/>
                                        <p:tgtEl>
                                          <p:spTgt spid="13312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25">
                                            <p:txEl>
                                              <p:pRg st="4" end="4"/>
                                            </p:txEl>
                                          </p:spTgt>
                                        </p:tgtEl>
                                        <p:attrNameLst>
                                          <p:attrName>style.visibility</p:attrName>
                                        </p:attrNameLst>
                                      </p:cBhvr>
                                      <p:to>
                                        <p:strVal val="visible"/>
                                      </p:to>
                                    </p:set>
                                    <p:animEffect transition="in" filter="blinds(horizontal)">
                                      <p:cBhvr>
                                        <p:cTn id="18"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21F72D-C8DA-4DF0-915B-EDA7539D2A62}" type="slidenum">
              <a:rPr lang="x-none" sz="1400">
                <a:latin typeface="Arial" pitchFamily="34" charset="0"/>
                <a:cs typeface="Arial" charset="0"/>
              </a:rPr>
              <a:pPr algn="r" eaLnBrk="0" hangingPunct="0"/>
              <a:t>127</a:t>
            </a:fld>
            <a:endParaRPr lang="en-US" sz="1400" dirty="0">
              <a:latin typeface="Arial" pitchFamily="34" charset="0"/>
              <a:cs typeface="Arial" charset="0"/>
            </a:endParaRPr>
          </a:p>
        </p:txBody>
      </p:sp>
      <p:sp>
        <p:nvSpPr>
          <p:cNvPr id="13414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Snapshot</a:t>
            </a:r>
          </a:p>
        </p:txBody>
      </p:sp>
      <p:sp>
        <p:nvSpPr>
          <p:cNvPr id="134149" name="Rectangle 3"/>
          <p:cNvSpPr>
            <a:spLocks noGrp="1" noChangeArrowheads="1"/>
          </p:cNvSpPr>
          <p:nvPr>
            <p:ph type="body" idx="4294967295"/>
          </p:nvPr>
        </p:nvSpPr>
        <p:spPr/>
        <p:txBody>
          <a:bodyPr/>
          <a:lstStyle/>
          <a:p>
            <a:pPr eaLnBrk="1" hangingPunct="1"/>
            <a:r>
              <a:rPr lang="en-US" dirty="0" smtClean="0"/>
              <a:t>Add a scan before every update</a:t>
            </a:r>
          </a:p>
          <a:p>
            <a:pPr eaLnBrk="1" hangingPunct="1"/>
            <a:r>
              <a:rPr lang="en-US" dirty="0" smtClean="0"/>
              <a:t>Write resulting snapshot together with update value</a:t>
            </a:r>
          </a:p>
          <a:p>
            <a:pPr eaLnBrk="1" hangingPunct="1"/>
            <a:r>
              <a:rPr lang="en-US" dirty="0" smtClean="0"/>
              <a:t>If scan is continuously interrupted by updates, scan can take the update’s snapshot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49">
                                            <p:txEl>
                                              <p:pRg st="1" end="1"/>
                                            </p:txEl>
                                          </p:spTgt>
                                        </p:tgtEl>
                                        <p:attrNameLst>
                                          <p:attrName>style.visibility</p:attrName>
                                        </p:attrNameLst>
                                      </p:cBhvr>
                                      <p:to>
                                        <p:strVal val="visible"/>
                                      </p:to>
                                    </p:set>
                                    <p:animEffect transition="in" filter="blinds(horizontal)">
                                      <p:cBhvr>
                                        <p:cTn id="7" dur="500"/>
                                        <p:tgtEl>
                                          <p:spTgt spid="1341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9">
                                            <p:txEl>
                                              <p:pRg st="2" end="2"/>
                                            </p:txEl>
                                          </p:spTgt>
                                        </p:tgtEl>
                                        <p:attrNameLst>
                                          <p:attrName>style.visibility</p:attrName>
                                        </p:attrNameLst>
                                      </p:cBhvr>
                                      <p:to>
                                        <p:strVal val="visible"/>
                                      </p:to>
                                    </p:set>
                                    <p:animEffect transition="in" filter="blinds(horizontal)">
                                      <p:cBhvr>
                                        <p:cTn id="12" dur="500"/>
                                        <p:tgtEl>
                                          <p:spTgt spid="134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905000" y="3022600"/>
            <a:ext cx="9677400" cy="2416702"/>
            <a:chOff x="1638" y="2187"/>
            <a:chExt cx="2941" cy="1035"/>
          </a:xfrm>
        </p:grpSpPr>
        <p:grpSp>
          <p:nvGrpSpPr>
            <p:cNvPr id="135222" name="Group 53"/>
            <p:cNvGrpSpPr>
              <a:grpSpLocks/>
            </p:cNvGrpSpPr>
            <p:nvPr/>
          </p:nvGrpSpPr>
          <p:grpSpPr bwMode="auto">
            <a:xfrm>
              <a:off x="2669" y="2187"/>
              <a:ext cx="1910" cy="833"/>
              <a:chOff x="3125" y="1480"/>
              <a:chExt cx="1910" cy="833"/>
            </a:xfrm>
          </p:grpSpPr>
          <p:sp>
            <p:nvSpPr>
              <p:cNvPr id="135224" name="AutoShape 54"/>
              <p:cNvSpPr>
                <a:spLocks noChangeArrowheads="1"/>
              </p:cNvSpPr>
              <p:nvPr/>
            </p:nvSpPr>
            <p:spPr bwMode="auto">
              <a:xfrm>
                <a:off x="3161" y="1480"/>
                <a:ext cx="1874" cy="235"/>
              </a:xfrm>
              <a:prstGeom prst="leftRightArrow">
                <a:avLst>
                  <a:gd name="adj1" fmla="val 50000"/>
                  <a:gd name="adj2" fmla="val 15948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5" name="Text Box 55"/>
              <p:cNvSpPr txBox="1">
                <a:spLocks noChangeArrowheads="1"/>
              </p:cNvSpPr>
              <p:nvPr/>
            </p:nvSpPr>
            <p:spPr bwMode="auto">
              <a:xfrm>
                <a:off x="3125" y="2189"/>
                <a:ext cx="56" cy="12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1600" b="1" dirty="0">
                  <a:solidFill>
                    <a:srgbClr val="FF3300"/>
                  </a:solidFill>
                  <a:latin typeface="Arial" pitchFamily="34" charset="0"/>
                  <a:cs typeface="Courier New" pitchFamily="49" charset="0"/>
                </a:endParaRPr>
              </a:p>
            </p:txBody>
          </p:sp>
        </p:grpSp>
        <p:sp>
          <p:nvSpPr>
            <p:cNvPr id="135223" name="Text Box 57"/>
            <p:cNvSpPr txBox="1">
              <a:spLocks noChangeArrowheads="1"/>
            </p:cNvSpPr>
            <p:nvPr/>
          </p:nvSpPr>
          <p:spPr bwMode="auto">
            <a:xfrm>
              <a:off x="1638" y="3056"/>
              <a:ext cx="56" cy="166"/>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FF3300"/>
                </a:solidFill>
                <a:latin typeface="Arial" pitchFamily="34" charset="0"/>
                <a:cs typeface="Courier New" pitchFamily="49" charset="0"/>
              </a:endParaRPr>
            </a:p>
          </p:txBody>
        </p:sp>
      </p:grpSp>
      <p:sp>
        <p:nvSpPr>
          <p:cNvPr id="1351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738BFB-29DA-4FF1-83D9-33F22CA620F9}" type="slidenum">
              <a:rPr lang="x-none" sz="1400">
                <a:latin typeface="Arial" pitchFamily="34" charset="0"/>
                <a:cs typeface="Arial" charset="0"/>
              </a:rPr>
              <a:pPr algn="r" eaLnBrk="0" hangingPunct="0"/>
              <a:t>128</a:t>
            </a:fld>
            <a:endParaRPr lang="en-US" sz="1400" dirty="0">
              <a:latin typeface="Arial" pitchFamily="34" charset="0"/>
              <a:cs typeface="Arial" charset="0"/>
            </a:endParaRPr>
          </a:p>
        </p:txBody>
      </p:sp>
      <p:sp>
        <p:nvSpPr>
          <p:cNvPr id="135173"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5174" name="Text Box 3"/>
          <p:cNvSpPr txBox="1">
            <a:spLocks noChangeArrowheads="1"/>
          </p:cNvSpPr>
          <p:nvPr/>
        </p:nvSpPr>
        <p:spPr bwMode="auto">
          <a:xfrm>
            <a:off x="950913" y="1214438"/>
            <a:ext cx="6559809" cy="1569660"/>
          </a:xfrm>
          <a:prstGeom prst="rect">
            <a:avLst/>
          </a:prstGeom>
          <a:noFill/>
          <a:ln w="9525">
            <a:noFill/>
            <a:miter lim="800000"/>
            <a:headEnd/>
            <a:tailEnd/>
          </a:ln>
        </p:spPr>
        <p:txBody>
          <a:bodyPr wrap="none">
            <a:spAutoFit/>
          </a:bodyPr>
          <a:lstStyle/>
          <a:p>
            <a:pPr eaLnBrk="0" hangingPunct="0"/>
            <a:r>
              <a:rPr lang="en-US" sz="3200" dirty="0">
                <a:solidFill>
                  <a:srgbClr val="0000FF"/>
                </a:solidFill>
                <a:latin typeface="Arial" pitchFamily="34" charset="0"/>
                <a:cs typeface="Courier New" pitchFamily="49" charset="0"/>
              </a:rPr>
              <a:t>If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observes that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moved</a:t>
            </a:r>
          </a:p>
          <a:p>
            <a:pPr eaLnBrk="0" hangingPunct="0"/>
            <a:r>
              <a:rPr lang="en-US" sz="3200" b="1" i="1" dirty="0">
                <a:latin typeface="Arial" pitchFamily="34" charset="0"/>
                <a:cs typeface="Courier New" pitchFamily="49" charset="0"/>
              </a:rPr>
              <a:t>twice</a:t>
            </a:r>
            <a:r>
              <a:rPr lang="en-US" sz="3200" dirty="0">
                <a:solidFill>
                  <a:srgbClr val="0000FF"/>
                </a:solidFill>
                <a:latin typeface="Arial" pitchFamily="34" charset="0"/>
                <a:cs typeface="Courier New" pitchFamily="49" charset="0"/>
              </a:rPr>
              <a:t>, then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completed an update</a:t>
            </a:r>
          </a:p>
          <a:p>
            <a:pPr eaLnBrk="0" hangingPunct="0"/>
            <a:r>
              <a:rPr lang="en-US" sz="3200" dirty="0">
                <a:solidFill>
                  <a:srgbClr val="0000FF"/>
                </a:solidFill>
                <a:latin typeface="Arial" pitchFamily="34" charset="0"/>
                <a:cs typeface="Courier New" pitchFamily="49" charset="0"/>
              </a:rPr>
              <a:t>while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was in progress</a:t>
            </a:r>
          </a:p>
        </p:txBody>
      </p:sp>
      <p:sp>
        <p:nvSpPr>
          <p:cNvPr id="135175" name="AutoShape 5"/>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4" name="Group 62"/>
          <p:cNvGrpSpPr>
            <a:grpSpLocks/>
          </p:cNvGrpSpPr>
          <p:nvPr/>
        </p:nvGrpSpPr>
        <p:grpSpPr bwMode="auto">
          <a:xfrm>
            <a:off x="2600325" y="4597400"/>
            <a:ext cx="3513138" cy="641350"/>
            <a:chOff x="1638" y="2896"/>
            <a:chExt cx="2213" cy="404"/>
          </a:xfrm>
        </p:grpSpPr>
        <p:grpSp>
          <p:nvGrpSpPr>
            <p:cNvPr id="135218" name="Group 53"/>
            <p:cNvGrpSpPr>
              <a:grpSpLocks/>
            </p:cNvGrpSpPr>
            <p:nvPr/>
          </p:nvGrpSpPr>
          <p:grpSpPr bwMode="auto">
            <a:xfrm>
              <a:off x="1977" y="2896"/>
              <a:ext cx="1874" cy="382"/>
              <a:chOff x="2433" y="2189"/>
              <a:chExt cx="1874" cy="382"/>
            </a:xfrm>
          </p:grpSpPr>
          <p:sp>
            <p:nvSpPr>
              <p:cNvPr id="135220" name="AutoShape 54"/>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1" name="Text Box 55"/>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5219" name="Text Box 57"/>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35177" name="Group 63"/>
          <p:cNvGrpSpPr>
            <a:grpSpLocks/>
          </p:cNvGrpSpPr>
          <p:nvPr/>
        </p:nvGrpSpPr>
        <p:grpSpPr bwMode="auto">
          <a:xfrm>
            <a:off x="1957388" y="2838450"/>
            <a:ext cx="5227637" cy="1738313"/>
            <a:chOff x="602" y="844"/>
            <a:chExt cx="3293" cy="1095"/>
          </a:xfrm>
        </p:grpSpPr>
        <p:sp>
          <p:nvSpPr>
            <p:cNvPr id="135178" name="Text Box 6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5179" name="Text Box 65"/>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5180" name="Group 66"/>
            <p:cNvGrpSpPr>
              <a:grpSpLocks/>
            </p:cNvGrpSpPr>
            <p:nvPr/>
          </p:nvGrpSpPr>
          <p:grpSpPr bwMode="auto">
            <a:xfrm>
              <a:off x="602" y="844"/>
              <a:ext cx="857" cy="1084"/>
              <a:chOff x="602" y="844"/>
              <a:chExt cx="857" cy="1084"/>
            </a:xfrm>
          </p:grpSpPr>
          <p:grpSp>
            <p:nvGrpSpPr>
              <p:cNvPr id="135207" name="Group 67"/>
              <p:cNvGrpSpPr>
                <a:grpSpLocks/>
              </p:cNvGrpSpPr>
              <p:nvPr/>
            </p:nvGrpSpPr>
            <p:grpSpPr bwMode="auto">
              <a:xfrm>
                <a:off x="833" y="1318"/>
                <a:ext cx="396" cy="610"/>
                <a:chOff x="966" y="2733"/>
                <a:chExt cx="396" cy="610"/>
              </a:xfrm>
            </p:grpSpPr>
            <p:sp>
              <p:nvSpPr>
                <p:cNvPr id="649284" name="Rectangle 68"/>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12" name="Line 69"/>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13" name="Line 70"/>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14" name="Group 71"/>
                <p:cNvGrpSpPr>
                  <a:grpSpLocks/>
                </p:cNvGrpSpPr>
                <p:nvPr/>
              </p:nvGrpSpPr>
              <p:grpSpPr bwMode="auto">
                <a:xfrm>
                  <a:off x="1028" y="2761"/>
                  <a:ext cx="260" cy="557"/>
                  <a:chOff x="1062" y="2761"/>
                  <a:chExt cx="260" cy="557"/>
                </a:xfrm>
              </p:grpSpPr>
              <p:sp>
                <p:nvSpPr>
                  <p:cNvPr id="135215" name="Text Box 72"/>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16" name="Text Box 73"/>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17" name="Text Box 74"/>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5208" name="Group 75"/>
              <p:cNvGrpSpPr>
                <a:grpSpLocks/>
              </p:cNvGrpSpPr>
              <p:nvPr/>
            </p:nvGrpSpPr>
            <p:grpSpPr bwMode="auto">
              <a:xfrm>
                <a:off x="602" y="844"/>
                <a:ext cx="857" cy="407"/>
                <a:chOff x="720" y="1833"/>
                <a:chExt cx="857" cy="407"/>
              </a:xfrm>
            </p:grpSpPr>
            <p:sp>
              <p:nvSpPr>
                <p:cNvPr id="135209" name="AutoShape 7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210" name="Text Box 7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1" name="Group 78"/>
            <p:cNvGrpSpPr>
              <a:grpSpLocks/>
            </p:cNvGrpSpPr>
            <p:nvPr/>
          </p:nvGrpSpPr>
          <p:grpSpPr bwMode="auto">
            <a:xfrm>
              <a:off x="1820" y="844"/>
              <a:ext cx="857" cy="1095"/>
              <a:chOff x="1789" y="844"/>
              <a:chExt cx="857" cy="1095"/>
            </a:xfrm>
          </p:grpSpPr>
          <p:grpSp>
            <p:nvGrpSpPr>
              <p:cNvPr id="135195" name="Group 79"/>
              <p:cNvGrpSpPr>
                <a:grpSpLocks/>
              </p:cNvGrpSpPr>
              <p:nvPr/>
            </p:nvGrpSpPr>
            <p:grpSpPr bwMode="auto">
              <a:xfrm>
                <a:off x="2006" y="1329"/>
                <a:ext cx="409" cy="610"/>
                <a:chOff x="953" y="2744"/>
                <a:chExt cx="409" cy="610"/>
              </a:xfrm>
            </p:grpSpPr>
            <p:sp>
              <p:nvSpPr>
                <p:cNvPr id="649296" name="Rectangle 80"/>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01" name="Line 8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02" name="Line 8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03" name="Group 83"/>
                <p:cNvGrpSpPr>
                  <a:grpSpLocks/>
                </p:cNvGrpSpPr>
                <p:nvPr/>
              </p:nvGrpSpPr>
              <p:grpSpPr bwMode="auto">
                <a:xfrm>
                  <a:off x="1028" y="2761"/>
                  <a:ext cx="260" cy="557"/>
                  <a:chOff x="1062" y="2761"/>
                  <a:chExt cx="260" cy="557"/>
                </a:xfrm>
              </p:grpSpPr>
              <p:sp>
                <p:nvSpPr>
                  <p:cNvPr id="135204" name="Text Box 8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05" name="Text Box 8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06" name="Text Box 8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96" name="AutoShape 87"/>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97" name="Group 88"/>
              <p:cNvGrpSpPr>
                <a:grpSpLocks/>
              </p:cNvGrpSpPr>
              <p:nvPr/>
            </p:nvGrpSpPr>
            <p:grpSpPr bwMode="auto">
              <a:xfrm>
                <a:off x="1789" y="844"/>
                <a:ext cx="857" cy="407"/>
                <a:chOff x="720" y="1833"/>
                <a:chExt cx="857" cy="407"/>
              </a:xfrm>
            </p:grpSpPr>
            <p:sp>
              <p:nvSpPr>
                <p:cNvPr id="135198" name="AutoShape 8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99" name="Text Box 9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2" name="Group 91"/>
            <p:cNvGrpSpPr>
              <a:grpSpLocks/>
            </p:cNvGrpSpPr>
            <p:nvPr/>
          </p:nvGrpSpPr>
          <p:grpSpPr bwMode="auto">
            <a:xfrm>
              <a:off x="3038" y="845"/>
              <a:ext cx="857" cy="1087"/>
              <a:chOff x="3038" y="845"/>
              <a:chExt cx="857" cy="1087"/>
            </a:xfrm>
          </p:grpSpPr>
          <p:grpSp>
            <p:nvGrpSpPr>
              <p:cNvPr id="135183" name="Group 92"/>
              <p:cNvGrpSpPr>
                <a:grpSpLocks/>
              </p:cNvGrpSpPr>
              <p:nvPr/>
            </p:nvGrpSpPr>
            <p:grpSpPr bwMode="auto">
              <a:xfrm>
                <a:off x="3255" y="1322"/>
                <a:ext cx="409" cy="610"/>
                <a:chOff x="953" y="2738"/>
                <a:chExt cx="409" cy="610"/>
              </a:xfrm>
            </p:grpSpPr>
            <p:sp>
              <p:nvSpPr>
                <p:cNvPr id="649309" name="Rectangle 9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189" name="Line 9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190" name="Line 9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191" name="Group 96"/>
                <p:cNvGrpSpPr>
                  <a:grpSpLocks/>
                </p:cNvGrpSpPr>
                <p:nvPr/>
              </p:nvGrpSpPr>
              <p:grpSpPr bwMode="auto">
                <a:xfrm>
                  <a:off x="1028" y="2761"/>
                  <a:ext cx="260" cy="557"/>
                  <a:chOff x="1062" y="2761"/>
                  <a:chExt cx="260" cy="557"/>
                </a:xfrm>
              </p:grpSpPr>
              <p:sp>
                <p:nvSpPr>
                  <p:cNvPr id="135192" name="Text Box 9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193" name="Text Box 9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194" name="Text Box 9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84" name="AutoShape 10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85" name="Group 101"/>
              <p:cNvGrpSpPr>
                <a:grpSpLocks/>
              </p:cNvGrpSpPr>
              <p:nvPr/>
            </p:nvGrpSpPr>
            <p:grpSpPr bwMode="auto">
              <a:xfrm>
                <a:off x="3038" y="845"/>
                <a:ext cx="857" cy="407"/>
                <a:chOff x="720" y="1833"/>
                <a:chExt cx="857" cy="407"/>
              </a:xfrm>
            </p:grpSpPr>
            <p:sp>
              <p:nvSpPr>
                <p:cNvPr id="135186" name="AutoShape 10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87" name="Text Box 10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58" name="Footer Placeholder 5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5"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1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C6DE24A-118B-47F2-97A8-EAC5C2F1037E}" type="slidenum">
              <a:rPr lang="x-none" sz="1400">
                <a:latin typeface="Arial" pitchFamily="34" charset="0"/>
                <a:cs typeface="Arial" charset="0"/>
              </a:rPr>
              <a:pPr algn="r" eaLnBrk="0" hangingPunct="0"/>
              <a:t>129</a:t>
            </a:fld>
            <a:endParaRPr lang="en-US" sz="1400" dirty="0">
              <a:latin typeface="Arial" pitchFamily="34" charset="0"/>
              <a:cs typeface="Arial" charset="0"/>
            </a:endParaRPr>
          </a:p>
        </p:txBody>
      </p:sp>
      <p:sp>
        <p:nvSpPr>
          <p:cNvPr id="136197"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6198"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6199" name="Group 69"/>
          <p:cNvGrpSpPr>
            <a:grpSpLocks/>
          </p:cNvGrpSpPr>
          <p:nvPr/>
        </p:nvGrpSpPr>
        <p:grpSpPr bwMode="auto">
          <a:xfrm>
            <a:off x="1957388" y="1339850"/>
            <a:ext cx="5227637" cy="1738313"/>
            <a:chOff x="602" y="844"/>
            <a:chExt cx="3293" cy="1095"/>
          </a:xfrm>
        </p:grpSpPr>
        <p:sp>
          <p:nvSpPr>
            <p:cNvPr id="136205" name="Text Box 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6206" name="Text Box 23"/>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6207" name="Group 68"/>
            <p:cNvGrpSpPr>
              <a:grpSpLocks/>
            </p:cNvGrpSpPr>
            <p:nvPr/>
          </p:nvGrpSpPr>
          <p:grpSpPr bwMode="auto">
            <a:xfrm>
              <a:off x="602" y="844"/>
              <a:ext cx="857" cy="1084"/>
              <a:chOff x="602" y="844"/>
              <a:chExt cx="857" cy="1084"/>
            </a:xfrm>
          </p:grpSpPr>
          <p:grpSp>
            <p:nvGrpSpPr>
              <p:cNvPr id="136234" name="Group 5"/>
              <p:cNvGrpSpPr>
                <a:grpSpLocks/>
              </p:cNvGrpSpPr>
              <p:nvPr/>
            </p:nvGrpSpPr>
            <p:grpSpPr bwMode="auto">
              <a:xfrm>
                <a:off x="833" y="1318"/>
                <a:ext cx="396" cy="610"/>
                <a:chOff x="966" y="2733"/>
                <a:chExt cx="396" cy="610"/>
              </a:xfrm>
            </p:grpSpPr>
            <p:sp>
              <p:nvSpPr>
                <p:cNvPr id="647174" name="Rectangle 6"/>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39" name="Line 7"/>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40" name="Line 8"/>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41" name="Group 9"/>
                <p:cNvGrpSpPr>
                  <a:grpSpLocks/>
                </p:cNvGrpSpPr>
                <p:nvPr/>
              </p:nvGrpSpPr>
              <p:grpSpPr bwMode="auto">
                <a:xfrm>
                  <a:off x="1028" y="2761"/>
                  <a:ext cx="260" cy="557"/>
                  <a:chOff x="1062" y="2761"/>
                  <a:chExt cx="260" cy="557"/>
                </a:xfrm>
              </p:grpSpPr>
              <p:sp>
                <p:nvSpPr>
                  <p:cNvPr id="136242" name="Text Box 10"/>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43" name="Text Box 11"/>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44" name="Text Box 12"/>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6235" name="Group 41"/>
              <p:cNvGrpSpPr>
                <a:grpSpLocks/>
              </p:cNvGrpSpPr>
              <p:nvPr/>
            </p:nvGrpSpPr>
            <p:grpSpPr bwMode="auto">
              <a:xfrm>
                <a:off x="602" y="844"/>
                <a:ext cx="857" cy="407"/>
                <a:chOff x="720" y="1833"/>
                <a:chExt cx="857" cy="407"/>
              </a:xfrm>
            </p:grpSpPr>
            <p:sp>
              <p:nvSpPr>
                <p:cNvPr id="136236" name="AutoShape 4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37" name="Text Box 4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8" name="Group 67"/>
            <p:cNvGrpSpPr>
              <a:grpSpLocks/>
            </p:cNvGrpSpPr>
            <p:nvPr/>
          </p:nvGrpSpPr>
          <p:grpSpPr bwMode="auto">
            <a:xfrm>
              <a:off x="1820" y="844"/>
              <a:ext cx="857" cy="1095"/>
              <a:chOff x="1789" y="844"/>
              <a:chExt cx="857" cy="1095"/>
            </a:xfrm>
          </p:grpSpPr>
          <p:grpSp>
            <p:nvGrpSpPr>
              <p:cNvPr id="136222" name="Group 13"/>
              <p:cNvGrpSpPr>
                <a:grpSpLocks/>
              </p:cNvGrpSpPr>
              <p:nvPr/>
            </p:nvGrpSpPr>
            <p:grpSpPr bwMode="auto">
              <a:xfrm>
                <a:off x="2006" y="1329"/>
                <a:ext cx="409" cy="610"/>
                <a:chOff x="953" y="2744"/>
                <a:chExt cx="409" cy="610"/>
              </a:xfrm>
            </p:grpSpPr>
            <p:sp>
              <p:nvSpPr>
                <p:cNvPr id="647182" name="Rectangle 14"/>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28" name="Line 1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29" name="Line 1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30" name="Group 17"/>
                <p:cNvGrpSpPr>
                  <a:grpSpLocks/>
                </p:cNvGrpSpPr>
                <p:nvPr/>
              </p:nvGrpSpPr>
              <p:grpSpPr bwMode="auto">
                <a:xfrm>
                  <a:off x="1028" y="2761"/>
                  <a:ext cx="260" cy="557"/>
                  <a:chOff x="1062" y="2761"/>
                  <a:chExt cx="260" cy="557"/>
                </a:xfrm>
              </p:grpSpPr>
              <p:sp>
                <p:nvSpPr>
                  <p:cNvPr id="136231" name="Text Box 1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32" name="Text Box 1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33" name="Text Box 2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23" name="AutoShape 21"/>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24" name="Group 44"/>
              <p:cNvGrpSpPr>
                <a:grpSpLocks/>
              </p:cNvGrpSpPr>
              <p:nvPr/>
            </p:nvGrpSpPr>
            <p:grpSpPr bwMode="auto">
              <a:xfrm>
                <a:off x="1789" y="844"/>
                <a:ext cx="857" cy="407"/>
                <a:chOff x="720" y="1833"/>
                <a:chExt cx="857" cy="407"/>
              </a:xfrm>
            </p:grpSpPr>
            <p:sp>
              <p:nvSpPr>
                <p:cNvPr id="136225" name="AutoShape 45"/>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26" name="Text Box 46"/>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9" name="Group 66"/>
            <p:cNvGrpSpPr>
              <a:grpSpLocks/>
            </p:cNvGrpSpPr>
            <p:nvPr/>
          </p:nvGrpSpPr>
          <p:grpSpPr bwMode="auto">
            <a:xfrm>
              <a:off x="3038" y="845"/>
              <a:ext cx="857" cy="1087"/>
              <a:chOff x="3038" y="845"/>
              <a:chExt cx="857" cy="1087"/>
            </a:xfrm>
          </p:grpSpPr>
          <p:grpSp>
            <p:nvGrpSpPr>
              <p:cNvPr id="136210" name="Group 32"/>
              <p:cNvGrpSpPr>
                <a:grpSpLocks/>
              </p:cNvGrpSpPr>
              <p:nvPr/>
            </p:nvGrpSpPr>
            <p:grpSpPr bwMode="auto">
              <a:xfrm>
                <a:off x="3255" y="1322"/>
                <a:ext cx="409" cy="610"/>
                <a:chOff x="953" y="2738"/>
                <a:chExt cx="409" cy="610"/>
              </a:xfrm>
            </p:grpSpPr>
            <p:sp>
              <p:nvSpPr>
                <p:cNvPr id="647201" name="Rectangle 3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16" name="Line 3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17" name="Line 3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18" name="Group 36"/>
                <p:cNvGrpSpPr>
                  <a:grpSpLocks/>
                </p:cNvGrpSpPr>
                <p:nvPr/>
              </p:nvGrpSpPr>
              <p:grpSpPr bwMode="auto">
                <a:xfrm>
                  <a:off x="1028" y="2761"/>
                  <a:ext cx="260" cy="557"/>
                  <a:chOff x="1062" y="2761"/>
                  <a:chExt cx="260" cy="557"/>
                </a:xfrm>
              </p:grpSpPr>
              <p:sp>
                <p:nvSpPr>
                  <p:cNvPr id="136219" name="Text Box 3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20" name="Text Box 3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21" name="Text Box 3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11" name="AutoShape 4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12" name="Group 49"/>
              <p:cNvGrpSpPr>
                <a:grpSpLocks/>
              </p:cNvGrpSpPr>
              <p:nvPr/>
            </p:nvGrpSpPr>
            <p:grpSpPr bwMode="auto">
              <a:xfrm>
                <a:off x="3038" y="845"/>
                <a:ext cx="857" cy="407"/>
                <a:chOff x="720" y="1833"/>
                <a:chExt cx="857" cy="407"/>
              </a:xfrm>
            </p:grpSpPr>
            <p:sp>
              <p:nvSpPr>
                <p:cNvPr id="136213" name="AutoShape 5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14" name="Text Box 5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grpSp>
        <p:nvGrpSpPr>
          <p:cNvPr id="136200" name="Group 52"/>
          <p:cNvGrpSpPr>
            <a:grpSpLocks/>
          </p:cNvGrpSpPr>
          <p:nvPr/>
        </p:nvGrpSpPr>
        <p:grpSpPr bwMode="auto">
          <a:xfrm>
            <a:off x="3810000" y="3073400"/>
            <a:ext cx="2303463" cy="606425"/>
            <a:chOff x="2433" y="2189"/>
            <a:chExt cx="1874" cy="382"/>
          </a:xfrm>
        </p:grpSpPr>
        <p:sp>
          <p:nvSpPr>
            <p:cNvPr id="136203" name="AutoShape 53"/>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204" name="Text Box 54"/>
            <p:cNvSpPr txBox="1">
              <a:spLocks noChangeArrowheads="1"/>
            </p:cNvSpPr>
            <p:nvPr/>
          </p:nvSpPr>
          <p:spPr bwMode="auto">
            <a:xfrm>
              <a:off x="3125" y="2189"/>
              <a:ext cx="715"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6201" name="Text Box 55"/>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6202" name="Text Box 56"/>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E05D21-22A5-4A4A-B27B-03F6BA6929C9}" type="slidenum">
              <a:rPr lang="x-none" sz="1400">
                <a:latin typeface="Arial" pitchFamily="34" charset="0"/>
                <a:cs typeface="Arial" charset="0"/>
              </a:rPr>
              <a:pPr algn="r" eaLnBrk="0" hangingPunct="0"/>
              <a:t>13</a:t>
            </a:fld>
            <a:endParaRPr lang="en-US" sz="1400" dirty="0">
              <a:latin typeface="Arial" pitchFamily="34" charset="0"/>
              <a:cs typeface="Arial" charset="0"/>
            </a:endParaRPr>
          </a:p>
        </p:txBody>
      </p:sp>
      <p:sp>
        <p:nvSpPr>
          <p:cNvPr id="17412" name="Text Box 2"/>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solidFill>
                  <a:schemeClr val="bg2"/>
                </a:solidFill>
                <a:latin typeface="Courier New" pitchFamily="49" charset="0"/>
                <a:cs typeface="Courier New" pitchFamily="49" charset="0"/>
              </a:rPr>
              <a:t>public interface Register</a:t>
            </a:r>
            <a:r>
              <a:rPr lang="en-US" sz="2800" b="1" dirty="0">
                <a:solidFill>
                  <a:srgbClr val="4367FF"/>
                </a:solidFill>
                <a:latin typeface="Courier New" pitchFamily="49" charset="0"/>
                <a:cs typeface="Courier New" pitchFamily="49" charset="0"/>
              </a:rPr>
              <a:t>&lt;T&gt;</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a:t>
            </a: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public</a:t>
            </a:r>
            <a:r>
              <a:rPr lang="en-US" sz="2800" b="1" dirty="0">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T</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read();</a:t>
            </a:r>
            <a:r>
              <a:rPr lang="en-US" sz="2800" b="1" dirty="0">
                <a:solidFill>
                  <a:schemeClr val="accent2"/>
                </a:solidFill>
                <a:latin typeface="Courier New" pitchFamily="49" charset="0"/>
                <a:cs typeface="Courier New" pitchFamily="49" charset="0"/>
              </a:rPr>
              <a:t>  </a:t>
            </a:r>
            <a:endParaRPr lang="en-US" sz="2800" b="1" dirty="0">
              <a:latin typeface="Courier New" pitchFamily="49" charset="0"/>
              <a:cs typeface="Courier New" pitchFamily="49" charset="0"/>
            </a:endParaRP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public</a:t>
            </a:r>
            <a:r>
              <a:rPr lang="en-US" sz="2800" b="1" dirty="0">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void</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write(</a:t>
            </a:r>
            <a:r>
              <a:rPr lang="en-US" sz="2800" b="1" dirty="0">
                <a:solidFill>
                  <a:srgbClr val="4367FF"/>
                </a:solidFill>
                <a:latin typeface="Courier New" pitchFamily="49" charset="0"/>
                <a:cs typeface="Courier New" pitchFamily="49" charset="0"/>
              </a:rPr>
              <a:t>T v</a:t>
            </a:r>
            <a:r>
              <a:rPr lang="en-US" sz="2800" b="1" dirty="0">
                <a:solidFill>
                  <a:schemeClr val="bg2"/>
                </a:solidFill>
                <a:latin typeface="Courier New" pitchFamily="49" charset="0"/>
                <a:cs typeface="Courier New" pitchFamily="49" charset="0"/>
              </a:rPr>
              <a:t>);</a:t>
            </a:r>
          </a:p>
          <a:p>
            <a:pPr eaLnBrk="0" hangingPunct="0"/>
            <a:r>
              <a:rPr lang="en-US" sz="2800" b="1" dirty="0">
                <a:solidFill>
                  <a:schemeClr val="accent2"/>
                </a:solidFill>
                <a:latin typeface="Courier New" pitchFamily="49" charset="0"/>
                <a:cs typeface="Courier New" pitchFamily="49" charset="0"/>
              </a:rPr>
              <a:t>}</a:t>
            </a:r>
          </a:p>
        </p:txBody>
      </p:sp>
      <p:sp>
        <p:nvSpPr>
          <p:cNvPr id="17413" name="Rectangle 3"/>
          <p:cNvSpPr>
            <a:spLocks noGrp="1" noChangeArrowheads="1"/>
          </p:cNvSpPr>
          <p:nvPr>
            <p:ph type="title" idx="4294967295"/>
          </p:nvPr>
        </p:nvSpPr>
        <p:spPr/>
        <p:txBody>
          <a:bodyPr/>
          <a:lstStyle/>
          <a:p>
            <a:pPr eaLnBrk="1" hangingPunct="1"/>
            <a:r>
              <a:rPr lang="en-US" dirty="0" smtClean="0">
                <a:cs typeface="Arial" charset="0"/>
              </a:rPr>
              <a:t>Registers</a:t>
            </a:r>
          </a:p>
        </p:txBody>
      </p:sp>
      <p:sp>
        <p:nvSpPr>
          <p:cNvPr id="17414" name="AutoShape 4"/>
          <p:cNvSpPr>
            <a:spLocks noChangeArrowheads="1"/>
          </p:cNvSpPr>
          <p:nvPr/>
        </p:nvSpPr>
        <p:spPr bwMode="auto">
          <a:xfrm>
            <a:off x="6235700" y="1943100"/>
            <a:ext cx="800100" cy="406400"/>
          </a:xfrm>
          <a:prstGeom prst="wedgeRoundRectCallout">
            <a:avLst>
              <a:gd name="adj1" fmla="val -164639"/>
              <a:gd name="adj2" fmla="val 57724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5" name="Text Box 5"/>
          <p:cNvSpPr txBox="1">
            <a:spLocks noChangeArrowheads="1"/>
          </p:cNvSpPr>
          <p:nvPr/>
        </p:nvSpPr>
        <p:spPr bwMode="auto">
          <a:xfrm>
            <a:off x="1600200" y="4648200"/>
            <a:ext cx="6827838" cy="1077218"/>
          </a:xfrm>
          <a:prstGeom prst="rect">
            <a:avLst/>
          </a:prstGeom>
          <a:noFill/>
          <a:ln w="9525">
            <a:solidFill>
              <a:srgbClr val="FFFFCC"/>
            </a:solidFill>
            <a:miter lim="800000"/>
            <a:headEnd/>
            <a:tailEnd/>
          </a:ln>
        </p:spPr>
        <p:txBody>
          <a:bodyPr wrap="square">
            <a:spAutoFit/>
          </a:bodyPr>
          <a:lstStyle/>
          <a:p>
            <a:pPr algn="ctr" eaLnBrk="0" hangingPunct="0"/>
            <a:r>
              <a:rPr lang="en-US" sz="3200" b="1" dirty="0">
                <a:latin typeface="Arial" pitchFamily="34" charset="0"/>
                <a:cs typeface="Courier New" pitchFamily="49" charset="0"/>
              </a:rPr>
              <a:t>Type</a:t>
            </a:r>
            <a:r>
              <a:rPr lang="en-US" sz="3200" b="1" dirty="0">
                <a:solidFill>
                  <a:srgbClr val="FF0000"/>
                </a:solidFill>
                <a:latin typeface="Arial" pitchFamily="34" charset="0"/>
                <a:cs typeface="Courier New" pitchFamily="49" charset="0"/>
              </a:rPr>
              <a:t> of register</a:t>
            </a:r>
          </a:p>
          <a:p>
            <a:pPr algn="ctr" eaLnBrk="0" hangingPunct="0"/>
            <a:r>
              <a:rPr lang="en-US" sz="3200" b="1" dirty="0">
                <a:solidFill>
                  <a:srgbClr val="FF0000"/>
                </a:solidFill>
                <a:latin typeface="Arial" pitchFamily="34" charset="0"/>
                <a:cs typeface="Courier New" pitchFamily="49" charset="0"/>
              </a:rPr>
              <a:t>(usually Boolean or </a:t>
            </a:r>
            <a:r>
              <a:rPr lang="en-US" sz="3200" b="1" i="1" dirty="0">
                <a:latin typeface="Arial" pitchFamily="34" charset="0"/>
                <a:cs typeface="Courier New" pitchFamily="49" charset="0"/>
              </a:rPr>
              <a:t>m</a:t>
            </a:r>
            <a:r>
              <a:rPr lang="en-US" sz="3200" b="1" dirty="0">
                <a:solidFill>
                  <a:srgbClr val="FF0000"/>
                </a:solidFill>
                <a:latin typeface="Arial" pitchFamily="34" charset="0"/>
                <a:cs typeface="Courier New" pitchFamily="49" charset="0"/>
              </a:rPr>
              <a:t>-bit Integer)</a:t>
            </a:r>
          </a:p>
        </p:txBody>
      </p:sp>
      <p:sp>
        <p:nvSpPr>
          <p:cNvPr id="17416" name="AutoShape 6"/>
          <p:cNvSpPr>
            <a:spLocks noChangeArrowheads="1"/>
          </p:cNvSpPr>
          <p:nvPr/>
        </p:nvSpPr>
        <p:spPr bwMode="auto">
          <a:xfrm>
            <a:off x="2743200" y="2336800"/>
            <a:ext cx="444500" cy="406400"/>
          </a:xfrm>
          <a:prstGeom prst="wedgeRoundRectCallout">
            <a:avLst>
              <a:gd name="adj1" fmla="val 421599"/>
              <a:gd name="adj2" fmla="val 45895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7" name="AutoShape 7"/>
          <p:cNvSpPr>
            <a:spLocks noChangeArrowheads="1"/>
          </p:cNvSpPr>
          <p:nvPr/>
        </p:nvSpPr>
        <p:spPr bwMode="auto">
          <a:xfrm>
            <a:off x="5092700" y="2755900"/>
            <a:ext cx="838200" cy="469900"/>
          </a:xfrm>
          <a:prstGeom prst="wedgeRoundRectCallout">
            <a:avLst>
              <a:gd name="adj1" fmla="val -54303"/>
              <a:gd name="adj2" fmla="val 33096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0975B7-E3DE-4080-AC69-FAD6542DBE75}" type="slidenum">
              <a:rPr lang="x-none" sz="1400">
                <a:latin typeface="Arial" pitchFamily="34" charset="0"/>
                <a:cs typeface="Arial" charset="0"/>
              </a:rPr>
              <a:pPr algn="r" eaLnBrk="0" hangingPunct="0"/>
              <a:t>130</a:t>
            </a:fld>
            <a:endParaRPr lang="en-US" sz="1400" dirty="0">
              <a:latin typeface="Arial" pitchFamily="34" charset="0"/>
              <a:cs typeface="Arial" charset="0"/>
            </a:endParaRPr>
          </a:p>
        </p:txBody>
      </p:sp>
      <p:sp>
        <p:nvSpPr>
          <p:cNvPr id="137220"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7221"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7222" name="Group 4"/>
          <p:cNvGrpSpPr>
            <a:grpSpLocks/>
          </p:cNvGrpSpPr>
          <p:nvPr/>
        </p:nvGrpSpPr>
        <p:grpSpPr bwMode="auto">
          <a:xfrm>
            <a:off x="1957388" y="1339850"/>
            <a:ext cx="5227637" cy="1738313"/>
            <a:chOff x="602" y="844"/>
            <a:chExt cx="3293" cy="1095"/>
          </a:xfrm>
        </p:grpSpPr>
        <p:sp>
          <p:nvSpPr>
            <p:cNvPr id="137234"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7235"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7236" name="Group 7"/>
            <p:cNvGrpSpPr>
              <a:grpSpLocks/>
            </p:cNvGrpSpPr>
            <p:nvPr/>
          </p:nvGrpSpPr>
          <p:grpSpPr bwMode="auto">
            <a:xfrm>
              <a:off x="602" y="844"/>
              <a:ext cx="857" cy="1084"/>
              <a:chOff x="602" y="844"/>
              <a:chExt cx="857" cy="1084"/>
            </a:xfrm>
          </p:grpSpPr>
          <p:grpSp>
            <p:nvGrpSpPr>
              <p:cNvPr id="137263"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68"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69"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70" name="Group 12"/>
                <p:cNvGrpSpPr>
                  <a:grpSpLocks/>
                </p:cNvGrpSpPr>
                <p:nvPr/>
              </p:nvGrpSpPr>
              <p:grpSpPr bwMode="auto">
                <a:xfrm>
                  <a:off x="1028" y="2761"/>
                  <a:ext cx="260" cy="557"/>
                  <a:chOff x="1062" y="2761"/>
                  <a:chExt cx="260" cy="557"/>
                </a:xfrm>
              </p:grpSpPr>
              <p:sp>
                <p:nvSpPr>
                  <p:cNvPr id="137271"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72"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73"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7264" name="Group 16"/>
              <p:cNvGrpSpPr>
                <a:grpSpLocks/>
              </p:cNvGrpSpPr>
              <p:nvPr/>
            </p:nvGrpSpPr>
            <p:grpSpPr bwMode="auto">
              <a:xfrm>
                <a:off x="602" y="844"/>
                <a:ext cx="857" cy="407"/>
                <a:chOff x="720" y="1833"/>
                <a:chExt cx="857" cy="407"/>
              </a:xfrm>
            </p:grpSpPr>
            <p:sp>
              <p:nvSpPr>
                <p:cNvPr id="137265"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66"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7" name="Group 19"/>
            <p:cNvGrpSpPr>
              <a:grpSpLocks/>
            </p:cNvGrpSpPr>
            <p:nvPr/>
          </p:nvGrpSpPr>
          <p:grpSpPr bwMode="auto">
            <a:xfrm>
              <a:off x="1820" y="844"/>
              <a:ext cx="857" cy="1095"/>
              <a:chOff x="1789" y="844"/>
              <a:chExt cx="857" cy="1095"/>
            </a:xfrm>
          </p:grpSpPr>
          <p:grpSp>
            <p:nvGrpSpPr>
              <p:cNvPr id="137251"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57"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58"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59" name="Group 24"/>
                <p:cNvGrpSpPr>
                  <a:grpSpLocks/>
                </p:cNvGrpSpPr>
                <p:nvPr/>
              </p:nvGrpSpPr>
              <p:grpSpPr bwMode="auto">
                <a:xfrm>
                  <a:off x="1028" y="2761"/>
                  <a:ext cx="260" cy="557"/>
                  <a:chOff x="1062" y="2761"/>
                  <a:chExt cx="260" cy="557"/>
                </a:xfrm>
              </p:grpSpPr>
              <p:sp>
                <p:nvSpPr>
                  <p:cNvPr id="137260"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61"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62"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52"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53" name="Group 29"/>
              <p:cNvGrpSpPr>
                <a:grpSpLocks/>
              </p:cNvGrpSpPr>
              <p:nvPr/>
            </p:nvGrpSpPr>
            <p:grpSpPr bwMode="auto">
              <a:xfrm>
                <a:off x="1789" y="844"/>
                <a:ext cx="857" cy="407"/>
                <a:chOff x="720" y="1833"/>
                <a:chExt cx="857" cy="407"/>
              </a:xfrm>
            </p:grpSpPr>
            <p:sp>
              <p:nvSpPr>
                <p:cNvPr id="137254"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55"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8" name="Group 32"/>
            <p:cNvGrpSpPr>
              <a:grpSpLocks/>
            </p:cNvGrpSpPr>
            <p:nvPr/>
          </p:nvGrpSpPr>
          <p:grpSpPr bwMode="auto">
            <a:xfrm>
              <a:off x="3038" y="845"/>
              <a:ext cx="857" cy="1087"/>
              <a:chOff x="3038" y="845"/>
              <a:chExt cx="857" cy="1087"/>
            </a:xfrm>
          </p:grpSpPr>
          <p:grpSp>
            <p:nvGrpSpPr>
              <p:cNvPr id="137239"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45"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46"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47" name="Group 37"/>
                <p:cNvGrpSpPr>
                  <a:grpSpLocks/>
                </p:cNvGrpSpPr>
                <p:nvPr/>
              </p:nvGrpSpPr>
              <p:grpSpPr bwMode="auto">
                <a:xfrm>
                  <a:off x="1028" y="2761"/>
                  <a:ext cx="260" cy="557"/>
                  <a:chOff x="1062" y="2761"/>
                  <a:chExt cx="260" cy="557"/>
                </a:xfrm>
              </p:grpSpPr>
              <p:sp>
                <p:nvSpPr>
                  <p:cNvPr id="137248"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49"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50"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40"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41" name="Group 42"/>
              <p:cNvGrpSpPr>
                <a:grpSpLocks/>
              </p:cNvGrpSpPr>
              <p:nvPr/>
            </p:nvGrpSpPr>
            <p:grpSpPr bwMode="auto">
              <a:xfrm>
                <a:off x="3038" y="845"/>
                <a:ext cx="857" cy="407"/>
                <a:chOff x="720" y="1833"/>
                <a:chExt cx="857" cy="407"/>
              </a:xfrm>
            </p:grpSpPr>
            <p:sp>
              <p:nvSpPr>
                <p:cNvPr id="137242"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43"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7223" name="AutoShape 46"/>
          <p:cNvSpPr>
            <a:spLocks noChangeArrowheads="1"/>
          </p:cNvSpPr>
          <p:nvPr/>
        </p:nvSpPr>
        <p:spPr bwMode="auto">
          <a:xfrm>
            <a:off x="3860800" y="3408363"/>
            <a:ext cx="2260600" cy="373062"/>
          </a:xfrm>
          <a:prstGeom prst="leftRightArrow">
            <a:avLst>
              <a:gd name="adj1" fmla="val 50000"/>
              <a:gd name="adj2" fmla="val 159485"/>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24"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7225"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7226" name="Group 51"/>
          <p:cNvGrpSpPr>
            <a:grpSpLocks/>
          </p:cNvGrpSpPr>
          <p:nvPr/>
        </p:nvGrpSpPr>
        <p:grpSpPr bwMode="auto">
          <a:xfrm>
            <a:off x="3924300" y="3197225"/>
            <a:ext cx="1006475" cy="568325"/>
            <a:chOff x="2104" y="2544"/>
            <a:chExt cx="666" cy="358"/>
          </a:xfrm>
        </p:grpSpPr>
        <p:sp>
          <p:nvSpPr>
            <p:cNvPr id="137232"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3"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7227" name="Group 54"/>
          <p:cNvGrpSpPr>
            <a:grpSpLocks/>
          </p:cNvGrpSpPr>
          <p:nvPr/>
        </p:nvGrpSpPr>
        <p:grpSpPr bwMode="auto">
          <a:xfrm>
            <a:off x="5027613" y="3197225"/>
            <a:ext cx="942975" cy="568325"/>
            <a:chOff x="3431" y="2544"/>
            <a:chExt cx="594" cy="358"/>
          </a:xfrm>
        </p:grpSpPr>
        <p:sp>
          <p:nvSpPr>
            <p:cNvPr id="137230"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1"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7228"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37229"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58" name="Footer Placeholder 5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3" name="AutoShape 46"/>
          <p:cNvSpPr>
            <a:spLocks noChangeArrowheads="1"/>
          </p:cNvSpPr>
          <p:nvPr/>
        </p:nvSpPr>
        <p:spPr bwMode="auto">
          <a:xfrm>
            <a:off x="306388" y="3382963"/>
            <a:ext cx="3694112" cy="373062"/>
          </a:xfrm>
          <a:prstGeom prst="leftRightArrow">
            <a:avLst>
              <a:gd name="adj1" fmla="val 50000"/>
              <a:gd name="adj2" fmla="val 159489"/>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6DD91EC-3CD4-423F-8C2C-9017CB63E71C}" type="slidenum">
              <a:rPr lang="x-none" sz="1400">
                <a:latin typeface="Arial" pitchFamily="34" charset="0"/>
                <a:cs typeface="Arial" charset="0"/>
              </a:rPr>
              <a:pPr algn="r" eaLnBrk="0" hangingPunct="0"/>
              <a:t>131</a:t>
            </a:fld>
            <a:endParaRPr lang="en-US" sz="1400" dirty="0">
              <a:latin typeface="Arial" pitchFamily="34" charset="0"/>
              <a:cs typeface="Arial" charset="0"/>
            </a:endParaRPr>
          </a:p>
        </p:txBody>
      </p:sp>
      <p:sp>
        <p:nvSpPr>
          <p:cNvPr id="138245"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8246"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8247" name="Group 4"/>
          <p:cNvGrpSpPr>
            <a:grpSpLocks/>
          </p:cNvGrpSpPr>
          <p:nvPr/>
        </p:nvGrpSpPr>
        <p:grpSpPr bwMode="auto">
          <a:xfrm>
            <a:off x="1957388" y="1339850"/>
            <a:ext cx="5227637" cy="1738313"/>
            <a:chOff x="602" y="844"/>
            <a:chExt cx="3293" cy="1095"/>
          </a:xfrm>
        </p:grpSpPr>
        <p:sp>
          <p:nvSpPr>
            <p:cNvPr id="138271"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8272"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8273" name="Group 7"/>
            <p:cNvGrpSpPr>
              <a:grpSpLocks/>
            </p:cNvGrpSpPr>
            <p:nvPr/>
          </p:nvGrpSpPr>
          <p:grpSpPr bwMode="auto">
            <a:xfrm>
              <a:off x="602" y="844"/>
              <a:ext cx="857" cy="1084"/>
              <a:chOff x="602" y="844"/>
              <a:chExt cx="857" cy="1084"/>
            </a:xfrm>
          </p:grpSpPr>
          <p:grpSp>
            <p:nvGrpSpPr>
              <p:cNvPr id="138300"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305"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306"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307" name="Group 12"/>
                <p:cNvGrpSpPr>
                  <a:grpSpLocks/>
                </p:cNvGrpSpPr>
                <p:nvPr/>
              </p:nvGrpSpPr>
              <p:grpSpPr bwMode="auto">
                <a:xfrm>
                  <a:off x="1028" y="2761"/>
                  <a:ext cx="260" cy="557"/>
                  <a:chOff x="1062" y="2761"/>
                  <a:chExt cx="260" cy="557"/>
                </a:xfrm>
              </p:grpSpPr>
              <p:sp>
                <p:nvSpPr>
                  <p:cNvPr id="138308"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309"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310"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8301" name="Group 16"/>
              <p:cNvGrpSpPr>
                <a:grpSpLocks/>
              </p:cNvGrpSpPr>
              <p:nvPr/>
            </p:nvGrpSpPr>
            <p:grpSpPr bwMode="auto">
              <a:xfrm>
                <a:off x="602" y="844"/>
                <a:ext cx="857" cy="407"/>
                <a:chOff x="720" y="1833"/>
                <a:chExt cx="857" cy="407"/>
              </a:xfrm>
            </p:grpSpPr>
            <p:sp>
              <p:nvSpPr>
                <p:cNvPr id="138302"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303"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4" name="Group 19"/>
            <p:cNvGrpSpPr>
              <a:grpSpLocks/>
            </p:cNvGrpSpPr>
            <p:nvPr/>
          </p:nvGrpSpPr>
          <p:grpSpPr bwMode="auto">
            <a:xfrm>
              <a:off x="1820" y="844"/>
              <a:ext cx="857" cy="1095"/>
              <a:chOff x="1789" y="844"/>
              <a:chExt cx="857" cy="1095"/>
            </a:xfrm>
          </p:grpSpPr>
          <p:grpSp>
            <p:nvGrpSpPr>
              <p:cNvPr id="138288"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94"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95"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96" name="Group 24"/>
                <p:cNvGrpSpPr>
                  <a:grpSpLocks/>
                </p:cNvGrpSpPr>
                <p:nvPr/>
              </p:nvGrpSpPr>
              <p:grpSpPr bwMode="auto">
                <a:xfrm>
                  <a:off x="1028" y="2761"/>
                  <a:ext cx="260" cy="557"/>
                  <a:chOff x="1062" y="2761"/>
                  <a:chExt cx="260" cy="557"/>
                </a:xfrm>
              </p:grpSpPr>
              <p:sp>
                <p:nvSpPr>
                  <p:cNvPr id="138297"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98"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99"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89"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90" name="Group 29"/>
              <p:cNvGrpSpPr>
                <a:grpSpLocks/>
              </p:cNvGrpSpPr>
              <p:nvPr/>
            </p:nvGrpSpPr>
            <p:grpSpPr bwMode="auto">
              <a:xfrm>
                <a:off x="1789" y="844"/>
                <a:ext cx="857" cy="407"/>
                <a:chOff x="720" y="1833"/>
                <a:chExt cx="857" cy="407"/>
              </a:xfrm>
            </p:grpSpPr>
            <p:sp>
              <p:nvSpPr>
                <p:cNvPr id="138291"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92"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5" name="Group 32"/>
            <p:cNvGrpSpPr>
              <a:grpSpLocks/>
            </p:cNvGrpSpPr>
            <p:nvPr/>
          </p:nvGrpSpPr>
          <p:grpSpPr bwMode="auto">
            <a:xfrm>
              <a:off x="3038" y="845"/>
              <a:ext cx="857" cy="1087"/>
              <a:chOff x="3038" y="845"/>
              <a:chExt cx="857" cy="1087"/>
            </a:xfrm>
          </p:grpSpPr>
          <p:grpSp>
            <p:nvGrpSpPr>
              <p:cNvPr id="138276"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82"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83"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84" name="Group 37"/>
                <p:cNvGrpSpPr>
                  <a:grpSpLocks/>
                </p:cNvGrpSpPr>
                <p:nvPr/>
              </p:nvGrpSpPr>
              <p:grpSpPr bwMode="auto">
                <a:xfrm>
                  <a:off x="1028" y="2761"/>
                  <a:ext cx="260" cy="557"/>
                  <a:chOff x="1062" y="2761"/>
                  <a:chExt cx="260" cy="557"/>
                </a:xfrm>
              </p:grpSpPr>
              <p:sp>
                <p:nvSpPr>
                  <p:cNvPr id="138285"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86"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87"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77"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78" name="Group 42"/>
              <p:cNvGrpSpPr>
                <a:grpSpLocks/>
              </p:cNvGrpSpPr>
              <p:nvPr/>
            </p:nvGrpSpPr>
            <p:grpSpPr bwMode="auto">
              <a:xfrm>
                <a:off x="3038" y="845"/>
                <a:ext cx="857" cy="407"/>
                <a:chOff x="720" y="1833"/>
                <a:chExt cx="857" cy="407"/>
              </a:xfrm>
            </p:grpSpPr>
            <p:sp>
              <p:nvSpPr>
                <p:cNvPr id="138279"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80"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8248" name="AutoShape 46"/>
          <p:cNvSpPr>
            <a:spLocks noChangeArrowheads="1"/>
          </p:cNvSpPr>
          <p:nvPr/>
        </p:nvSpPr>
        <p:spPr bwMode="auto">
          <a:xfrm>
            <a:off x="3848100" y="3382963"/>
            <a:ext cx="2265363" cy="373062"/>
          </a:xfrm>
          <a:prstGeom prst="leftRightArrow">
            <a:avLst>
              <a:gd name="adj1" fmla="val 50000"/>
              <a:gd name="adj2" fmla="val 159484"/>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9"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8250"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8251" name="Group 51"/>
          <p:cNvGrpSpPr>
            <a:grpSpLocks/>
          </p:cNvGrpSpPr>
          <p:nvPr/>
        </p:nvGrpSpPr>
        <p:grpSpPr bwMode="auto">
          <a:xfrm>
            <a:off x="3924300" y="3197225"/>
            <a:ext cx="1006475" cy="568325"/>
            <a:chOff x="2104" y="2544"/>
            <a:chExt cx="666" cy="358"/>
          </a:xfrm>
        </p:grpSpPr>
        <p:sp>
          <p:nvSpPr>
            <p:cNvPr id="138269"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70"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2" name="Group 54"/>
          <p:cNvGrpSpPr>
            <a:grpSpLocks/>
          </p:cNvGrpSpPr>
          <p:nvPr/>
        </p:nvGrpSpPr>
        <p:grpSpPr bwMode="auto">
          <a:xfrm>
            <a:off x="5027613" y="3197225"/>
            <a:ext cx="942975" cy="568325"/>
            <a:chOff x="3431" y="2544"/>
            <a:chExt cx="594" cy="358"/>
          </a:xfrm>
        </p:grpSpPr>
        <p:sp>
          <p:nvSpPr>
            <p:cNvPr id="138267"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8"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8253"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nvGrpSpPr>
          <p:cNvPr id="138254" name="Group 51"/>
          <p:cNvGrpSpPr>
            <a:grpSpLocks/>
          </p:cNvGrpSpPr>
          <p:nvPr/>
        </p:nvGrpSpPr>
        <p:grpSpPr bwMode="auto">
          <a:xfrm>
            <a:off x="546100" y="3184525"/>
            <a:ext cx="1057275" cy="568325"/>
            <a:chOff x="2104" y="2544"/>
            <a:chExt cx="666" cy="358"/>
          </a:xfrm>
        </p:grpSpPr>
        <p:sp>
          <p:nvSpPr>
            <p:cNvPr id="138265"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6"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5" name="Group 54"/>
          <p:cNvGrpSpPr>
            <a:grpSpLocks/>
          </p:cNvGrpSpPr>
          <p:nvPr/>
        </p:nvGrpSpPr>
        <p:grpSpPr bwMode="auto">
          <a:xfrm>
            <a:off x="2881313" y="3197225"/>
            <a:ext cx="942975" cy="568325"/>
            <a:chOff x="3431" y="2544"/>
            <a:chExt cx="594" cy="358"/>
          </a:xfrm>
        </p:grpSpPr>
        <p:sp>
          <p:nvSpPr>
            <p:cNvPr id="138263"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4"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63" name="AutoShape 56"/>
          <p:cNvSpPr>
            <a:spLocks noChangeArrowheads="1"/>
          </p:cNvSpPr>
          <p:nvPr/>
        </p:nvSpPr>
        <p:spPr bwMode="auto">
          <a:xfrm>
            <a:off x="3810000" y="32131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4" name="Text Box 57"/>
          <p:cNvSpPr txBox="1">
            <a:spLocks noChangeArrowheads="1"/>
          </p:cNvSpPr>
          <p:nvPr/>
        </p:nvSpPr>
        <p:spPr bwMode="auto">
          <a:xfrm>
            <a:off x="606425" y="974725"/>
            <a:ext cx="7715250" cy="38735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B’s</a:t>
            </a:r>
            <a:r>
              <a:rPr lang="en-US" sz="2400" b="1" dirty="0">
                <a:solidFill>
                  <a:srgbClr val="FF3300"/>
                </a:solidFill>
                <a:latin typeface="Arial" pitchFamily="34" charset="0"/>
                <a:cs typeface="Courier New" pitchFamily="49" charset="0"/>
              </a:rPr>
              <a:t>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must have written during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collect</a:t>
            </a:r>
          </a:p>
        </p:txBody>
      </p:sp>
      <p:sp>
        <p:nvSpPr>
          <p:cNvPr id="65" name="Text Box 57"/>
          <p:cNvSpPr txBox="1">
            <a:spLocks noChangeArrowheads="1"/>
          </p:cNvSpPr>
          <p:nvPr/>
        </p:nvSpPr>
        <p:spPr bwMode="auto">
          <a:xfrm>
            <a:off x="327025" y="4733925"/>
            <a:ext cx="5400675" cy="7572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So scan of </a:t>
            </a:r>
            <a:r>
              <a:rPr lang="en-US" sz="2400" b="1" dirty="0">
                <a:latin typeface="Arial" pitchFamily="34" charset="0"/>
                <a:cs typeface="Courier New" pitchFamily="49" charset="0"/>
              </a:rPr>
              <a:t>B</a:t>
            </a:r>
            <a:r>
              <a:rPr lang="en-US" sz="2400" b="1" dirty="0">
                <a:solidFill>
                  <a:srgbClr val="FF0000"/>
                </a:solidFill>
                <a:latin typeface="Arial" pitchFamily="34" charset="0"/>
                <a:cs typeface="Courier New" pitchFamily="49" charset="0"/>
              </a:rPr>
              <a:t>’s second update must</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be within interval of </a:t>
            </a:r>
            <a:r>
              <a:rPr lang="en-US" sz="2400" b="1" dirty="0">
                <a:latin typeface="Arial" pitchFamily="34" charset="0"/>
                <a:cs typeface="Courier New" pitchFamily="49" charset="0"/>
              </a:rPr>
              <a:t>A</a:t>
            </a:r>
            <a:r>
              <a:rPr lang="en-US" sz="2400" b="1" dirty="0">
                <a:solidFill>
                  <a:srgbClr val="FF0000"/>
                </a:solidFill>
                <a:latin typeface="Arial" pitchFamily="34" charset="0"/>
                <a:cs typeface="Courier New" pitchFamily="49" charset="0"/>
              </a:rPr>
              <a:t>’s scan</a:t>
            </a:r>
          </a:p>
        </p:txBody>
      </p:sp>
      <p:sp>
        <p:nvSpPr>
          <p:cNvPr id="138259" name="AutoShape 54"/>
          <p:cNvSpPr>
            <a:spLocks noChangeArrowheads="1"/>
          </p:cNvSpPr>
          <p:nvPr/>
        </p:nvSpPr>
        <p:spPr bwMode="auto">
          <a:xfrm>
            <a:off x="16319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7" name="AutoShape 56"/>
          <p:cNvSpPr>
            <a:spLocks noChangeArrowheads="1"/>
          </p:cNvSpPr>
          <p:nvPr/>
        </p:nvSpPr>
        <p:spPr bwMode="auto">
          <a:xfrm>
            <a:off x="3835400" y="3200400"/>
            <a:ext cx="1244600" cy="622300"/>
          </a:xfrm>
          <a:prstGeom prst="wedgeRoundRectCallout">
            <a:avLst>
              <a:gd name="adj1" fmla="val -174361"/>
              <a:gd name="adj2" fmla="val 16836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8" name="AutoShape 56"/>
          <p:cNvSpPr>
            <a:spLocks noChangeArrowheads="1"/>
          </p:cNvSpPr>
          <p:nvPr/>
        </p:nvSpPr>
        <p:spPr bwMode="auto">
          <a:xfrm>
            <a:off x="2794000" y="3238500"/>
            <a:ext cx="1244600" cy="622300"/>
          </a:xfrm>
          <a:prstGeom prst="wedgeRoundRectCallout">
            <a:avLst>
              <a:gd name="adj1" fmla="val -141708"/>
              <a:gd name="adj2" fmla="val -329593"/>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9" name="Text Box 57"/>
          <p:cNvSpPr txBox="1">
            <a:spLocks noChangeArrowheads="1"/>
          </p:cNvSpPr>
          <p:nvPr/>
        </p:nvSpPr>
        <p:spPr bwMode="auto">
          <a:xfrm>
            <a:off x="5381625" y="4010025"/>
            <a:ext cx="2738057"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So A</a:t>
            </a:r>
            <a:r>
              <a:rPr lang="en-US" sz="2400" b="1" dirty="0">
                <a:solidFill>
                  <a:srgbClr val="FF3300"/>
                </a:solidFill>
                <a:latin typeface="Arial" pitchFamily="34" charset="0"/>
                <a:cs typeface="Courier New" pitchFamily="49" charset="0"/>
              </a:rPr>
              <a:t> can steal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result 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scan</a:t>
            </a:r>
          </a:p>
        </p:txBody>
      </p:sp>
      <p:sp>
        <p:nvSpPr>
          <p:cNvPr id="71" name="Footer Placeholder 7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7" grpId="0" animBg="1"/>
      <p:bldP spid="67" grpId="1" animBg="1"/>
      <p:bldP spid="68" grpId="0" animBg="1"/>
      <p:bldP spid="68" grpId="1" animBg="1"/>
      <p:bldP spid="69" grpId="0"/>
    </p:bld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F5C41C8-9D4D-4F79-9D4B-573F708E4B68}" type="slidenum">
              <a:rPr lang="x-none" sz="1400">
                <a:latin typeface="Arial" pitchFamily="34" charset="0"/>
                <a:cs typeface="Arial" charset="0"/>
              </a:rPr>
              <a:pPr algn="r" eaLnBrk="0" hangingPunct="0"/>
              <a:t>132</a:t>
            </a:fld>
            <a:endParaRPr lang="en-US" sz="1400" dirty="0">
              <a:latin typeface="Arial" pitchFamily="34" charset="0"/>
              <a:cs typeface="Arial" charset="0"/>
            </a:endParaRPr>
          </a:p>
        </p:txBody>
      </p:sp>
      <p:sp>
        <p:nvSpPr>
          <p:cNvPr id="139268" name="Rectangle 2"/>
          <p:cNvSpPr>
            <a:spLocks noGrp="1" noChangeArrowheads="1"/>
          </p:cNvSpPr>
          <p:nvPr>
            <p:ph type="title" idx="4294967295"/>
          </p:nvPr>
        </p:nvSpPr>
        <p:spPr>
          <a:xfrm>
            <a:off x="698500" y="0"/>
            <a:ext cx="7772400" cy="1143000"/>
          </a:xfrm>
        </p:spPr>
        <p:txBody>
          <a:bodyPr/>
          <a:lstStyle/>
          <a:p>
            <a:pPr eaLnBrk="1" hangingPunct="1"/>
            <a:r>
              <a:rPr lang="en-US" smtClean="0">
                <a:latin typeface="Arial" charset="0"/>
                <a:cs typeface="Arial" charset="0"/>
              </a:rPr>
              <a:t>Wait-free Snapshot</a:t>
            </a:r>
          </a:p>
        </p:txBody>
      </p:sp>
      <p:sp>
        <p:nvSpPr>
          <p:cNvPr id="139269"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9270" name="Group 4"/>
          <p:cNvGrpSpPr>
            <a:grpSpLocks/>
          </p:cNvGrpSpPr>
          <p:nvPr/>
        </p:nvGrpSpPr>
        <p:grpSpPr bwMode="auto">
          <a:xfrm>
            <a:off x="1957388" y="1339850"/>
            <a:ext cx="5227637" cy="1738313"/>
            <a:chOff x="602" y="844"/>
            <a:chExt cx="3293" cy="1095"/>
          </a:xfrm>
        </p:grpSpPr>
        <p:sp>
          <p:nvSpPr>
            <p:cNvPr id="139289"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9290"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9291" name="Group 7"/>
            <p:cNvGrpSpPr>
              <a:grpSpLocks/>
            </p:cNvGrpSpPr>
            <p:nvPr/>
          </p:nvGrpSpPr>
          <p:grpSpPr bwMode="auto">
            <a:xfrm>
              <a:off x="602" y="844"/>
              <a:ext cx="857" cy="1084"/>
              <a:chOff x="602" y="844"/>
              <a:chExt cx="857" cy="1084"/>
            </a:xfrm>
          </p:grpSpPr>
          <p:grpSp>
            <p:nvGrpSpPr>
              <p:cNvPr id="139318"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23"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24"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25" name="Group 12"/>
                <p:cNvGrpSpPr>
                  <a:grpSpLocks/>
                </p:cNvGrpSpPr>
                <p:nvPr/>
              </p:nvGrpSpPr>
              <p:grpSpPr bwMode="auto">
                <a:xfrm>
                  <a:off x="1028" y="2761"/>
                  <a:ext cx="260" cy="557"/>
                  <a:chOff x="1062" y="2761"/>
                  <a:chExt cx="260" cy="557"/>
                </a:xfrm>
              </p:grpSpPr>
              <p:sp>
                <p:nvSpPr>
                  <p:cNvPr id="139326"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27"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28"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9319" name="Group 16"/>
              <p:cNvGrpSpPr>
                <a:grpSpLocks/>
              </p:cNvGrpSpPr>
              <p:nvPr/>
            </p:nvGrpSpPr>
            <p:grpSpPr bwMode="auto">
              <a:xfrm>
                <a:off x="602" y="844"/>
                <a:ext cx="857" cy="407"/>
                <a:chOff x="720" y="1833"/>
                <a:chExt cx="857" cy="407"/>
              </a:xfrm>
            </p:grpSpPr>
            <p:sp>
              <p:nvSpPr>
                <p:cNvPr id="139320"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21"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2" name="Group 19"/>
            <p:cNvGrpSpPr>
              <a:grpSpLocks/>
            </p:cNvGrpSpPr>
            <p:nvPr/>
          </p:nvGrpSpPr>
          <p:grpSpPr bwMode="auto">
            <a:xfrm>
              <a:off x="1820" y="844"/>
              <a:ext cx="857" cy="1095"/>
              <a:chOff x="1789" y="844"/>
              <a:chExt cx="857" cy="1095"/>
            </a:xfrm>
          </p:grpSpPr>
          <p:grpSp>
            <p:nvGrpSpPr>
              <p:cNvPr id="139306"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12"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13"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14" name="Group 24"/>
                <p:cNvGrpSpPr>
                  <a:grpSpLocks/>
                </p:cNvGrpSpPr>
                <p:nvPr/>
              </p:nvGrpSpPr>
              <p:grpSpPr bwMode="auto">
                <a:xfrm>
                  <a:off x="1028" y="2761"/>
                  <a:ext cx="260" cy="557"/>
                  <a:chOff x="1062" y="2761"/>
                  <a:chExt cx="260" cy="557"/>
                </a:xfrm>
              </p:grpSpPr>
              <p:sp>
                <p:nvSpPr>
                  <p:cNvPr id="139315"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16"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17"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307"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308" name="Group 29"/>
              <p:cNvGrpSpPr>
                <a:grpSpLocks/>
              </p:cNvGrpSpPr>
              <p:nvPr/>
            </p:nvGrpSpPr>
            <p:grpSpPr bwMode="auto">
              <a:xfrm>
                <a:off x="1789" y="844"/>
                <a:ext cx="857" cy="407"/>
                <a:chOff x="720" y="1833"/>
                <a:chExt cx="857" cy="407"/>
              </a:xfrm>
            </p:grpSpPr>
            <p:sp>
              <p:nvSpPr>
                <p:cNvPr id="139309"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10"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3" name="Group 32"/>
            <p:cNvGrpSpPr>
              <a:grpSpLocks/>
            </p:cNvGrpSpPr>
            <p:nvPr/>
          </p:nvGrpSpPr>
          <p:grpSpPr bwMode="auto">
            <a:xfrm>
              <a:off x="3038" y="845"/>
              <a:ext cx="857" cy="1087"/>
              <a:chOff x="3038" y="845"/>
              <a:chExt cx="857" cy="1087"/>
            </a:xfrm>
          </p:grpSpPr>
          <p:grpSp>
            <p:nvGrpSpPr>
              <p:cNvPr id="139294"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00"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01"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02" name="Group 37"/>
                <p:cNvGrpSpPr>
                  <a:grpSpLocks/>
                </p:cNvGrpSpPr>
                <p:nvPr/>
              </p:nvGrpSpPr>
              <p:grpSpPr bwMode="auto">
                <a:xfrm>
                  <a:off x="1028" y="2761"/>
                  <a:ext cx="260" cy="557"/>
                  <a:chOff x="1062" y="2761"/>
                  <a:chExt cx="260" cy="557"/>
                </a:xfrm>
              </p:grpSpPr>
              <p:sp>
                <p:nvSpPr>
                  <p:cNvPr id="139303"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04"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05"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295"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296" name="Group 42"/>
              <p:cNvGrpSpPr>
                <a:grpSpLocks/>
              </p:cNvGrpSpPr>
              <p:nvPr/>
            </p:nvGrpSpPr>
            <p:grpSpPr bwMode="auto">
              <a:xfrm>
                <a:off x="3038" y="845"/>
                <a:ext cx="857" cy="407"/>
                <a:chOff x="720" y="1833"/>
                <a:chExt cx="857" cy="407"/>
              </a:xfrm>
            </p:grpSpPr>
            <p:sp>
              <p:nvSpPr>
                <p:cNvPr id="139297"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298"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9271" name="AutoShape 46"/>
          <p:cNvSpPr>
            <a:spLocks noChangeArrowheads="1"/>
          </p:cNvSpPr>
          <p:nvPr/>
        </p:nvSpPr>
        <p:spPr bwMode="auto">
          <a:xfrm>
            <a:off x="3138488" y="3306763"/>
            <a:ext cx="2974975" cy="373062"/>
          </a:xfrm>
          <a:prstGeom prst="leftRightArrow">
            <a:avLst>
              <a:gd name="adj1" fmla="val 50000"/>
              <a:gd name="adj2" fmla="val 159490"/>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72"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9273"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9274" name="Group 51"/>
          <p:cNvGrpSpPr>
            <a:grpSpLocks/>
          </p:cNvGrpSpPr>
          <p:nvPr/>
        </p:nvGrpSpPr>
        <p:grpSpPr bwMode="auto">
          <a:xfrm>
            <a:off x="3924300" y="3197225"/>
            <a:ext cx="1006475" cy="568325"/>
            <a:chOff x="2104" y="2544"/>
            <a:chExt cx="666" cy="358"/>
          </a:xfrm>
        </p:grpSpPr>
        <p:sp>
          <p:nvSpPr>
            <p:cNvPr id="139287"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8"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5" name="Group 54"/>
          <p:cNvGrpSpPr>
            <a:grpSpLocks/>
          </p:cNvGrpSpPr>
          <p:nvPr/>
        </p:nvGrpSpPr>
        <p:grpSpPr bwMode="auto">
          <a:xfrm>
            <a:off x="5027613" y="3197225"/>
            <a:ext cx="942975" cy="568325"/>
            <a:chOff x="3431" y="2544"/>
            <a:chExt cx="594" cy="358"/>
          </a:xfrm>
        </p:grpSpPr>
        <p:sp>
          <p:nvSpPr>
            <p:cNvPr id="139285"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6"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grpSp>
        <p:nvGrpSpPr>
          <p:cNvPr id="139276" name="Group 51"/>
          <p:cNvGrpSpPr>
            <a:grpSpLocks/>
          </p:cNvGrpSpPr>
          <p:nvPr/>
        </p:nvGrpSpPr>
        <p:grpSpPr bwMode="auto">
          <a:xfrm>
            <a:off x="546100" y="3184525"/>
            <a:ext cx="1057275" cy="568325"/>
            <a:chOff x="2104" y="2544"/>
            <a:chExt cx="666" cy="358"/>
          </a:xfrm>
        </p:grpSpPr>
        <p:sp>
          <p:nvSpPr>
            <p:cNvPr id="139283"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4"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7" name="Group 54"/>
          <p:cNvGrpSpPr>
            <a:grpSpLocks/>
          </p:cNvGrpSpPr>
          <p:nvPr/>
        </p:nvGrpSpPr>
        <p:grpSpPr bwMode="auto">
          <a:xfrm>
            <a:off x="2881313" y="3197225"/>
            <a:ext cx="942975" cy="568325"/>
            <a:chOff x="3431" y="2544"/>
            <a:chExt cx="594" cy="358"/>
          </a:xfrm>
        </p:grpSpPr>
        <p:sp>
          <p:nvSpPr>
            <p:cNvPr id="139281"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2"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9278" name="AutoShape 54"/>
          <p:cNvSpPr>
            <a:spLocks noChangeArrowheads="1"/>
          </p:cNvSpPr>
          <p:nvPr/>
        </p:nvSpPr>
        <p:spPr bwMode="auto">
          <a:xfrm>
            <a:off x="16446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4" name="AutoShape 56"/>
          <p:cNvSpPr>
            <a:spLocks noChangeArrowheads="1"/>
          </p:cNvSpPr>
          <p:nvPr/>
        </p:nvSpPr>
        <p:spPr bwMode="auto">
          <a:xfrm>
            <a:off x="533400" y="31750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 name="Text Box 57"/>
          <p:cNvSpPr txBox="1">
            <a:spLocks noChangeArrowheads="1"/>
          </p:cNvSpPr>
          <p:nvPr/>
        </p:nvSpPr>
        <p:spPr bwMode="auto">
          <a:xfrm>
            <a:off x="2105025" y="3971925"/>
            <a:ext cx="4807726"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But no guarantee that scan</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a:t>
            </a:r>
            <a:r>
              <a:rPr lang="en-US" sz="2400" b="1" dirty="0">
                <a:latin typeface="Arial" pitchFamily="34" charset="0"/>
                <a:cs typeface="Courier New" pitchFamily="49" charset="0"/>
              </a:rPr>
              <a:t>1</a:t>
            </a:r>
            <a:r>
              <a:rPr lang="en-US" sz="2400" b="1" baseline="30000" dirty="0">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can be used…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a:t>
            </a:r>
          </a:p>
        </p:txBody>
      </p:sp>
      <p:sp>
        <p:nvSpPr>
          <p:cNvPr id="66" name="Footer Placeholder 6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E31B39-E408-46CF-9324-D94B90AEE7BA}" type="slidenum">
              <a:rPr lang="x-none" sz="1400">
                <a:latin typeface="Arial" pitchFamily="34" charset="0"/>
                <a:cs typeface="Arial" charset="0"/>
              </a:rPr>
              <a:pPr algn="r" eaLnBrk="0" hangingPunct="0"/>
              <a:t>133</a:t>
            </a:fld>
            <a:endParaRPr lang="en-US" sz="1400" dirty="0">
              <a:latin typeface="Arial" pitchFamily="34" charset="0"/>
              <a:cs typeface="Arial" charset="0"/>
            </a:endParaRPr>
          </a:p>
        </p:txBody>
      </p:sp>
      <p:sp>
        <p:nvSpPr>
          <p:cNvPr id="140292" name="Rectangle 2"/>
          <p:cNvSpPr>
            <a:spLocks noGrp="1" noChangeArrowheads="1"/>
          </p:cNvSpPr>
          <p:nvPr>
            <p:ph type="title" idx="4294967295"/>
          </p:nvPr>
        </p:nvSpPr>
        <p:spPr>
          <a:xfrm>
            <a:off x="609600" y="0"/>
            <a:ext cx="7772400" cy="1143000"/>
          </a:xfrm>
        </p:spPr>
        <p:txBody>
          <a:bodyPr/>
          <a:lstStyle/>
          <a:p>
            <a:pPr eaLnBrk="1" hangingPunct="1"/>
            <a:r>
              <a:rPr lang="en-US" smtClean="0">
                <a:latin typeface="Arial" charset="0"/>
                <a:cs typeface="Arial" charset="0"/>
              </a:rPr>
              <a:t>Once is not Enough</a:t>
            </a:r>
          </a:p>
        </p:txBody>
      </p:sp>
      <p:sp>
        <p:nvSpPr>
          <p:cNvPr id="140293"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40294" name="Text Box 6"/>
          <p:cNvSpPr txBox="1">
            <a:spLocks noChangeArrowheads="1"/>
          </p:cNvSpPr>
          <p:nvPr/>
        </p:nvSpPr>
        <p:spPr bwMode="auto">
          <a:xfrm>
            <a:off x="5291138" y="2220913"/>
            <a:ext cx="466794" cy="70788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0295" name="Group 20"/>
          <p:cNvGrpSpPr>
            <a:grpSpLocks/>
          </p:cNvGrpSpPr>
          <p:nvPr/>
        </p:nvGrpSpPr>
        <p:grpSpPr bwMode="auto">
          <a:xfrm>
            <a:off x="4235452" y="2109788"/>
            <a:ext cx="649288" cy="968375"/>
            <a:chOff x="953" y="2744"/>
            <a:chExt cx="409" cy="610"/>
          </a:xfrm>
        </p:grpSpPr>
        <p:sp>
          <p:nvSpPr>
            <p:cNvPr id="656405"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36"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37"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38" name="Group 24"/>
            <p:cNvGrpSpPr>
              <a:grpSpLocks/>
            </p:cNvGrpSpPr>
            <p:nvPr/>
          </p:nvGrpSpPr>
          <p:grpSpPr bwMode="auto">
            <a:xfrm>
              <a:off x="1028" y="2761"/>
              <a:ext cx="260" cy="557"/>
              <a:chOff x="1062" y="2761"/>
              <a:chExt cx="260" cy="557"/>
            </a:xfrm>
          </p:grpSpPr>
          <p:sp>
            <p:nvSpPr>
              <p:cNvPr id="140339"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40"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41"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0296" name="Group 29"/>
          <p:cNvGrpSpPr>
            <a:grpSpLocks/>
          </p:cNvGrpSpPr>
          <p:nvPr/>
        </p:nvGrpSpPr>
        <p:grpSpPr bwMode="auto">
          <a:xfrm>
            <a:off x="3890963" y="1339850"/>
            <a:ext cx="1360487" cy="646113"/>
            <a:chOff x="720" y="1833"/>
            <a:chExt cx="857" cy="407"/>
          </a:xfrm>
        </p:grpSpPr>
        <p:sp>
          <p:nvSpPr>
            <p:cNvPr id="140333"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34"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nvGrpSpPr>
          <p:cNvPr id="140297" name="Group 32"/>
          <p:cNvGrpSpPr>
            <a:grpSpLocks/>
          </p:cNvGrpSpPr>
          <p:nvPr/>
        </p:nvGrpSpPr>
        <p:grpSpPr bwMode="auto">
          <a:xfrm>
            <a:off x="5824538" y="1341438"/>
            <a:ext cx="1360487" cy="1725613"/>
            <a:chOff x="3038" y="845"/>
            <a:chExt cx="857" cy="1087"/>
          </a:xfrm>
        </p:grpSpPr>
        <p:grpSp>
          <p:nvGrpSpPr>
            <p:cNvPr id="140321" name="Group 33"/>
            <p:cNvGrpSpPr>
              <a:grpSpLocks/>
            </p:cNvGrpSpPr>
            <p:nvPr/>
          </p:nvGrpSpPr>
          <p:grpSpPr bwMode="auto">
            <a:xfrm>
              <a:off x="3255" y="1322"/>
              <a:ext cx="409" cy="610"/>
              <a:chOff x="953" y="2738"/>
              <a:chExt cx="409" cy="610"/>
            </a:xfrm>
          </p:grpSpPr>
          <p:sp>
            <p:nvSpPr>
              <p:cNvPr id="656418"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27"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28"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29" name="Group 37"/>
              <p:cNvGrpSpPr>
                <a:grpSpLocks/>
              </p:cNvGrpSpPr>
              <p:nvPr/>
            </p:nvGrpSpPr>
            <p:grpSpPr bwMode="auto">
              <a:xfrm>
                <a:off x="1028" y="2761"/>
                <a:ext cx="260" cy="557"/>
                <a:chOff x="1062" y="2761"/>
                <a:chExt cx="260" cy="557"/>
              </a:xfrm>
            </p:grpSpPr>
            <p:sp>
              <p:nvSpPr>
                <p:cNvPr id="140330"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31"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32"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0322"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0323" name="Group 42"/>
            <p:cNvGrpSpPr>
              <a:grpSpLocks/>
            </p:cNvGrpSpPr>
            <p:nvPr/>
          </p:nvGrpSpPr>
          <p:grpSpPr bwMode="auto">
            <a:xfrm>
              <a:off x="3038" y="845"/>
              <a:ext cx="857" cy="407"/>
              <a:chOff x="720" y="1833"/>
              <a:chExt cx="857" cy="407"/>
            </a:xfrm>
          </p:grpSpPr>
          <p:sp>
            <p:nvSpPr>
              <p:cNvPr id="140324"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25"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sp>
        <p:nvSpPr>
          <p:cNvPr id="140298" name="AutoShape 45"/>
          <p:cNvSpPr>
            <a:spLocks noChangeArrowheads="1"/>
          </p:cNvSpPr>
          <p:nvPr/>
        </p:nvSpPr>
        <p:spPr bwMode="auto">
          <a:xfrm>
            <a:off x="954088" y="3586163"/>
            <a:ext cx="5184775" cy="373062"/>
          </a:xfrm>
          <a:prstGeom prst="leftRightArrow">
            <a:avLst>
              <a:gd name="adj1" fmla="val 50000"/>
              <a:gd name="adj2" fmla="val 277958"/>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299" name="Text Box 46"/>
          <p:cNvSpPr txBox="1">
            <a:spLocks noChangeArrowheads="1"/>
          </p:cNvSpPr>
          <p:nvPr/>
        </p:nvSpPr>
        <p:spPr bwMode="auto">
          <a:xfrm>
            <a:off x="3119438" y="3276600"/>
            <a:ext cx="882650" cy="287338"/>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40300" name="Text Box 47"/>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40301" name="Text Box 48"/>
          <p:cNvSpPr txBox="1">
            <a:spLocks noChangeArrowheads="1"/>
          </p:cNvSpPr>
          <p:nvPr/>
        </p:nvSpPr>
        <p:spPr bwMode="auto">
          <a:xfrm>
            <a:off x="530225" y="33020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40302" name="Group 50"/>
          <p:cNvGrpSpPr>
            <a:grpSpLocks/>
          </p:cNvGrpSpPr>
          <p:nvPr/>
        </p:nvGrpSpPr>
        <p:grpSpPr bwMode="auto">
          <a:xfrm>
            <a:off x="1308100" y="3335338"/>
            <a:ext cx="1057275" cy="568325"/>
            <a:chOff x="2104" y="2544"/>
            <a:chExt cx="666" cy="358"/>
          </a:xfrm>
        </p:grpSpPr>
        <p:sp>
          <p:nvSpPr>
            <p:cNvPr id="140319" name="AutoShape 51"/>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20" name="Text Box 52"/>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40303" name="Group 53"/>
          <p:cNvGrpSpPr>
            <a:grpSpLocks/>
          </p:cNvGrpSpPr>
          <p:nvPr/>
        </p:nvGrpSpPr>
        <p:grpSpPr bwMode="auto">
          <a:xfrm>
            <a:off x="5027613" y="3335338"/>
            <a:ext cx="942975" cy="568325"/>
            <a:chOff x="3431" y="2544"/>
            <a:chExt cx="594" cy="358"/>
          </a:xfrm>
        </p:grpSpPr>
        <p:sp>
          <p:nvSpPr>
            <p:cNvPr id="140317" name="AutoShape 54"/>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8" name="Text Box 55"/>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40304" name="AutoShape 56"/>
          <p:cNvSpPr>
            <a:spLocks noChangeArrowheads="1"/>
          </p:cNvSpPr>
          <p:nvPr/>
        </p:nvSpPr>
        <p:spPr bwMode="auto">
          <a:xfrm>
            <a:off x="1219200" y="3352800"/>
            <a:ext cx="1346200" cy="673100"/>
          </a:xfrm>
          <a:prstGeom prst="wedgeRoundRectCallout">
            <a:avLst>
              <a:gd name="adj1" fmla="val 109310"/>
              <a:gd name="adj2" fmla="val 11530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5" name="Text Box 57"/>
          <p:cNvSpPr txBox="1">
            <a:spLocks noChangeArrowheads="1"/>
          </p:cNvSpPr>
          <p:nvPr/>
        </p:nvSpPr>
        <p:spPr bwMode="auto">
          <a:xfrm>
            <a:off x="3387725" y="4352925"/>
            <a:ext cx="4321439"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 </a:t>
            </a:r>
            <a:r>
              <a:rPr lang="en-US" sz="2400" b="1" dirty="0" smtClean="0">
                <a:solidFill>
                  <a:srgbClr val="FF3300"/>
                </a:solidFill>
                <a:latin typeface="Arial" pitchFamily="34" charset="0"/>
                <a:cs typeface="Courier New" pitchFamily="49" charset="0"/>
              </a:rPr>
              <a:t>can’t  </a:t>
            </a:r>
            <a:r>
              <a:rPr lang="en-US" sz="2400" b="1" dirty="0">
                <a:latin typeface="Arial" pitchFamily="34" charset="0"/>
                <a:cs typeface="Courier New" pitchFamily="49" charset="0"/>
              </a:rPr>
              <a:t>A</a:t>
            </a:r>
            <a:r>
              <a:rPr lang="en-US" sz="2400" b="1" dirty="0">
                <a:solidFill>
                  <a:srgbClr val="FF3300"/>
                </a:solidFill>
                <a:latin typeface="Arial" pitchFamily="34" charset="0"/>
                <a:cs typeface="Courier New" pitchFamily="49" charset="0"/>
              </a:rPr>
              <a:t> steal </a:t>
            </a:r>
            <a:r>
              <a:rPr lang="en-US" sz="2400" b="1" dirty="0" smtClean="0">
                <a:latin typeface="Arial" pitchFamily="34" charset="0"/>
                <a:cs typeface="Courier New" pitchFamily="49" charset="0"/>
              </a:rPr>
              <a:t>B</a:t>
            </a:r>
            <a:r>
              <a:rPr lang="en-US" sz="2400" b="1" dirty="0" smtClean="0">
                <a:solidFill>
                  <a:srgbClr val="FF3300"/>
                </a:solidFill>
                <a:latin typeface="Arial" pitchFamily="34" charset="0"/>
                <a:cs typeface="Courier New" pitchFamily="49" charset="0"/>
              </a:rPr>
              <a:t>’s scan?</a:t>
            </a:r>
            <a:endParaRPr lang="en-US" sz="2400" b="1" dirty="0">
              <a:solidFill>
                <a:srgbClr val="FF3300"/>
              </a:solidFill>
              <a:latin typeface="Arial" pitchFamily="34" charset="0"/>
              <a:cs typeface="Courier New" pitchFamily="49" charset="0"/>
            </a:endParaRPr>
          </a:p>
        </p:txBody>
      </p:sp>
      <p:sp>
        <p:nvSpPr>
          <p:cNvPr id="140306" name="AutoShape 54"/>
          <p:cNvSpPr>
            <a:spLocks noChangeArrowheads="1"/>
          </p:cNvSpPr>
          <p:nvPr/>
        </p:nvSpPr>
        <p:spPr bwMode="auto">
          <a:xfrm>
            <a:off x="3581400" y="1549400"/>
            <a:ext cx="459740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07" name="Rectangle 43"/>
          <p:cNvSpPr>
            <a:spLocks noChangeArrowheads="1"/>
          </p:cNvSpPr>
          <p:nvPr/>
        </p:nvSpPr>
        <p:spPr bwMode="auto">
          <a:xfrm>
            <a:off x="7289800" y="17907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8" name="Rectangle 44"/>
          <p:cNvSpPr>
            <a:spLocks noChangeArrowheads="1"/>
          </p:cNvSpPr>
          <p:nvPr/>
        </p:nvSpPr>
        <p:spPr bwMode="auto">
          <a:xfrm>
            <a:off x="7289800" y="18542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9" name="Rectangle 45"/>
          <p:cNvSpPr>
            <a:spLocks noChangeArrowheads="1"/>
          </p:cNvSpPr>
          <p:nvPr/>
        </p:nvSpPr>
        <p:spPr bwMode="auto">
          <a:xfrm>
            <a:off x="7302500" y="15621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0" name="Rectangle 46"/>
          <p:cNvSpPr>
            <a:spLocks noChangeArrowheads="1"/>
          </p:cNvSpPr>
          <p:nvPr/>
        </p:nvSpPr>
        <p:spPr bwMode="auto">
          <a:xfrm>
            <a:off x="7416800" y="20066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1" name="Rectangle 47"/>
          <p:cNvSpPr>
            <a:spLocks noChangeArrowheads="1"/>
          </p:cNvSpPr>
          <p:nvPr/>
        </p:nvSpPr>
        <p:spPr bwMode="auto">
          <a:xfrm>
            <a:off x="7289800" y="14478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4" name="AutoShape 39"/>
          <p:cNvSpPr>
            <a:spLocks noChangeArrowheads="1"/>
          </p:cNvSpPr>
          <p:nvPr/>
        </p:nvSpPr>
        <p:spPr bwMode="auto">
          <a:xfrm>
            <a:off x="2717800" y="4756150"/>
            <a:ext cx="1244600" cy="622300"/>
          </a:xfrm>
          <a:prstGeom prst="wedgeRoundRectCallout">
            <a:avLst>
              <a:gd name="adj1" fmla="val 120537"/>
              <a:gd name="adj2" fmla="val -5102"/>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5" name="Text Box 40"/>
          <p:cNvSpPr txBox="1">
            <a:spLocks noChangeArrowheads="1"/>
          </p:cNvSpPr>
          <p:nvPr/>
        </p:nvSpPr>
        <p:spPr bwMode="auto">
          <a:xfrm>
            <a:off x="5029200" y="4786313"/>
            <a:ext cx="3890963" cy="1130300"/>
          </a:xfrm>
          <a:prstGeom prst="rect">
            <a:avLst/>
          </a:prstGeom>
          <a:solidFill>
            <a:schemeClr val="bg1"/>
          </a:solidFill>
          <a:ln w="9525" algn="ctr">
            <a:solidFill>
              <a:srgbClr val="FF0000"/>
            </a:solid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Because another update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might have interfered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before the scan</a:t>
            </a:r>
          </a:p>
        </p:txBody>
      </p:sp>
      <p:grpSp>
        <p:nvGrpSpPr>
          <p:cNvPr id="11" name="Group 44"/>
          <p:cNvGrpSpPr>
            <a:grpSpLocks/>
          </p:cNvGrpSpPr>
          <p:nvPr/>
        </p:nvGrpSpPr>
        <p:grpSpPr bwMode="auto">
          <a:xfrm>
            <a:off x="2795588" y="4681538"/>
            <a:ext cx="1057275" cy="568325"/>
            <a:chOff x="849" y="2613"/>
            <a:chExt cx="666" cy="358"/>
          </a:xfrm>
        </p:grpSpPr>
        <p:sp>
          <p:nvSpPr>
            <p:cNvPr id="140315" name="AutoShape 42"/>
            <p:cNvSpPr>
              <a:spLocks noChangeArrowheads="1"/>
            </p:cNvSpPr>
            <p:nvPr/>
          </p:nvSpPr>
          <p:spPr bwMode="auto">
            <a:xfrm>
              <a:off x="849" y="2736"/>
              <a:ext cx="666" cy="235"/>
            </a:xfrm>
            <a:prstGeom prst="leftRightArrow">
              <a:avLst>
                <a:gd name="adj1" fmla="val 50000"/>
                <a:gd name="adj2" fmla="val 56681"/>
              </a:avLst>
            </a:prstGeom>
            <a:solidFill>
              <a:srgbClr val="33CC33"/>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6" name="Text Box 43"/>
            <p:cNvSpPr txBox="1">
              <a:spLocks noChangeArrowheads="1"/>
            </p:cNvSpPr>
            <p:nvPr/>
          </p:nvSpPr>
          <p:spPr bwMode="auto">
            <a:xfrm>
              <a:off x="905" y="2613"/>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33CC33"/>
                  </a:solidFill>
                  <a:latin typeface="Arial" pitchFamily="34" charset="0"/>
                  <a:cs typeface="Courier New" pitchFamily="49" charset="0"/>
                </a:rPr>
                <a:t>Update</a:t>
              </a:r>
            </a:p>
          </p:txBody>
        </p:sp>
      </p:gr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4" grpId="0" animBg="1"/>
      <p:bldP spid="138265" grpId="0" animBg="1"/>
    </p:bld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89B33A2-0725-4892-A934-E17B99A6996C}" type="slidenum">
              <a:rPr lang="x-none" sz="1400">
                <a:latin typeface="Arial" pitchFamily="34" charset="0"/>
                <a:cs typeface="Arial" charset="0"/>
              </a:rPr>
              <a:pPr algn="r" eaLnBrk="0" hangingPunct="0"/>
              <a:t>134</a:t>
            </a:fld>
            <a:endParaRPr lang="en-US" sz="1400" dirty="0">
              <a:latin typeface="Arial" pitchFamily="34" charset="0"/>
              <a:cs typeface="Arial" charset="0"/>
            </a:endParaRPr>
          </a:p>
        </p:txBody>
      </p:sp>
      <p:sp>
        <p:nvSpPr>
          <p:cNvPr id="141316" name="Rectangle 2"/>
          <p:cNvSpPr>
            <a:spLocks noGrp="1" noChangeArrowheads="1"/>
          </p:cNvSpPr>
          <p:nvPr>
            <p:ph type="title" idx="4294967295"/>
          </p:nvPr>
        </p:nvSpPr>
        <p:spPr>
          <a:xfrm>
            <a:off x="660400" y="254000"/>
            <a:ext cx="7772400" cy="1143000"/>
          </a:xfrm>
        </p:spPr>
        <p:txBody>
          <a:bodyPr/>
          <a:lstStyle/>
          <a:p>
            <a:pPr eaLnBrk="1" hangingPunct="1"/>
            <a:r>
              <a:rPr lang="en-US" smtClean="0">
                <a:latin typeface="Arial" charset="0"/>
                <a:cs typeface="Arial" charset="0"/>
              </a:rPr>
              <a:t>Someone Must Move Twice</a:t>
            </a:r>
          </a:p>
        </p:txBody>
      </p:sp>
      <p:sp>
        <p:nvSpPr>
          <p:cNvPr id="141317" name="AutoShape 4"/>
          <p:cNvSpPr>
            <a:spLocks noChangeArrowheads="1"/>
          </p:cNvSpPr>
          <p:nvPr/>
        </p:nvSpPr>
        <p:spPr bwMode="auto">
          <a:xfrm>
            <a:off x="889000" y="39116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2" name="Group 5"/>
          <p:cNvGrpSpPr>
            <a:grpSpLocks/>
          </p:cNvGrpSpPr>
          <p:nvPr/>
        </p:nvGrpSpPr>
        <p:grpSpPr bwMode="auto">
          <a:xfrm>
            <a:off x="2651125" y="3251200"/>
            <a:ext cx="3513138" cy="641350"/>
            <a:chOff x="1638" y="2896"/>
            <a:chExt cx="2213" cy="404"/>
          </a:xfrm>
        </p:grpSpPr>
        <p:grpSp>
          <p:nvGrpSpPr>
            <p:cNvPr id="141361" name="Group 6"/>
            <p:cNvGrpSpPr>
              <a:grpSpLocks/>
            </p:cNvGrpSpPr>
            <p:nvPr/>
          </p:nvGrpSpPr>
          <p:grpSpPr bwMode="auto">
            <a:xfrm>
              <a:off x="1977" y="2896"/>
              <a:ext cx="1874" cy="382"/>
              <a:chOff x="2433" y="2189"/>
              <a:chExt cx="1874" cy="382"/>
            </a:xfrm>
          </p:grpSpPr>
          <p:sp>
            <p:nvSpPr>
              <p:cNvPr id="141363" name="AutoShape 7"/>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1364" name="Text Box 8"/>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41362" name="Text Box 9"/>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41319" name="Group 10"/>
          <p:cNvGrpSpPr>
            <a:grpSpLocks/>
          </p:cNvGrpSpPr>
          <p:nvPr/>
        </p:nvGrpSpPr>
        <p:grpSpPr bwMode="auto">
          <a:xfrm>
            <a:off x="2008188" y="1492250"/>
            <a:ext cx="5227637" cy="1738313"/>
            <a:chOff x="602" y="844"/>
            <a:chExt cx="3293" cy="1095"/>
          </a:xfrm>
        </p:grpSpPr>
        <p:sp>
          <p:nvSpPr>
            <p:cNvPr id="141321" name="Text Box 11"/>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41322" name="Text Box 12"/>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1323" name="Group 13"/>
            <p:cNvGrpSpPr>
              <a:grpSpLocks/>
            </p:cNvGrpSpPr>
            <p:nvPr/>
          </p:nvGrpSpPr>
          <p:grpSpPr bwMode="auto">
            <a:xfrm>
              <a:off x="602" y="844"/>
              <a:ext cx="857" cy="1084"/>
              <a:chOff x="602" y="844"/>
              <a:chExt cx="857" cy="1084"/>
            </a:xfrm>
          </p:grpSpPr>
          <p:grpSp>
            <p:nvGrpSpPr>
              <p:cNvPr id="141350" name="Group 14"/>
              <p:cNvGrpSpPr>
                <a:grpSpLocks/>
              </p:cNvGrpSpPr>
              <p:nvPr/>
            </p:nvGrpSpPr>
            <p:grpSpPr bwMode="auto">
              <a:xfrm>
                <a:off x="833" y="1318"/>
                <a:ext cx="396" cy="610"/>
                <a:chOff x="966" y="2733"/>
                <a:chExt cx="396" cy="610"/>
              </a:xfrm>
            </p:grpSpPr>
            <p:sp>
              <p:nvSpPr>
                <p:cNvPr id="661519" name="Rectangle 15"/>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55" name="Line 16"/>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56" name="Line 17"/>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57" name="Group 18"/>
                <p:cNvGrpSpPr>
                  <a:grpSpLocks/>
                </p:cNvGrpSpPr>
                <p:nvPr/>
              </p:nvGrpSpPr>
              <p:grpSpPr bwMode="auto">
                <a:xfrm>
                  <a:off x="1028" y="2761"/>
                  <a:ext cx="260" cy="557"/>
                  <a:chOff x="1062" y="2761"/>
                  <a:chExt cx="260" cy="557"/>
                </a:xfrm>
              </p:grpSpPr>
              <p:sp>
                <p:nvSpPr>
                  <p:cNvPr id="141358" name="Text Box 19"/>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59" name="Text Box 20"/>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60" name="Text Box 21"/>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1351" name="Group 22"/>
              <p:cNvGrpSpPr>
                <a:grpSpLocks/>
              </p:cNvGrpSpPr>
              <p:nvPr/>
            </p:nvGrpSpPr>
            <p:grpSpPr bwMode="auto">
              <a:xfrm>
                <a:off x="602" y="844"/>
                <a:ext cx="857" cy="407"/>
                <a:chOff x="720" y="1833"/>
                <a:chExt cx="857" cy="407"/>
              </a:xfrm>
            </p:grpSpPr>
            <p:sp>
              <p:nvSpPr>
                <p:cNvPr id="141352" name="AutoShape 2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53" name="Text Box 2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4" name="Group 25"/>
            <p:cNvGrpSpPr>
              <a:grpSpLocks/>
            </p:cNvGrpSpPr>
            <p:nvPr/>
          </p:nvGrpSpPr>
          <p:grpSpPr bwMode="auto">
            <a:xfrm>
              <a:off x="1820" y="844"/>
              <a:ext cx="857" cy="1095"/>
              <a:chOff x="1789" y="844"/>
              <a:chExt cx="857" cy="1095"/>
            </a:xfrm>
          </p:grpSpPr>
          <p:grpSp>
            <p:nvGrpSpPr>
              <p:cNvPr id="141338" name="Group 26"/>
              <p:cNvGrpSpPr>
                <a:grpSpLocks/>
              </p:cNvGrpSpPr>
              <p:nvPr/>
            </p:nvGrpSpPr>
            <p:grpSpPr bwMode="auto">
              <a:xfrm>
                <a:off x="2006" y="1329"/>
                <a:ext cx="409" cy="610"/>
                <a:chOff x="953" y="2744"/>
                <a:chExt cx="409" cy="610"/>
              </a:xfrm>
            </p:grpSpPr>
            <p:sp>
              <p:nvSpPr>
                <p:cNvPr id="661531" name="Rectangle 27"/>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44" name="Line 28"/>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45" name="Line 29"/>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46" name="Group 30"/>
                <p:cNvGrpSpPr>
                  <a:grpSpLocks/>
                </p:cNvGrpSpPr>
                <p:nvPr/>
              </p:nvGrpSpPr>
              <p:grpSpPr bwMode="auto">
                <a:xfrm>
                  <a:off x="1028" y="2761"/>
                  <a:ext cx="260" cy="557"/>
                  <a:chOff x="1062" y="2761"/>
                  <a:chExt cx="260" cy="557"/>
                </a:xfrm>
              </p:grpSpPr>
              <p:sp>
                <p:nvSpPr>
                  <p:cNvPr id="141347" name="Text Box 31"/>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48" name="Text Box 32"/>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49" name="Text Box 33"/>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39" name="AutoShape 34"/>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40" name="Group 35"/>
              <p:cNvGrpSpPr>
                <a:grpSpLocks/>
              </p:cNvGrpSpPr>
              <p:nvPr/>
            </p:nvGrpSpPr>
            <p:grpSpPr bwMode="auto">
              <a:xfrm>
                <a:off x="1789" y="844"/>
                <a:ext cx="857" cy="407"/>
                <a:chOff x="720" y="1833"/>
                <a:chExt cx="857" cy="407"/>
              </a:xfrm>
            </p:grpSpPr>
            <p:sp>
              <p:nvSpPr>
                <p:cNvPr id="141341" name="AutoShape 3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42" name="Text Box 3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5" name="Group 38"/>
            <p:cNvGrpSpPr>
              <a:grpSpLocks/>
            </p:cNvGrpSpPr>
            <p:nvPr/>
          </p:nvGrpSpPr>
          <p:grpSpPr bwMode="auto">
            <a:xfrm>
              <a:off x="3038" y="845"/>
              <a:ext cx="857" cy="1087"/>
              <a:chOff x="3038" y="845"/>
              <a:chExt cx="857" cy="1087"/>
            </a:xfrm>
          </p:grpSpPr>
          <p:grpSp>
            <p:nvGrpSpPr>
              <p:cNvPr id="141326" name="Group 39"/>
              <p:cNvGrpSpPr>
                <a:grpSpLocks/>
              </p:cNvGrpSpPr>
              <p:nvPr/>
            </p:nvGrpSpPr>
            <p:grpSpPr bwMode="auto">
              <a:xfrm>
                <a:off x="3255" y="1322"/>
                <a:ext cx="409" cy="610"/>
                <a:chOff x="953" y="2738"/>
                <a:chExt cx="409" cy="610"/>
              </a:xfrm>
            </p:grpSpPr>
            <p:sp>
              <p:nvSpPr>
                <p:cNvPr id="661544" name="Rectangle 40"/>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32" name="Line 4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33" name="Line 4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34" name="Group 43"/>
                <p:cNvGrpSpPr>
                  <a:grpSpLocks/>
                </p:cNvGrpSpPr>
                <p:nvPr/>
              </p:nvGrpSpPr>
              <p:grpSpPr bwMode="auto">
                <a:xfrm>
                  <a:off x="1028" y="2761"/>
                  <a:ext cx="260" cy="557"/>
                  <a:chOff x="1062" y="2761"/>
                  <a:chExt cx="260" cy="557"/>
                </a:xfrm>
              </p:grpSpPr>
              <p:sp>
                <p:nvSpPr>
                  <p:cNvPr id="141335" name="Text Box 4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36" name="Text Box 4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37" name="Text Box 4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27" name="AutoShape 47"/>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28" name="Group 48"/>
              <p:cNvGrpSpPr>
                <a:grpSpLocks/>
              </p:cNvGrpSpPr>
              <p:nvPr/>
            </p:nvGrpSpPr>
            <p:grpSpPr bwMode="auto">
              <a:xfrm>
                <a:off x="3038" y="845"/>
                <a:ext cx="857" cy="407"/>
                <a:chOff x="720" y="1833"/>
                <a:chExt cx="857" cy="407"/>
              </a:xfrm>
            </p:grpSpPr>
            <p:sp>
              <p:nvSpPr>
                <p:cNvPr id="141329" name="AutoShape 4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30" name="Text Box 5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661555" name="Text Box 51"/>
          <p:cNvSpPr txBox="1">
            <a:spLocks noChangeArrowheads="1"/>
          </p:cNvSpPr>
          <p:nvPr/>
        </p:nvSpPr>
        <p:spPr bwMode="auto">
          <a:xfrm>
            <a:off x="1584325" y="5018088"/>
            <a:ext cx="7034298" cy="867930"/>
          </a:xfrm>
          <a:prstGeom prst="rect">
            <a:avLst/>
          </a:prstGeom>
          <a:noFill/>
          <a:ln w="9525" algn="ctr">
            <a:noFill/>
            <a:miter lim="800000"/>
            <a:headEnd/>
            <a:tailEnd/>
          </a:ln>
        </p:spPr>
        <p:txBody>
          <a:bodyPr wrap="none">
            <a:spAutoFit/>
          </a:bodyPr>
          <a:lstStyle/>
          <a:p>
            <a:pPr marL="231775" indent="-231775" algn="just" eaLnBrk="0" hangingPunct="0">
              <a:lnSpc>
                <a:spcPct val="80000"/>
              </a:lnSpc>
              <a:spcBef>
                <a:spcPct val="20000"/>
              </a:spcBef>
            </a:pPr>
            <a:r>
              <a:rPr lang="en-US" sz="2800" b="1" dirty="0">
                <a:solidFill>
                  <a:srgbClr val="0066FF"/>
                </a:solidFill>
                <a:latin typeface="Arial" pitchFamily="34" charset="0"/>
                <a:cs typeface="Courier New" pitchFamily="49" charset="0"/>
              </a:rPr>
              <a:t>If we collect </a:t>
            </a:r>
            <a:r>
              <a:rPr lang="en-US" sz="2800" b="1" i="1" dirty="0">
                <a:latin typeface="Arial" pitchFamily="34" charset="0"/>
                <a:cs typeface="Courier New" pitchFamily="49" charset="0"/>
              </a:rPr>
              <a:t>n</a:t>
            </a:r>
            <a:r>
              <a:rPr lang="en-US" sz="2800" b="1" dirty="0">
                <a:latin typeface="Arial" pitchFamily="34" charset="0"/>
                <a:cs typeface="Courier New" pitchFamily="49" charset="0"/>
              </a:rPr>
              <a:t> </a:t>
            </a:r>
            <a:r>
              <a:rPr lang="en-US" sz="2800" b="1" dirty="0">
                <a:solidFill>
                  <a:srgbClr val="0066FF"/>
                </a:solidFill>
                <a:latin typeface="Arial" pitchFamily="34" charset="0"/>
                <a:cs typeface="Courier New" pitchFamily="49" charset="0"/>
              </a:rPr>
              <a:t>times…some thread </a:t>
            </a:r>
          </a:p>
          <a:p>
            <a:pPr marL="231775" indent="-231775" eaLnBrk="0" hangingPunct="0">
              <a:lnSpc>
                <a:spcPct val="80000"/>
              </a:lnSpc>
              <a:spcBef>
                <a:spcPct val="20000"/>
              </a:spcBef>
            </a:pPr>
            <a:r>
              <a:rPr lang="en-US" sz="2800" b="1" dirty="0">
                <a:solidFill>
                  <a:srgbClr val="0066FF"/>
                </a:solidFill>
                <a:latin typeface="Arial" pitchFamily="34" charset="0"/>
                <a:cs typeface="Courier New" pitchFamily="49" charset="0"/>
              </a:rPr>
              <a:t>must move twice (pigeonhole principle) </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6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55" grpId="0"/>
    </p:bld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7488CD-557C-435A-AE41-83887B1AE1E4}" type="slidenum">
              <a:rPr lang="x-none" sz="1400">
                <a:latin typeface="Arial" pitchFamily="34" charset="0"/>
                <a:cs typeface="Arial" charset="0"/>
              </a:rPr>
              <a:pPr algn="r" eaLnBrk="0" hangingPunct="0"/>
              <a:t>135</a:t>
            </a:fld>
            <a:endParaRPr lang="en-US" sz="1400" dirty="0">
              <a:latin typeface="Arial" pitchFamily="34" charset="0"/>
              <a:cs typeface="Arial" charset="0"/>
            </a:endParaRPr>
          </a:p>
        </p:txBody>
      </p:sp>
      <p:sp>
        <p:nvSpPr>
          <p:cNvPr id="142340" name="Rectangle 2"/>
          <p:cNvSpPr>
            <a:spLocks noGrp="1" noChangeArrowheads="1"/>
          </p:cNvSpPr>
          <p:nvPr>
            <p:ph type="title" idx="4294967295"/>
          </p:nvPr>
        </p:nvSpPr>
        <p:spPr>
          <a:xfrm>
            <a:off x="538163" y="206375"/>
            <a:ext cx="7772400" cy="1143000"/>
          </a:xfrm>
        </p:spPr>
        <p:txBody>
          <a:bodyPr/>
          <a:lstStyle/>
          <a:p>
            <a:pPr eaLnBrk="1" hangingPunct="1"/>
            <a:r>
              <a:rPr lang="en-US" smtClean="0">
                <a:latin typeface="Arial" charset="0"/>
                <a:cs typeface="Arial" charset="0"/>
              </a:rPr>
              <a:t>Scan is Wait-free </a:t>
            </a:r>
          </a:p>
        </p:txBody>
      </p:sp>
      <p:sp>
        <p:nvSpPr>
          <p:cNvPr id="142341" name="AutoShape 3"/>
          <p:cNvSpPr>
            <a:spLocks noChangeArrowheads="1"/>
          </p:cNvSpPr>
          <p:nvPr/>
        </p:nvSpPr>
        <p:spPr bwMode="auto">
          <a:xfrm>
            <a:off x="790575" y="1484313"/>
            <a:ext cx="8120063" cy="990600"/>
          </a:xfrm>
          <a:prstGeom prst="leftRightArrow">
            <a:avLst>
              <a:gd name="adj1" fmla="val 50000"/>
              <a:gd name="adj2" fmla="val 163942"/>
            </a:avLst>
          </a:prstGeom>
          <a:solidFill>
            <a:srgbClr val="0000FF"/>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scan</a:t>
            </a:r>
          </a:p>
        </p:txBody>
      </p:sp>
      <p:sp>
        <p:nvSpPr>
          <p:cNvPr id="658438" name="AutoShape 6"/>
          <p:cNvSpPr>
            <a:spLocks noChangeArrowheads="1"/>
          </p:cNvSpPr>
          <p:nvPr/>
        </p:nvSpPr>
        <p:spPr bwMode="auto">
          <a:xfrm>
            <a:off x="2316163" y="2709863"/>
            <a:ext cx="5318125" cy="923925"/>
          </a:xfrm>
          <a:prstGeom prst="leftRightArrow">
            <a:avLst>
              <a:gd name="adj1" fmla="val 46796"/>
              <a:gd name="adj2" fmla="val 83356"/>
            </a:avLst>
          </a:prstGeom>
          <a:solidFill>
            <a:srgbClr val="009900"/>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update</a:t>
            </a:r>
          </a:p>
        </p:txBody>
      </p:sp>
      <p:sp>
        <p:nvSpPr>
          <p:cNvPr id="658452" name="Oval 20"/>
          <p:cNvSpPr>
            <a:spLocks noChangeArrowheads="1"/>
          </p:cNvSpPr>
          <p:nvPr/>
        </p:nvSpPr>
        <p:spPr bwMode="auto">
          <a:xfrm>
            <a:off x="3894138" y="39671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3" name="Oval 21"/>
          <p:cNvSpPr>
            <a:spLocks noChangeArrowheads="1"/>
          </p:cNvSpPr>
          <p:nvPr/>
        </p:nvSpPr>
        <p:spPr bwMode="auto">
          <a:xfrm>
            <a:off x="3886200" y="421481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4" name="Oval 22"/>
          <p:cNvSpPr>
            <a:spLocks noChangeArrowheads="1"/>
          </p:cNvSpPr>
          <p:nvPr/>
        </p:nvSpPr>
        <p:spPr bwMode="auto">
          <a:xfrm>
            <a:off x="3878263" y="44624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5" name="Text Box 23"/>
          <p:cNvSpPr txBox="1">
            <a:spLocks noChangeArrowheads="1"/>
          </p:cNvSpPr>
          <p:nvPr/>
        </p:nvSpPr>
        <p:spPr bwMode="auto">
          <a:xfrm>
            <a:off x="4651375" y="4670425"/>
            <a:ext cx="4025900" cy="946150"/>
          </a:xfrm>
          <a:prstGeom prst="rect">
            <a:avLst/>
          </a:prstGeom>
          <a:noFill/>
          <a:ln w="9525">
            <a:noFill/>
            <a:miter lim="800000"/>
            <a:headEnd/>
            <a:tailEnd/>
          </a:ln>
        </p:spPr>
        <p:txBody>
          <a:bodyPr>
            <a:spAutoFit/>
          </a:bodyPr>
          <a:lstStyle/>
          <a:p>
            <a:pPr algn="ctr" eaLnBrk="0" hangingPunct="0"/>
            <a:r>
              <a:rPr lang="en-US" sz="2800" dirty="0">
                <a:latin typeface="Arial" pitchFamily="34" charset="0"/>
                <a:cs typeface="Courier New" pitchFamily="49" charset="0"/>
              </a:rPr>
              <a:t>So some thread must have had clean collect</a:t>
            </a:r>
          </a:p>
        </p:txBody>
      </p:sp>
      <p:sp>
        <p:nvSpPr>
          <p:cNvPr id="658457" name="AutoShape 25"/>
          <p:cNvSpPr>
            <a:spLocks noChangeArrowheads="1"/>
          </p:cNvSpPr>
          <p:nvPr/>
        </p:nvSpPr>
        <p:spPr bwMode="auto">
          <a:xfrm>
            <a:off x="3190875" y="3187700"/>
            <a:ext cx="1698625" cy="668338"/>
          </a:xfrm>
          <a:prstGeom prst="leftRightArrow">
            <a:avLst>
              <a:gd name="adj1" fmla="val 46796"/>
              <a:gd name="adj2" fmla="val 36806"/>
            </a:avLst>
          </a:prstGeom>
          <a:solidFill>
            <a:srgbClr val="008000"/>
          </a:solidFill>
          <a:ln w="38100">
            <a:solidFill>
              <a:schemeClr val="tx2"/>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1" name="AutoShape 29"/>
          <p:cNvSpPr>
            <a:spLocks noChangeArrowheads="1"/>
          </p:cNvSpPr>
          <p:nvPr/>
        </p:nvSpPr>
        <p:spPr bwMode="auto">
          <a:xfrm>
            <a:off x="3254375" y="4643438"/>
            <a:ext cx="1546225" cy="668337"/>
          </a:xfrm>
          <a:prstGeom prst="leftRightArrow">
            <a:avLst>
              <a:gd name="adj1" fmla="val 46796"/>
              <a:gd name="adj2" fmla="val 33504"/>
            </a:avLst>
          </a:prstGeom>
          <a:solidFill>
            <a:srgbClr val="800080"/>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update</a:t>
            </a:r>
          </a:p>
        </p:txBody>
      </p:sp>
      <p:sp>
        <p:nvSpPr>
          <p:cNvPr id="658462" name="AutoShape 30"/>
          <p:cNvSpPr>
            <a:spLocks noChangeArrowheads="1"/>
          </p:cNvSpPr>
          <p:nvPr/>
        </p:nvSpPr>
        <p:spPr bwMode="auto">
          <a:xfrm>
            <a:off x="3508375" y="4978400"/>
            <a:ext cx="974725" cy="668338"/>
          </a:xfrm>
          <a:prstGeom prst="leftRightArrow">
            <a:avLst>
              <a:gd name="adj1" fmla="val 46796"/>
              <a:gd name="adj2" fmla="val 21120"/>
            </a:avLst>
          </a:prstGeom>
          <a:solidFill>
            <a:srgbClr val="CC3399"/>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4" name="Text Box 32"/>
          <p:cNvSpPr txBox="1">
            <a:spLocks noChangeArrowheads="1"/>
          </p:cNvSpPr>
          <p:nvPr/>
        </p:nvSpPr>
        <p:spPr bwMode="auto">
          <a:xfrm>
            <a:off x="635148" y="2655888"/>
            <a:ext cx="1085554" cy="1729704"/>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800" dirty="0">
                <a:latin typeface="Arial" pitchFamily="34" charset="0"/>
                <a:cs typeface="Courier New" pitchFamily="49" charset="0"/>
              </a:rPr>
              <a:t>At </a:t>
            </a:r>
          </a:p>
          <a:p>
            <a:pPr marL="231775" indent="-231775" algn="ctr" eaLnBrk="0" hangingPunct="0">
              <a:lnSpc>
                <a:spcPct val="80000"/>
              </a:lnSpc>
              <a:spcBef>
                <a:spcPct val="20000"/>
              </a:spcBef>
            </a:pPr>
            <a:r>
              <a:rPr lang="en-US" sz="2800" dirty="0">
                <a:latin typeface="Arial" pitchFamily="34" charset="0"/>
                <a:cs typeface="Courier New" pitchFamily="49" charset="0"/>
              </a:rPr>
              <a:t>most </a:t>
            </a:r>
          </a:p>
          <a:p>
            <a:pPr marL="231775" indent="-231775" algn="ctr" eaLnBrk="0" hangingPunct="0">
              <a:lnSpc>
                <a:spcPct val="80000"/>
              </a:lnSpc>
              <a:spcBef>
                <a:spcPct val="20000"/>
              </a:spcBef>
            </a:pPr>
            <a:r>
              <a:rPr lang="en-US" sz="2800" dirty="0">
                <a:latin typeface="Arial" pitchFamily="34" charset="0"/>
                <a:cs typeface="Courier New" pitchFamily="49" charset="0"/>
              </a:rPr>
              <a:t>n-1 </a:t>
            </a:r>
          </a:p>
          <a:p>
            <a:pPr marL="231775" indent="-231775" algn="ctr" eaLnBrk="0" hangingPunct="0">
              <a:lnSpc>
                <a:spcPct val="80000"/>
              </a:lnSpc>
              <a:spcBef>
                <a:spcPct val="20000"/>
              </a:spcBef>
            </a:pPr>
            <a:r>
              <a:rPr lang="en-US" sz="2800" dirty="0">
                <a:latin typeface="Arial" pitchFamily="34" charset="0"/>
                <a:cs typeface="Courier New" pitchFamily="49" charset="0"/>
              </a:rPr>
              <a:t>depth</a:t>
            </a:r>
          </a:p>
        </p:txBody>
      </p:sp>
      <p:sp>
        <p:nvSpPr>
          <p:cNvPr id="16" name="Footer Placeholder 15"/>
          <p:cNvSpPr>
            <a:spLocks noGrp="1"/>
          </p:cNvSpPr>
          <p:nvPr>
            <p:ph type="ftr" sz="quarter" idx="10"/>
          </p:nvPr>
        </p:nvSpPr>
        <p:spPr/>
        <p:txBody>
          <a:bodyPr/>
          <a:lstStyle/>
          <a:p>
            <a:pPr>
              <a:defRPr/>
            </a:pPr>
            <a:r>
              <a:rPr lang="en-US" smtClean="0"/>
              <a:t>Art of Multiprocessor Programming</a:t>
            </a:r>
            <a:endParaRPr lang="en-US" dirty="0"/>
          </a:p>
        </p:txBody>
      </p:sp>
      <p:sp>
        <p:nvSpPr>
          <p:cNvPr id="17" name="AutoShape 31"/>
          <p:cNvSpPr>
            <a:spLocks/>
          </p:cNvSpPr>
          <p:nvPr/>
        </p:nvSpPr>
        <p:spPr bwMode="auto">
          <a:xfrm>
            <a:off x="1689100" y="1422400"/>
            <a:ext cx="431800" cy="4241800"/>
          </a:xfrm>
          <a:prstGeom prst="leftBrace">
            <a:avLst>
              <a:gd name="adj1" fmla="val 81863"/>
              <a:gd name="adj2" fmla="val 50000"/>
            </a:avLst>
          </a:prstGeom>
          <a:noFill/>
          <a:ln w="57150">
            <a:solidFill>
              <a:schemeClr val="tx1"/>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8438"/>
                                        </p:tgtEl>
                                        <p:attrNameLst>
                                          <p:attrName>style.visibility</p:attrName>
                                        </p:attrNameLst>
                                      </p:cBhvr>
                                      <p:to>
                                        <p:strVal val="visible"/>
                                      </p:to>
                                    </p:set>
                                    <p:animEffect transition="in" filter="checkerboard(across)">
                                      <p:cBhvr>
                                        <p:cTn id="7" dur="500"/>
                                        <p:tgtEl>
                                          <p:spTgt spid="6584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58457"/>
                                        </p:tgtEl>
                                        <p:attrNameLst>
                                          <p:attrName>style.visibility</p:attrName>
                                        </p:attrNameLst>
                                      </p:cBhvr>
                                      <p:to>
                                        <p:strVal val="visible"/>
                                      </p:to>
                                    </p:set>
                                    <p:animEffect transition="in" filter="checkerboard(across)">
                                      <p:cBhvr>
                                        <p:cTn id="12" dur="500"/>
                                        <p:tgtEl>
                                          <p:spTgt spid="6584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8452"/>
                                        </p:tgtEl>
                                        <p:attrNameLst>
                                          <p:attrName>style.visibility</p:attrName>
                                        </p:attrNameLst>
                                      </p:cBhvr>
                                      <p:to>
                                        <p:strVal val="visible"/>
                                      </p:to>
                                    </p:set>
                                    <p:animEffect transition="in" filter="checkerboard(across)">
                                      <p:cBhvr>
                                        <p:cTn id="17" dur="500"/>
                                        <p:tgtEl>
                                          <p:spTgt spid="658452"/>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58453"/>
                                        </p:tgtEl>
                                        <p:attrNameLst>
                                          <p:attrName>style.visibility</p:attrName>
                                        </p:attrNameLst>
                                      </p:cBhvr>
                                      <p:to>
                                        <p:strVal val="visible"/>
                                      </p:to>
                                    </p:set>
                                    <p:animEffect transition="in" filter="checkerboard(across)">
                                      <p:cBhvr>
                                        <p:cTn id="20" dur="500"/>
                                        <p:tgtEl>
                                          <p:spTgt spid="65845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58454"/>
                                        </p:tgtEl>
                                        <p:attrNameLst>
                                          <p:attrName>style.visibility</p:attrName>
                                        </p:attrNameLst>
                                      </p:cBhvr>
                                      <p:to>
                                        <p:strVal val="visible"/>
                                      </p:to>
                                    </p:set>
                                    <p:animEffect transition="in" filter="checkerboard(across)">
                                      <p:cBhvr>
                                        <p:cTn id="23" dur="500"/>
                                        <p:tgtEl>
                                          <p:spTgt spid="65845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658454"/>
                                        </p:tgtEl>
                                        <p:attrNameLst>
                                          <p:attrName>style.visibility</p:attrName>
                                        </p:attrNameLst>
                                      </p:cBhvr>
                                      <p:to>
                                        <p:strVal val="visible"/>
                                      </p:to>
                                    </p:set>
                                    <p:animEffect transition="in" filter="checkerboard(across)">
                                      <p:cBhvr>
                                        <p:cTn id="28" dur="500"/>
                                        <p:tgtEl>
                                          <p:spTgt spid="65845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58461"/>
                                        </p:tgtEl>
                                        <p:attrNameLst>
                                          <p:attrName>style.visibility</p:attrName>
                                        </p:attrNameLst>
                                      </p:cBhvr>
                                      <p:to>
                                        <p:strVal val="visible"/>
                                      </p:to>
                                    </p:set>
                                    <p:animEffect transition="in" filter="checkerboard(across)">
                                      <p:cBhvr>
                                        <p:cTn id="31" dur="500"/>
                                        <p:tgtEl>
                                          <p:spTgt spid="65846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658462"/>
                                        </p:tgtEl>
                                        <p:attrNameLst>
                                          <p:attrName>style.visibility</p:attrName>
                                        </p:attrNameLst>
                                      </p:cBhvr>
                                      <p:to>
                                        <p:strVal val="visible"/>
                                      </p:to>
                                    </p:set>
                                    <p:animEffect transition="in" filter="checkerboard(across)">
                                      <p:cBhvr>
                                        <p:cTn id="34" dur="500"/>
                                        <p:tgtEl>
                                          <p:spTgt spid="6584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84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58455"/>
                                        </p:tgtEl>
                                        <p:attrNameLst>
                                          <p:attrName>style.visibility</p:attrName>
                                        </p:attrNameLst>
                                      </p:cBhvr>
                                      <p:to>
                                        <p:strVal val="visible"/>
                                      </p:to>
                                    </p:set>
                                    <p:animEffect transition="in" filter="checkerboard(across)">
                                      <p:cBhvr>
                                        <p:cTn id="43" dur="500"/>
                                        <p:tgtEl>
                                          <p:spTgt spid="658455"/>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8" grpId="0" animBg="1"/>
      <p:bldP spid="658452" grpId="0" animBg="1"/>
      <p:bldP spid="658453" grpId="0" animBg="1"/>
      <p:bldP spid="658454" grpId="0" animBg="1"/>
      <p:bldP spid="658454" grpId="1" animBg="1"/>
      <p:bldP spid="658455" grpId="0"/>
      <p:bldP spid="658457" grpId="0" animBg="1"/>
      <p:bldP spid="658461" grpId="0" animBg="1"/>
      <p:bldP spid="658462" grpId="0" animBg="1"/>
      <p:bldP spid="658464" grpId="0"/>
      <p:bldP spid="17" grpId="0" animBg="1"/>
    </p:bld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23C3B8-2836-4D09-AAE1-16C01A68C55D}" type="slidenum">
              <a:rPr lang="x-none" sz="1400">
                <a:latin typeface="Arial" pitchFamily="34" charset="0"/>
                <a:cs typeface="Arial" charset="0"/>
              </a:rPr>
              <a:pPr algn="r" eaLnBrk="0" hangingPunct="0"/>
              <a:t>136</a:t>
            </a:fld>
            <a:endParaRPr lang="en-US" sz="1400" dirty="0">
              <a:latin typeface="Arial" pitchFamily="34" charset="0"/>
              <a:cs typeface="Arial" charset="0"/>
            </a:endParaRPr>
          </a:p>
        </p:txBody>
      </p:sp>
      <p:sp>
        <p:nvSpPr>
          <p:cNvPr id="143364"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3365" name="Text Box 3"/>
          <p:cNvSpPr txBox="1">
            <a:spLocks noChangeArrowheads="1"/>
          </p:cNvSpPr>
          <p:nvPr/>
        </p:nvSpPr>
        <p:spPr bwMode="auto">
          <a:xfrm>
            <a:off x="2114550" y="2222500"/>
            <a:ext cx="4628190" cy="1938992"/>
          </a:xfrm>
          <a:prstGeom prst="rect">
            <a:avLst/>
          </a:prstGeom>
          <a:solidFill>
            <a:srgbClr val="FFFFCC"/>
          </a:solidFill>
          <a:ln w="9525">
            <a:noFill/>
            <a:miter lim="800000"/>
            <a:headEnd/>
            <a:tailEnd/>
          </a:ln>
        </p:spPr>
        <p:txBody>
          <a:bodyPr wrap="none">
            <a:spAutoFit/>
          </a:bodyPr>
          <a:lstStyle/>
          <a:p>
            <a:pPr eaLnBrk="0" hangingPunct="0"/>
            <a:r>
              <a:rPr lang="en-US" sz="2400" b="1" dirty="0">
                <a:latin typeface="Courier New" pitchFamily="49" charset="0"/>
                <a:cs typeface="Courier New" pitchFamily="49" charset="0"/>
              </a:rPr>
              <a:t>public class</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eaLnBrk="0" hangingPunct="0"/>
            <a:r>
              <a:rPr lang="en-US" sz="2400" b="1" dirty="0">
                <a:latin typeface="Courier New" pitchFamily="49" charset="0"/>
                <a:cs typeface="Courier New" pitchFamily="49" charset="0"/>
              </a:rPr>
              <a:t> public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snap; </a:t>
            </a:r>
          </a:p>
          <a:p>
            <a:pPr eaLnBrk="0" hangingPunct="0"/>
            <a:r>
              <a:rPr lang="en-US" sz="24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B183E99-0DD2-481B-AC1C-4926307B4E11}" type="slidenum">
              <a:rPr lang="x-none" sz="1400">
                <a:latin typeface="Arial" pitchFamily="34" charset="0"/>
                <a:cs typeface="Arial" charset="0"/>
              </a:rPr>
              <a:pPr algn="r" eaLnBrk="0" hangingPunct="0"/>
              <a:t>137</a:t>
            </a:fld>
            <a:endParaRPr lang="en-US" sz="1400" dirty="0">
              <a:latin typeface="Arial" pitchFamily="34" charset="0"/>
              <a:cs typeface="Arial" charset="0"/>
            </a:endParaRPr>
          </a:p>
        </p:txBody>
      </p:sp>
      <p:sp>
        <p:nvSpPr>
          <p:cNvPr id="144388"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4389"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 </a:t>
            </a:r>
          </a:p>
        </p:txBody>
      </p:sp>
      <p:sp>
        <p:nvSpPr>
          <p:cNvPr id="144390" name="AutoShape 5"/>
          <p:cNvSpPr>
            <a:spLocks noChangeArrowheads="1"/>
          </p:cNvSpPr>
          <p:nvPr/>
        </p:nvSpPr>
        <p:spPr bwMode="auto">
          <a:xfrm>
            <a:off x="2338388" y="2590800"/>
            <a:ext cx="3556000" cy="444500"/>
          </a:xfrm>
          <a:prstGeom prst="wedgeRoundRectCallout">
            <a:avLst>
              <a:gd name="adj1" fmla="val -3079"/>
              <a:gd name="adj2" fmla="val 37143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4391" name="Text Box 6"/>
          <p:cNvSpPr txBox="1">
            <a:spLocks noChangeArrowheads="1"/>
          </p:cNvSpPr>
          <p:nvPr/>
        </p:nvSpPr>
        <p:spPr bwMode="auto">
          <a:xfrm>
            <a:off x="2343150" y="4391025"/>
            <a:ext cx="409575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Counter incremented with each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7DAEE7C-A805-41FB-A57A-FCE066C1CA69}" type="slidenum">
              <a:rPr lang="x-none" sz="1400">
                <a:latin typeface="Arial" pitchFamily="34" charset="0"/>
                <a:cs typeface="Arial" charset="0"/>
              </a:rPr>
              <a:pPr algn="r" eaLnBrk="0" hangingPunct="0"/>
              <a:t>138</a:t>
            </a:fld>
            <a:endParaRPr lang="en-US" sz="1400" dirty="0">
              <a:latin typeface="Arial" pitchFamily="34" charset="0"/>
              <a:cs typeface="Arial" charset="0"/>
            </a:endParaRPr>
          </a:p>
        </p:txBody>
      </p:sp>
      <p:sp>
        <p:nvSpPr>
          <p:cNvPr id="14541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5413"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eaLnBrk="0" hangingPunct="0"/>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 </a:t>
            </a:r>
          </a:p>
        </p:txBody>
      </p:sp>
      <p:sp>
        <p:nvSpPr>
          <p:cNvPr id="145414" name="AutoShape 5"/>
          <p:cNvSpPr>
            <a:spLocks noChangeArrowheads="1"/>
          </p:cNvSpPr>
          <p:nvPr/>
        </p:nvSpPr>
        <p:spPr bwMode="auto">
          <a:xfrm>
            <a:off x="2312988" y="2908300"/>
            <a:ext cx="3670300" cy="533400"/>
          </a:xfrm>
          <a:prstGeom prst="wedgeRoundRectCallout">
            <a:avLst>
              <a:gd name="adj1" fmla="val -4542"/>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5415" name="Text Box 6"/>
          <p:cNvSpPr txBox="1">
            <a:spLocks noChangeArrowheads="1"/>
          </p:cNvSpPr>
          <p:nvPr/>
        </p:nvSpPr>
        <p:spPr bwMode="auto">
          <a:xfrm>
            <a:off x="2699964" y="4718050"/>
            <a:ext cx="2303836"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Actual value</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614CFB4-C362-4ACD-916F-60DC20F2E225}" type="slidenum">
              <a:rPr lang="x-none" sz="1400">
                <a:latin typeface="Arial" pitchFamily="34" charset="0"/>
                <a:cs typeface="Arial" charset="0"/>
              </a:rPr>
              <a:pPr algn="r" eaLnBrk="0" hangingPunct="0"/>
              <a:t>139</a:t>
            </a:fld>
            <a:endParaRPr lang="en-US" sz="1400" dirty="0">
              <a:latin typeface="Arial" pitchFamily="34" charset="0"/>
              <a:cs typeface="Arial" charset="0"/>
            </a:endParaRPr>
          </a:p>
        </p:txBody>
      </p:sp>
      <p:sp>
        <p:nvSpPr>
          <p:cNvPr id="146436"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endParaRPr lang="en-US" sz="4000" smtClean="0">
              <a:solidFill>
                <a:schemeClr val="tx1"/>
              </a:solidFill>
              <a:latin typeface="Arial" charset="0"/>
              <a:cs typeface="Arial" charset="0"/>
              <a:sym typeface="Wingdings" pitchFamily="2" charset="2"/>
            </a:endParaRPr>
          </a:p>
        </p:txBody>
      </p:sp>
      <p:sp>
        <p:nvSpPr>
          <p:cNvPr id="146437"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label;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a:t>
            </a:r>
            <a:r>
              <a:rPr lang="en-US" sz="2400" b="1" dirty="0">
                <a:solidFill>
                  <a:srgbClr val="0000FF"/>
                </a:solidFill>
                <a:latin typeface="Courier New" pitchFamily="49" charset="0"/>
                <a:cs typeface="Courier New" pitchFamily="49" charset="0"/>
              </a:rPr>
              <a:t> </a:t>
            </a:r>
          </a:p>
          <a:p>
            <a:pPr eaLnBrk="0" hangingPunct="0"/>
            <a:r>
              <a:rPr lang="en-US" sz="2400" b="1" dirty="0">
                <a:latin typeface="Courier New" pitchFamily="49" charset="0"/>
                <a:cs typeface="Courier New" pitchFamily="49" charset="0"/>
              </a:rPr>
              <a:t> public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a:t>
            </a:r>
          </a:p>
        </p:txBody>
      </p:sp>
      <p:sp>
        <p:nvSpPr>
          <p:cNvPr id="146438" name="AutoShape 5"/>
          <p:cNvSpPr>
            <a:spLocks noChangeArrowheads="1"/>
          </p:cNvSpPr>
          <p:nvPr/>
        </p:nvSpPr>
        <p:spPr bwMode="auto">
          <a:xfrm>
            <a:off x="2312988" y="3327400"/>
            <a:ext cx="3556000" cy="533400"/>
          </a:xfrm>
          <a:prstGeom prst="wedgeRoundRectCallout">
            <a:avLst>
              <a:gd name="adj1" fmla="val -3079"/>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6439" name="Text Box 6"/>
          <p:cNvSpPr txBox="1">
            <a:spLocks noChangeArrowheads="1"/>
          </p:cNvSpPr>
          <p:nvPr/>
        </p:nvSpPr>
        <p:spPr bwMode="auto">
          <a:xfrm>
            <a:off x="2223931" y="5118100"/>
            <a:ext cx="3922869"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most recent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8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68A5ED-2713-40FA-B7ED-72119FA2E223}" type="slidenum">
              <a:rPr lang="x-none" sz="1400">
                <a:latin typeface="Arial" pitchFamily="34" charset="0"/>
                <a:cs typeface="Arial" charset="0"/>
              </a:rPr>
              <a:pPr algn="r" eaLnBrk="0" hangingPunct="0"/>
              <a:t>14</a:t>
            </a:fld>
            <a:endParaRPr lang="en-US" sz="1400" dirty="0">
              <a:latin typeface="Arial" pitchFamily="34" charset="0"/>
              <a:cs typeface="Arial" charset="0"/>
            </a:endParaRPr>
          </a:p>
        </p:txBody>
      </p:sp>
      <p:sp>
        <p:nvSpPr>
          <p:cNvPr id="18437" name="Rectangle 2"/>
          <p:cNvSpPr>
            <a:spLocks noGrp="1" noChangeArrowheads="1"/>
          </p:cNvSpPr>
          <p:nvPr>
            <p:ph type="title" idx="4294967295"/>
          </p:nvPr>
        </p:nvSpPr>
        <p:spPr/>
        <p:txBody>
          <a:bodyPr/>
          <a:lstStyle/>
          <a:p>
            <a:pPr eaLnBrk="1" hangingPunct="1"/>
            <a:r>
              <a:rPr lang="en-US" sz="4000" dirty="0" smtClean="0">
                <a:cs typeface="Arial" charset="0"/>
              </a:rPr>
              <a:t>Single-Reader/Single-Writer Register</a:t>
            </a:r>
          </a:p>
        </p:txBody>
      </p:sp>
      <p:grpSp>
        <p:nvGrpSpPr>
          <p:cNvPr id="18438" name="Group 6"/>
          <p:cNvGrpSpPr>
            <a:grpSpLocks/>
          </p:cNvGrpSpPr>
          <p:nvPr/>
        </p:nvGrpSpPr>
        <p:grpSpPr bwMode="auto">
          <a:xfrm>
            <a:off x="990600" y="2590800"/>
            <a:ext cx="1752600" cy="1524000"/>
            <a:chOff x="1248" y="2016"/>
            <a:chExt cx="1104" cy="960"/>
          </a:xfrm>
        </p:grpSpPr>
        <p:grpSp>
          <p:nvGrpSpPr>
            <p:cNvPr id="18452" name="Group 7"/>
            <p:cNvGrpSpPr>
              <a:grpSpLocks/>
            </p:cNvGrpSpPr>
            <p:nvPr/>
          </p:nvGrpSpPr>
          <p:grpSpPr bwMode="auto">
            <a:xfrm>
              <a:off x="1248" y="2016"/>
              <a:ext cx="912" cy="816"/>
              <a:chOff x="3168" y="1824"/>
              <a:chExt cx="912" cy="816"/>
            </a:xfrm>
          </p:grpSpPr>
          <p:sp>
            <p:nvSpPr>
              <p:cNvPr id="1845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845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845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846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5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8439"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grpSp>
        <p:nvGrpSpPr>
          <p:cNvPr id="18440" name="Group 19"/>
          <p:cNvGrpSpPr>
            <a:grpSpLocks/>
          </p:cNvGrpSpPr>
          <p:nvPr/>
        </p:nvGrpSpPr>
        <p:grpSpPr bwMode="auto">
          <a:xfrm>
            <a:off x="6858000" y="3276600"/>
            <a:ext cx="1447800" cy="1295400"/>
            <a:chOff x="4224" y="2256"/>
            <a:chExt cx="912" cy="816"/>
          </a:xfrm>
        </p:grpSpPr>
        <p:sp>
          <p:nvSpPr>
            <p:cNvPr id="18443" name="Freeform 2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4" name="Freeform 2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5" name="Freeform 2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6" name="Freeform 2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7" name="Freeform 2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8" name="Freeform 2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9" name="Freeform 2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0" name="Freeform 2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1" name="Freeform 2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41" name="AutoShape 29"/>
          <p:cNvSpPr>
            <a:spLocks noChangeArrowheads="1"/>
          </p:cNvSpPr>
          <p:nvPr/>
        </p:nvSpPr>
        <p:spPr bwMode="auto">
          <a:xfrm>
            <a:off x="4038600" y="23622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8442" name="Freeform 32"/>
          <p:cNvSpPr>
            <a:spLocks/>
          </p:cNvSpPr>
          <p:nvPr/>
        </p:nvSpPr>
        <p:spPr bwMode="auto">
          <a:xfrm rot="585974">
            <a:off x="6215063" y="413702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1" name="Footer Placeholder 3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A7F810D-EC56-4B50-A8B2-59141D816C05}" type="slidenum">
              <a:rPr lang="x-none" sz="1400">
                <a:latin typeface="Arial" pitchFamily="34" charset="0"/>
                <a:cs typeface="Arial" charset="0"/>
              </a:rPr>
              <a:pPr algn="r" eaLnBrk="0" hangingPunct="0"/>
              <a:t>140</a:t>
            </a:fld>
            <a:endParaRPr lang="en-US" sz="1400" dirty="0">
              <a:latin typeface="Arial" pitchFamily="34" charset="0"/>
              <a:cs typeface="Arial" charset="0"/>
            </a:endParaRPr>
          </a:p>
        </p:txBody>
      </p:sp>
      <p:sp>
        <p:nvSpPr>
          <p:cNvPr id="147460"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Wait-Free Snapshot Label</a:t>
            </a:r>
          </a:p>
        </p:txBody>
      </p:sp>
      <p:sp>
        <p:nvSpPr>
          <p:cNvPr id="147461" name="Text Box 3"/>
          <p:cNvSpPr txBox="1">
            <a:spLocks noChangeArrowheads="1"/>
          </p:cNvSpPr>
          <p:nvPr/>
        </p:nvSpPr>
        <p:spPr bwMode="auto">
          <a:xfrm>
            <a:off x="609600" y="2590800"/>
            <a:ext cx="8077200" cy="762000"/>
          </a:xfrm>
          <a:prstGeom prst="rect">
            <a:avLst/>
          </a:prstGeom>
          <a:noFill/>
          <a:ln w="9525">
            <a:noFill/>
            <a:miter lim="800000"/>
            <a:headEnd/>
            <a:tailEnd/>
          </a:ln>
        </p:spPr>
        <p:txBody>
          <a:bodyPr>
            <a:spAutoFit/>
          </a:bodyPr>
          <a:lstStyle/>
          <a:p>
            <a:pPr eaLnBrk="0" hangingPunct="0"/>
            <a:r>
              <a:rPr lang="en-US" sz="4400" b="1" dirty="0">
                <a:solidFill>
                  <a:srgbClr val="0000FF"/>
                </a:solidFill>
                <a:latin typeface="Courier New" pitchFamily="49" charset="0"/>
                <a:cs typeface="Courier New" pitchFamily="49" charset="0"/>
              </a:rPr>
              <a:t>11011110101000101100…00</a:t>
            </a:r>
          </a:p>
        </p:txBody>
      </p:sp>
      <p:sp>
        <p:nvSpPr>
          <p:cNvPr id="454660" name="Text Box 4"/>
          <p:cNvSpPr txBox="1">
            <a:spLocks noChangeArrowheads="1"/>
          </p:cNvSpPr>
          <p:nvPr/>
        </p:nvSpPr>
        <p:spPr bwMode="auto">
          <a:xfrm>
            <a:off x="381000" y="4800600"/>
            <a:ext cx="39624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label</a:t>
            </a:r>
          </a:p>
        </p:txBody>
      </p:sp>
      <p:sp>
        <p:nvSpPr>
          <p:cNvPr id="454661" name="AutoShape 5"/>
          <p:cNvSpPr>
            <a:spLocks noChangeArrowheads="1"/>
          </p:cNvSpPr>
          <p:nvPr/>
        </p:nvSpPr>
        <p:spPr bwMode="auto">
          <a:xfrm>
            <a:off x="738188" y="2590800"/>
            <a:ext cx="2743200" cy="762000"/>
          </a:xfrm>
          <a:prstGeom prst="wedgeRoundRectCallout">
            <a:avLst>
              <a:gd name="adj1" fmla="val 10824"/>
              <a:gd name="adj2" fmla="val 20916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2" name="AutoShape 6"/>
          <p:cNvSpPr>
            <a:spLocks noChangeArrowheads="1"/>
          </p:cNvSpPr>
          <p:nvPr/>
        </p:nvSpPr>
        <p:spPr bwMode="auto">
          <a:xfrm>
            <a:off x="3481388" y="2590800"/>
            <a:ext cx="2667000" cy="762000"/>
          </a:xfrm>
          <a:prstGeom prst="wedgeRoundRectCallout">
            <a:avLst>
              <a:gd name="adj1" fmla="val 7264"/>
              <a:gd name="adj2" fmla="val 35625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3" name="Text Box 7"/>
          <p:cNvSpPr txBox="1">
            <a:spLocks noChangeArrowheads="1"/>
          </p:cNvSpPr>
          <p:nvPr/>
        </p:nvSpPr>
        <p:spPr bwMode="auto">
          <a:xfrm>
            <a:off x="4114800" y="5638800"/>
            <a:ext cx="22098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value</a:t>
            </a:r>
          </a:p>
        </p:txBody>
      </p:sp>
      <p:sp>
        <p:nvSpPr>
          <p:cNvPr id="454665" name="AutoShape 9"/>
          <p:cNvSpPr>
            <a:spLocks noChangeArrowheads="1"/>
          </p:cNvSpPr>
          <p:nvPr/>
        </p:nvSpPr>
        <p:spPr bwMode="auto">
          <a:xfrm>
            <a:off x="6172200" y="2590800"/>
            <a:ext cx="2667000" cy="762000"/>
          </a:xfrm>
          <a:prstGeom prst="wedgeRoundRectCallout">
            <a:avLst>
              <a:gd name="adj1" fmla="val -15356"/>
              <a:gd name="adj2" fmla="val 270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6" name="Text Box 10"/>
          <p:cNvSpPr txBox="1">
            <a:spLocks noChangeArrowheads="1"/>
          </p:cNvSpPr>
          <p:nvPr/>
        </p:nvSpPr>
        <p:spPr bwMode="auto">
          <a:xfrm>
            <a:off x="6019800" y="4953000"/>
            <a:ext cx="2209800" cy="1066800"/>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Last snapshot</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4660"/>
                                        </p:tgtEl>
                                        <p:attrNameLst>
                                          <p:attrName>style.visibility</p:attrName>
                                        </p:attrNameLst>
                                      </p:cBhvr>
                                      <p:to>
                                        <p:strVal val="visible"/>
                                      </p:to>
                                    </p:set>
                                    <p:animEffect transition="in" filter="blinds(horizontal)">
                                      <p:cBhvr>
                                        <p:cTn id="10" dur="500"/>
                                        <p:tgtEl>
                                          <p:spTgt spid="4546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4662"/>
                                        </p:tgtEl>
                                        <p:attrNameLst>
                                          <p:attrName>style.visibility</p:attrName>
                                        </p:attrNameLst>
                                      </p:cBhvr>
                                      <p:to>
                                        <p:strVal val="visible"/>
                                      </p:to>
                                    </p:set>
                                    <p:animEffect transition="in" filter="blinds(horizontal)">
                                      <p:cBhvr>
                                        <p:cTn id="15" dur="500"/>
                                        <p:tgtEl>
                                          <p:spTgt spid="45466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4663"/>
                                        </p:tgtEl>
                                        <p:attrNameLst>
                                          <p:attrName>style.visibility</p:attrName>
                                        </p:attrNameLst>
                                      </p:cBhvr>
                                      <p:to>
                                        <p:strVal val="visible"/>
                                      </p:to>
                                    </p:set>
                                    <p:animEffect transition="in" filter="blinds(horizontal)">
                                      <p:cBhvr>
                                        <p:cTn id="18" dur="500"/>
                                        <p:tgtEl>
                                          <p:spTgt spid="4546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4665"/>
                                        </p:tgtEl>
                                        <p:attrNameLst>
                                          <p:attrName>style.visibility</p:attrName>
                                        </p:attrNameLst>
                                      </p:cBhvr>
                                      <p:to>
                                        <p:strVal val="visible"/>
                                      </p:to>
                                    </p:set>
                                    <p:animEffect transition="in" filter="blinds(horizontal)">
                                      <p:cBhvr>
                                        <p:cTn id="23" dur="500"/>
                                        <p:tgtEl>
                                          <p:spTgt spid="45466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4666"/>
                                        </p:tgtEl>
                                        <p:attrNameLst>
                                          <p:attrName>style.visibility</p:attrName>
                                        </p:attrNameLst>
                                      </p:cBhvr>
                                      <p:to>
                                        <p:strVal val="visible"/>
                                      </p:to>
                                    </p:set>
                                    <p:animEffect transition="in" filter="blinds(horizontal)">
                                      <p:cBhvr>
                                        <p:cTn id="26" dur="500"/>
                                        <p:tgtEl>
                                          <p:spTgt spid="45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nimBg="1"/>
      <p:bldP spid="454661" grpId="0" animBg="1"/>
      <p:bldP spid="454662" grpId="0" animBg="1"/>
      <p:bldP spid="454663" grpId="0" animBg="1"/>
      <p:bldP spid="454665" grpId="0" animBg="1"/>
      <p:bldP spid="454666" grpId="0" animBg="1"/>
    </p:bld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DA7451-DAD6-4E6E-8A79-6DAD1A5177EF}" type="slidenum">
              <a:rPr lang="x-none" sz="1400">
                <a:latin typeface="Arial" pitchFamily="34" charset="0"/>
                <a:cs typeface="Arial" charset="0"/>
              </a:rPr>
              <a:pPr algn="r" eaLnBrk="0" hangingPunct="0"/>
              <a:t>141</a:t>
            </a:fld>
            <a:endParaRPr lang="en-US" sz="1400" dirty="0">
              <a:latin typeface="Arial" pitchFamily="34" charset="0"/>
              <a:cs typeface="Arial" charset="0"/>
            </a:endParaRPr>
          </a:p>
        </p:txBody>
      </p:sp>
      <p:sp>
        <p:nvSpPr>
          <p:cNvPr id="148484"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Update</a:t>
            </a:r>
          </a:p>
        </p:txBody>
      </p:sp>
      <p:sp>
        <p:nvSpPr>
          <p:cNvPr id="148485"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void</a:t>
            </a:r>
            <a:r>
              <a:rPr lang="en-US" sz="2400" b="1" dirty="0">
                <a:solidFill>
                  <a:srgbClr val="0000FF"/>
                </a:solidFill>
                <a:latin typeface="Courier New" pitchFamily="49" charset="0"/>
                <a:cs typeface="Courier New" pitchFamily="49" charset="0"/>
              </a:rPr>
              <a:t> update(</a:t>
            </a:r>
            <a:r>
              <a:rPr lang="en-US" sz="2400" b="1" dirty="0" err="1">
                <a:solidFill>
                  <a:srgbClr val="0000FF"/>
                </a:solidFill>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 = </a:t>
            </a:r>
            <a:r>
              <a:rPr lang="en-US" sz="2400" b="1" dirty="0" err="1">
                <a:solidFill>
                  <a:srgbClr val="0000FF"/>
                </a:solidFill>
                <a:latin typeface="Courier New" pitchFamily="49" charset="0"/>
                <a:cs typeface="Courier New" pitchFamily="49" charset="0"/>
              </a:rPr>
              <a:t>Thread.myIndex</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oldValue</a:t>
            </a:r>
            <a:r>
              <a:rPr lang="en-US" sz="2400" b="1" dirty="0">
                <a:solidFill>
                  <a:srgbClr val="0000FF"/>
                </a:solidFill>
                <a:latin typeface="Courier New" pitchFamily="49" charset="0"/>
                <a:cs typeface="Courier New" pitchFamily="49" charset="0"/>
              </a:rPr>
              <a:t> = r[</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(oldValue.label+1,</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value, snap);</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r[</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].write(</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350C6B-1001-4737-A6C6-C7A3E2FEF277}" type="slidenum">
              <a:rPr lang="x-none" sz="1400">
                <a:latin typeface="Arial" pitchFamily="34" charset="0"/>
                <a:cs typeface="Arial" charset="0"/>
              </a:rPr>
              <a:pPr algn="r" eaLnBrk="0" hangingPunct="0"/>
              <a:t>142</a:t>
            </a:fld>
            <a:endParaRPr lang="en-US" sz="1400" dirty="0">
              <a:latin typeface="Arial" pitchFamily="34" charset="0"/>
              <a:cs typeface="Arial" charset="0"/>
            </a:endParaRPr>
          </a:p>
        </p:txBody>
      </p:sp>
      <p:sp>
        <p:nvSpPr>
          <p:cNvPr id="14950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49509"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void update(</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Thread.myIndex</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oldValue</a:t>
            </a:r>
            <a:r>
              <a:rPr lang="en-US" sz="2400" b="1" dirty="0">
                <a:solidFill>
                  <a:schemeClr val="folHlink"/>
                </a:solidFill>
                <a:latin typeface="Courier New" pitchFamily="49" charset="0"/>
                <a:cs typeface="Courier New" pitchFamily="49" charset="0"/>
              </a:rPr>
              <a:t> =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new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(oldValue.label+1,</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value, snap);</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].write(</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p>
        </p:txBody>
      </p:sp>
      <p:sp>
        <p:nvSpPr>
          <p:cNvPr id="149510"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9511"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Take scan</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9D92795-58AB-434B-B776-BDD635173630}" type="slidenum">
              <a:rPr lang="x-none" sz="1400">
                <a:latin typeface="Arial" pitchFamily="34" charset="0"/>
                <a:cs typeface="Arial" charset="0"/>
              </a:rPr>
              <a:pPr algn="r" eaLnBrk="0" hangingPunct="0"/>
              <a:t>143</a:t>
            </a:fld>
            <a:endParaRPr lang="en-US" sz="1400" dirty="0">
              <a:latin typeface="Arial" pitchFamily="34" charset="0"/>
              <a:cs typeface="Arial" charset="0"/>
            </a:endParaRPr>
          </a:p>
        </p:txBody>
      </p:sp>
      <p:sp>
        <p:nvSpPr>
          <p:cNvPr id="150532"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0533"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void update(</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Thread.myIndex</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oldValue</a:t>
            </a:r>
            <a:r>
              <a:rPr lang="en-US" sz="2400" b="1" dirty="0">
                <a:solidFill>
                  <a:schemeClr val="folHlink"/>
                </a:solidFill>
                <a:latin typeface="Courier New" pitchFamily="49" charset="0"/>
                <a:cs typeface="Courier New" pitchFamily="49" charset="0"/>
              </a:rPr>
              <a:t> =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(oldValue.label+1,</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value, snap);</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].write(</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p>
        </p:txBody>
      </p:sp>
      <p:sp>
        <p:nvSpPr>
          <p:cNvPr id="150534"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5"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Take</a:t>
            </a:r>
            <a:r>
              <a:rPr lang="en-US" sz="3200" b="1" dirty="0">
                <a:solidFill>
                  <a:srgbClr val="FF3300"/>
                </a:solidFill>
                <a:latin typeface="Arial" pitchFamily="34" charset="0"/>
                <a:cs typeface="Courier New" pitchFamily="49" charset="0"/>
              </a:rPr>
              <a:t> scan</a:t>
            </a:r>
            <a:endParaRPr lang="en-US" sz="3200" b="1" i="1" dirty="0">
              <a:solidFill>
                <a:srgbClr val="FF3300"/>
              </a:solidFill>
              <a:latin typeface="Arial" pitchFamily="34" charset="0"/>
              <a:cs typeface="Courier New" pitchFamily="49" charset="0"/>
            </a:endParaRPr>
          </a:p>
        </p:txBody>
      </p:sp>
      <p:sp>
        <p:nvSpPr>
          <p:cNvPr id="150536" name="AutoShape 7"/>
          <p:cNvSpPr>
            <a:spLocks noChangeArrowheads="1"/>
          </p:cNvSpPr>
          <p:nvPr/>
        </p:nvSpPr>
        <p:spPr bwMode="auto">
          <a:xfrm>
            <a:off x="1485900" y="3606800"/>
            <a:ext cx="5956300" cy="1308100"/>
          </a:xfrm>
          <a:prstGeom prst="wedgeRoundRectCallout">
            <a:avLst>
              <a:gd name="adj1" fmla="val 32301"/>
              <a:gd name="adj2" fmla="val 8434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7" name="Text Box 8"/>
          <p:cNvSpPr txBox="1">
            <a:spLocks noChangeArrowheads="1"/>
          </p:cNvSpPr>
          <p:nvPr/>
        </p:nvSpPr>
        <p:spPr bwMode="auto">
          <a:xfrm>
            <a:off x="3606800" y="5232400"/>
            <a:ext cx="5141913"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Label value with scan</a:t>
            </a:r>
            <a:endParaRPr lang="en-US" sz="28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66C11B4-2DB6-4A30-877E-0321ED3018E5}" type="slidenum">
              <a:rPr lang="x-none" sz="1400">
                <a:latin typeface="Arial" pitchFamily="34" charset="0"/>
                <a:cs typeface="Arial" charset="0"/>
              </a:rPr>
              <a:pPr algn="r" eaLnBrk="0" hangingPunct="0"/>
              <a:t>144</a:t>
            </a:fld>
            <a:endParaRPr lang="en-US" sz="1400" dirty="0">
              <a:latin typeface="Arial" pitchFamily="34" charset="0"/>
              <a:cs typeface="Arial" charset="0"/>
            </a:endParaRPr>
          </a:p>
        </p:txBody>
      </p:sp>
      <p:sp>
        <p:nvSpPr>
          <p:cNvPr id="151556"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1557"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public </a:t>
            </a:r>
            <a:r>
              <a:rPr lang="en-US" b="1" dirty="0" err="1">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scan()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SnapValue</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 moved = </a:t>
            </a:r>
            <a:r>
              <a:rPr lang="en-US" b="1" dirty="0">
                <a:latin typeface="Courier New" pitchFamily="49" charset="0"/>
                <a:cs typeface="Courier New" pitchFamily="49" charset="0"/>
              </a:rPr>
              <a:t>new</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rgbClr val="0000FF"/>
                </a:solidFill>
                <a:latin typeface="Courier New" pitchFamily="49" charset="0"/>
                <a:cs typeface="Courier New" pitchFamily="49" charset="0"/>
              </a:rPr>
              <a:t>  collect: </a:t>
            </a:r>
            <a:r>
              <a:rPr lang="en-US" b="1" dirty="0">
                <a:latin typeface="Courier New" pitchFamily="49" charset="0"/>
                <a:cs typeface="Courier New" pitchFamily="49" charset="0"/>
              </a:rPr>
              <a:t>while</a:t>
            </a: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true</a:t>
            </a: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for</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j = 0; j &lt; n; j++)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if</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[j].label !=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return</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getValues</a:t>
            </a:r>
            <a:r>
              <a:rPr lang="en-US" b="1" dirty="0">
                <a:solidFill>
                  <a:srgbClr val="0000FF"/>
                </a:solidFill>
                <a:latin typeface="Courier New" pitchFamily="49" charset="0"/>
                <a:cs typeface="Courier New" pitchFamily="49" charset="0"/>
              </a:rPr>
              <a:t>(</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0D577A-A65B-4BD2-BD48-2A18915DA275}" type="slidenum">
              <a:rPr lang="x-none" sz="1400">
                <a:latin typeface="Arial" pitchFamily="34" charset="0"/>
                <a:cs typeface="Arial" charset="0"/>
              </a:rPr>
              <a:pPr algn="r" eaLnBrk="0" hangingPunct="0"/>
              <a:t>145</a:t>
            </a:fld>
            <a:endParaRPr lang="en-US" sz="1400" dirty="0">
              <a:latin typeface="Arial" pitchFamily="34" charset="0"/>
              <a:cs typeface="Arial" charset="0"/>
            </a:endParaRPr>
          </a:p>
        </p:txBody>
      </p:sp>
      <p:sp>
        <p:nvSpPr>
          <p:cNvPr id="152580"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2581"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 moved = </a:t>
            </a:r>
            <a:r>
              <a:rPr lang="en-US" b="1" dirty="0">
                <a:latin typeface="Courier New" pitchFamily="49" charset="0"/>
                <a:cs typeface="Courier New" pitchFamily="49" charset="0"/>
              </a:rPr>
              <a:t>new</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collect: while (true)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if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[j].label !=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2582" name="AutoShape 5"/>
          <p:cNvSpPr>
            <a:spLocks noChangeArrowheads="1"/>
          </p:cNvSpPr>
          <p:nvPr/>
        </p:nvSpPr>
        <p:spPr bwMode="auto">
          <a:xfrm>
            <a:off x="1333500" y="2451100"/>
            <a:ext cx="5016500" cy="457200"/>
          </a:xfrm>
          <a:prstGeom prst="wedgeRoundRectCallout">
            <a:avLst>
              <a:gd name="adj1" fmla="val 32532"/>
              <a:gd name="adj2" fmla="val 44826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2583" name="Text Box 6"/>
          <p:cNvSpPr txBox="1">
            <a:spLocks noChangeArrowheads="1"/>
          </p:cNvSpPr>
          <p:nvPr/>
        </p:nvSpPr>
        <p:spPr bwMode="auto">
          <a:xfrm>
            <a:off x="2997200" y="45847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Keep track of who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AECC06-5971-4018-BD3F-8A6A31557C4C}" type="slidenum">
              <a:rPr lang="x-none" sz="1400">
                <a:latin typeface="Arial" pitchFamily="34" charset="0"/>
                <a:cs typeface="Arial" charset="0"/>
              </a:rPr>
              <a:pPr algn="r" eaLnBrk="0" hangingPunct="0"/>
              <a:t>146</a:t>
            </a:fld>
            <a:endParaRPr lang="en-US" sz="1400" dirty="0">
              <a:latin typeface="Arial" pitchFamily="34" charset="0"/>
              <a:cs typeface="Arial" charset="0"/>
            </a:endParaRPr>
          </a:p>
        </p:txBody>
      </p:sp>
      <p:sp>
        <p:nvSpPr>
          <p:cNvPr id="153604"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3605"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 moved = new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collect:</a:t>
            </a:r>
            <a:r>
              <a:rPr lang="en-US" b="1" dirty="0">
                <a:solidFill>
                  <a:schemeClr val="folHlink"/>
                </a:solidFill>
                <a:latin typeface="Courier New" pitchFamily="49" charset="0"/>
                <a:cs typeface="Courier New" pitchFamily="49" charset="0"/>
              </a:rPr>
              <a:t> </a:t>
            </a:r>
            <a:r>
              <a:rPr lang="en-US" b="1" dirty="0">
                <a:latin typeface="Courier New" pitchFamily="49" charset="0"/>
                <a:cs typeface="Courier New" pitchFamily="49" charset="0"/>
              </a:rPr>
              <a:t>while</a:t>
            </a:r>
            <a:r>
              <a:rPr lang="en-US" b="1" dirty="0">
                <a:solidFill>
                  <a:schemeClr val="folHlink"/>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a:t>
            </a:r>
            <a:r>
              <a:rPr lang="en-US" b="1" dirty="0">
                <a:latin typeface="Courier New" pitchFamily="49" charset="0"/>
                <a:cs typeface="Courier New" pitchFamily="49" charset="0"/>
              </a:rPr>
              <a:t>true</a:t>
            </a: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if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[j].label !=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3606" name="AutoShape 5"/>
          <p:cNvSpPr>
            <a:spLocks noChangeArrowheads="1"/>
          </p:cNvSpPr>
          <p:nvPr/>
        </p:nvSpPr>
        <p:spPr bwMode="auto">
          <a:xfrm>
            <a:off x="1244600" y="2806700"/>
            <a:ext cx="3492500" cy="1054100"/>
          </a:xfrm>
          <a:prstGeom prst="wedgeRoundRectCallout">
            <a:avLst>
              <a:gd name="adj1" fmla="val 71454"/>
              <a:gd name="adj2" fmla="val 1986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07" name="Text Box 6"/>
          <p:cNvSpPr txBox="1">
            <a:spLocks noChangeArrowheads="1"/>
          </p:cNvSpPr>
          <p:nvPr/>
        </p:nvSpPr>
        <p:spPr bwMode="auto">
          <a:xfrm>
            <a:off x="2679700" y="56261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Repeated double collect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04A1850-90B9-4C2C-B82A-3AE02E13B1CD}" type="slidenum">
              <a:rPr lang="x-none" sz="1400">
                <a:latin typeface="Arial" pitchFamily="34" charset="0"/>
                <a:cs typeface="Arial" charset="0"/>
              </a:rPr>
              <a:pPr algn="r" eaLnBrk="0" hangingPunct="0"/>
              <a:t>147</a:t>
            </a:fld>
            <a:endParaRPr lang="en-US" sz="1400" dirty="0">
              <a:latin typeface="Arial" pitchFamily="34" charset="0"/>
              <a:cs typeface="Arial" charset="0"/>
            </a:endParaRPr>
          </a:p>
        </p:txBody>
      </p:sp>
      <p:sp>
        <p:nvSpPr>
          <p:cNvPr id="154628" name="Rectangle 2"/>
          <p:cNvSpPr>
            <a:spLocks noGrp="1" noChangeArrowheads="1"/>
          </p:cNvSpPr>
          <p:nvPr>
            <p:ph type="title" idx="4294967295"/>
          </p:nvPr>
        </p:nvSpPr>
        <p:spPr/>
        <p:txBody>
          <a:bodyPr/>
          <a:lstStyle/>
          <a:p>
            <a:pPr eaLnBrk="1" hangingPunct="1"/>
            <a:r>
              <a:rPr lang="en-US" smtClean="0">
                <a:latin typeface="Arial" charset="0"/>
                <a:cs typeface="Arial" charset="0"/>
              </a:rPr>
              <a:t>Wait-free Scan</a:t>
            </a:r>
          </a:p>
        </p:txBody>
      </p:sp>
      <p:sp>
        <p:nvSpPr>
          <p:cNvPr id="154629"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 moved = new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collect: while (true)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a:latin typeface="Courier New" pitchFamily="49" charset="0"/>
                <a:cs typeface="Courier New" pitchFamily="49" charset="0"/>
              </a:rPr>
              <a:t>if</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[j].label !=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4630" name="AutoShape 5"/>
          <p:cNvSpPr>
            <a:spLocks noChangeArrowheads="1"/>
          </p:cNvSpPr>
          <p:nvPr/>
        </p:nvSpPr>
        <p:spPr bwMode="auto">
          <a:xfrm>
            <a:off x="1447800" y="4102100"/>
            <a:ext cx="6235700" cy="1130300"/>
          </a:xfrm>
          <a:prstGeom prst="wedgeRoundRectCallout">
            <a:avLst>
              <a:gd name="adj1" fmla="val 21079"/>
              <a:gd name="adj2" fmla="val 88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4631" name="Text Box 6"/>
          <p:cNvSpPr txBox="1">
            <a:spLocks noChangeArrowheads="1"/>
          </p:cNvSpPr>
          <p:nvPr/>
        </p:nvSpPr>
        <p:spPr bwMode="auto">
          <a:xfrm>
            <a:off x="1295400" y="5626100"/>
            <a:ext cx="6946900"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If mismatch </a:t>
            </a:r>
            <a:r>
              <a:rPr lang="en-US" sz="2800" b="1" dirty="0" smtClean="0">
                <a:solidFill>
                  <a:srgbClr val="FF3300"/>
                </a:solidFill>
                <a:latin typeface="Arial" pitchFamily="34" charset="0"/>
                <a:cs typeface="Courier New" pitchFamily="49" charset="0"/>
              </a:rPr>
              <a:t>detected…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5D497B-0F12-4227-A57F-D3E742C3F9D8}" type="slidenum">
              <a:rPr lang="x-none" sz="1400">
                <a:latin typeface="Arial" pitchFamily="34" charset="0"/>
                <a:cs typeface="Arial" charset="0"/>
              </a:rPr>
              <a:pPr algn="r" eaLnBrk="0" hangingPunct="0"/>
              <a:t>148</a:t>
            </a:fld>
            <a:endParaRPr lang="en-US" sz="1400" dirty="0">
              <a:latin typeface="Arial" pitchFamily="34" charset="0"/>
              <a:cs typeface="Arial" charset="0"/>
            </a:endParaRPr>
          </a:p>
        </p:txBody>
      </p:sp>
      <p:sp>
        <p:nvSpPr>
          <p:cNvPr id="155652"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5653"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[j].label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(moved[j]) {	</a:t>
            </a:r>
            <a:r>
              <a:rPr lang="en-US" sz="2000" b="1" dirty="0">
                <a:solidFill>
                  <a:schemeClr val="accent1"/>
                </a:solidFill>
                <a:latin typeface="Courier New" pitchFamily="49" charset="0"/>
                <a:cs typeface="Courier New" pitchFamily="49" charset="0"/>
              </a:rPr>
              <a:t>// second move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[j].snap;</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 else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moved[j] =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96AE98A-1D82-41FC-8E68-28877923B89F}" type="slidenum">
              <a:rPr lang="x-none" sz="1400">
                <a:latin typeface="Arial" pitchFamily="34" charset="0"/>
                <a:cs typeface="Arial" charset="0"/>
              </a:rPr>
              <a:pPr algn="r" eaLnBrk="0" hangingPunct="0"/>
              <a:t>149</a:t>
            </a:fld>
            <a:endParaRPr lang="en-US" sz="1400" dirty="0">
              <a:latin typeface="Arial" pitchFamily="34" charset="0"/>
              <a:cs typeface="Arial" charset="0"/>
            </a:endParaRPr>
          </a:p>
        </p:txBody>
      </p:sp>
      <p:sp>
        <p:nvSpPr>
          <p:cNvPr id="156676"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6677"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[j].label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(moved[j])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[j].snap;</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 else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moved[j] = true;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56678" name="AutoShape 4"/>
          <p:cNvSpPr>
            <a:spLocks noChangeArrowheads="1"/>
          </p:cNvSpPr>
          <p:nvPr/>
        </p:nvSpPr>
        <p:spPr bwMode="auto">
          <a:xfrm>
            <a:off x="1435100" y="2222500"/>
            <a:ext cx="5715000" cy="749300"/>
          </a:xfrm>
          <a:prstGeom prst="wedgeRoundRectCallout">
            <a:avLst>
              <a:gd name="adj1" fmla="val 41778"/>
              <a:gd name="adj2" fmla="val 1811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6679" name="Text Box 5"/>
          <p:cNvSpPr txBox="1">
            <a:spLocks noChangeArrowheads="1"/>
          </p:cNvSpPr>
          <p:nvPr/>
        </p:nvSpPr>
        <p:spPr bwMode="auto">
          <a:xfrm>
            <a:off x="4483100" y="3911600"/>
            <a:ext cx="4368800" cy="138430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If thread moved twice, just steal its second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C085558-3D3D-40AB-98C6-C1B648FD08D4}" type="slidenum">
              <a:rPr lang="x-none" sz="1400">
                <a:latin typeface="Arial" pitchFamily="34" charset="0"/>
                <a:cs typeface="Arial" charset="0"/>
              </a:rPr>
              <a:pPr algn="r" eaLnBrk="0" hangingPunct="0"/>
              <a:t>15</a:t>
            </a:fld>
            <a:endParaRPr lang="en-US" sz="1400" dirty="0">
              <a:latin typeface="Arial" pitchFamily="34" charset="0"/>
              <a:cs typeface="Arial" charset="0"/>
            </a:endParaRPr>
          </a:p>
        </p:txBody>
      </p:sp>
      <p:sp>
        <p:nvSpPr>
          <p:cNvPr id="19460" name="Freeform 62"/>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1" name="Freeform 6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2" name="Freeform 60"/>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4" name="Rectangle 3"/>
          <p:cNvSpPr>
            <a:spLocks noGrp="1" noChangeArrowheads="1"/>
          </p:cNvSpPr>
          <p:nvPr>
            <p:ph type="title" idx="4294967295"/>
          </p:nvPr>
        </p:nvSpPr>
        <p:spPr/>
        <p:txBody>
          <a:bodyPr/>
          <a:lstStyle/>
          <a:p>
            <a:pPr eaLnBrk="1" hangingPunct="1"/>
            <a:r>
              <a:rPr lang="en-US" sz="4000" dirty="0" smtClean="0">
                <a:cs typeface="Arial" charset="0"/>
              </a:rPr>
              <a:t>Multi-Reader/Single-Writer Register</a:t>
            </a:r>
          </a:p>
        </p:txBody>
      </p:sp>
      <p:grpSp>
        <p:nvGrpSpPr>
          <p:cNvPr id="19465" name="Group 4"/>
          <p:cNvGrpSpPr>
            <a:grpSpLocks/>
          </p:cNvGrpSpPr>
          <p:nvPr/>
        </p:nvGrpSpPr>
        <p:grpSpPr bwMode="auto">
          <a:xfrm>
            <a:off x="990600" y="2590800"/>
            <a:ext cx="1752600" cy="1524000"/>
            <a:chOff x="1248" y="2016"/>
            <a:chExt cx="1104" cy="960"/>
          </a:xfrm>
        </p:grpSpPr>
        <p:grpSp>
          <p:nvGrpSpPr>
            <p:cNvPr id="19509" name="Group 5"/>
            <p:cNvGrpSpPr>
              <a:grpSpLocks/>
            </p:cNvGrpSpPr>
            <p:nvPr/>
          </p:nvGrpSpPr>
          <p:grpSpPr bwMode="auto">
            <a:xfrm>
              <a:off x="1248" y="2016"/>
              <a:ext cx="912" cy="816"/>
              <a:chOff x="3168" y="1824"/>
              <a:chExt cx="912" cy="816"/>
            </a:xfrm>
          </p:grpSpPr>
          <p:sp>
            <p:nvSpPr>
              <p:cNvPr id="19511" name="Freeform 6"/>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2" name="Freeform 7"/>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3" name="Freeform 8"/>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4" name="Freeform 9"/>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9515" name="Freeform 10"/>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9516" name="Freeform 11"/>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9517" name="Freeform 12"/>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8" name="Freeform 13"/>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9" name="Freeform 14"/>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510" name="Freeform 15"/>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9467" name="Group 17"/>
          <p:cNvGrpSpPr>
            <a:grpSpLocks/>
          </p:cNvGrpSpPr>
          <p:nvPr/>
        </p:nvGrpSpPr>
        <p:grpSpPr bwMode="auto">
          <a:xfrm>
            <a:off x="7315200" y="2286000"/>
            <a:ext cx="1219200" cy="1090613"/>
            <a:chOff x="4224" y="2256"/>
            <a:chExt cx="912" cy="816"/>
          </a:xfrm>
        </p:grpSpPr>
        <p:sp>
          <p:nvSpPr>
            <p:cNvPr id="1950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8" name="Group 28"/>
          <p:cNvGrpSpPr>
            <a:grpSpLocks/>
          </p:cNvGrpSpPr>
          <p:nvPr/>
        </p:nvGrpSpPr>
        <p:grpSpPr bwMode="auto">
          <a:xfrm>
            <a:off x="6324600" y="1524000"/>
            <a:ext cx="1066800" cy="954088"/>
            <a:chOff x="4224" y="2256"/>
            <a:chExt cx="912" cy="816"/>
          </a:xfrm>
        </p:grpSpPr>
        <p:sp>
          <p:nvSpPr>
            <p:cNvPr id="19491"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2"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3"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4"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5"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6"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7"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8"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9"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9" name="Group 38"/>
          <p:cNvGrpSpPr>
            <a:grpSpLocks/>
          </p:cNvGrpSpPr>
          <p:nvPr/>
        </p:nvGrpSpPr>
        <p:grpSpPr bwMode="auto">
          <a:xfrm>
            <a:off x="5715000" y="2819400"/>
            <a:ext cx="1447800" cy="1295400"/>
            <a:chOff x="4224" y="2256"/>
            <a:chExt cx="912" cy="816"/>
          </a:xfrm>
        </p:grpSpPr>
        <p:sp>
          <p:nvSpPr>
            <p:cNvPr id="19482" name="Freeform 3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3" name="Freeform 4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4" name="Freeform 4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5" name="Freeform 4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6" name="Freeform 4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7" name="Freeform 4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8" name="Freeform 4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9" name="Freeform 4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0" name="Freeform 4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70" name="Group 49"/>
          <p:cNvGrpSpPr>
            <a:grpSpLocks/>
          </p:cNvGrpSpPr>
          <p:nvPr/>
        </p:nvGrpSpPr>
        <p:grpSpPr bwMode="auto">
          <a:xfrm>
            <a:off x="7772400" y="1295400"/>
            <a:ext cx="762000" cy="681038"/>
            <a:chOff x="4224" y="2256"/>
            <a:chExt cx="912" cy="816"/>
          </a:xfrm>
        </p:grpSpPr>
        <p:sp>
          <p:nvSpPr>
            <p:cNvPr id="19473" name="Freeform 5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4" name="Freeform 5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5" name="Freeform 5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6" name="Freeform 5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7" name="Freeform 5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8" name="Freeform 5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9" name="Freeform 5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0" name="Freeform 5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1" name="Freeform 5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471" name="AutoShape 2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9472" name="Freeform 59"/>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64" name="Footer Placeholder 63"/>
          <p:cNvSpPr>
            <a:spLocks noGrp="1"/>
          </p:cNvSpPr>
          <p:nvPr>
            <p:ph type="ftr" sz="quarter" idx="10"/>
          </p:nvPr>
        </p:nvSpPr>
        <p:spPr/>
        <p:txBody>
          <a:bodyPr/>
          <a:lstStyle/>
          <a:p>
            <a:pPr>
              <a:defRPr/>
            </a:pPr>
            <a:r>
              <a:rPr lang="en-US" smtClean="0"/>
              <a:t>Art of Multiprocessor Programming</a:t>
            </a:r>
            <a:endParaRPr lang="en-US" dirty="0"/>
          </a:p>
        </p:txBody>
      </p:sp>
      <p:sp>
        <p:nvSpPr>
          <p:cNvPr id="66"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67"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C9CDA01-725B-4727-AD53-B38DD5BFEA0E}" type="slidenum">
              <a:rPr lang="x-none" sz="1400">
                <a:latin typeface="Arial" pitchFamily="34" charset="0"/>
                <a:cs typeface="Arial" charset="0"/>
              </a:rPr>
              <a:pPr algn="r" eaLnBrk="0" hangingPunct="0"/>
              <a:t>150</a:t>
            </a:fld>
            <a:endParaRPr lang="en-US" sz="1400" dirty="0">
              <a:latin typeface="Arial" pitchFamily="34" charset="0"/>
              <a:cs typeface="Arial" charset="0"/>
            </a:endParaRPr>
          </a:p>
        </p:txBody>
      </p:sp>
      <p:sp>
        <p:nvSpPr>
          <p:cNvPr id="157700" name="Rectangle 2"/>
          <p:cNvSpPr>
            <a:spLocks noGrp="1" noChangeArrowheads="1"/>
          </p:cNvSpPr>
          <p:nvPr>
            <p:ph type="title" idx="4294967295"/>
          </p:nvPr>
        </p:nvSpPr>
        <p:spPr/>
        <p:txBody>
          <a:bodyPr/>
          <a:lstStyle/>
          <a:p>
            <a:pPr eaLnBrk="1" hangingPunct="1"/>
            <a:r>
              <a:rPr lang="en-US" smtClean="0">
                <a:latin typeface="Arial" charset="0"/>
                <a:cs typeface="Arial" charset="0"/>
              </a:rPr>
              <a:t>Mismatch Detected</a:t>
            </a:r>
          </a:p>
        </p:txBody>
      </p:sp>
      <p:sp>
        <p:nvSpPr>
          <p:cNvPr id="157701"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[j].label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if (moved[j]) {	// second move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[j].snap;</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 else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moved[j] =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57702" name="AutoShape 5"/>
          <p:cNvSpPr>
            <a:spLocks noChangeArrowheads="1"/>
          </p:cNvSpPr>
          <p:nvPr/>
        </p:nvSpPr>
        <p:spPr bwMode="auto">
          <a:xfrm>
            <a:off x="1358900" y="3225800"/>
            <a:ext cx="3429000" cy="1219200"/>
          </a:xfrm>
          <a:prstGeom prst="wedgeRoundRectCallout">
            <a:avLst>
              <a:gd name="adj1" fmla="val 81481"/>
              <a:gd name="adj2" fmla="val 872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7703" name="Text Box 6"/>
          <p:cNvSpPr txBox="1">
            <a:spLocks noChangeArrowheads="1"/>
          </p:cNvSpPr>
          <p:nvPr/>
        </p:nvSpPr>
        <p:spPr bwMode="auto">
          <a:xfrm>
            <a:off x="5232400" y="3327400"/>
            <a:ext cx="391160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Remember that thread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6BB3895-B39C-4424-B4D6-FC292CF9E963}" type="slidenum">
              <a:rPr lang="x-none" sz="1400">
                <a:latin typeface="Arial" pitchFamily="34" charset="0"/>
                <a:cs typeface="Arial" charset="0"/>
              </a:rPr>
              <a:pPr algn="r" eaLnBrk="0" hangingPunct="0"/>
              <a:t>151</a:t>
            </a:fld>
            <a:endParaRPr lang="en-US" sz="1400" dirty="0">
              <a:latin typeface="Arial" pitchFamily="34" charset="0"/>
              <a:cs typeface="Arial" charset="0"/>
            </a:endParaRPr>
          </a:p>
        </p:txBody>
      </p:sp>
      <p:sp>
        <p:nvSpPr>
          <p:cNvPr id="158724" name="Rectangle 2"/>
          <p:cNvSpPr>
            <a:spLocks noGrp="1" noChangeArrowheads="1"/>
          </p:cNvSpPr>
          <p:nvPr>
            <p:ph type="title" idx="4294967295"/>
          </p:nvPr>
        </p:nvSpPr>
        <p:spPr/>
        <p:txBody>
          <a:bodyPr/>
          <a:lstStyle/>
          <a:p>
            <a:pPr eaLnBrk="1" hangingPunct="1"/>
            <a:r>
              <a:rPr lang="en-US" smtClean="0">
                <a:latin typeface="Arial" charset="0"/>
                <a:cs typeface="Arial" charset="0"/>
              </a:rPr>
              <a:t>Observations</a:t>
            </a:r>
          </a:p>
        </p:txBody>
      </p:sp>
      <p:sp>
        <p:nvSpPr>
          <p:cNvPr id="158725" name="Rectangle 3"/>
          <p:cNvSpPr>
            <a:spLocks noGrp="1" noChangeArrowheads="1"/>
          </p:cNvSpPr>
          <p:nvPr>
            <p:ph type="body" idx="4294967295"/>
          </p:nvPr>
        </p:nvSpPr>
        <p:spPr/>
        <p:txBody>
          <a:bodyPr/>
          <a:lstStyle/>
          <a:p>
            <a:pPr eaLnBrk="1" hangingPunct="1"/>
            <a:r>
              <a:rPr lang="en-US" smtClean="0"/>
              <a:t>Uses unbounded counters</a:t>
            </a:r>
          </a:p>
          <a:p>
            <a:pPr lvl="1" eaLnBrk="1" hangingPunct="1"/>
            <a:r>
              <a:rPr lang="en-US" smtClean="0"/>
              <a:t>can be replaced with 2 bits</a:t>
            </a:r>
          </a:p>
          <a:p>
            <a:pPr eaLnBrk="1" hangingPunct="1"/>
            <a:r>
              <a:rPr lang="en-US" smtClean="0"/>
              <a:t>Assumes SWMR registers</a:t>
            </a:r>
          </a:p>
          <a:p>
            <a:pPr lvl="1" eaLnBrk="1" hangingPunct="1"/>
            <a:r>
              <a:rPr lang="en-US" smtClean="0"/>
              <a:t>for labels</a:t>
            </a:r>
          </a:p>
          <a:p>
            <a:pPr lvl="1" eaLnBrk="1" hangingPunct="1"/>
            <a:r>
              <a:rPr lang="en-US" smtClean="0"/>
              <a:t>can be extended to MRMW</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603B662-9D25-46D6-A33C-3FCAF0D68E90}" type="slidenum">
              <a:rPr lang="x-none" sz="1400">
                <a:latin typeface="Arial" pitchFamily="34" charset="0"/>
                <a:cs typeface="Arial" charset="0"/>
              </a:rPr>
              <a:pPr algn="r" eaLnBrk="0" hangingPunct="0"/>
              <a:t>152</a:t>
            </a:fld>
            <a:endParaRPr lang="en-US" sz="1400" dirty="0">
              <a:latin typeface="Arial" pitchFamily="34" charset="0"/>
              <a:cs typeface="Arial" charset="0"/>
            </a:endParaRPr>
          </a:p>
        </p:txBody>
      </p:sp>
      <p:sp>
        <p:nvSpPr>
          <p:cNvPr id="159748" name="Rectangle 2"/>
          <p:cNvSpPr>
            <a:spLocks noGrp="1" noChangeArrowheads="1"/>
          </p:cNvSpPr>
          <p:nvPr>
            <p:ph type="title" idx="4294967295"/>
          </p:nvPr>
        </p:nvSpPr>
        <p:spPr/>
        <p:txBody>
          <a:bodyPr/>
          <a:lstStyle/>
          <a:p>
            <a:pPr eaLnBrk="1" hangingPunct="1"/>
            <a:r>
              <a:rPr lang="en-US" smtClean="0">
                <a:latin typeface="Arial" charset="0"/>
                <a:cs typeface="Arial" charset="0"/>
              </a:rPr>
              <a:t>Summary</a:t>
            </a:r>
          </a:p>
        </p:txBody>
      </p:sp>
      <p:sp>
        <p:nvSpPr>
          <p:cNvPr id="159749" name="Rectangle 3"/>
          <p:cNvSpPr>
            <a:spLocks noGrp="1" noChangeArrowheads="1"/>
          </p:cNvSpPr>
          <p:nvPr>
            <p:ph type="body" idx="4294967295"/>
          </p:nvPr>
        </p:nvSpPr>
        <p:spPr/>
        <p:txBody>
          <a:bodyPr/>
          <a:lstStyle/>
          <a:p>
            <a:pPr eaLnBrk="1" hangingPunct="1"/>
            <a:r>
              <a:rPr lang="en-US" smtClean="0"/>
              <a:t>We saw we could implement MRMW multi valued snapshot objects </a:t>
            </a:r>
          </a:p>
          <a:p>
            <a:pPr eaLnBrk="1" hangingPunct="1"/>
            <a:r>
              <a:rPr lang="en-US" smtClean="0"/>
              <a:t>From SRSW binary safe registers (simple flipflops)</a:t>
            </a:r>
          </a:p>
          <a:p>
            <a:pPr eaLnBrk="1" hangingPunct="1"/>
            <a:r>
              <a:rPr lang="en-US" smtClean="0"/>
              <a:t>But what is the next step to attempt with read-write registers?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F8CD6F-6A83-425F-8A36-F6BFFCDCBC90}" type="slidenum">
              <a:rPr lang="x-none" sz="1400">
                <a:latin typeface="Arial" pitchFamily="34" charset="0"/>
                <a:cs typeface="Arial" charset="0"/>
              </a:rPr>
              <a:pPr algn="r" eaLnBrk="0" hangingPunct="0"/>
              <a:t>153</a:t>
            </a:fld>
            <a:endParaRPr lang="en-US" sz="1400" dirty="0">
              <a:latin typeface="Arial" pitchFamily="34" charset="0"/>
              <a:cs typeface="Arial" charset="0"/>
            </a:endParaRPr>
          </a:p>
        </p:txBody>
      </p:sp>
      <p:sp>
        <p:nvSpPr>
          <p:cNvPr id="160772" name="Rectangle 2"/>
          <p:cNvSpPr>
            <a:spLocks noGrp="1" noChangeArrowheads="1"/>
          </p:cNvSpPr>
          <p:nvPr>
            <p:ph type="title" idx="4294967295"/>
          </p:nvPr>
        </p:nvSpPr>
        <p:spPr/>
        <p:txBody>
          <a:bodyPr/>
          <a:lstStyle/>
          <a:p>
            <a:pPr eaLnBrk="1" hangingPunct="1"/>
            <a:r>
              <a:rPr lang="en-US" smtClean="0">
                <a:latin typeface="Arial" charset="0"/>
                <a:cs typeface="Arial" charset="0"/>
              </a:rPr>
              <a:t>Grand Challenge</a:t>
            </a:r>
          </a:p>
        </p:txBody>
      </p:sp>
      <p:sp>
        <p:nvSpPr>
          <p:cNvPr id="160773" name="Rectangle 3"/>
          <p:cNvSpPr>
            <a:spLocks noGrp="1" noChangeArrowheads="1"/>
          </p:cNvSpPr>
          <p:nvPr>
            <p:ph type="body" idx="4294967295"/>
          </p:nvPr>
        </p:nvSpPr>
        <p:spPr/>
        <p:txBody>
          <a:bodyPr/>
          <a:lstStyle/>
          <a:p>
            <a:pPr eaLnBrk="1" hangingPunct="1"/>
            <a:r>
              <a:rPr lang="en-US" smtClean="0"/>
              <a:t>Snapshot means</a:t>
            </a:r>
          </a:p>
          <a:p>
            <a:pPr lvl="1" eaLnBrk="1" hangingPunct="1"/>
            <a:r>
              <a:rPr lang="en-US" smtClean="0"/>
              <a:t>Write any one array element</a:t>
            </a:r>
          </a:p>
          <a:p>
            <a:pPr lvl="1" eaLnBrk="1" hangingPunct="1"/>
            <a:r>
              <a:rPr lang="en-US" smtClean="0"/>
              <a:t>Read multiple array elements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196AF51-935F-412D-A56D-EC04ACCA2D46}" type="slidenum">
              <a:rPr lang="x-none" sz="1400">
                <a:latin typeface="Arial" pitchFamily="34" charset="0"/>
                <a:cs typeface="Arial" charset="0"/>
              </a:rPr>
              <a:pPr algn="r" eaLnBrk="0" hangingPunct="0"/>
              <a:t>154</a:t>
            </a:fld>
            <a:endParaRPr lang="en-US" sz="1400" dirty="0">
              <a:latin typeface="Arial" pitchFamily="34" charset="0"/>
              <a:cs typeface="Arial" charset="0"/>
            </a:endParaRPr>
          </a:p>
        </p:txBody>
      </p:sp>
      <p:sp>
        <p:nvSpPr>
          <p:cNvPr id="161796" name="Freeform 2"/>
          <p:cNvSpPr>
            <a:spLocks/>
          </p:cNvSpPr>
          <p:nvPr/>
        </p:nvSpPr>
        <p:spPr bwMode="auto">
          <a:xfrm>
            <a:off x="4484688" y="3759200"/>
            <a:ext cx="1131887" cy="1089025"/>
          </a:xfrm>
          <a:custGeom>
            <a:avLst/>
            <a:gdLst>
              <a:gd name="T0" fmla="*/ 2147483647 w 713"/>
              <a:gd name="T1" fmla="*/ 0 h 686"/>
              <a:gd name="T2" fmla="*/ 0 w 713"/>
              <a:gd name="T3" fmla="*/ 2147483647 h 686"/>
              <a:gd name="T4" fmla="*/ 2147483647 w 713"/>
              <a:gd name="T5" fmla="*/ 2147483647 h 686"/>
              <a:gd name="T6" fmla="*/ 2147483647 w 713"/>
              <a:gd name="T7" fmla="*/ 2147483647 h 686"/>
              <a:gd name="T8" fmla="*/ 2147483647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a:p>
        </p:txBody>
      </p:sp>
      <p:sp>
        <p:nvSpPr>
          <p:cNvPr id="161797" name="Freeform 3"/>
          <p:cNvSpPr>
            <a:spLocks/>
          </p:cNvSpPr>
          <p:nvPr/>
        </p:nvSpPr>
        <p:spPr bwMode="auto">
          <a:xfrm>
            <a:off x="3919538" y="3338513"/>
            <a:ext cx="1131887" cy="957262"/>
          </a:xfrm>
          <a:custGeom>
            <a:avLst/>
            <a:gdLst>
              <a:gd name="T0" fmla="*/ 0 w 713"/>
              <a:gd name="T1" fmla="*/ 2147483647 h 603"/>
              <a:gd name="T2" fmla="*/ 2147483647 w 713"/>
              <a:gd name="T3" fmla="*/ 2147483647 h 603"/>
              <a:gd name="T4" fmla="*/ 2147483647 w 713"/>
              <a:gd name="T5" fmla="*/ 2147483647 h 603"/>
              <a:gd name="T6" fmla="*/ 2147483647 w 713"/>
              <a:gd name="T7" fmla="*/ 0 h 603"/>
              <a:gd name="T8" fmla="*/ 0 w 713"/>
              <a:gd name="T9" fmla="*/ 21474836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p>
            <a:endParaRPr lang="en-US"/>
          </a:p>
        </p:txBody>
      </p:sp>
      <p:sp>
        <p:nvSpPr>
          <p:cNvPr id="161798" name="Freeform 4"/>
          <p:cNvSpPr>
            <a:spLocks/>
          </p:cNvSpPr>
          <p:nvPr/>
        </p:nvSpPr>
        <p:spPr bwMode="auto">
          <a:xfrm>
            <a:off x="3395663" y="2917825"/>
            <a:ext cx="1060450" cy="841375"/>
          </a:xfrm>
          <a:custGeom>
            <a:avLst/>
            <a:gdLst>
              <a:gd name="T0" fmla="*/ 2147483647 w 668"/>
              <a:gd name="T1" fmla="*/ 0 h 530"/>
              <a:gd name="T2" fmla="*/ 0 w 668"/>
              <a:gd name="T3" fmla="*/ 2147483647 h 530"/>
              <a:gd name="T4" fmla="*/ 2147483647 w 668"/>
              <a:gd name="T5" fmla="*/ 2147483647 h 530"/>
              <a:gd name="T6" fmla="*/ 2147483647 w 668"/>
              <a:gd name="T7" fmla="*/ 2147483647 h 530"/>
              <a:gd name="T8" fmla="*/ 2147483647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p>
            <a:endParaRPr lang="en-US"/>
          </a:p>
        </p:txBody>
      </p:sp>
      <p:sp>
        <p:nvSpPr>
          <p:cNvPr id="161799" name="Rectangle 5"/>
          <p:cNvSpPr>
            <a:spLocks noGrp="1" noChangeArrowheads="1"/>
          </p:cNvSpPr>
          <p:nvPr>
            <p:ph type="title" idx="4294967295"/>
          </p:nvPr>
        </p:nvSpPr>
        <p:spPr>
          <a:xfrm>
            <a:off x="655638" y="339725"/>
            <a:ext cx="7772400" cy="1143000"/>
          </a:xfrm>
        </p:spPr>
        <p:txBody>
          <a:bodyPr/>
          <a:lstStyle/>
          <a:p>
            <a:pPr eaLnBrk="1" hangingPunct="1"/>
            <a:r>
              <a:rPr lang="en-US" smtClean="0">
                <a:latin typeface="Arial" charset="0"/>
                <a:cs typeface="Arial" charset="0"/>
              </a:rPr>
              <a:t>Grand Challenge</a:t>
            </a:r>
          </a:p>
        </p:txBody>
      </p:sp>
      <p:grpSp>
        <p:nvGrpSpPr>
          <p:cNvPr id="161800" name="Group 6"/>
          <p:cNvGrpSpPr>
            <a:grpSpLocks/>
          </p:cNvGrpSpPr>
          <p:nvPr/>
        </p:nvGrpSpPr>
        <p:grpSpPr bwMode="auto">
          <a:xfrm>
            <a:off x="2525713" y="4497388"/>
            <a:ext cx="1676400" cy="1752600"/>
            <a:chOff x="3312" y="2640"/>
            <a:chExt cx="1056" cy="1104"/>
          </a:xfrm>
        </p:grpSpPr>
        <p:sp>
          <p:nvSpPr>
            <p:cNvPr id="161827" name="Freeform 7"/>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161828" name="Group 8"/>
            <p:cNvGrpSpPr>
              <a:grpSpLocks/>
            </p:cNvGrpSpPr>
            <p:nvPr/>
          </p:nvGrpSpPr>
          <p:grpSpPr bwMode="auto">
            <a:xfrm>
              <a:off x="3312" y="2928"/>
              <a:ext cx="837" cy="816"/>
              <a:chOff x="3312" y="2928"/>
              <a:chExt cx="837" cy="816"/>
            </a:xfrm>
          </p:grpSpPr>
          <p:sp>
            <p:nvSpPr>
              <p:cNvPr id="161830" name="Freeform 9"/>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1" name="Freeform 10"/>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2" name="Freeform 11"/>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3" name="Freeform 12"/>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4" name="Freeform 13"/>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61835" name="Freeform 14"/>
              <p:cNvSpPr>
                <a:spLocks/>
              </p:cNvSpPr>
              <p:nvPr/>
            </p:nvSpPr>
            <p:spPr bwMode="auto">
              <a:xfrm flipH="1">
                <a:off x="3648" y="3408"/>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36" name="Freeform 15"/>
              <p:cNvSpPr>
                <a:spLocks/>
              </p:cNvSpPr>
              <p:nvPr/>
            </p:nvSpPr>
            <p:spPr bwMode="auto">
              <a:xfrm flipH="1">
                <a:off x="3840" y="3264"/>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29" name="Freeform 16"/>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61801" name="Group 17"/>
          <p:cNvGrpSpPr>
            <a:grpSpLocks/>
          </p:cNvGrpSpPr>
          <p:nvPr/>
        </p:nvGrpSpPr>
        <p:grpSpPr bwMode="auto">
          <a:xfrm>
            <a:off x="4757738" y="1919288"/>
            <a:ext cx="1851025" cy="1143000"/>
            <a:chOff x="3024" y="1680"/>
            <a:chExt cx="1166" cy="720"/>
          </a:xfrm>
        </p:grpSpPr>
        <p:sp>
          <p:nvSpPr>
            <p:cNvPr id="161818" name="Freeform 18"/>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sp>
          <p:nvSpPr>
            <p:cNvPr id="161819" name="Freeform 19"/>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0" name="Freeform 20"/>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1" name="Freeform 21"/>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2" name="Freeform 22"/>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3" name="Freeform 23"/>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4" name="Freeform 24"/>
            <p:cNvSpPr>
              <a:spLocks/>
            </p:cNvSpPr>
            <p:nvPr/>
          </p:nvSpPr>
          <p:spPr bwMode="auto">
            <a:xfrm flipH="1">
              <a:off x="3984" y="1872"/>
              <a:ext cx="206"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5" name="Freeform 25"/>
            <p:cNvSpPr>
              <a:spLocks/>
            </p:cNvSpPr>
            <p:nvPr/>
          </p:nvSpPr>
          <p:spPr bwMode="auto">
            <a:xfrm flipH="1">
              <a:off x="3840"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6" name="Freeform 26"/>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02" name="Text Box 27"/>
          <p:cNvSpPr txBox="1">
            <a:spLocks noChangeArrowheads="1"/>
          </p:cNvSpPr>
          <p:nvPr/>
        </p:nvSpPr>
        <p:spPr bwMode="auto">
          <a:xfrm>
            <a:off x="5429250" y="3001963"/>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chemeClr val="accent1"/>
                </a:solidFill>
                <a:latin typeface="Arial" pitchFamily="34" charset="0"/>
                <a:cs typeface="Courier New" pitchFamily="49" charset="0"/>
              </a:rPr>
              <a:t>Writes to 0 and 1</a:t>
            </a:r>
          </a:p>
        </p:txBody>
      </p:sp>
      <p:sp>
        <p:nvSpPr>
          <p:cNvPr id="161803" name="Text Box 28"/>
          <p:cNvSpPr txBox="1">
            <a:spLocks noChangeArrowheads="1"/>
          </p:cNvSpPr>
          <p:nvPr/>
        </p:nvSpPr>
        <p:spPr bwMode="auto">
          <a:xfrm>
            <a:off x="3875088" y="4897438"/>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rgbClr val="0000FF"/>
                </a:solidFill>
                <a:latin typeface="Arial" pitchFamily="34" charset="0"/>
                <a:cs typeface="Courier New" pitchFamily="49" charset="0"/>
              </a:rPr>
              <a:t>Writes to 1 and 2</a:t>
            </a:r>
          </a:p>
        </p:txBody>
      </p:sp>
      <p:sp>
        <p:nvSpPr>
          <p:cNvPr id="161804" name="Freeform 29"/>
          <p:cNvSpPr>
            <a:spLocks/>
          </p:cNvSpPr>
          <p:nvPr/>
        </p:nvSpPr>
        <p:spPr bwMode="auto">
          <a:xfrm>
            <a:off x="3352800" y="3200400"/>
            <a:ext cx="1741488" cy="1647825"/>
          </a:xfrm>
          <a:custGeom>
            <a:avLst/>
            <a:gdLst>
              <a:gd name="T0" fmla="*/ 0 w 1097"/>
              <a:gd name="T1" fmla="*/ 0 h 1038"/>
              <a:gd name="T2" fmla="*/ 2147483647 w 1097"/>
              <a:gd name="T3" fmla="*/ 2147483647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a:p>
        </p:txBody>
      </p:sp>
      <p:sp>
        <p:nvSpPr>
          <p:cNvPr id="161805"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a:p>
        </p:txBody>
      </p:sp>
      <p:sp>
        <p:nvSpPr>
          <p:cNvPr id="161806"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a:p>
        </p:txBody>
      </p:sp>
      <p:sp>
        <p:nvSpPr>
          <p:cNvPr id="161807" name="Freeform 32"/>
          <p:cNvSpPr>
            <a:spLocks/>
          </p:cNvSpPr>
          <p:nvPr/>
        </p:nvSpPr>
        <p:spPr bwMode="auto">
          <a:xfrm>
            <a:off x="5094288" y="4195763"/>
            <a:ext cx="522287" cy="652462"/>
          </a:xfrm>
          <a:custGeom>
            <a:avLst/>
            <a:gdLst>
              <a:gd name="T0" fmla="*/ 0 w 329"/>
              <a:gd name="T1" fmla="*/ 2147483647 h 411"/>
              <a:gd name="T2" fmla="*/ 214748364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a:p>
        </p:txBody>
      </p:sp>
      <p:sp>
        <p:nvSpPr>
          <p:cNvPr id="161808"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a:p>
        </p:txBody>
      </p:sp>
      <p:sp>
        <p:nvSpPr>
          <p:cNvPr id="161809"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a:p>
        </p:txBody>
      </p:sp>
      <p:sp>
        <p:nvSpPr>
          <p:cNvPr id="161810"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a:p>
        </p:txBody>
      </p:sp>
      <p:sp>
        <p:nvSpPr>
          <p:cNvPr id="161811"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a:p>
        </p:txBody>
      </p:sp>
      <p:sp>
        <p:nvSpPr>
          <p:cNvPr id="161812"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3"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4" name="AutoShape 41"/>
          <p:cNvSpPr>
            <a:spLocks noChangeArrowheads="1"/>
          </p:cNvSpPr>
          <p:nvPr/>
        </p:nvSpPr>
        <p:spPr bwMode="auto">
          <a:xfrm>
            <a:off x="1209675" y="3678238"/>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p>
        </p:txBody>
      </p:sp>
      <p:sp>
        <p:nvSpPr>
          <p:cNvPr id="161815" name="AutoShape 42"/>
          <p:cNvSpPr>
            <a:spLocks noChangeArrowheads="1"/>
          </p:cNvSpPr>
          <p:nvPr/>
        </p:nvSpPr>
        <p:spPr bwMode="auto">
          <a:xfrm>
            <a:off x="3402013" y="1406525"/>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p>
        </p:txBody>
      </p:sp>
      <p:sp>
        <p:nvSpPr>
          <p:cNvPr id="161816" name="Rectangle 43"/>
          <p:cNvSpPr>
            <a:spLocks noChangeArrowheads="1"/>
          </p:cNvSpPr>
          <p:nvPr/>
        </p:nvSpPr>
        <p:spPr bwMode="auto">
          <a:xfrm>
            <a:off x="214313" y="1652588"/>
            <a:ext cx="3502025" cy="2062103"/>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What about </a:t>
            </a:r>
          </a:p>
          <a:p>
            <a:pPr algn="ctr" eaLnBrk="0" hangingPunct="0"/>
            <a:r>
              <a:rPr lang="en-US" sz="3200" dirty="0">
                <a:solidFill>
                  <a:srgbClr val="0000FF"/>
                </a:solidFill>
                <a:latin typeface="Arial" pitchFamily="34" charset="0"/>
                <a:cs typeface="Courier New" pitchFamily="49" charset="0"/>
              </a:rPr>
              <a:t>atomic writes to multiple </a:t>
            </a:r>
          </a:p>
          <a:p>
            <a:pPr algn="ctr" eaLnBrk="0" hangingPunct="0"/>
            <a:r>
              <a:rPr lang="en-US" sz="3200" dirty="0">
                <a:solidFill>
                  <a:srgbClr val="0000FF"/>
                </a:solidFill>
                <a:latin typeface="Arial" pitchFamily="34" charset="0"/>
                <a:cs typeface="Courier New" pitchFamily="49" charset="0"/>
              </a:rPr>
              <a:t>locations?</a:t>
            </a:r>
          </a:p>
        </p:txBody>
      </p:sp>
      <p:sp>
        <p:nvSpPr>
          <p:cNvPr id="161817" name="Rectangle 44"/>
          <p:cNvSpPr>
            <a:spLocks noChangeArrowheads="1"/>
          </p:cNvSpPr>
          <p:nvPr/>
        </p:nvSpPr>
        <p:spPr bwMode="auto">
          <a:xfrm>
            <a:off x="4992688" y="4238625"/>
            <a:ext cx="4151312" cy="1066800"/>
          </a:xfrm>
          <a:prstGeom prst="rect">
            <a:avLst/>
          </a:prstGeom>
          <a:noFill/>
          <a:ln w="9525">
            <a:noFill/>
            <a:miter lim="800000"/>
            <a:headEnd/>
            <a:tailEnd/>
          </a:ln>
        </p:spPr>
        <p:txBody>
          <a:bodyPr>
            <a:spAutoFit/>
          </a:bodyPr>
          <a:lstStyle/>
          <a:p>
            <a:pPr lvl="1" algn="ctr" eaLnBrk="0" hangingPunct="0"/>
            <a:r>
              <a:rPr lang="en-US" sz="3200" dirty="0">
                <a:solidFill>
                  <a:srgbClr val="0000FF"/>
                </a:solidFill>
                <a:latin typeface="Arial" pitchFamily="34" charset="0"/>
                <a:cs typeface="Courier New" pitchFamily="49" charset="0"/>
              </a:rPr>
              <a:t>Write many and</a:t>
            </a:r>
          </a:p>
          <a:p>
            <a:pPr lvl="1" algn="ctr" eaLnBrk="0" hangingPunct="0"/>
            <a:r>
              <a:rPr lang="en-US" sz="3200" dirty="0">
                <a:solidFill>
                  <a:srgbClr val="0000FF"/>
                </a:solidFill>
                <a:latin typeface="Arial" pitchFamily="34" charset="0"/>
                <a:cs typeface="Courier New" pitchFamily="49" charset="0"/>
              </a:rPr>
              <a:t>snapshot</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9"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0DFFBC2-BB26-43FC-83B0-247C8719B1AB}" type="slidenum">
              <a:rPr lang="x-none" sz="1400">
                <a:latin typeface="Arial" pitchFamily="34" charset="0"/>
                <a:cs typeface="Arial" charset="0"/>
              </a:rPr>
              <a:pPr algn="r" eaLnBrk="0" hangingPunct="0"/>
              <a:t>155</a:t>
            </a:fld>
            <a:endParaRPr lang="en-US" sz="1400" dirty="0">
              <a:latin typeface="Arial" pitchFamily="34" charset="0"/>
              <a:cs typeface="Arial" charset="0"/>
            </a:endParaRPr>
          </a:p>
        </p:txBody>
      </p:sp>
      <p:sp>
        <p:nvSpPr>
          <p:cNvPr id="162820"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pPr eaLnBrk="0" hangingPunct="0"/>
            <a:r>
              <a:rPr lang="en-US" sz="2400" dirty="0">
                <a:latin typeface="Arial" pitchFamily="34" charset="0"/>
                <a:cs typeface="Courier New" pitchFamily="49" charset="0"/>
                <a:hlinkClick r:id="rId3"/>
              </a:rPr>
              <a:t>  </a:t>
            </a:r>
            <a:r>
              <a:rPr lang="en-US" dirty="0">
                <a:latin typeface="Arial" pitchFamily="34" charset="0"/>
                <a:cs typeface="Courier New" pitchFamily="49" charset="0"/>
              </a:rPr>
              <a:t> </a:t>
            </a:r>
            <a:r>
              <a:rPr lang="en-US" sz="2400" dirty="0">
                <a:latin typeface="Arial" pitchFamily="34" charset="0"/>
                <a:cs typeface="Courier New" pitchFamily="49" charset="0"/>
              </a:rPr>
              <a:t>        </a:t>
            </a:r>
            <a:br>
              <a:rPr lang="en-US" sz="2400" dirty="0">
                <a:latin typeface="Arial" pitchFamily="34" charset="0"/>
                <a:cs typeface="Courier New" pitchFamily="49" charset="0"/>
              </a:rPr>
            </a:br>
            <a:r>
              <a:rPr lang="en-US" sz="2400" dirty="0">
                <a:latin typeface="Arial" pitchFamily="34" charset="0"/>
                <a:cs typeface="Courier New" pitchFamily="49" charset="0"/>
              </a:rPr>
              <a:t>This work is licensed under a </a:t>
            </a:r>
            <a:r>
              <a:rPr lang="en-US" sz="2400" dirty="0">
                <a:latin typeface="Arial" pitchFamily="34" charset="0"/>
                <a:cs typeface="Courier New" pitchFamily="49" charset="0"/>
                <a:hlinkClick r:id="rId3"/>
              </a:rPr>
              <a:t>Creative Commons Attribution-</a:t>
            </a:r>
            <a:r>
              <a:rPr lang="en-US" sz="2400" dirty="0" err="1">
                <a:latin typeface="Arial" pitchFamily="34" charset="0"/>
                <a:cs typeface="Courier New" pitchFamily="49" charset="0"/>
                <a:hlinkClick r:id="rId3"/>
              </a:rPr>
              <a:t>ShareAlike</a:t>
            </a:r>
            <a:r>
              <a:rPr lang="en-US" sz="2400" dirty="0">
                <a:latin typeface="Arial" pitchFamily="34" charset="0"/>
                <a:cs typeface="Courier New" pitchFamily="49" charset="0"/>
                <a:hlinkClick r:id="rId3"/>
              </a:rPr>
              <a:t> 2.5 License</a:t>
            </a:r>
            <a:r>
              <a:rPr lang="en-US" sz="2400" dirty="0">
                <a:latin typeface="Arial" pitchFamily="34" charset="0"/>
                <a:cs typeface="Courier New" pitchFamily="49" charset="0"/>
              </a:rPr>
              <a:t>. </a:t>
            </a:r>
          </a:p>
        </p:txBody>
      </p:sp>
      <p:pic>
        <p:nvPicPr>
          <p:cNvPr id="162821"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62822" name="Rectangle 4"/>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b="1">
                <a:latin typeface="Lucida Sans" pitchFamily="34" charset="0"/>
                <a:cs typeface="Courier New" pitchFamily="49" charset="0"/>
              </a:rPr>
              <a:t>You are free:</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Share</a:t>
            </a:r>
            <a:r>
              <a:rPr lang="en-US" sz="1600">
                <a:latin typeface="Lucida Sans" pitchFamily="34" charset="0"/>
                <a:cs typeface="Courier New" pitchFamily="49" charset="0"/>
              </a:rPr>
              <a:t> — to copy, distribute and transmit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Remix</a:t>
            </a:r>
            <a:r>
              <a:rPr lang="en-US" sz="1600">
                <a:latin typeface="Lucida Sans" pitchFamily="34" charset="0"/>
                <a:cs typeface="Courier New" pitchFamily="49" charset="0"/>
              </a:rPr>
              <a:t> — to adapt the work </a:t>
            </a:r>
          </a:p>
          <a:p>
            <a:pPr marL="342900" indent="-342900" eaLnBrk="0" hangingPunct="0">
              <a:lnSpc>
                <a:spcPct val="80000"/>
              </a:lnSpc>
              <a:spcBef>
                <a:spcPct val="20000"/>
              </a:spcBef>
              <a:buFontTx/>
              <a:buChar char="•"/>
            </a:pPr>
            <a:r>
              <a:rPr lang="en-US" b="1">
                <a:latin typeface="Lucida Sans" pitchFamily="34" charset="0"/>
                <a:cs typeface="Courier New" pitchFamily="49" charset="0"/>
              </a:rPr>
              <a:t>Under the following conditions:</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Attribution</a:t>
            </a:r>
            <a:r>
              <a:rPr lang="en-US" sz="1600">
                <a:latin typeface="Lucida Sans" pitchFamily="34" charset="0"/>
                <a:cs typeface="Courier New" pitchFamily="49" charset="0"/>
              </a:rPr>
              <a:t>. You must attribute the work to “The Art of Multiprocessor Programming” (but not in any way that suggests that the authors endorse you or your use of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Share Alike</a:t>
            </a:r>
            <a:r>
              <a:rPr lang="en-US" sz="1600">
                <a:latin typeface="Lucida Sans" pitchFamily="34" charset="0"/>
                <a:cs typeface="Courier New" pitchFamily="49"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a:latin typeface="Lucida Sans" pitchFamily="34" charset="0"/>
                <a:cs typeface="Courier New" pitchFamily="49"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600">
                <a:latin typeface="Lucida Sans" pitchFamily="34" charset="0"/>
                <a:cs typeface="Courier New" pitchFamily="49" charset="0"/>
              </a:rPr>
              <a:t>http://creativecommons.org/licenses/by-sa/3.0/. </a:t>
            </a:r>
          </a:p>
          <a:p>
            <a:pPr marL="342900" indent="-342900" eaLnBrk="0" hangingPunct="0">
              <a:lnSpc>
                <a:spcPct val="80000"/>
              </a:lnSpc>
              <a:spcBef>
                <a:spcPct val="20000"/>
              </a:spcBef>
              <a:buFontTx/>
              <a:buChar char="•"/>
            </a:pPr>
            <a:r>
              <a:rPr lang="en-US">
                <a:latin typeface="Lucida Sans" pitchFamily="34" charset="0"/>
                <a:cs typeface="Courier New" pitchFamily="49"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a:latin typeface="Lucida Sans" pitchFamily="34" charset="0"/>
                <a:cs typeface="Courier New" pitchFamily="49" charset="0"/>
              </a:rPr>
              <a:t>Nothing in this license impairs or restricts the author's moral rights. </a:t>
            </a:r>
          </a:p>
          <a:p>
            <a:pPr marL="342900" indent="-342900" eaLnBrk="0" hangingPunct="0">
              <a:lnSpc>
                <a:spcPct val="80000"/>
              </a:lnSpc>
              <a:spcBef>
                <a:spcPct val="20000"/>
              </a:spcBef>
              <a:buFontTx/>
              <a:buChar char="•"/>
            </a:pPr>
            <a:endParaRPr lang="en-US">
              <a:latin typeface="Lucida Sans" pitchFamily="34"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20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C1F7D3A-3723-4885-9483-AC1E105BB1BB}" type="slidenum">
              <a:rPr lang="x-none" sz="1400">
                <a:latin typeface="Arial" pitchFamily="34" charset="0"/>
                <a:cs typeface="Arial" charset="0"/>
              </a:rPr>
              <a:pPr algn="r" eaLnBrk="0" hangingPunct="0"/>
              <a:t>16</a:t>
            </a:fld>
            <a:endParaRPr lang="en-US" sz="1400" dirty="0">
              <a:latin typeface="Arial" pitchFamily="34" charset="0"/>
              <a:cs typeface="Arial" charset="0"/>
            </a:endParaRPr>
          </a:p>
        </p:txBody>
      </p:sp>
      <p:sp>
        <p:nvSpPr>
          <p:cNvPr id="20484" name="Freeform 150"/>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5" name="Freeform 15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6" name="Freeform 152"/>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7" name="Freeform 153"/>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8" name="Text Box 148"/>
          <p:cNvSpPr txBox="1">
            <a:spLocks noChangeArrowheads="1"/>
          </p:cNvSpPr>
          <p:nvPr/>
        </p:nvSpPr>
        <p:spPr bwMode="auto">
          <a:xfrm>
            <a:off x="1524367" y="31242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89" name="Text Box 149"/>
          <p:cNvSpPr txBox="1">
            <a:spLocks noChangeArrowheads="1"/>
          </p:cNvSpPr>
          <p:nvPr/>
        </p:nvSpPr>
        <p:spPr bwMode="auto">
          <a:xfrm>
            <a:off x="1273542" y="45720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90" name="Freeform 115"/>
          <p:cNvSpPr>
            <a:spLocks/>
          </p:cNvSpPr>
          <p:nvPr/>
        </p:nvSpPr>
        <p:spPr bwMode="auto">
          <a:xfrm>
            <a:off x="1862138" y="4114800"/>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1" name="Freeform 107"/>
          <p:cNvSpPr>
            <a:spLocks/>
          </p:cNvSpPr>
          <p:nvPr/>
        </p:nvSpPr>
        <p:spPr bwMode="auto">
          <a:xfrm>
            <a:off x="3081338" y="41910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2" name="Freeform 108"/>
          <p:cNvSpPr>
            <a:spLocks/>
          </p:cNvSpPr>
          <p:nvPr/>
        </p:nvSpPr>
        <p:spPr bwMode="auto">
          <a:xfrm>
            <a:off x="2751138" y="39624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3" name="Freeform 109"/>
          <p:cNvSpPr>
            <a:spLocks/>
          </p:cNvSpPr>
          <p:nvPr/>
        </p:nvSpPr>
        <p:spPr bwMode="auto">
          <a:xfrm>
            <a:off x="2395538" y="3810000"/>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4" name="Freeform 110"/>
          <p:cNvSpPr>
            <a:spLocks/>
          </p:cNvSpPr>
          <p:nvPr/>
        </p:nvSpPr>
        <p:spPr bwMode="auto">
          <a:xfrm>
            <a:off x="1981200" y="3810000"/>
            <a:ext cx="1252538"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495" name="Freeform 111"/>
          <p:cNvSpPr>
            <a:spLocks/>
          </p:cNvSpPr>
          <p:nvPr/>
        </p:nvSpPr>
        <p:spPr bwMode="auto">
          <a:xfrm>
            <a:off x="1997075" y="3962400"/>
            <a:ext cx="779463"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496" name="Freeform 112"/>
          <p:cNvSpPr>
            <a:spLocks/>
          </p:cNvSpPr>
          <p:nvPr/>
        </p:nvSpPr>
        <p:spPr bwMode="auto">
          <a:xfrm>
            <a:off x="2751138" y="4343400"/>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497" name="Freeform 113"/>
          <p:cNvSpPr>
            <a:spLocks/>
          </p:cNvSpPr>
          <p:nvPr/>
        </p:nvSpPr>
        <p:spPr bwMode="auto">
          <a:xfrm>
            <a:off x="2395538" y="4572000"/>
            <a:ext cx="381000" cy="5334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8" name="Freeform 114"/>
          <p:cNvSpPr>
            <a:spLocks/>
          </p:cNvSpPr>
          <p:nvPr/>
        </p:nvSpPr>
        <p:spPr bwMode="auto">
          <a:xfrm>
            <a:off x="2090738" y="4343400"/>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9" name="Rectangle 126"/>
          <p:cNvSpPr>
            <a:spLocks noChangeArrowheads="1"/>
          </p:cNvSpPr>
          <p:nvPr/>
        </p:nvSpPr>
        <p:spPr bwMode="auto">
          <a:xfrm>
            <a:off x="3409720" y="4876800"/>
            <a:ext cx="1671868" cy="769441"/>
          </a:xfrm>
          <a:prstGeom prst="rect">
            <a:avLst/>
          </a:prstGeom>
          <a:solidFill>
            <a:schemeClr val="bg1">
              <a:alpha val="80000"/>
            </a:schemeClr>
          </a:solidFill>
          <a:ln w="38100">
            <a:solidFill>
              <a:schemeClr val="tx1"/>
            </a:solidFill>
            <a:prstDash val="dash"/>
            <a:miter lim="800000"/>
            <a:headEnd/>
            <a:tailEnd/>
          </a:ln>
        </p:spPr>
        <p:txBody>
          <a:bodyPr wrap="none">
            <a:spAutoFit/>
          </a:bodyPr>
          <a:lstStyle/>
          <a:p>
            <a:pPr algn="r" eaLnBrk="0" hangingPunct="0"/>
            <a:r>
              <a:rPr lang="en-US" sz="4400" dirty="0">
                <a:solidFill>
                  <a:srgbClr val="0000FF"/>
                </a:solidFill>
                <a:latin typeface="Arial" pitchFamily="34" charset="0"/>
                <a:cs typeface="Courier New" pitchFamily="49" charset="0"/>
              </a:rPr>
              <a:t>11011</a:t>
            </a:r>
          </a:p>
        </p:txBody>
      </p:sp>
      <p:sp>
        <p:nvSpPr>
          <p:cNvPr id="20500" name="Freeform 127"/>
          <p:cNvSpPr>
            <a:spLocks/>
          </p:cNvSpPr>
          <p:nvPr/>
        </p:nvSpPr>
        <p:spPr bwMode="auto">
          <a:xfrm>
            <a:off x="2395538" y="5029200"/>
            <a:ext cx="1143000" cy="76200"/>
          </a:xfrm>
          <a:custGeom>
            <a:avLst/>
            <a:gdLst>
              <a:gd name="T0" fmla="*/ 0 w 720"/>
              <a:gd name="T1" fmla="*/ 0 h 48"/>
              <a:gd name="T2" fmla="*/ 2147483647 w 720"/>
              <a:gd name="T3" fmla="*/ 2147483647 h 48"/>
              <a:gd name="T4" fmla="*/ 2147483647 w 720"/>
              <a:gd name="T5" fmla="*/ 2147483647 h 48"/>
              <a:gd name="T6" fmla="*/ 0 60000 65536"/>
              <a:gd name="T7" fmla="*/ 0 60000 65536"/>
              <a:gd name="T8" fmla="*/ 0 60000 65536"/>
              <a:gd name="T9" fmla="*/ 0 w 720"/>
              <a:gd name="T10" fmla="*/ 0 h 48"/>
              <a:gd name="T11" fmla="*/ 720 w 720"/>
              <a:gd name="T12" fmla="*/ 48 h 48"/>
            </a:gdLst>
            <a:ahLst/>
            <a:cxnLst>
              <a:cxn ang="T6">
                <a:pos x="T0" y="T1"/>
              </a:cxn>
              <a:cxn ang="T7">
                <a:pos x="T2" y="T3"/>
              </a:cxn>
              <a:cxn ang="T8">
                <a:pos x="T4" y="T5"/>
              </a:cxn>
            </a:cxnLst>
            <a:rect l="T9" t="T10" r="T11" b="T12"/>
            <a:pathLst>
              <a:path w="720" h="48">
                <a:moveTo>
                  <a:pt x="0" y="0"/>
                </a:moveTo>
                <a:lnTo>
                  <a:pt x="720" y="48"/>
                </a:lnTo>
                <a:lnTo>
                  <a:pt x="96"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01" name="Rectangle 3"/>
          <p:cNvSpPr>
            <a:spLocks noGrp="1" noChangeArrowheads="1"/>
          </p:cNvSpPr>
          <p:nvPr>
            <p:ph type="title" idx="4294967295"/>
          </p:nvPr>
        </p:nvSpPr>
        <p:spPr>
          <a:xfrm>
            <a:off x="609600" y="304800"/>
            <a:ext cx="7772400" cy="1143000"/>
          </a:xfrm>
          <a:noFill/>
        </p:spPr>
        <p:txBody>
          <a:bodyPr/>
          <a:lstStyle/>
          <a:p>
            <a:pPr eaLnBrk="1" hangingPunct="1"/>
            <a:r>
              <a:rPr lang="en-US" sz="4000" dirty="0" smtClean="0">
                <a:cs typeface="Arial" charset="0"/>
              </a:rPr>
              <a:t>Multi-Reader/Multi-Writer Register</a:t>
            </a:r>
          </a:p>
        </p:txBody>
      </p:sp>
      <p:sp>
        <p:nvSpPr>
          <p:cNvPr id="20502" name="AutoShape 85"/>
          <p:cNvSpPr>
            <a:spLocks noChangeArrowheads="1"/>
          </p:cNvSpPr>
          <p:nvPr/>
        </p:nvSpPr>
        <p:spPr bwMode="auto">
          <a:xfrm>
            <a:off x="6248400" y="1143000"/>
            <a:ext cx="1143000" cy="625475"/>
          </a:xfrm>
          <a:prstGeom prst="cloudCallout">
            <a:avLst>
              <a:gd name="adj1" fmla="val 84722"/>
              <a:gd name="adj2" fmla="val 44162"/>
            </a:avLst>
          </a:prstGeom>
          <a:solidFill>
            <a:schemeClr val="bg1"/>
          </a:solidFill>
          <a:ln w="19050">
            <a:solidFill>
              <a:schemeClr val="tx1"/>
            </a:solidFill>
            <a:round/>
            <a:headEnd/>
            <a:tailEnd/>
          </a:ln>
        </p:spPr>
        <p:txBody>
          <a:bodyPr anchor="ctr"/>
          <a:lstStyle/>
          <a:p>
            <a:pPr algn="ctr" eaLnBrk="0" hangingPunct="0"/>
            <a:r>
              <a:rPr lang="en-US" sz="1200" dirty="0">
                <a:solidFill>
                  <a:srgbClr val="0000FF"/>
                </a:solidFill>
                <a:latin typeface="Arial" pitchFamily="34" charset="0"/>
                <a:cs typeface="Courier New" pitchFamily="49" charset="0"/>
              </a:rPr>
              <a:t>mumble</a:t>
            </a:r>
          </a:p>
        </p:txBody>
      </p:sp>
      <p:grpSp>
        <p:nvGrpSpPr>
          <p:cNvPr id="20503" name="Group 17"/>
          <p:cNvGrpSpPr>
            <a:grpSpLocks/>
          </p:cNvGrpSpPr>
          <p:nvPr/>
        </p:nvGrpSpPr>
        <p:grpSpPr bwMode="auto">
          <a:xfrm>
            <a:off x="7315200" y="2286000"/>
            <a:ext cx="1219200" cy="1090613"/>
            <a:chOff x="4224" y="2256"/>
            <a:chExt cx="912" cy="816"/>
          </a:xfrm>
        </p:grpSpPr>
        <p:sp>
          <p:nvSpPr>
            <p:cNvPr id="2057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4" name="Group 27"/>
          <p:cNvGrpSpPr>
            <a:grpSpLocks/>
          </p:cNvGrpSpPr>
          <p:nvPr/>
        </p:nvGrpSpPr>
        <p:grpSpPr bwMode="auto">
          <a:xfrm>
            <a:off x="6324600" y="1524000"/>
            <a:ext cx="1066800" cy="954088"/>
            <a:chOff x="4224" y="2256"/>
            <a:chExt cx="912" cy="816"/>
          </a:xfrm>
        </p:grpSpPr>
        <p:sp>
          <p:nvSpPr>
            <p:cNvPr id="20561"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2"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3"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4"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5"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6"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20567"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8"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9"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5" name="Group 37"/>
          <p:cNvGrpSpPr>
            <a:grpSpLocks/>
          </p:cNvGrpSpPr>
          <p:nvPr/>
        </p:nvGrpSpPr>
        <p:grpSpPr bwMode="auto">
          <a:xfrm>
            <a:off x="5715000" y="2819400"/>
            <a:ext cx="1447800" cy="1295400"/>
            <a:chOff x="4224" y="2256"/>
            <a:chExt cx="912" cy="816"/>
          </a:xfrm>
        </p:grpSpPr>
        <p:sp>
          <p:nvSpPr>
            <p:cNvPr id="20552" name="Freeform 3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3" name="Freeform 3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4" name="Freeform 4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5" name="Freeform 4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6" name="Freeform 4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7" name="Freeform 4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8" name="Freeform 4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9" name="Freeform 4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0" name="Freeform 4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6" name="Group 47"/>
          <p:cNvGrpSpPr>
            <a:grpSpLocks/>
          </p:cNvGrpSpPr>
          <p:nvPr/>
        </p:nvGrpSpPr>
        <p:grpSpPr bwMode="auto">
          <a:xfrm>
            <a:off x="7772400" y="1295400"/>
            <a:ext cx="762000" cy="681038"/>
            <a:chOff x="4224" y="2256"/>
            <a:chExt cx="912" cy="816"/>
          </a:xfrm>
        </p:grpSpPr>
        <p:sp>
          <p:nvSpPr>
            <p:cNvPr id="20543" name="Freeform 4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4" name="Freeform 4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5" name="Freeform 5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6" name="Freeform 5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7" name="Freeform 5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8" name="Freeform 5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9" name="Freeform 5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0" name="Freeform 5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1" name="Freeform 5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08" name="AutoShape 84"/>
          <p:cNvSpPr>
            <a:spLocks noChangeArrowheads="1"/>
          </p:cNvSpPr>
          <p:nvPr/>
        </p:nvSpPr>
        <p:spPr bwMode="auto">
          <a:xfrm>
            <a:off x="5334000" y="1905000"/>
            <a:ext cx="2057400" cy="777875"/>
          </a:xfrm>
          <a:prstGeom prst="cloudCallout">
            <a:avLst>
              <a:gd name="adj1" fmla="val 60801"/>
              <a:gd name="adj2" fmla="val 90000"/>
            </a:avLst>
          </a:prstGeom>
          <a:solidFill>
            <a:schemeClr val="bg1"/>
          </a:solidFill>
          <a:ln w="38100">
            <a:solidFill>
              <a:schemeClr val="tx1"/>
            </a:solidFill>
            <a:round/>
            <a:headEnd/>
            <a:tailEnd/>
          </a:ln>
        </p:spPr>
        <p:txBody>
          <a:bodyPr anchor="ctr"/>
          <a:lstStyle/>
          <a:p>
            <a:pPr algn="ctr" eaLnBrk="0" hangingPunct="0"/>
            <a:r>
              <a:rPr lang="en-US" sz="3200" dirty="0">
                <a:solidFill>
                  <a:srgbClr val="0000FF"/>
                </a:solidFill>
                <a:latin typeface="Arial" pitchFamily="34" charset="0"/>
                <a:cs typeface="Courier New" pitchFamily="49" charset="0"/>
              </a:rPr>
              <a:t>10011</a:t>
            </a:r>
          </a:p>
        </p:txBody>
      </p:sp>
      <p:sp>
        <p:nvSpPr>
          <p:cNvPr id="20509" name="AutoShape 5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grpSp>
        <p:nvGrpSpPr>
          <p:cNvPr id="20510" name="Group 132"/>
          <p:cNvGrpSpPr>
            <a:grpSpLocks/>
          </p:cNvGrpSpPr>
          <p:nvPr/>
        </p:nvGrpSpPr>
        <p:grpSpPr bwMode="auto">
          <a:xfrm>
            <a:off x="533400" y="3429000"/>
            <a:ext cx="1066800" cy="990600"/>
            <a:chOff x="816" y="1897"/>
            <a:chExt cx="672" cy="624"/>
          </a:xfrm>
        </p:grpSpPr>
        <p:sp>
          <p:nvSpPr>
            <p:cNvPr id="20534" name="Freeform 97"/>
            <p:cNvSpPr>
              <a:spLocks/>
            </p:cNvSpPr>
            <p:nvPr/>
          </p:nvSpPr>
          <p:spPr bwMode="auto">
            <a:xfrm>
              <a:off x="1382" y="2097"/>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5" name="Freeform 98"/>
            <p:cNvSpPr>
              <a:spLocks/>
            </p:cNvSpPr>
            <p:nvPr/>
          </p:nvSpPr>
          <p:spPr bwMode="auto">
            <a:xfrm>
              <a:off x="1229" y="1991"/>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6" name="Freeform 99"/>
            <p:cNvSpPr>
              <a:spLocks/>
            </p:cNvSpPr>
            <p:nvPr/>
          </p:nvSpPr>
          <p:spPr bwMode="auto">
            <a:xfrm>
              <a:off x="1064" y="1920"/>
              <a:ext cx="106" cy="212"/>
            </a:xfrm>
            <a:custGeom>
              <a:avLst/>
              <a:gdLst>
                <a:gd name="T0" fmla="*/ 0 w 144"/>
                <a:gd name="T1" fmla="*/ 1 h 336"/>
                <a:gd name="T2" fmla="*/ 1 w 144"/>
                <a:gd name="T3" fmla="*/ 0 h 336"/>
                <a:gd name="T4" fmla="*/ 3 w 144"/>
                <a:gd name="T5" fmla="*/ 1 h 336"/>
                <a:gd name="T6" fmla="*/ 3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7" name="Freeform 100"/>
            <p:cNvSpPr>
              <a:spLocks/>
            </p:cNvSpPr>
            <p:nvPr/>
          </p:nvSpPr>
          <p:spPr bwMode="auto">
            <a:xfrm>
              <a:off x="856" y="1897"/>
              <a:ext cx="582" cy="394"/>
            </a:xfrm>
            <a:custGeom>
              <a:avLst/>
              <a:gdLst>
                <a:gd name="T0" fmla="*/ 5 w 789"/>
                <a:gd name="T1" fmla="*/ 0 h 535"/>
                <a:gd name="T2" fmla="*/ 15 w 789"/>
                <a:gd name="T3" fmla="*/ 6 h 535"/>
                <a:gd name="T4" fmla="*/ 10 w 789"/>
                <a:gd name="T5" fmla="*/ 10 h 535"/>
                <a:gd name="T6" fmla="*/ 0 w 789"/>
                <a:gd name="T7" fmla="*/ 1 h 535"/>
                <a:gd name="T8" fmla="*/ 5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38" name="Freeform 101"/>
            <p:cNvSpPr>
              <a:spLocks/>
            </p:cNvSpPr>
            <p:nvPr/>
          </p:nvSpPr>
          <p:spPr bwMode="auto">
            <a:xfrm>
              <a:off x="864" y="1968"/>
              <a:ext cx="361" cy="417"/>
            </a:xfrm>
            <a:custGeom>
              <a:avLst/>
              <a:gdLst>
                <a:gd name="T0" fmla="*/ 1 w 491"/>
                <a:gd name="T1" fmla="*/ 0 h 567"/>
                <a:gd name="T2" fmla="*/ 9 w 491"/>
                <a:gd name="T3" fmla="*/ 8 h 567"/>
                <a:gd name="T4" fmla="*/ 9 w 491"/>
                <a:gd name="T5" fmla="*/ 10 h 567"/>
                <a:gd name="T6" fmla="*/ 0 w 491"/>
                <a:gd name="T7" fmla="*/ 2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9" name="Freeform 102"/>
            <p:cNvSpPr>
              <a:spLocks/>
            </p:cNvSpPr>
            <p:nvPr/>
          </p:nvSpPr>
          <p:spPr bwMode="auto">
            <a:xfrm>
              <a:off x="1214" y="2144"/>
              <a:ext cx="224" cy="241"/>
            </a:xfrm>
            <a:custGeom>
              <a:avLst/>
              <a:gdLst>
                <a:gd name="T0" fmla="*/ 6 w 304"/>
                <a:gd name="T1" fmla="*/ 0 h 327"/>
                <a:gd name="T2" fmla="*/ 6 w 304"/>
                <a:gd name="T3" fmla="*/ 1 h 327"/>
                <a:gd name="T4" fmla="*/ 0 w 304"/>
                <a:gd name="T5" fmla="*/ 6 h 327"/>
                <a:gd name="T6" fmla="*/ 1 w 304"/>
                <a:gd name="T7" fmla="*/ 3 h 327"/>
                <a:gd name="T8" fmla="*/ 6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40" name="Freeform 103"/>
            <p:cNvSpPr>
              <a:spLocks/>
            </p:cNvSpPr>
            <p:nvPr/>
          </p:nvSpPr>
          <p:spPr bwMode="auto">
            <a:xfrm>
              <a:off x="1064" y="2274"/>
              <a:ext cx="176" cy="247"/>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1" name="Freeform 104"/>
            <p:cNvSpPr>
              <a:spLocks/>
            </p:cNvSpPr>
            <p:nvPr/>
          </p:nvSpPr>
          <p:spPr bwMode="auto">
            <a:xfrm>
              <a:off x="922" y="2167"/>
              <a:ext cx="177" cy="213"/>
            </a:xfrm>
            <a:custGeom>
              <a:avLst/>
              <a:gdLst>
                <a:gd name="T0" fmla="*/ 1 w 336"/>
                <a:gd name="T1" fmla="*/ 0 h 432"/>
                <a:gd name="T2" fmla="*/ 1 w 336"/>
                <a:gd name="T3" fmla="*/ 0 h 432"/>
                <a:gd name="T4" fmla="*/ 1 w 336"/>
                <a:gd name="T5" fmla="*/ 0 h 432"/>
                <a:gd name="T6" fmla="*/ 1 w 336"/>
                <a:gd name="T7" fmla="*/ 0 h 432"/>
                <a:gd name="T8" fmla="*/ 0 w 336"/>
                <a:gd name="T9" fmla="*/ 0 h 432"/>
                <a:gd name="T10" fmla="*/ 0 w 336"/>
                <a:gd name="T11" fmla="*/ 0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2" name="Freeform 105"/>
            <p:cNvSpPr>
              <a:spLocks/>
            </p:cNvSpPr>
            <p:nvPr/>
          </p:nvSpPr>
          <p:spPr bwMode="auto">
            <a:xfrm>
              <a:off x="816" y="2061"/>
              <a:ext cx="141" cy="213"/>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11" name="Group 133"/>
          <p:cNvGrpSpPr>
            <a:grpSpLocks/>
          </p:cNvGrpSpPr>
          <p:nvPr/>
        </p:nvGrpSpPr>
        <p:grpSpPr bwMode="auto">
          <a:xfrm>
            <a:off x="762000" y="2362200"/>
            <a:ext cx="762000" cy="681038"/>
            <a:chOff x="1728" y="1776"/>
            <a:chExt cx="480" cy="429"/>
          </a:xfrm>
        </p:grpSpPr>
        <p:sp>
          <p:nvSpPr>
            <p:cNvPr id="20525" name="Freeform 117"/>
            <p:cNvSpPr>
              <a:spLocks/>
            </p:cNvSpPr>
            <p:nvPr/>
          </p:nvSpPr>
          <p:spPr bwMode="auto">
            <a:xfrm>
              <a:off x="2132" y="1902"/>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6" name="Freeform 118"/>
            <p:cNvSpPr>
              <a:spLocks/>
            </p:cNvSpPr>
            <p:nvPr/>
          </p:nvSpPr>
          <p:spPr bwMode="auto">
            <a:xfrm>
              <a:off x="2023" y="1826"/>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7" name="Freeform 119"/>
            <p:cNvSpPr>
              <a:spLocks/>
            </p:cNvSpPr>
            <p:nvPr/>
          </p:nvSpPr>
          <p:spPr bwMode="auto">
            <a:xfrm>
              <a:off x="1905" y="1776"/>
              <a:ext cx="76" cy="151"/>
            </a:xfrm>
            <a:custGeom>
              <a:avLst/>
              <a:gdLst>
                <a:gd name="T0" fmla="*/ 0 w 144"/>
                <a:gd name="T1" fmla="*/ 0 h 336"/>
                <a:gd name="T2" fmla="*/ 1 w 144"/>
                <a:gd name="T3" fmla="*/ 0 h 336"/>
                <a:gd name="T4" fmla="*/ 1 w 144"/>
                <a:gd name="T5" fmla="*/ 0 h 336"/>
                <a:gd name="T6" fmla="*/ 1 w 144"/>
                <a:gd name="T7" fmla="*/ 0 h 336"/>
                <a:gd name="T8" fmla="*/ 1 w 144"/>
                <a:gd name="T9" fmla="*/ 0 h 336"/>
                <a:gd name="T10" fmla="*/ 1 w 144"/>
                <a:gd name="T11" fmla="*/ 0 h 336"/>
                <a:gd name="T12" fmla="*/ 0 w 144"/>
                <a:gd name="T13" fmla="*/ 0 h 336"/>
                <a:gd name="T14" fmla="*/ 0 w 144"/>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8" name="Freeform 120"/>
            <p:cNvSpPr>
              <a:spLocks/>
            </p:cNvSpPr>
            <p:nvPr/>
          </p:nvSpPr>
          <p:spPr bwMode="auto">
            <a:xfrm>
              <a:off x="1767" y="1776"/>
              <a:ext cx="416" cy="281"/>
            </a:xfrm>
            <a:custGeom>
              <a:avLst/>
              <a:gdLst>
                <a:gd name="T0" fmla="*/ 1 w 789"/>
                <a:gd name="T1" fmla="*/ 0 h 535"/>
                <a:gd name="T2" fmla="*/ 1 w 789"/>
                <a:gd name="T3" fmla="*/ 1 h 535"/>
                <a:gd name="T4" fmla="*/ 1 w 789"/>
                <a:gd name="T5" fmla="*/ 1 h 535"/>
                <a:gd name="T6" fmla="*/ 0 w 789"/>
                <a:gd name="T7" fmla="*/ 1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29" name="Freeform 121"/>
            <p:cNvSpPr>
              <a:spLocks/>
            </p:cNvSpPr>
            <p:nvPr/>
          </p:nvSpPr>
          <p:spPr bwMode="auto">
            <a:xfrm>
              <a:off x="1773" y="1826"/>
              <a:ext cx="258" cy="299"/>
            </a:xfrm>
            <a:custGeom>
              <a:avLst/>
              <a:gdLst>
                <a:gd name="T0" fmla="*/ 1 w 491"/>
                <a:gd name="T1" fmla="*/ 0 h 567"/>
                <a:gd name="T2" fmla="*/ 1 w 491"/>
                <a:gd name="T3" fmla="*/ 1 h 567"/>
                <a:gd name="T4" fmla="*/ 1 w 491"/>
                <a:gd name="T5" fmla="*/ 1 h 567"/>
                <a:gd name="T6" fmla="*/ 0 w 491"/>
                <a:gd name="T7" fmla="*/ 1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0" name="Freeform 122"/>
            <p:cNvSpPr>
              <a:spLocks/>
            </p:cNvSpPr>
            <p:nvPr/>
          </p:nvSpPr>
          <p:spPr bwMode="auto">
            <a:xfrm>
              <a:off x="2023" y="1953"/>
              <a:ext cx="160" cy="172"/>
            </a:xfrm>
            <a:custGeom>
              <a:avLst/>
              <a:gdLst>
                <a:gd name="T0" fmla="*/ 1 w 304"/>
                <a:gd name="T1" fmla="*/ 0 h 327"/>
                <a:gd name="T2" fmla="*/ 1 w 304"/>
                <a:gd name="T3" fmla="*/ 1 h 327"/>
                <a:gd name="T4" fmla="*/ 0 w 304"/>
                <a:gd name="T5" fmla="*/ 1 h 327"/>
                <a:gd name="T6" fmla="*/ 1 w 304"/>
                <a:gd name="T7" fmla="*/ 1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31" name="Freeform 123"/>
            <p:cNvSpPr>
              <a:spLocks/>
            </p:cNvSpPr>
            <p:nvPr/>
          </p:nvSpPr>
          <p:spPr bwMode="auto">
            <a:xfrm>
              <a:off x="1905" y="2028"/>
              <a:ext cx="126" cy="177"/>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2" name="Freeform 124"/>
            <p:cNvSpPr>
              <a:spLocks/>
            </p:cNvSpPr>
            <p:nvPr/>
          </p:nvSpPr>
          <p:spPr bwMode="auto">
            <a:xfrm>
              <a:off x="1804" y="1953"/>
              <a:ext cx="126"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3" name="Freeform 125"/>
            <p:cNvSpPr>
              <a:spLocks/>
            </p:cNvSpPr>
            <p:nvPr/>
          </p:nvSpPr>
          <p:spPr bwMode="auto">
            <a:xfrm>
              <a:off x="1728" y="1877"/>
              <a:ext cx="101"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12" name="Freeform 87"/>
          <p:cNvSpPr>
            <a:spLocks/>
          </p:cNvSpPr>
          <p:nvPr/>
        </p:nvSpPr>
        <p:spPr bwMode="auto">
          <a:xfrm>
            <a:off x="2855913" y="2606675"/>
            <a:ext cx="192087" cy="449263"/>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3" name="Freeform 88"/>
          <p:cNvSpPr>
            <a:spLocks/>
          </p:cNvSpPr>
          <p:nvPr/>
        </p:nvSpPr>
        <p:spPr bwMode="auto">
          <a:xfrm>
            <a:off x="2578100" y="2414588"/>
            <a:ext cx="192088" cy="449262"/>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4" name="Freeform 89"/>
          <p:cNvSpPr>
            <a:spLocks/>
          </p:cNvSpPr>
          <p:nvPr/>
        </p:nvSpPr>
        <p:spPr bwMode="auto">
          <a:xfrm>
            <a:off x="2278063" y="2286000"/>
            <a:ext cx="192087" cy="38417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5" name="Freeform 90"/>
          <p:cNvSpPr>
            <a:spLocks/>
          </p:cNvSpPr>
          <p:nvPr/>
        </p:nvSpPr>
        <p:spPr bwMode="auto">
          <a:xfrm>
            <a:off x="1928813" y="2286000"/>
            <a:ext cx="1055687" cy="714375"/>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16" name="Freeform 91"/>
          <p:cNvSpPr>
            <a:spLocks/>
          </p:cNvSpPr>
          <p:nvPr/>
        </p:nvSpPr>
        <p:spPr bwMode="auto">
          <a:xfrm>
            <a:off x="1943100" y="2414588"/>
            <a:ext cx="655638" cy="757237"/>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17" name="Freeform 92"/>
          <p:cNvSpPr>
            <a:spLocks/>
          </p:cNvSpPr>
          <p:nvPr/>
        </p:nvSpPr>
        <p:spPr bwMode="auto">
          <a:xfrm>
            <a:off x="2578100" y="2735263"/>
            <a:ext cx="406400" cy="436562"/>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18" name="Freeform 93"/>
          <p:cNvSpPr>
            <a:spLocks/>
          </p:cNvSpPr>
          <p:nvPr/>
        </p:nvSpPr>
        <p:spPr bwMode="auto">
          <a:xfrm>
            <a:off x="2278063" y="2927350"/>
            <a:ext cx="320675" cy="44926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19" name="Freeform 94"/>
          <p:cNvSpPr>
            <a:spLocks/>
          </p:cNvSpPr>
          <p:nvPr/>
        </p:nvSpPr>
        <p:spPr bwMode="auto">
          <a:xfrm>
            <a:off x="2020888" y="2735263"/>
            <a:ext cx="3206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0" name="Freeform 95"/>
          <p:cNvSpPr>
            <a:spLocks/>
          </p:cNvSpPr>
          <p:nvPr/>
        </p:nvSpPr>
        <p:spPr bwMode="auto">
          <a:xfrm>
            <a:off x="1828800" y="2543175"/>
            <a:ext cx="2571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1" name="Freeform 129"/>
          <p:cNvSpPr>
            <a:spLocks/>
          </p:cNvSpPr>
          <p:nvPr/>
        </p:nvSpPr>
        <p:spPr bwMode="auto">
          <a:xfrm>
            <a:off x="2209800" y="3276600"/>
            <a:ext cx="685800" cy="3048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2" name="Text Box 145"/>
          <p:cNvSpPr txBox="1">
            <a:spLocks noChangeArrowheads="1"/>
          </p:cNvSpPr>
          <p:nvPr/>
        </p:nvSpPr>
        <p:spPr bwMode="auto">
          <a:xfrm>
            <a:off x="2852058" y="3352800"/>
            <a:ext cx="1186542" cy="523220"/>
          </a:xfrm>
          <a:prstGeom prst="rect">
            <a:avLst/>
          </a:prstGeom>
          <a:noFill/>
          <a:ln w="25400">
            <a:solidFill>
              <a:schemeClr val="tx1"/>
            </a:solidFill>
            <a:prstDash val="dash"/>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01010</a:t>
            </a:r>
          </a:p>
        </p:txBody>
      </p:sp>
      <p:sp>
        <p:nvSpPr>
          <p:cNvPr id="20523" name="Freeform 146"/>
          <p:cNvSpPr>
            <a:spLocks/>
          </p:cNvSpPr>
          <p:nvPr/>
        </p:nvSpPr>
        <p:spPr bwMode="auto">
          <a:xfrm>
            <a:off x="990600" y="29718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4" name="Freeform 147"/>
          <p:cNvSpPr>
            <a:spLocks/>
          </p:cNvSpPr>
          <p:nvPr/>
        </p:nvSpPr>
        <p:spPr bwMode="auto">
          <a:xfrm>
            <a:off x="914400" y="44196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9" name="Footer Placeholder 9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A8B15C-1B4B-4A25-A519-6877D25BB719}" type="slidenum">
              <a:rPr lang="x-none" sz="1400">
                <a:latin typeface="Arial" pitchFamily="34" charset="0"/>
                <a:cs typeface="Arial" charset="0"/>
              </a:rPr>
              <a:pPr algn="r" eaLnBrk="0" hangingPunct="0"/>
              <a:t>17</a:t>
            </a:fld>
            <a:endParaRPr lang="en-US" sz="1400" dirty="0">
              <a:latin typeface="Arial" pitchFamily="34" charset="0"/>
              <a:cs typeface="Arial" charset="0"/>
            </a:endParaRPr>
          </a:p>
        </p:txBody>
      </p:sp>
      <p:sp>
        <p:nvSpPr>
          <p:cNvPr id="21508" name="Rectangle 2"/>
          <p:cNvSpPr>
            <a:spLocks noGrp="1" noChangeArrowheads="1"/>
          </p:cNvSpPr>
          <p:nvPr>
            <p:ph type="title" idx="4294967295"/>
          </p:nvPr>
        </p:nvSpPr>
        <p:spPr/>
        <p:txBody>
          <a:bodyPr/>
          <a:lstStyle/>
          <a:p>
            <a:pPr eaLnBrk="1" hangingPunct="1"/>
            <a:r>
              <a:rPr lang="en-US" dirty="0" smtClean="0">
                <a:cs typeface="Arial" charset="0"/>
              </a:rPr>
              <a:t>Jargon Watch</a:t>
            </a:r>
          </a:p>
        </p:txBody>
      </p:sp>
      <p:sp>
        <p:nvSpPr>
          <p:cNvPr id="21509" name="Rectangle 3"/>
          <p:cNvSpPr>
            <a:spLocks noGrp="1" noChangeArrowheads="1"/>
          </p:cNvSpPr>
          <p:nvPr>
            <p:ph type="body" idx="4294967295"/>
          </p:nvPr>
        </p:nvSpPr>
        <p:spPr/>
        <p:txBody>
          <a:bodyPr/>
          <a:lstStyle/>
          <a:p>
            <a:pPr eaLnBrk="1" hangingPunct="1"/>
            <a:r>
              <a:rPr lang="en-US" smtClean="0">
                <a:solidFill>
                  <a:schemeClr val="tx1"/>
                </a:solidFill>
              </a:rPr>
              <a:t>SRSW</a:t>
            </a:r>
          </a:p>
          <a:p>
            <a:pPr lvl="1" eaLnBrk="1" hangingPunct="1"/>
            <a:r>
              <a:rPr lang="en-US" smtClean="0"/>
              <a:t>Single-reader single-writer</a:t>
            </a:r>
          </a:p>
          <a:p>
            <a:pPr eaLnBrk="1" hangingPunct="1"/>
            <a:r>
              <a:rPr lang="en-US" smtClean="0">
                <a:solidFill>
                  <a:schemeClr val="tx1"/>
                </a:solidFill>
              </a:rPr>
              <a:t>MRSW</a:t>
            </a:r>
          </a:p>
          <a:p>
            <a:pPr lvl="1" eaLnBrk="1" hangingPunct="1"/>
            <a:r>
              <a:rPr lang="en-US" smtClean="0"/>
              <a:t>Multi-reader single-writer</a:t>
            </a:r>
          </a:p>
          <a:p>
            <a:pPr eaLnBrk="1" hangingPunct="1"/>
            <a:r>
              <a:rPr lang="en-US" smtClean="0">
                <a:solidFill>
                  <a:schemeClr val="tx1"/>
                </a:solidFill>
              </a:rPr>
              <a:t>MRMW</a:t>
            </a:r>
          </a:p>
          <a:p>
            <a:pPr lvl="1" eaLnBrk="1" hangingPunct="1"/>
            <a:r>
              <a:rPr lang="en-US" smtClean="0"/>
              <a:t>Multi-reader multi-writer</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781D813-0253-4E4F-920A-9AEAB70B0855}" type="slidenum">
              <a:rPr lang="x-none" sz="1400">
                <a:latin typeface="Arial" pitchFamily="34" charset="0"/>
                <a:cs typeface="Arial" charset="0"/>
              </a:rPr>
              <a:pPr algn="r" eaLnBrk="0" hangingPunct="0"/>
              <a:t>18</a:t>
            </a:fld>
            <a:endParaRPr lang="en-US" sz="1400" dirty="0">
              <a:latin typeface="Arial" pitchFamily="34" charset="0"/>
              <a:cs typeface="Arial" charset="0"/>
            </a:endParaRPr>
          </a:p>
        </p:txBody>
      </p:sp>
      <p:sp>
        <p:nvSpPr>
          <p:cNvPr id="22532" name="Rectangle 2"/>
          <p:cNvSpPr>
            <a:spLocks noGrp="1" noChangeArrowheads="1"/>
          </p:cNvSpPr>
          <p:nvPr>
            <p:ph type="title" idx="4294967295"/>
          </p:nvPr>
        </p:nvSpPr>
        <p:spPr/>
        <p:txBody>
          <a:bodyPr/>
          <a:lstStyle/>
          <a:p>
            <a:pPr eaLnBrk="1" hangingPunct="1"/>
            <a:r>
              <a:rPr lang="en-US" dirty="0" smtClean="0">
                <a:cs typeface="Arial" charset="0"/>
              </a:rPr>
              <a:t>Safe Register</a:t>
            </a:r>
          </a:p>
        </p:txBody>
      </p:sp>
      <p:sp>
        <p:nvSpPr>
          <p:cNvPr id="397316" name="AutoShape 4"/>
          <p:cNvSpPr>
            <a:spLocks noChangeArrowheads="1"/>
          </p:cNvSpPr>
          <p:nvPr/>
        </p:nvSpPr>
        <p:spPr bwMode="auto">
          <a:xfrm>
            <a:off x="1828800" y="27432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7" name="AutoShape 5"/>
          <p:cNvSpPr>
            <a:spLocks noChangeArrowheads="1"/>
          </p:cNvSpPr>
          <p:nvPr/>
        </p:nvSpPr>
        <p:spPr bwMode="auto">
          <a:xfrm>
            <a:off x="4800600" y="36576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8" name="Text Box 6"/>
          <p:cNvSpPr txBox="1">
            <a:spLocks noChangeArrowheads="1"/>
          </p:cNvSpPr>
          <p:nvPr/>
        </p:nvSpPr>
        <p:spPr bwMode="auto">
          <a:xfrm>
            <a:off x="5486400" y="1660525"/>
            <a:ext cx="28194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OK if reads and writes don’t overlap</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97318"/>
                                        </p:tgtEl>
                                        <p:attrNameLst>
                                          <p:attrName>style.visibility</p:attrName>
                                        </p:attrNameLst>
                                      </p:cBhvr>
                                      <p:to>
                                        <p:strVal val="visible"/>
                                      </p:to>
                                    </p:set>
                                    <p:animEffect transition="in" filter="blinds(horizontal)">
                                      <p:cBhvr>
                                        <p:cTn id="7" dur="500"/>
                                        <p:tgtEl>
                                          <p:spTgt spid="3973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7316"/>
                                        </p:tgtEl>
                                        <p:attrNameLst>
                                          <p:attrName>style.visibility</p:attrName>
                                        </p:attrNameLst>
                                      </p:cBhvr>
                                      <p:to>
                                        <p:strVal val="visible"/>
                                      </p:to>
                                    </p:set>
                                    <p:animEffect transition="in" filter="blinds(horizontal)">
                                      <p:cBhvr>
                                        <p:cTn id="11" dur="500"/>
                                        <p:tgtEl>
                                          <p:spTgt spid="39731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97317"/>
                                        </p:tgtEl>
                                        <p:attrNameLst>
                                          <p:attrName>style.visibility</p:attrName>
                                        </p:attrNameLst>
                                      </p:cBhvr>
                                      <p:to>
                                        <p:strVal val="visible"/>
                                      </p:to>
                                    </p:set>
                                    <p:animEffect transition="in" filter="blinds(horizontal)">
                                      <p:cBhvr>
                                        <p:cTn id="15"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animBg="1"/>
      <p:bldP spid="397317" grpId="0" animBg="1"/>
      <p:bldP spid="397318" grpId="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821A398-9A80-42B3-8F4C-3883A36FA557}" type="slidenum">
              <a:rPr lang="x-none" sz="1400">
                <a:latin typeface="Arial" pitchFamily="34" charset="0"/>
                <a:cs typeface="Arial" charset="0"/>
              </a:rPr>
              <a:pPr algn="r" eaLnBrk="0" hangingPunct="0"/>
              <a:t>19</a:t>
            </a:fld>
            <a:endParaRPr lang="en-US" sz="1400" dirty="0">
              <a:latin typeface="Arial" pitchFamily="34" charset="0"/>
              <a:cs typeface="Arial" charset="0"/>
            </a:endParaRPr>
          </a:p>
        </p:txBody>
      </p:sp>
      <p:sp>
        <p:nvSpPr>
          <p:cNvPr id="23556" name="Rectangle 2"/>
          <p:cNvSpPr>
            <a:spLocks noGrp="1" noChangeArrowheads="1"/>
          </p:cNvSpPr>
          <p:nvPr>
            <p:ph type="title" idx="4294967295"/>
          </p:nvPr>
        </p:nvSpPr>
        <p:spPr/>
        <p:txBody>
          <a:bodyPr/>
          <a:lstStyle/>
          <a:p>
            <a:pPr eaLnBrk="1" hangingPunct="1"/>
            <a:r>
              <a:rPr lang="en-US" dirty="0" smtClean="0">
                <a:cs typeface="Arial" charset="0"/>
              </a:rPr>
              <a:t>Safe Register</a:t>
            </a:r>
          </a:p>
        </p:txBody>
      </p:sp>
      <p:sp>
        <p:nvSpPr>
          <p:cNvPr id="23557" name="AutoShape 3"/>
          <p:cNvSpPr>
            <a:spLocks noChangeArrowheads="1"/>
          </p:cNvSpPr>
          <p:nvPr/>
        </p:nvSpPr>
        <p:spPr bwMode="auto">
          <a:xfrm>
            <a:off x="2362200" y="28194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23558" name="Text Box 4"/>
          <p:cNvSpPr txBox="1">
            <a:spLocks noChangeArrowheads="1"/>
          </p:cNvSpPr>
          <p:nvPr/>
        </p:nvSpPr>
        <p:spPr bwMode="auto">
          <a:xfrm>
            <a:off x="4546600" y="1809750"/>
            <a:ext cx="40386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Some valid value if reads and writes do overlap</a:t>
            </a:r>
          </a:p>
        </p:txBody>
      </p:sp>
      <p:sp>
        <p:nvSpPr>
          <p:cNvPr id="23559" name="AutoShape 7"/>
          <p:cNvSpPr>
            <a:spLocks noChangeArrowheads="1"/>
          </p:cNvSpPr>
          <p:nvPr/>
        </p:nvSpPr>
        <p:spPr bwMode="auto">
          <a:xfrm>
            <a:off x="3581400" y="37338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6666FF"/>
                </a:solidFill>
                <a:latin typeface="Arial" pitchFamily="34" charset="0"/>
                <a:cs typeface="Courier New" pitchFamily="49" charset="0"/>
              </a:rPr>
              <a:t>????</a:t>
            </a:r>
            <a:r>
              <a:rPr lang="en-US" sz="2400" b="1" dirty="0">
                <a:latin typeface="Arial" pitchFamily="34" charset="0"/>
                <a:cs typeface="Courier New" pitchFamily="49" charset="0"/>
              </a:rPr>
              <a:t>)</a:t>
            </a:r>
          </a:p>
        </p:txBody>
      </p:sp>
      <p:sp>
        <p:nvSpPr>
          <p:cNvPr id="23560" name="AutoShape 8"/>
          <p:cNvSpPr>
            <a:spLocks noChangeArrowheads="1"/>
          </p:cNvSpPr>
          <p:nvPr/>
        </p:nvSpPr>
        <p:spPr bwMode="auto">
          <a:xfrm>
            <a:off x="922338" y="5219700"/>
            <a:ext cx="1784350" cy="758825"/>
          </a:xfrm>
          <a:prstGeom prst="cloudCallout">
            <a:avLst>
              <a:gd name="adj1" fmla="val 97685"/>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0000</a:t>
            </a:r>
          </a:p>
        </p:txBody>
      </p:sp>
      <p:sp>
        <p:nvSpPr>
          <p:cNvPr id="23561" name="AutoShape 9"/>
          <p:cNvSpPr>
            <a:spLocks noChangeArrowheads="1"/>
          </p:cNvSpPr>
          <p:nvPr/>
        </p:nvSpPr>
        <p:spPr bwMode="auto">
          <a:xfrm>
            <a:off x="3051175" y="5197475"/>
            <a:ext cx="1784350" cy="758825"/>
          </a:xfrm>
          <a:prstGeom prst="cloudCallout">
            <a:avLst>
              <a:gd name="adj1" fmla="val 18593"/>
              <a:gd name="adj2" fmla="val -119875"/>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1001</a:t>
            </a:r>
          </a:p>
        </p:txBody>
      </p:sp>
      <p:sp>
        <p:nvSpPr>
          <p:cNvPr id="23562" name="AutoShape 10"/>
          <p:cNvSpPr>
            <a:spLocks noChangeArrowheads="1"/>
          </p:cNvSpPr>
          <p:nvPr/>
        </p:nvSpPr>
        <p:spPr bwMode="auto">
          <a:xfrm>
            <a:off x="6308725" y="5189538"/>
            <a:ext cx="1784350" cy="758825"/>
          </a:xfrm>
          <a:prstGeom prst="cloudCallout">
            <a:avLst>
              <a:gd name="adj1" fmla="val -86120"/>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1111</a:t>
            </a:r>
          </a:p>
        </p:txBody>
      </p:sp>
      <p:sp>
        <p:nvSpPr>
          <p:cNvPr id="23563" name="AutoShape 11"/>
          <p:cNvSpPr>
            <a:spLocks noChangeArrowheads="1"/>
          </p:cNvSpPr>
          <p:nvPr/>
        </p:nvSpPr>
        <p:spPr bwMode="auto">
          <a:xfrm>
            <a:off x="6878638" y="3903663"/>
            <a:ext cx="1784350" cy="758825"/>
          </a:xfrm>
          <a:prstGeom prst="cloudCallout">
            <a:avLst>
              <a:gd name="adj1" fmla="val -100444"/>
              <a:gd name="adj2" fmla="val -27824"/>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$*&amp;v</a:t>
            </a:r>
          </a:p>
        </p:txBody>
      </p:sp>
      <p:sp>
        <p:nvSpPr>
          <p:cNvPr id="660492" name="Line 12"/>
          <p:cNvSpPr>
            <a:spLocks noChangeShapeType="1"/>
          </p:cNvSpPr>
          <p:nvPr/>
        </p:nvSpPr>
        <p:spPr bwMode="auto">
          <a:xfrm flipV="1">
            <a:off x="7126288" y="3724275"/>
            <a:ext cx="1265237" cy="1049338"/>
          </a:xfrm>
          <a:prstGeom prst="line">
            <a:avLst/>
          </a:prstGeom>
          <a:noFill/>
          <a:ln w="57150">
            <a:solidFill>
              <a:srgbClr val="FF3300"/>
            </a:solidFill>
            <a:round/>
            <a:headEnd/>
            <a:tailEnd/>
          </a:ln>
        </p:spPr>
        <p:txBody>
          <a:bodyPr wrap="none" anchor="ctr"/>
          <a:lstStyle/>
          <a:p>
            <a:endParaRPr lang="en-US"/>
          </a:p>
        </p:txBody>
      </p:sp>
      <p:sp>
        <p:nvSpPr>
          <p:cNvPr id="660493" name="Line 13"/>
          <p:cNvSpPr>
            <a:spLocks noChangeShapeType="1"/>
          </p:cNvSpPr>
          <p:nvPr/>
        </p:nvSpPr>
        <p:spPr bwMode="auto">
          <a:xfrm flipH="1" flipV="1">
            <a:off x="7186613" y="3741738"/>
            <a:ext cx="1382712" cy="1076325"/>
          </a:xfrm>
          <a:prstGeom prst="line">
            <a:avLst/>
          </a:prstGeom>
          <a:noFill/>
          <a:ln w="57150">
            <a:solidFill>
              <a:srgbClr val="FF3300"/>
            </a:solidFill>
            <a:round/>
            <a:headEnd/>
            <a:tailEnd/>
          </a:ln>
        </p:spPr>
        <p:txBody>
          <a:bodyPr wrap="none" anchor="ctr"/>
          <a:lstStyle/>
          <a:p>
            <a:endParaRPr lang="en-US"/>
          </a:p>
        </p:txBody>
      </p:sp>
      <p:sp>
        <p:nvSpPr>
          <p:cNvPr id="23566" name="Oval 14"/>
          <p:cNvSpPr>
            <a:spLocks noChangeAspect="1" noChangeArrowheads="1"/>
          </p:cNvSpPr>
          <p:nvPr/>
        </p:nvSpPr>
        <p:spPr bwMode="auto">
          <a:xfrm>
            <a:off x="51260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7" name="Oval 15"/>
          <p:cNvSpPr>
            <a:spLocks noChangeAspect="1" noChangeArrowheads="1"/>
          </p:cNvSpPr>
          <p:nvPr/>
        </p:nvSpPr>
        <p:spPr bwMode="auto">
          <a:xfrm>
            <a:off x="5457825" y="5461000"/>
            <a:ext cx="169863"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8" name="Oval 16"/>
          <p:cNvSpPr>
            <a:spLocks noChangeAspect="1" noChangeArrowheads="1"/>
          </p:cNvSpPr>
          <p:nvPr/>
        </p:nvSpPr>
        <p:spPr bwMode="auto">
          <a:xfrm>
            <a:off x="57737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92" grpId="0" animBg="1"/>
      <p:bldP spid="660493"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48EDD84-ADB0-47E8-B557-BA515BCC4882}" type="slidenum">
              <a:rPr lang="x-none" sz="1400">
                <a:latin typeface="Arial" pitchFamily="34" charset="0"/>
                <a:cs typeface="Arial" charset="0"/>
              </a:rPr>
              <a:pPr algn="r" eaLnBrk="0" hangingPunct="0"/>
              <a:t>2</a:t>
            </a:fld>
            <a:endParaRPr lang="en-US" sz="1400" dirty="0">
              <a:latin typeface="Arial" pitchFamily="34" charset="0"/>
              <a:cs typeface="Arial" charset="0"/>
            </a:endParaRPr>
          </a:p>
        </p:txBody>
      </p:sp>
      <p:sp>
        <p:nvSpPr>
          <p:cNvPr id="5124" name="Rectangle 2"/>
          <p:cNvSpPr>
            <a:spLocks noGrp="1" noChangeArrowheads="1"/>
          </p:cNvSpPr>
          <p:nvPr>
            <p:ph type="title" idx="4294967295"/>
          </p:nvPr>
        </p:nvSpPr>
        <p:spPr>
          <a:xfrm>
            <a:off x="685800" y="381000"/>
            <a:ext cx="7772400" cy="1143000"/>
          </a:xfrm>
        </p:spPr>
        <p:txBody>
          <a:bodyPr/>
          <a:lstStyle/>
          <a:p>
            <a:pPr eaLnBrk="1" hangingPunct="1"/>
            <a:r>
              <a:rPr lang="en-US" dirty="0" smtClean="0">
                <a:cs typeface="Arial" charset="0"/>
              </a:rPr>
              <a:t>Fundamentals</a:t>
            </a:r>
          </a:p>
        </p:txBody>
      </p:sp>
      <p:sp>
        <p:nvSpPr>
          <p:cNvPr id="5125" name="Rectangle 4"/>
          <p:cNvSpPr>
            <a:spLocks noGrp="1" noChangeArrowheads="1"/>
          </p:cNvSpPr>
          <p:nvPr>
            <p:ph type="body" idx="4294967295"/>
          </p:nvPr>
        </p:nvSpPr>
        <p:spPr/>
        <p:txBody>
          <a:bodyPr/>
          <a:lstStyle/>
          <a:p>
            <a:pPr eaLnBrk="1" hangingPunct="1">
              <a:spcBef>
                <a:spcPct val="0"/>
              </a:spcBef>
            </a:pPr>
            <a:r>
              <a:rPr lang="en-US" smtClean="0"/>
              <a:t>What is the </a:t>
            </a:r>
            <a:r>
              <a:rPr lang="en-US" smtClean="0">
                <a:solidFill>
                  <a:schemeClr val="tx1"/>
                </a:solidFill>
              </a:rPr>
              <a:t>weakest</a:t>
            </a:r>
            <a:r>
              <a:rPr lang="en-US" smtClean="0"/>
              <a:t> form of communication that supports mutual exclusion?</a:t>
            </a:r>
          </a:p>
          <a:p>
            <a:pPr eaLnBrk="1" hangingPunct="1"/>
            <a:r>
              <a:rPr lang="en-US" smtClean="0"/>
              <a:t>What is the </a:t>
            </a:r>
            <a:r>
              <a:rPr lang="en-US" smtClean="0">
                <a:solidFill>
                  <a:schemeClr val="tx1"/>
                </a:solidFill>
              </a:rPr>
              <a:t>weakest</a:t>
            </a:r>
            <a:r>
              <a:rPr lang="en-US" smtClean="0"/>
              <a:t> shared object that allows shared-memory computation?  </a:t>
            </a:r>
          </a:p>
          <a:p>
            <a:pPr eaLnBrk="1" hangingPunct="1">
              <a:spcBef>
                <a:spcPct val="0"/>
              </a:spcBef>
            </a:pPr>
            <a:endParaRPr lang="en-US" smtClean="0"/>
          </a:p>
          <a:p>
            <a:pPr eaLnBrk="1" hangingPunct="1"/>
            <a:endParaRPr lang="en-US" smtClean="0"/>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A8F59E0-76D0-494A-BEAE-FE4F64448B1C}" type="slidenum">
              <a:rPr lang="x-none" sz="1400">
                <a:latin typeface="Arial" pitchFamily="34" charset="0"/>
                <a:cs typeface="Arial" charset="0"/>
              </a:rPr>
              <a:pPr algn="r" eaLnBrk="0" hangingPunct="0"/>
              <a:t>20</a:t>
            </a:fld>
            <a:endParaRPr lang="en-US" sz="1400" dirty="0">
              <a:latin typeface="Arial" pitchFamily="34" charset="0"/>
              <a:cs typeface="Arial" charset="0"/>
            </a:endParaRPr>
          </a:p>
        </p:txBody>
      </p:sp>
      <p:sp>
        <p:nvSpPr>
          <p:cNvPr id="24580" name="Rectangle 2"/>
          <p:cNvSpPr>
            <a:spLocks noGrp="1" noChangeArrowheads="1"/>
          </p:cNvSpPr>
          <p:nvPr>
            <p:ph type="title" idx="4294967295"/>
          </p:nvPr>
        </p:nvSpPr>
        <p:spPr/>
        <p:txBody>
          <a:bodyPr/>
          <a:lstStyle/>
          <a:p>
            <a:pPr eaLnBrk="1" hangingPunct="1"/>
            <a:r>
              <a:rPr lang="en-US" dirty="0" smtClean="0">
                <a:cs typeface="Arial" charset="0"/>
              </a:rPr>
              <a:t>Regular Register</a:t>
            </a:r>
          </a:p>
        </p:txBody>
      </p:sp>
      <p:sp>
        <p:nvSpPr>
          <p:cNvPr id="40345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2"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3"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6" name="Rectangle 10"/>
          <p:cNvSpPr>
            <a:spLocks noGrp="1" noChangeArrowheads="1"/>
          </p:cNvSpPr>
          <p:nvPr>
            <p:ph type="body" idx="4294967295"/>
          </p:nvPr>
        </p:nvSpPr>
        <p:spPr>
          <a:xfrm>
            <a:off x="457200" y="4013200"/>
            <a:ext cx="8229600" cy="2235200"/>
          </a:xfrm>
        </p:spPr>
        <p:txBody>
          <a:bodyPr/>
          <a:lstStyle/>
          <a:p>
            <a:pPr eaLnBrk="1" hangingPunct="1">
              <a:lnSpc>
                <a:spcPct val="90000"/>
              </a:lnSpc>
            </a:pPr>
            <a:r>
              <a:rPr lang="en-US" smtClean="0"/>
              <a:t>Single Writer</a:t>
            </a:r>
          </a:p>
          <a:p>
            <a:pPr eaLnBrk="1" hangingPunct="1">
              <a:lnSpc>
                <a:spcPct val="90000"/>
              </a:lnSpc>
            </a:pPr>
            <a:r>
              <a:rPr lang="en-US" smtClean="0"/>
              <a:t>Readers return:</a:t>
            </a:r>
          </a:p>
          <a:p>
            <a:pPr lvl="1" eaLnBrk="1" hangingPunct="1">
              <a:lnSpc>
                <a:spcPct val="90000"/>
              </a:lnSpc>
            </a:pPr>
            <a:r>
              <a:rPr lang="en-US" smtClean="0"/>
              <a:t>Old value if no overlap (</a:t>
            </a:r>
            <a:r>
              <a:rPr lang="en-US" smtClean="0">
                <a:solidFill>
                  <a:schemeClr val="tx1"/>
                </a:solidFill>
              </a:rPr>
              <a:t>safe</a:t>
            </a:r>
            <a:r>
              <a:rPr lang="en-US" smtClean="0"/>
              <a:t>)</a:t>
            </a:r>
          </a:p>
          <a:p>
            <a:pPr lvl="1" eaLnBrk="1" hangingPunct="1">
              <a:lnSpc>
                <a:spcPct val="90000"/>
              </a:lnSpc>
            </a:pPr>
            <a:r>
              <a:rPr lang="en-US" smtClean="0"/>
              <a:t>Old or one of new values if overlap</a:t>
            </a: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3462"/>
                                        </p:tgtEl>
                                        <p:attrNameLst>
                                          <p:attrName>style.visibility</p:attrName>
                                        </p:attrNameLst>
                                      </p:cBhvr>
                                      <p:to>
                                        <p:strVal val="visible"/>
                                      </p:to>
                                    </p:set>
                                    <p:animEffect transition="in" filter="blinds(horizontal)">
                                      <p:cBhvr>
                                        <p:cTn id="11" dur="500"/>
                                        <p:tgtEl>
                                          <p:spTgt spid="40346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3466">
                                            <p:txEl>
                                              <p:pRg st="0" end="0"/>
                                            </p:txEl>
                                          </p:spTgt>
                                        </p:tgtEl>
                                        <p:attrNameLst>
                                          <p:attrName>style.visibility</p:attrName>
                                        </p:attrNameLst>
                                      </p:cBhvr>
                                      <p:to>
                                        <p:strVal val="visible"/>
                                      </p:to>
                                    </p:set>
                                    <p:animEffect transition="in" filter="blinds(horizontal)">
                                      <p:cBhvr>
                                        <p:cTn id="15" dur="500"/>
                                        <p:tgtEl>
                                          <p:spTgt spid="40346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3460"/>
                                        </p:tgtEl>
                                        <p:attrNameLst>
                                          <p:attrName>style.visibility</p:attrName>
                                        </p:attrNameLst>
                                      </p:cBhvr>
                                      <p:to>
                                        <p:strVal val="visible"/>
                                      </p:to>
                                    </p:set>
                                    <p:animEffect transition="in" filter="blinds(horizontal)">
                                      <p:cBhvr>
                                        <p:cTn id="20" dur="500"/>
                                        <p:tgtEl>
                                          <p:spTgt spid="40346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03463"/>
                                        </p:tgtEl>
                                        <p:attrNameLst>
                                          <p:attrName>style.visibility</p:attrName>
                                        </p:attrNameLst>
                                      </p:cBhvr>
                                      <p:to>
                                        <p:strVal val="visible"/>
                                      </p:to>
                                    </p:set>
                                    <p:animEffect transition="in" filter="blinds(horizontal)">
                                      <p:cBhvr>
                                        <p:cTn id="24" dur="500"/>
                                        <p:tgtEl>
                                          <p:spTgt spid="403463"/>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03466">
                                            <p:txEl>
                                              <p:pRg st="1" end="1"/>
                                            </p:txEl>
                                          </p:spTgt>
                                        </p:tgtEl>
                                        <p:attrNameLst>
                                          <p:attrName>style.visibility</p:attrName>
                                        </p:attrNameLst>
                                      </p:cBhvr>
                                      <p:to>
                                        <p:strVal val="visible"/>
                                      </p:to>
                                    </p:set>
                                    <p:animEffect transition="in" filter="blinds(horizontal)">
                                      <p:cBhvr>
                                        <p:cTn id="28" dur="500"/>
                                        <p:tgtEl>
                                          <p:spTgt spid="403466">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3466">
                                            <p:txEl>
                                              <p:pRg st="2" end="2"/>
                                            </p:txEl>
                                          </p:spTgt>
                                        </p:tgtEl>
                                        <p:attrNameLst>
                                          <p:attrName>style.visibility</p:attrName>
                                        </p:attrNameLst>
                                      </p:cBhvr>
                                      <p:to>
                                        <p:strVal val="visible"/>
                                      </p:to>
                                    </p:set>
                                    <p:animEffect transition="in" filter="blinds(horizontal)">
                                      <p:cBhvr>
                                        <p:cTn id="31" dur="500"/>
                                        <p:tgtEl>
                                          <p:spTgt spid="403466">
                                            <p:txEl>
                                              <p:pRg st="2" end="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3466">
                                            <p:txEl>
                                              <p:pRg st="3" end="3"/>
                                            </p:txEl>
                                          </p:spTgt>
                                        </p:tgtEl>
                                        <p:attrNameLst>
                                          <p:attrName>style.visibility</p:attrName>
                                        </p:attrNameLst>
                                      </p:cBhvr>
                                      <p:to>
                                        <p:strVal val="visible"/>
                                      </p:to>
                                    </p:set>
                                    <p:animEffect transition="in" filter="blinds(horizontal)">
                                      <p:cBhvr>
                                        <p:cTn id="34" dur="500"/>
                                        <p:tgtEl>
                                          <p:spTgt spid="403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p:bldP spid="403460" grpId="0" animBg="1"/>
      <p:bldP spid="403462" grpId="0" animBg="1"/>
      <p:bldP spid="403463" grpId="0" animBg="1"/>
      <p:bldP spid="403466"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FF53A7-53C5-443E-A641-78FDF5B2D95F}" type="slidenum">
              <a:rPr lang="x-none" sz="1400">
                <a:latin typeface="Arial" pitchFamily="34" charset="0"/>
                <a:cs typeface="Arial" charset="0"/>
              </a:rPr>
              <a:pPr algn="r" eaLnBrk="0" hangingPunct="0"/>
              <a:t>21</a:t>
            </a:fld>
            <a:endParaRPr lang="en-US" sz="1400" dirty="0">
              <a:latin typeface="Arial" pitchFamily="34" charset="0"/>
              <a:cs typeface="Arial" charset="0"/>
            </a:endParaRPr>
          </a:p>
        </p:txBody>
      </p:sp>
      <p:sp>
        <p:nvSpPr>
          <p:cNvPr id="25604"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560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7"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8"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9"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93DDB9A-5ED8-4763-8C74-C5EE7CC10B86}" type="slidenum">
              <a:rPr lang="x-none" sz="1400">
                <a:latin typeface="Arial" pitchFamily="34" charset="0"/>
                <a:cs typeface="Arial" charset="0"/>
              </a:rPr>
              <a:pPr algn="r" eaLnBrk="0" hangingPunct="0"/>
              <a:t>22</a:t>
            </a:fld>
            <a:endParaRPr lang="en-US" sz="1400" dirty="0">
              <a:latin typeface="Arial" pitchFamily="34" charset="0"/>
              <a:cs typeface="Arial" charset="0"/>
            </a:endParaRPr>
          </a:p>
        </p:txBody>
      </p:sp>
      <p:sp>
        <p:nvSpPr>
          <p:cNvPr id="26628"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6629"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663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1"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2" name="AutoShape 6"/>
          <p:cNvSpPr>
            <a:spLocks noChangeArrowheads="1"/>
          </p:cNvSpPr>
          <p:nvPr/>
        </p:nvSpPr>
        <p:spPr bwMode="auto">
          <a:xfrm>
            <a:off x="47244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r>
              <a:rPr lang="en-US" sz="2400" b="1" dirty="0">
                <a:solidFill>
                  <a:schemeClr val="bg2"/>
                </a:solidFill>
                <a:latin typeface="Arial" pitchFamily="34" charset="0"/>
                <a:cs typeface="Courier New" pitchFamily="49" charset="0"/>
              </a:rPr>
              <a:t>read(0)</a:t>
            </a:r>
          </a:p>
        </p:txBody>
      </p:sp>
      <p:sp>
        <p:nvSpPr>
          <p:cNvPr id="26633"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6634" name="AutoShape 9"/>
          <p:cNvSpPr>
            <a:spLocks noChangeArrowheads="1"/>
          </p:cNvSpPr>
          <p:nvPr/>
        </p:nvSpPr>
        <p:spPr bwMode="auto">
          <a:xfrm>
            <a:off x="2070100" y="1841500"/>
            <a:ext cx="3898900" cy="2590800"/>
          </a:xfrm>
          <a:prstGeom prst="wedgeRoundRectCallout">
            <a:avLst>
              <a:gd name="adj1" fmla="val -36116"/>
              <a:gd name="adj2" fmla="val 69977"/>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66CC"/>
              </a:solidFill>
              <a:latin typeface="Courier New" pitchFamily="49" charset="0"/>
              <a:cs typeface="Courier New" pitchFamily="49" charset="0"/>
            </a:endParaRPr>
          </a:p>
        </p:txBody>
      </p:sp>
      <p:sp>
        <p:nvSpPr>
          <p:cNvPr id="26635" name="Text Box 10"/>
          <p:cNvSpPr txBox="1">
            <a:spLocks noChangeArrowheads="1"/>
          </p:cNvSpPr>
          <p:nvPr/>
        </p:nvSpPr>
        <p:spPr bwMode="auto">
          <a:xfrm>
            <a:off x="1038225" y="4954588"/>
            <a:ext cx="41751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new value</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7608AE9-EF64-44C4-B673-E18A3EEC1B9C}" type="slidenum">
              <a:rPr lang="x-none" sz="1400">
                <a:latin typeface="Arial" pitchFamily="34" charset="0"/>
                <a:cs typeface="Arial" charset="0"/>
              </a:rPr>
              <a:pPr algn="r" eaLnBrk="0" hangingPunct="0"/>
              <a:t>23</a:t>
            </a:fld>
            <a:endParaRPr lang="en-US" sz="1400" dirty="0">
              <a:latin typeface="Arial" pitchFamily="34" charset="0"/>
              <a:cs typeface="Arial" charset="0"/>
            </a:endParaRPr>
          </a:p>
        </p:txBody>
      </p:sp>
      <p:sp>
        <p:nvSpPr>
          <p:cNvPr id="27652"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7653"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4" name="AutoShape 4"/>
          <p:cNvSpPr>
            <a:spLocks noChangeArrowheads="1"/>
          </p:cNvSpPr>
          <p:nvPr/>
        </p:nvSpPr>
        <p:spPr bwMode="auto">
          <a:xfrm>
            <a:off x="21336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endParaRPr lang="en-US" sz="2400" b="1" dirty="0">
              <a:latin typeface="Arial" pitchFamily="34" charset="0"/>
              <a:cs typeface="Courier New" pitchFamily="49" charset="0"/>
            </a:endParaRPr>
          </a:p>
        </p:txBody>
      </p:sp>
      <p:sp>
        <p:nvSpPr>
          <p:cNvPr id="27655"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7656"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7"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7658" name="AutoShape 9"/>
          <p:cNvSpPr>
            <a:spLocks noChangeArrowheads="1"/>
          </p:cNvSpPr>
          <p:nvPr/>
        </p:nvSpPr>
        <p:spPr bwMode="auto">
          <a:xfrm>
            <a:off x="3289300" y="1854200"/>
            <a:ext cx="3898900" cy="2590800"/>
          </a:xfrm>
          <a:prstGeom prst="wedgeRoundRectCallout">
            <a:avLst>
              <a:gd name="adj1" fmla="val -18852"/>
              <a:gd name="adj2" fmla="val 70954"/>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66CC"/>
              </a:solidFill>
              <a:latin typeface="Courier New" pitchFamily="49" charset="0"/>
              <a:cs typeface="Courier New" pitchFamily="49" charset="0"/>
            </a:endParaRPr>
          </a:p>
        </p:txBody>
      </p:sp>
      <p:sp>
        <p:nvSpPr>
          <p:cNvPr id="27659" name="Text Box 10"/>
          <p:cNvSpPr txBox="1">
            <a:spLocks noChangeArrowheads="1"/>
          </p:cNvSpPr>
          <p:nvPr/>
        </p:nvSpPr>
        <p:spPr bwMode="auto">
          <a:xfrm>
            <a:off x="3019425" y="4978400"/>
            <a:ext cx="40608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old value</a:t>
            </a:r>
          </a:p>
        </p:txBody>
      </p:sp>
      <p:sp>
        <p:nvSpPr>
          <p:cNvPr id="12" name="Footer Placeholder 1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5CE9C4B-722B-4AD8-B33B-E10DA7CC8C72}" type="slidenum">
              <a:rPr lang="x-none" sz="1400">
                <a:latin typeface="Arial" pitchFamily="34" charset="0"/>
                <a:cs typeface="Arial" charset="0"/>
              </a:rPr>
              <a:pPr algn="r" eaLnBrk="0" hangingPunct="0"/>
              <a:t>24</a:t>
            </a:fld>
            <a:endParaRPr lang="en-US" sz="1400" dirty="0">
              <a:latin typeface="Arial" pitchFamily="34" charset="0"/>
              <a:cs typeface="Arial" charset="0"/>
            </a:endParaRPr>
          </a:p>
        </p:txBody>
      </p:sp>
      <p:sp>
        <p:nvSpPr>
          <p:cNvPr id="28676" name="Rectangle 2"/>
          <p:cNvSpPr>
            <a:spLocks noGrp="1" noChangeArrowheads="1"/>
          </p:cNvSpPr>
          <p:nvPr>
            <p:ph type="title" idx="4294967295"/>
          </p:nvPr>
        </p:nvSpPr>
        <p:spPr/>
        <p:txBody>
          <a:bodyPr/>
          <a:lstStyle/>
          <a:p>
            <a:pPr eaLnBrk="1" hangingPunct="1"/>
            <a:r>
              <a:rPr lang="en-US" dirty="0" smtClean="0">
                <a:cs typeface="Arial" charset="0"/>
              </a:rPr>
              <a:t>Regular or Not?</a:t>
            </a:r>
          </a:p>
        </p:txBody>
      </p:sp>
      <p:sp>
        <p:nvSpPr>
          <p:cNvPr id="28677"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78"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79"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80"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81"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9833" name="Text Box 9"/>
          <p:cNvSpPr txBox="1">
            <a:spLocks noChangeArrowheads="1"/>
          </p:cNvSpPr>
          <p:nvPr/>
        </p:nvSpPr>
        <p:spPr bwMode="auto">
          <a:xfrm rot="1956617">
            <a:off x="5372100" y="2029331"/>
            <a:ext cx="2117725" cy="584775"/>
          </a:xfrm>
          <a:prstGeom prst="rect">
            <a:avLst/>
          </a:prstGeom>
          <a:noFill/>
          <a:ln w="38100" algn="ctr">
            <a:solidFill>
              <a:srgbClr val="FF0000"/>
            </a:solid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regular</a:t>
            </a:r>
          </a:p>
        </p:txBody>
      </p:sp>
      <p:sp>
        <p:nvSpPr>
          <p:cNvPr id="11" name="Footer Placeholder 1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3"/>
                                        </p:tgtEl>
                                        <p:attrNameLst>
                                          <p:attrName>style.visibility</p:attrName>
                                        </p:attrNameLst>
                                      </p:cBhvr>
                                      <p:to>
                                        <p:strVal val="visible"/>
                                      </p:to>
                                    </p:set>
                                    <p:animEffect transition="in" filter="blinds(horizontal)">
                                      <p:cBhvr>
                                        <p:cTn id="7" dur="500"/>
                                        <p:tgtEl>
                                          <p:spTgt spid="589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3"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68AF1C-088A-488D-BB48-12B65C76C774}" type="slidenum">
              <a:rPr lang="x-none" sz="1400">
                <a:latin typeface="Arial" pitchFamily="34" charset="0"/>
                <a:cs typeface="Arial" charset="0"/>
              </a:rPr>
              <a:pPr algn="r" eaLnBrk="0" hangingPunct="0"/>
              <a:t>25</a:t>
            </a:fld>
            <a:endParaRPr lang="en-US" sz="1400" dirty="0">
              <a:latin typeface="Arial" pitchFamily="34" charset="0"/>
              <a:cs typeface="Arial" charset="0"/>
            </a:endParaRPr>
          </a:p>
        </p:txBody>
      </p:sp>
      <p:sp>
        <p:nvSpPr>
          <p:cNvPr id="29700" name="Rectangle 2"/>
          <p:cNvSpPr>
            <a:spLocks noGrp="1" noChangeArrowheads="1"/>
          </p:cNvSpPr>
          <p:nvPr>
            <p:ph type="title" idx="4294967295"/>
          </p:nvPr>
        </p:nvSpPr>
        <p:spPr/>
        <p:txBody>
          <a:bodyPr/>
          <a:lstStyle/>
          <a:p>
            <a:pPr eaLnBrk="1" hangingPunct="1"/>
            <a:r>
              <a:rPr lang="en-US" dirty="0" smtClean="0">
                <a:cs typeface="Arial" charset="0"/>
              </a:rPr>
              <a:t>Regular ≠ </a:t>
            </a:r>
            <a:r>
              <a:rPr lang="en-US" dirty="0" err="1" smtClean="0">
                <a:cs typeface="Arial" charset="0"/>
              </a:rPr>
              <a:t>Linearizable</a:t>
            </a:r>
            <a:endParaRPr lang="en-US" dirty="0" smtClean="0">
              <a:cs typeface="Arial" charset="0"/>
            </a:endParaRPr>
          </a:p>
        </p:txBody>
      </p:sp>
      <p:sp>
        <p:nvSpPr>
          <p:cNvPr id="58675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58675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7"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8"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9705"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6760" name="Line 8"/>
          <p:cNvSpPr>
            <a:spLocks noChangeShapeType="1"/>
          </p:cNvSpPr>
          <p:nvPr/>
        </p:nvSpPr>
        <p:spPr bwMode="auto">
          <a:xfrm>
            <a:off x="4548188" y="3513138"/>
            <a:ext cx="0" cy="2354262"/>
          </a:xfrm>
          <a:prstGeom prst="line">
            <a:avLst/>
          </a:prstGeom>
          <a:noFill/>
          <a:ln w="76200">
            <a:solidFill>
              <a:schemeClr val="accent2"/>
            </a:solidFill>
            <a:prstDash val="sysDot"/>
            <a:round/>
            <a:headEnd/>
            <a:tailEnd/>
          </a:ln>
        </p:spPr>
        <p:txBody>
          <a:bodyPr wrap="none" anchor="ctr"/>
          <a:lstStyle/>
          <a:p>
            <a:endParaRPr lang="en-US"/>
          </a:p>
        </p:txBody>
      </p:sp>
      <p:sp>
        <p:nvSpPr>
          <p:cNvPr id="586761" name="AutoShape 9"/>
          <p:cNvSpPr>
            <a:spLocks noChangeArrowheads="1"/>
          </p:cNvSpPr>
          <p:nvPr/>
        </p:nvSpPr>
        <p:spPr bwMode="auto">
          <a:xfrm>
            <a:off x="4381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write(1) already happened</a:t>
            </a:r>
          </a:p>
        </p:txBody>
      </p:sp>
      <p:sp>
        <p:nvSpPr>
          <p:cNvPr id="586762" name="AutoShape 10"/>
          <p:cNvSpPr>
            <a:spLocks noChangeArrowheads="1"/>
          </p:cNvSpPr>
          <p:nvPr/>
        </p:nvSpPr>
        <p:spPr bwMode="auto">
          <a:xfrm>
            <a:off x="5162550" y="4287838"/>
            <a:ext cx="3430588" cy="665162"/>
          </a:xfrm>
          <a:prstGeom prst="wedgeRoundRectCallout">
            <a:avLst>
              <a:gd name="adj1" fmla="val -29731"/>
              <a:gd name="adj2" fmla="val -11515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smtClean="0">
                <a:solidFill>
                  <a:srgbClr val="0000FF"/>
                </a:solidFill>
                <a:latin typeface="Arial" pitchFamily="34" charset="0"/>
                <a:cs typeface="Courier New" pitchFamily="49" charset="0"/>
              </a:rPr>
              <a:t>can’t explain </a:t>
            </a:r>
            <a:r>
              <a:rPr lang="en-US" sz="2800" b="1" dirty="0">
                <a:solidFill>
                  <a:srgbClr val="0000FF"/>
                </a:solidFill>
                <a:latin typeface="Arial" pitchFamily="34" charset="0"/>
                <a:cs typeface="Courier New" pitchFamily="49" charset="0"/>
              </a:rPr>
              <a:t>this!</a:t>
            </a:r>
          </a:p>
        </p:txBody>
      </p:sp>
      <p:sp>
        <p:nvSpPr>
          <p:cNvPr id="13" name="Footer Placeholder 1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5"/>
                                        </p:tgtEl>
                                        <p:attrNameLst>
                                          <p:attrName>style.visibility</p:attrName>
                                        </p:attrNameLst>
                                      </p:cBhvr>
                                      <p:to>
                                        <p:strVal val="visible"/>
                                      </p:to>
                                    </p:set>
                                    <p:animEffect transition="in" filter="blinds(horizontal)">
                                      <p:cBhvr>
                                        <p:cTn id="7" dur="500"/>
                                        <p:tgtEl>
                                          <p:spTgt spid="58675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6757"/>
                                        </p:tgtEl>
                                        <p:attrNameLst>
                                          <p:attrName>style.visibility</p:attrName>
                                        </p:attrNameLst>
                                      </p:cBhvr>
                                      <p:to>
                                        <p:strVal val="visible"/>
                                      </p:to>
                                    </p:set>
                                    <p:animEffect transition="in" filter="blinds(horizontal)">
                                      <p:cBhvr>
                                        <p:cTn id="11" dur="500"/>
                                        <p:tgtEl>
                                          <p:spTgt spid="58675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6756"/>
                                        </p:tgtEl>
                                        <p:attrNameLst>
                                          <p:attrName>style.visibility</p:attrName>
                                        </p:attrNameLst>
                                      </p:cBhvr>
                                      <p:to>
                                        <p:strVal val="visible"/>
                                      </p:to>
                                    </p:set>
                                    <p:animEffect transition="in" filter="blinds(horizontal)">
                                      <p:cBhvr>
                                        <p:cTn id="15" dur="500"/>
                                        <p:tgtEl>
                                          <p:spTgt spid="58675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86758"/>
                                        </p:tgtEl>
                                        <p:attrNameLst>
                                          <p:attrName>style.visibility</p:attrName>
                                        </p:attrNameLst>
                                      </p:cBhvr>
                                      <p:to>
                                        <p:strVal val="visible"/>
                                      </p:to>
                                    </p:set>
                                    <p:animEffect transition="in" filter="blinds(horizontal)">
                                      <p:cBhvr>
                                        <p:cTn id="19" dur="500"/>
                                        <p:tgtEl>
                                          <p:spTgt spid="58675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86760"/>
                                        </p:tgtEl>
                                        <p:attrNameLst>
                                          <p:attrName>style.visibility</p:attrName>
                                        </p:attrNameLst>
                                      </p:cBhvr>
                                      <p:to>
                                        <p:strVal val="visible"/>
                                      </p:to>
                                    </p:set>
                                    <p:animEffect transition="in" filter="blinds(horizontal)">
                                      <p:cBhvr>
                                        <p:cTn id="24" dur="500"/>
                                        <p:tgtEl>
                                          <p:spTgt spid="58676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86761"/>
                                        </p:tgtEl>
                                        <p:attrNameLst>
                                          <p:attrName>style.visibility</p:attrName>
                                        </p:attrNameLst>
                                      </p:cBhvr>
                                      <p:to>
                                        <p:strVal val="visible"/>
                                      </p:to>
                                    </p:set>
                                    <p:animEffect transition="in" filter="blinds(horizontal)">
                                      <p:cBhvr>
                                        <p:cTn id="27" dur="500"/>
                                        <p:tgtEl>
                                          <p:spTgt spid="5867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6762"/>
                                        </p:tgtEl>
                                        <p:attrNameLst>
                                          <p:attrName>style.visibility</p:attrName>
                                        </p:attrNameLst>
                                      </p:cBhvr>
                                      <p:to>
                                        <p:strVal val="visible"/>
                                      </p:to>
                                    </p:set>
                                    <p:animEffect transition="in" filter="blinds(horizontal)">
                                      <p:cBhvr>
                                        <p:cTn id="32" dur="500"/>
                                        <p:tgtEl>
                                          <p:spTgt spid="586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nimBg="1"/>
      <p:bldP spid="586756" grpId="0" animBg="1"/>
      <p:bldP spid="586757" grpId="0" animBg="1"/>
      <p:bldP spid="586758" grpId="0" animBg="1"/>
      <p:bldP spid="586760" grpId="0" animBg="1"/>
      <p:bldP spid="586761" grpId="0" animBg="1"/>
      <p:bldP spid="586762"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8E11BCB-CD13-433B-8F80-ABB53A48F507}" type="slidenum">
              <a:rPr lang="x-none" sz="1400">
                <a:latin typeface="Arial" pitchFamily="34" charset="0"/>
                <a:cs typeface="Arial" charset="0"/>
              </a:rPr>
              <a:pPr algn="r" eaLnBrk="0" hangingPunct="0"/>
              <a:t>26</a:t>
            </a:fld>
            <a:endParaRPr lang="en-US" sz="1400" dirty="0">
              <a:latin typeface="Arial" pitchFamily="34" charset="0"/>
              <a:cs typeface="Arial" charset="0"/>
            </a:endParaRPr>
          </a:p>
        </p:txBody>
      </p:sp>
      <p:sp>
        <p:nvSpPr>
          <p:cNvPr id="30724" name="Rectangle 2"/>
          <p:cNvSpPr>
            <a:spLocks noGrp="1" noChangeArrowheads="1"/>
          </p:cNvSpPr>
          <p:nvPr>
            <p:ph type="title" idx="4294967295"/>
          </p:nvPr>
        </p:nvSpPr>
        <p:spPr/>
        <p:txBody>
          <a:bodyPr/>
          <a:lstStyle/>
          <a:p>
            <a:pPr eaLnBrk="1" hangingPunct="1"/>
            <a:r>
              <a:rPr lang="en-US" dirty="0" smtClean="0">
                <a:cs typeface="Arial" charset="0"/>
              </a:rPr>
              <a:t>Atomic Register</a:t>
            </a:r>
          </a:p>
        </p:txBody>
      </p:sp>
      <p:sp>
        <p:nvSpPr>
          <p:cNvPr id="404483"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4"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5" name="Text Box 5"/>
          <p:cNvSpPr txBox="1">
            <a:spLocks noChangeArrowheads="1"/>
          </p:cNvSpPr>
          <p:nvPr/>
        </p:nvSpPr>
        <p:spPr bwMode="auto">
          <a:xfrm>
            <a:off x="1143000" y="4953000"/>
            <a:ext cx="6705600" cy="1066800"/>
          </a:xfrm>
          <a:prstGeom prst="rect">
            <a:avLst/>
          </a:prstGeom>
          <a:noFill/>
          <a:ln w="9525">
            <a:noFill/>
            <a:miter lim="800000"/>
            <a:headEnd/>
            <a:tailEnd/>
          </a:ln>
        </p:spPr>
        <p:txBody>
          <a:bodyPr>
            <a:spAutoFit/>
          </a:bodyPr>
          <a:lstStyle/>
          <a:p>
            <a:pPr algn="ctr" eaLnBrk="0" hangingPunct="0"/>
            <a:r>
              <a:rPr lang="en-US" sz="3200" dirty="0" err="1">
                <a:solidFill>
                  <a:srgbClr val="FF0000"/>
                </a:solidFill>
                <a:latin typeface="Arial" pitchFamily="34" charset="0"/>
                <a:cs typeface="Courier New" pitchFamily="49" charset="0"/>
              </a:rPr>
              <a:t>Linearizable</a:t>
            </a:r>
            <a:r>
              <a:rPr lang="en-US" sz="3200" dirty="0">
                <a:solidFill>
                  <a:srgbClr val="FF0000"/>
                </a:solidFill>
                <a:latin typeface="Arial" pitchFamily="34" charset="0"/>
                <a:cs typeface="Courier New" pitchFamily="49" charset="0"/>
              </a:rPr>
              <a:t> to sequential safe register</a:t>
            </a:r>
          </a:p>
        </p:txBody>
      </p:sp>
      <p:sp>
        <p:nvSpPr>
          <p:cNvPr id="404486"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7"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8"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11" name="Footer Placeholder 1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4484"/>
                                        </p:tgtEl>
                                        <p:attrNameLst>
                                          <p:attrName>style.visibility</p:attrName>
                                        </p:attrNameLst>
                                      </p:cBhvr>
                                      <p:to>
                                        <p:strVal val="visible"/>
                                      </p:to>
                                    </p:set>
                                    <p:animEffect transition="in" filter="blinds(horizontal)">
                                      <p:cBhvr>
                                        <p:cTn id="11" dur="500"/>
                                        <p:tgtEl>
                                          <p:spTgt spid="40448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4486"/>
                                        </p:tgtEl>
                                        <p:attrNameLst>
                                          <p:attrName>style.visibility</p:attrName>
                                        </p:attrNameLst>
                                      </p:cBhvr>
                                      <p:to>
                                        <p:strVal val="visible"/>
                                      </p:to>
                                    </p:set>
                                    <p:animEffect transition="in" filter="blinds(horizontal)">
                                      <p:cBhvr>
                                        <p:cTn id="15" dur="500"/>
                                        <p:tgtEl>
                                          <p:spTgt spid="40448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04487"/>
                                        </p:tgtEl>
                                        <p:attrNameLst>
                                          <p:attrName>style.visibility</p:attrName>
                                        </p:attrNameLst>
                                      </p:cBhvr>
                                      <p:to>
                                        <p:strVal val="visible"/>
                                      </p:to>
                                    </p:set>
                                    <p:animEffect transition="in" filter="blinds(horizontal)">
                                      <p:cBhvr>
                                        <p:cTn id="19" dur="500"/>
                                        <p:tgtEl>
                                          <p:spTgt spid="40448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04488"/>
                                        </p:tgtEl>
                                        <p:attrNameLst>
                                          <p:attrName>style.visibility</p:attrName>
                                        </p:attrNameLst>
                                      </p:cBhvr>
                                      <p:to>
                                        <p:strVal val="visible"/>
                                      </p:to>
                                    </p:set>
                                    <p:animEffect transition="in" filter="blinds(horizontal)">
                                      <p:cBhvr>
                                        <p:cTn id="23" dur="500"/>
                                        <p:tgtEl>
                                          <p:spTgt spid="404488"/>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4485"/>
                                        </p:tgtEl>
                                        <p:attrNameLst>
                                          <p:attrName>style.visibility</p:attrName>
                                        </p:attrNameLst>
                                      </p:cBhvr>
                                      <p:to>
                                        <p:strVal val="visible"/>
                                      </p:to>
                                    </p:set>
                                    <p:animEffect transition="in" filter="blinds(horizontal)">
                                      <p:cBhvr>
                                        <p:cTn id="27"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P spid="404484" grpId="0" animBg="1"/>
      <p:bldP spid="404485" grpId="0"/>
      <p:bldP spid="404486" grpId="0" animBg="1"/>
      <p:bldP spid="404487" grpId="0" animBg="1"/>
      <p:bldP spid="404488" grpId="0"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078AC79-5F15-43B2-9C6F-441F989371D5}" type="slidenum">
              <a:rPr lang="x-none" sz="1400">
                <a:latin typeface="Arial" pitchFamily="34" charset="0"/>
                <a:cs typeface="Arial" charset="0"/>
              </a:rPr>
              <a:pPr algn="r" eaLnBrk="0" hangingPunct="0"/>
              <a:t>27</a:t>
            </a:fld>
            <a:endParaRPr lang="en-US" sz="1400" dirty="0">
              <a:latin typeface="Arial" pitchFamily="34" charset="0"/>
              <a:cs typeface="Arial" charset="0"/>
            </a:endParaRPr>
          </a:p>
        </p:txBody>
      </p:sp>
      <p:sp>
        <p:nvSpPr>
          <p:cNvPr id="31748" name="Rectangle 2"/>
          <p:cNvSpPr>
            <a:spLocks noGrp="1" noChangeArrowheads="1"/>
          </p:cNvSpPr>
          <p:nvPr>
            <p:ph type="title" idx="4294967295"/>
          </p:nvPr>
        </p:nvSpPr>
        <p:spPr/>
        <p:txBody>
          <a:bodyPr/>
          <a:lstStyle/>
          <a:p>
            <a:pPr eaLnBrk="1" hangingPunct="1"/>
            <a:r>
              <a:rPr lang="en-US" dirty="0" smtClean="0">
                <a:cs typeface="Arial" charset="0"/>
              </a:rPr>
              <a:t>Atomic Register</a:t>
            </a:r>
          </a:p>
        </p:txBody>
      </p:sp>
      <p:sp>
        <p:nvSpPr>
          <p:cNvPr id="3174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write(1001)</a:t>
            </a:r>
          </a:p>
        </p:txBody>
      </p:sp>
      <p:sp>
        <p:nvSpPr>
          <p:cNvPr id="3175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read(1001)</a:t>
            </a:r>
          </a:p>
        </p:txBody>
      </p:sp>
      <p:sp>
        <p:nvSpPr>
          <p:cNvPr id="31751"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write(1010)</a:t>
            </a:r>
          </a:p>
        </p:txBody>
      </p:sp>
      <p:sp>
        <p:nvSpPr>
          <p:cNvPr id="31752"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3"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4"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31755" name="Line 15"/>
          <p:cNvSpPr>
            <a:spLocks noChangeShapeType="1"/>
          </p:cNvSpPr>
          <p:nvPr/>
        </p:nvSpPr>
        <p:spPr bwMode="auto">
          <a:xfrm>
            <a:off x="1701800" y="2476500"/>
            <a:ext cx="0" cy="457200"/>
          </a:xfrm>
          <a:prstGeom prst="line">
            <a:avLst/>
          </a:prstGeom>
          <a:noFill/>
          <a:ln w="76200">
            <a:solidFill>
              <a:srgbClr val="FF3300"/>
            </a:solidFill>
            <a:round/>
            <a:headEnd/>
            <a:tailEnd/>
          </a:ln>
        </p:spPr>
        <p:txBody>
          <a:bodyPr/>
          <a:lstStyle/>
          <a:p>
            <a:endParaRPr lang="en-US"/>
          </a:p>
        </p:txBody>
      </p:sp>
      <p:sp>
        <p:nvSpPr>
          <p:cNvPr id="31756" name="Line 16"/>
          <p:cNvSpPr>
            <a:spLocks noChangeShapeType="1"/>
          </p:cNvSpPr>
          <p:nvPr/>
        </p:nvSpPr>
        <p:spPr bwMode="auto">
          <a:xfrm>
            <a:off x="3086100" y="3314700"/>
            <a:ext cx="0" cy="457200"/>
          </a:xfrm>
          <a:prstGeom prst="line">
            <a:avLst/>
          </a:prstGeom>
          <a:noFill/>
          <a:ln w="76200">
            <a:solidFill>
              <a:srgbClr val="FF3300"/>
            </a:solidFill>
            <a:round/>
            <a:headEnd/>
            <a:tailEnd/>
          </a:ln>
        </p:spPr>
        <p:txBody>
          <a:bodyPr/>
          <a:lstStyle/>
          <a:p>
            <a:endParaRPr lang="en-US"/>
          </a:p>
        </p:txBody>
      </p:sp>
      <p:sp>
        <p:nvSpPr>
          <p:cNvPr id="31757" name="Line 17"/>
          <p:cNvSpPr>
            <a:spLocks noChangeShapeType="1"/>
          </p:cNvSpPr>
          <p:nvPr/>
        </p:nvSpPr>
        <p:spPr bwMode="auto">
          <a:xfrm>
            <a:off x="4483100" y="2476500"/>
            <a:ext cx="0" cy="457200"/>
          </a:xfrm>
          <a:prstGeom prst="line">
            <a:avLst/>
          </a:prstGeom>
          <a:noFill/>
          <a:ln w="76200">
            <a:solidFill>
              <a:srgbClr val="0000FF"/>
            </a:solidFill>
            <a:round/>
            <a:headEnd/>
            <a:tailEnd/>
          </a:ln>
        </p:spPr>
        <p:txBody>
          <a:bodyPr/>
          <a:lstStyle/>
          <a:p>
            <a:endParaRPr lang="en-US"/>
          </a:p>
        </p:txBody>
      </p:sp>
      <p:sp>
        <p:nvSpPr>
          <p:cNvPr id="31758" name="Line 18"/>
          <p:cNvSpPr>
            <a:spLocks noChangeShapeType="1"/>
          </p:cNvSpPr>
          <p:nvPr/>
        </p:nvSpPr>
        <p:spPr bwMode="auto">
          <a:xfrm>
            <a:off x="5753100" y="3314700"/>
            <a:ext cx="0" cy="457200"/>
          </a:xfrm>
          <a:prstGeom prst="line">
            <a:avLst/>
          </a:prstGeom>
          <a:noFill/>
          <a:ln w="76200">
            <a:solidFill>
              <a:srgbClr val="0000FF"/>
            </a:solidFill>
            <a:round/>
            <a:headEnd/>
            <a:tailEnd/>
          </a:ln>
        </p:spPr>
        <p:txBody>
          <a:bodyPr/>
          <a:lstStyle/>
          <a:p>
            <a:endParaRPr lang="en-US"/>
          </a:p>
        </p:txBody>
      </p:sp>
      <p:sp>
        <p:nvSpPr>
          <p:cNvPr id="31759" name="Line 19"/>
          <p:cNvSpPr>
            <a:spLocks noChangeShapeType="1"/>
          </p:cNvSpPr>
          <p:nvPr/>
        </p:nvSpPr>
        <p:spPr bwMode="auto">
          <a:xfrm>
            <a:off x="7404100" y="2476500"/>
            <a:ext cx="0" cy="457200"/>
          </a:xfrm>
          <a:prstGeom prst="line">
            <a:avLst/>
          </a:prstGeom>
          <a:noFill/>
          <a:ln w="76200">
            <a:solidFill>
              <a:srgbClr val="0000FF"/>
            </a:solidFill>
            <a:round/>
            <a:headEnd/>
            <a:tailEnd/>
          </a:ln>
        </p:spPr>
        <p:txBody>
          <a:bodyPr/>
          <a:lstStyle/>
          <a:p>
            <a:endParaRPr lang="en-US"/>
          </a:p>
        </p:txBody>
      </p:sp>
      <p:sp>
        <p:nvSpPr>
          <p:cNvPr id="16" name="Footer Placeholder 1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037E29-59E7-4F83-A195-FCBBF0424D73}" type="slidenum">
              <a:rPr lang="x-none" sz="1400">
                <a:latin typeface="Arial" pitchFamily="34" charset="0"/>
                <a:cs typeface="Arial" charset="0"/>
              </a:rPr>
              <a:pPr algn="r" eaLnBrk="0" hangingPunct="0"/>
              <a:t>28</a:t>
            </a:fld>
            <a:endParaRPr lang="en-US" sz="1400" dirty="0">
              <a:latin typeface="Arial" pitchFamily="34" charset="0"/>
              <a:cs typeface="Arial" charset="0"/>
            </a:endParaRPr>
          </a:p>
        </p:txBody>
      </p:sp>
      <p:sp>
        <p:nvSpPr>
          <p:cNvPr id="32772" name="Rectangle 4"/>
          <p:cNvSpPr>
            <a:spLocks noGrp="1" noChangeArrowheads="1"/>
          </p:cNvSpPr>
          <p:nvPr>
            <p:ph type="title" idx="4294967295"/>
          </p:nvPr>
        </p:nvSpPr>
        <p:spPr/>
        <p:txBody>
          <a:bodyPr/>
          <a:lstStyle/>
          <a:p>
            <a:pPr eaLnBrk="1" hangingPunct="1"/>
            <a:r>
              <a:rPr lang="en-US" dirty="0" smtClean="0">
                <a:cs typeface="Arial" charset="0"/>
              </a:rPr>
              <a:t>Register Space</a:t>
            </a:r>
          </a:p>
        </p:txBody>
      </p:sp>
      <p:sp>
        <p:nvSpPr>
          <p:cNvPr id="32773" name="Line 6"/>
          <p:cNvSpPr>
            <a:spLocks noChangeShapeType="1"/>
          </p:cNvSpPr>
          <p:nvPr/>
        </p:nvSpPr>
        <p:spPr bwMode="auto">
          <a:xfrm>
            <a:off x="3825875" y="2438400"/>
            <a:ext cx="0" cy="2286000"/>
          </a:xfrm>
          <a:prstGeom prst="line">
            <a:avLst/>
          </a:prstGeom>
          <a:noFill/>
          <a:ln w="38100">
            <a:solidFill>
              <a:schemeClr val="tx1"/>
            </a:solidFill>
            <a:round/>
            <a:headEnd type="triangle" w="med" len="med"/>
            <a:tailEnd/>
          </a:ln>
        </p:spPr>
        <p:txBody>
          <a:bodyPr/>
          <a:lstStyle/>
          <a:p>
            <a:endParaRPr lang="en-US"/>
          </a:p>
        </p:txBody>
      </p:sp>
      <p:sp>
        <p:nvSpPr>
          <p:cNvPr id="32774" name="Line 7"/>
          <p:cNvSpPr>
            <a:spLocks noChangeShapeType="1"/>
          </p:cNvSpPr>
          <p:nvPr/>
        </p:nvSpPr>
        <p:spPr bwMode="auto">
          <a:xfrm flipH="1">
            <a:off x="3825875" y="3505200"/>
            <a:ext cx="1752600" cy="1219200"/>
          </a:xfrm>
          <a:prstGeom prst="line">
            <a:avLst/>
          </a:prstGeom>
          <a:noFill/>
          <a:ln w="38100">
            <a:solidFill>
              <a:schemeClr val="tx1"/>
            </a:solidFill>
            <a:round/>
            <a:headEnd type="triangle" w="med" len="med"/>
            <a:tailEnd/>
          </a:ln>
        </p:spPr>
        <p:txBody>
          <a:bodyPr/>
          <a:lstStyle/>
          <a:p>
            <a:endParaRPr lang="en-US"/>
          </a:p>
        </p:txBody>
      </p:sp>
      <p:sp>
        <p:nvSpPr>
          <p:cNvPr id="32775" name="Line 8"/>
          <p:cNvSpPr>
            <a:spLocks noChangeShapeType="1"/>
          </p:cNvSpPr>
          <p:nvPr/>
        </p:nvSpPr>
        <p:spPr bwMode="auto">
          <a:xfrm flipH="1" flipV="1">
            <a:off x="3825875" y="4724400"/>
            <a:ext cx="1981200" cy="533400"/>
          </a:xfrm>
          <a:prstGeom prst="line">
            <a:avLst/>
          </a:prstGeom>
          <a:noFill/>
          <a:ln w="38100">
            <a:solidFill>
              <a:schemeClr val="tx1"/>
            </a:solidFill>
            <a:round/>
            <a:headEnd type="triangle" w="med" len="med"/>
            <a:tailEnd/>
          </a:ln>
        </p:spPr>
        <p:txBody>
          <a:bodyPr/>
          <a:lstStyle/>
          <a:p>
            <a:endParaRPr lang="en-US"/>
          </a:p>
        </p:txBody>
      </p:sp>
      <p:sp>
        <p:nvSpPr>
          <p:cNvPr id="32776" name="Text Box 9"/>
          <p:cNvSpPr txBox="1">
            <a:spLocks noChangeArrowheads="1"/>
          </p:cNvSpPr>
          <p:nvPr/>
        </p:nvSpPr>
        <p:spPr bwMode="auto">
          <a:xfrm>
            <a:off x="2720975" y="2898775"/>
            <a:ext cx="971550"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MRMW</a:t>
            </a:r>
          </a:p>
        </p:txBody>
      </p:sp>
      <p:sp>
        <p:nvSpPr>
          <p:cNvPr id="32777" name="Text Box 10"/>
          <p:cNvSpPr txBox="1">
            <a:spLocks noChangeArrowheads="1"/>
          </p:cNvSpPr>
          <p:nvPr/>
        </p:nvSpPr>
        <p:spPr bwMode="auto">
          <a:xfrm>
            <a:off x="2751138" y="3584575"/>
            <a:ext cx="928687"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MRSW</a:t>
            </a:r>
          </a:p>
        </p:txBody>
      </p:sp>
      <p:sp>
        <p:nvSpPr>
          <p:cNvPr id="32778" name="Text Box 11"/>
          <p:cNvSpPr txBox="1">
            <a:spLocks noChangeArrowheads="1"/>
          </p:cNvSpPr>
          <p:nvPr/>
        </p:nvSpPr>
        <p:spPr bwMode="auto">
          <a:xfrm>
            <a:off x="2781300" y="4270375"/>
            <a:ext cx="885825"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SRSW</a:t>
            </a:r>
          </a:p>
        </p:txBody>
      </p:sp>
      <p:sp>
        <p:nvSpPr>
          <p:cNvPr id="32779" name="Text Box 12"/>
          <p:cNvSpPr txBox="1">
            <a:spLocks noChangeArrowheads="1"/>
          </p:cNvSpPr>
          <p:nvPr/>
        </p:nvSpPr>
        <p:spPr bwMode="auto">
          <a:xfrm>
            <a:off x="3299946" y="4956175"/>
            <a:ext cx="671979"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Safe</a:t>
            </a:r>
          </a:p>
        </p:txBody>
      </p:sp>
      <p:sp>
        <p:nvSpPr>
          <p:cNvPr id="32780" name="Text Box 13"/>
          <p:cNvSpPr txBox="1">
            <a:spLocks noChangeArrowheads="1"/>
          </p:cNvSpPr>
          <p:nvPr/>
        </p:nvSpPr>
        <p:spPr bwMode="auto">
          <a:xfrm>
            <a:off x="3753549" y="5184775"/>
            <a:ext cx="1043876"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Regular</a:t>
            </a:r>
          </a:p>
        </p:txBody>
      </p:sp>
      <p:sp>
        <p:nvSpPr>
          <p:cNvPr id="32781" name="Text Box 14"/>
          <p:cNvSpPr txBox="1">
            <a:spLocks noChangeArrowheads="1"/>
          </p:cNvSpPr>
          <p:nvPr/>
        </p:nvSpPr>
        <p:spPr bwMode="auto">
          <a:xfrm>
            <a:off x="4363894" y="5413375"/>
            <a:ext cx="966931"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Atomic</a:t>
            </a:r>
          </a:p>
        </p:txBody>
      </p:sp>
      <p:sp>
        <p:nvSpPr>
          <p:cNvPr id="32782" name="Text Box 15"/>
          <p:cNvSpPr txBox="1">
            <a:spLocks noChangeArrowheads="1"/>
          </p:cNvSpPr>
          <p:nvPr/>
        </p:nvSpPr>
        <p:spPr bwMode="auto">
          <a:xfrm>
            <a:off x="5227638" y="3736975"/>
            <a:ext cx="1208087" cy="366713"/>
          </a:xfrm>
          <a:prstGeom prst="rect">
            <a:avLst/>
          </a:prstGeom>
          <a:noFill/>
          <a:ln w="9525">
            <a:noFill/>
            <a:miter lim="800000"/>
            <a:headEnd/>
            <a:tailEnd/>
          </a:ln>
        </p:spPr>
        <p:txBody>
          <a:bodyPr wrap="none">
            <a:spAutoFit/>
          </a:bodyPr>
          <a:lstStyle/>
          <a:p>
            <a:pPr algn="r"/>
            <a:r>
              <a:rPr lang="en-US" b="1" i="1" dirty="0" smtClean="0">
                <a:solidFill>
                  <a:srgbClr val="0066CC"/>
                </a:solidFill>
                <a:latin typeface="Arial" pitchFamily="34" charset="0"/>
                <a:cs typeface="Courier New" pitchFamily="49" charset="0"/>
              </a:rPr>
              <a:t>m</a:t>
            </a:r>
            <a:r>
              <a:rPr lang="en-US" b="1" dirty="0" smtClean="0">
                <a:solidFill>
                  <a:srgbClr val="0066CC"/>
                </a:solidFill>
                <a:latin typeface="Arial" pitchFamily="34" charset="0"/>
                <a:cs typeface="Courier New" pitchFamily="49" charset="0"/>
              </a:rPr>
              <a:t>-valued</a:t>
            </a:r>
            <a:endParaRPr lang="en-US" b="1" dirty="0">
              <a:solidFill>
                <a:srgbClr val="0066CC"/>
              </a:solidFill>
              <a:latin typeface="Arial" pitchFamily="34" charset="0"/>
              <a:cs typeface="Courier New" pitchFamily="49" charset="0"/>
            </a:endParaRPr>
          </a:p>
        </p:txBody>
      </p:sp>
      <p:sp>
        <p:nvSpPr>
          <p:cNvPr id="32783" name="Text Box 16"/>
          <p:cNvSpPr txBox="1">
            <a:spLocks noChangeArrowheads="1"/>
          </p:cNvSpPr>
          <p:nvPr/>
        </p:nvSpPr>
        <p:spPr bwMode="auto">
          <a:xfrm>
            <a:off x="4400753" y="4206875"/>
            <a:ext cx="1095172"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Boolean</a:t>
            </a:r>
          </a:p>
        </p:txBody>
      </p:sp>
      <p:sp>
        <p:nvSpPr>
          <p:cNvPr id="32784" name="Line 17"/>
          <p:cNvSpPr>
            <a:spLocks noChangeShapeType="1"/>
          </p:cNvSpPr>
          <p:nvPr/>
        </p:nvSpPr>
        <p:spPr bwMode="auto">
          <a:xfrm>
            <a:off x="3787775" y="4495800"/>
            <a:ext cx="76200" cy="0"/>
          </a:xfrm>
          <a:prstGeom prst="line">
            <a:avLst/>
          </a:prstGeom>
          <a:noFill/>
          <a:ln w="38100">
            <a:solidFill>
              <a:schemeClr val="tx1"/>
            </a:solidFill>
            <a:round/>
            <a:headEnd/>
            <a:tailEnd/>
          </a:ln>
        </p:spPr>
        <p:txBody>
          <a:bodyPr/>
          <a:lstStyle/>
          <a:p>
            <a:endParaRPr lang="en-US"/>
          </a:p>
        </p:txBody>
      </p:sp>
      <p:sp>
        <p:nvSpPr>
          <p:cNvPr id="32785" name="Line 18"/>
          <p:cNvSpPr>
            <a:spLocks noChangeShapeType="1"/>
          </p:cNvSpPr>
          <p:nvPr/>
        </p:nvSpPr>
        <p:spPr bwMode="auto">
          <a:xfrm>
            <a:off x="3787775" y="3810000"/>
            <a:ext cx="76200" cy="0"/>
          </a:xfrm>
          <a:prstGeom prst="line">
            <a:avLst/>
          </a:prstGeom>
          <a:noFill/>
          <a:ln w="38100">
            <a:solidFill>
              <a:schemeClr val="tx1"/>
            </a:solidFill>
            <a:round/>
            <a:headEnd/>
            <a:tailEnd/>
          </a:ln>
        </p:spPr>
        <p:txBody>
          <a:bodyPr/>
          <a:lstStyle/>
          <a:p>
            <a:endParaRPr lang="en-US"/>
          </a:p>
        </p:txBody>
      </p:sp>
      <p:sp>
        <p:nvSpPr>
          <p:cNvPr id="32786" name="Line 19"/>
          <p:cNvSpPr>
            <a:spLocks noChangeShapeType="1"/>
          </p:cNvSpPr>
          <p:nvPr/>
        </p:nvSpPr>
        <p:spPr bwMode="auto">
          <a:xfrm>
            <a:off x="3787775" y="3048000"/>
            <a:ext cx="76200" cy="0"/>
          </a:xfrm>
          <a:prstGeom prst="line">
            <a:avLst/>
          </a:prstGeom>
          <a:noFill/>
          <a:ln w="38100">
            <a:solidFill>
              <a:schemeClr val="tx1"/>
            </a:solidFill>
            <a:round/>
            <a:headEnd/>
            <a:tailEnd/>
          </a:ln>
        </p:spPr>
        <p:txBody>
          <a:bodyPr/>
          <a:lstStyle/>
          <a:p>
            <a:endParaRPr lang="en-US"/>
          </a:p>
        </p:txBody>
      </p:sp>
      <p:sp>
        <p:nvSpPr>
          <p:cNvPr id="32787" name="Line 20"/>
          <p:cNvSpPr>
            <a:spLocks noChangeShapeType="1"/>
          </p:cNvSpPr>
          <p:nvPr/>
        </p:nvSpPr>
        <p:spPr bwMode="auto">
          <a:xfrm>
            <a:off x="4441825" y="4244975"/>
            <a:ext cx="101600" cy="26988"/>
          </a:xfrm>
          <a:prstGeom prst="line">
            <a:avLst/>
          </a:prstGeom>
          <a:noFill/>
          <a:ln w="38100">
            <a:solidFill>
              <a:schemeClr val="tx1"/>
            </a:solidFill>
            <a:round/>
            <a:headEnd/>
            <a:tailEnd/>
          </a:ln>
        </p:spPr>
        <p:txBody>
          <a:bodyPr/>
          <a:lstStyle/>
          <a:p>
            <a:endParaRPr lang="en-US"/>
          </a:p>
        </p:txBody>
      </p:sp>
      <p:sp>
        <p:nvSpPr>
          <p:cNvPr id="32788" name="Line 21"/>
          <p:cNvSpPr>
            <a:spLocks noChangeShapeType="1"/>
          </p:cNvSpPr>
          <p:nvPr/>
        </p:nvSpPr>
        <p:spPr bwMode="auto">
          <a:xfrm>
            <a:off x="5073650" y="3795713"/>
            <a:ext cx="101600" cy="26987"/>
          </a:xfrm>
          <a:prstGeom prst="line">
            <a:avLst/>
          </a:prstGeom>
          <a:noFill/>
          <a:ln w="38100">
            <a:solidFill>
              <a:schemeClr val="tx1"/>
            </a:solidFill>
            <a:round/>
            <a:headEnd/>
            <a:tailEnd/>
          </a:ln>
        </p:spPr>
        <p:txBody>
          <a:bodyPr/>
          <a:lstStyle/>
          <a:p>
            <a:endParaRPr lang="en-US"/>
          </a:p>
        </p:txBody>
      </p:sp>
      <p:sp>
        <p:nvSpPr>
          <p:cNvPr id="32789" name="Line 22"/>
          <p:cNvSpPr>
            <a:spLocks noChangeShapeType="1"/>
          </p:cNvSpPr>
          <p:nvPr/>
        </p:nvSpPr>
        <p:spPr bwMode="auto">
          <a:xfrm flipV="1">
            <a:off x="3962400" y="4779963"/>
            <a:ext cx="68263" cy="55562"/>
          </a:xfrm>
          <a:prstGeom prst="line">
            <a:avLst/>
          </a:prstGeom>
          <a:noFill/>
          <a:ln w="38100">
            <a:solidFill>
              <a:schemeClr val="tx1"/>
            </a:solidFill>
            <a:round/>
            <a:headEnd/>
            <a:tailEnd/>
          </a:ln>
        </p:spPr>
        <p:txBody>
          <a:bodyPr/>
          <a:lstStyle/>
          <a:p>
            <a:endParaRPr lang="en-US"/>
          </a:p>
        </p:txBody>
      </p:sp>
      <p:sp>
        <p:nvSpPr>
          <p:cNvPr id="32790" name="Line 23"/>
          <p:cNvSpPr>
            <a:spLocks noChangeShapeType="1"/>
          </p:cNvSpPr>
          <p:nvPr/>
        </p:nvSpPr>
        <p:spPr bwMode="auto">
          <a:xfrm flipV="1">
            <a:off x="4602163" y="4949825"/>
            <a:ext cx="68262" cy="55563"/>
          </a:xfrm>
          <a:prstGeom prst="line">
            <a:avLst/>
          </a:prstGeom>
          <a:noFill/>
          <a:ln w="38100">
            <a:solidFill>
              <a:schemeClr val="tx1"/>
            </a:solidFill>
            <a:round/>
            <a:headEnd/>
            <a:tailEnd/>
          </a:ln>
        </p:spPr>
        <p:txBody>
          <a:bodyPr/>
          <a:lstStyle/>
          <a:p>
            <a:endParaRPr lang="en-US"/>
          </a:p>
        </p:txBody>
      </p:sp>
      <p:sp>
        <p:nvSpPr>
          <p:cNvPr id="32791" name="Line 24"/>
          <p:cNvSpPr>
            <a:spLocks noChangeShapeType="1"/>
          </p:cNvSpPr>
          <p:nvPr/>
        </p:nvSpPr>
        <p:spPr bwMode="auto">
          <a:xfrm flipV="1">
            <a:off x="5237163" y="5129213"/>
            <a:ext cx="68262" cy="55562"/>
          </a:xfrm>
          <a:prstGeom prst="line">
            <a:avLst/>
          </a:prstGeom>
          <a:noFill/>
          <a:ln w="38100">
            <a:solidFill>
              <a:schemeClr val="tx1"/>
            </a:solidFill>
            <a:round/>
            <a:headEnd/>
            <a:tailEnd/>
          </a:ln>
        </p:spPr>
        <p:txBody>
          <a:bodyPr/>
          <a:lstStyle/>
          <a:p>
            <a:endParaRPr lang="en-US"/>
          </a:p>
        </p:txBody>
      </p:sp>
      <p:sp>
        <p:nvSpPr>
          <p:cNvPr id="24" name="Footer Placeholder 2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184B805-06E4-420C-8973-62CA9655981F}" type="slidenum">
              <a:rPr lang="x-none" sz="1400">
                <a:latin typeface="Arial" pitchFamily="34" charset="0"/>
                <a:cs typeface="Arial" charset="0"/>
              </a:rPr>
              <a:pPr algn="r" eaLnBrk="0" hangingPunct="0"/>
              <a:t>29</a:t>
            </a:fld>
            <a:endParaRPr lang="en-US" sz="1400" dirty="0">
              <a:latin typeface="Arial" pitchFamily="34" charset="0"/>
              <a:cs typeface="Arial" charset="0"/>
            </a:endParaRPr>
          </a:p>
        </p:txBody>
      </p:sp>
      <p:sp>
        <p:nvSpPr>
          <p:cNvPr id="33796" name="Rectangle 2"/>
          <p:cNvSpPr>
            <a:spLocks noGrp="1" noChangeArrowheads="1"/>
          </p:cNvSpPr>
          <p:nvPr>
            <p:ph type="title" idx="4294967295"/>
          </p:nvPr>
        </p:nvSpPr>
        <p:spPr/>
        <p:txBody>
          <a:bodyPr/>
          <a:lstStyle/>
          <a:p>
            <a:pPr eaLnBrk="1" hangingPunct="1"/>
            <a:r>
              <a:rPr lang="en-US" dirty="0" smtClean="0">
                <a:cs typeface="Arial" charset="0"/>
              </a:rPr>
              <a:t>Weakest Register</a:t>
            </a:r>
          </a:p>
        </p:txBody>
      </p:sp>
      <p:grpSp>
        <p:nvGrpSpPr>
          <p:cNvPr id="33797" name="Group 3"/>
          <p:cNvGrpSpPr>
            <a:grpSpLocks/>
          </p:cNvGrpSpPr>
          <p:nvPr/>
        </p:nvGrpSpPr>
        <p:grpSpPr bwMode="auto">
          <a:xfrm>
            <a:off x="1981200" y="3200400"/>
            <a:ext cx="1447800" cy="1295400"/>
            <a:chOff x="3168" y="1824"/>
            <a:chExt cx="912" cy="816"/>
          </a:xfrm>
        </p:grpSpPr>
        <p:sp>
          <p:nvSpPr>
            <p:cNvPr id="33816" name="Freeform 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7" name="Freeform 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8" name="Freeform 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3820" name="Freeform 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3821" name="Freeform 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3822" name="Freeform 1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3" name="Freeform 1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1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798" name="Freeform 13"/>
          <p:cNvSpPr>
            <a:spLocks/>
          </p:cNvSpPr>
          <p:nvPr/>
        </p:nvSpPr>
        <p:spPr bwMode="auto">
          <a:xfrm>
            <a:off x="2514600" y="4419600"/>
            <a:ext cx="1219200" cy="3048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33799" name="Group 15"/>
          <p:cNvGrpSpPr>
            <a:grpSpLocks/>
          </p:cNvGrpSpPr>
          <p:nvPr/>
        </p:nvGrpSpPr>
        <p:grpSpPr bwMode="auto">
          <a:xfrm>
            <a:off x="5638800" y="3124200"/>
            <a:ext cx="1447800" cy="1295400"/>
            <a:chOff x="4224" y="2256"/>
            <a:chExt cx="912" cy="816"/>
          </a:xfrm>
        </p:grpSpPr>
        <p:sp>
          <p:nvSpPr>
            <p:cNvPr id="33807"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8"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9"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0"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1"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2"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3"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4"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5"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00" name="AutoShape 25"/>
          <p:cNvSpPr>
            <a:spLocks noChangeArrowheads="1"/>
          </p:cNvSpPr>
          <p:nvPr/>
        </p:nvSpPr>
        <p:spPr bwMode="auto">
          <a:xfrm>
            <a:off x="4191000" y="2209800"/>
            <a:ext cx="1447800" cy="1066800"/>
          </a:xfrm>
          <a:prstGeom prst="cloudCallout">
            <a:avLst>
              <a:gd name="adj1" fmla="val 40458"/>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a:t>
            </a:r>
          </a:p>
        </p:txBody>
      </p:sp>
      <p:sp>
        <p:nvSpPr>
          <p:cNvPr id="33801" name="Text Box 26"/>
          <p:cNvSpPr txBox="1">
            <a:spLocks noChangeArrowheads="1"/>
          </p:cNvSpPr>
          <p:nvPr/>
        </p:nvSpPr>
        <p:spPr bwMode="auto">
          <a:xfrm>
            <a:off x="3657600" y="4343400"/>
            <a:ext cx="457200" cy="762000"/>
          </a:xfrm>
          <a:prstGeom prst="rect">
            <a:avLst/>
          </a:prstGeom>
          <a:noFill/>
          <a:ln w="38100">
            <a:noFill/>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a:t>
            </a:r>
          </a:p>
        </p:txBody>
      </p:sp>
      <p:sp>
        <p:nvSpPr>
          <p:cNvPr id="396315" name="Text Box 27"/>
          <p:cNvSpPr txBox="1">
            <a:spLocks noChangeArrowheads="1"/>
          </p:cNvSpPr>
          <p:nvPr/>
        </p:nvSpPr>
        <p:spPr bwMode="auto">
          <a:xfrm>
            <a:off x="4495800" y="4419600"/>
            <a:ext cx="533400" cy="800100"/>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a:t>
            </a:r>
          </a:p>
        </p:txBody>
      </p:sp>
      <p:sp>
        <p:nvSpPr>
          <p:cNvPr id="33803" name="Text Box 28"/>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3804" name="Text Box 30"/>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3805" name="Text Box 31"/>
          <p:cNvSpPr txBox="1">
            <a:spLocks noChangeArrowheads="1"/>
          </p:cNvSpPr>
          <p:nvPr/>
        </p:nvSpPr>
        <p:spPr bwMode="auto">
          <a:xfrm>
            <a:off x="2514600" y="5334000"/>
            <a:ext cx="44196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Safe Boolean register</a:t>
            </a:r>
          </a:p>
        </p:txBody>
      </p:sp>
      <p:sp>
        <p:nvSpPr>
          <p:cNvPr id="33806" name="Freeform 32"/>
          <p:cNvSpPr>
            <a:spLocks/>
          </p:cNvSpPr>
          <p:nvPr/>
        </p:nvSpPr>
        <p:spPr bwMode="auto">
          <a:xfrm rot="585974">
            <a:off x="5289550" y="4075113"/>
            <a:ext cx="522288"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6D4D9AE-3D8E-4DF5-8CEB-1DA8367AFC42}" type="slidenum">
              <a:rPr lang="x-none" sz="1400">
                <a:latin typeface="Arial" pitchFamily="34" charset="0"/>
                <a:cs typeface="Arial" charset="0"/>
              </a:rPr>
              <a:pPr algn="r" eaLnBrk="0" hangingPunct="0"/>
              <a:t>3</a:t>
            </a:fld>
            <a:endParaRPr lang="en-US" sz="1400" dirty="0">
              <a:latin typeface="Arial" pitchFamily="34" charset="0"/>
              <a:cs typeface="Arial" charset="0"/>
            </a:endParaRPr>
          </a:p>
        </p:txBody>
      </p:sp>
      <p:sp>
        <p:nvSpPr>
          <p:cNvPr id="6148" name="Rectangle 2"/>
          <p:cNvSpPr>
            <a:spLocks noGrp="1" noChangeArrowheads="1"/>
          </p:cNvSpPr>
          <p:nvPr>
            <p:ph type="title" idx="4294967295"/>
          </p:nvPr>
        </p:nvSpPr>
        <p:spPr>
          <a:xfrm>
            <a:off x="457200" y="274638"/>
            <a:ext cx="5513388" cy="1143000"/>
          </a:xfrm>
        </p:spPr>
        <p:txBody>
          <a:bodyPr/>
          <a:lstStyle/>
          <a:p>
            <a:pPr eaLnBrk="1" hangingPunct="1"/>
            <a:r>
              <a:rPr lang="en-US" dirty="0" smtClean="0">
                <a:cs typeface="Arial" charset="0"/>
              </a:rPr>
              <a:t>Alan Turing</a:t>
            </a:r>
          </a:p>
        </p:txBody>
      </p:sp>
      <p:sp>
        <p:nvSpPr>
          <p:cNvPr id="6149" name="Rectangle 3"/>
          <p:cNvSpPr>
            <a:spLocks noGrp="1" noChangeArrowheads="1"/>
          </p:cNvSpPr>
          <p:nvPr>
            <p:ph type="body" sz="half" idx="4294967295"/>
          </p:nvPr>
        </p:nvSpPr>
        <p:spPr>
          <a:xfrm>
            <a:off x="515938" y="2787650"/>
            <a:ext cx="7923212" cy="3297238"/>
          </a:xfrm>
        </p:spPr>
        <p:txBody>
          <a:bodyPr/>
          <a:lstStyle/>
          <a:p>
            <a:pPr eaLnBrk="1" hangingPunct="1"/>
            <a:r>
              <a:rPr lang="en-US" sz="2800" dirty="0" smtClean="0"/>
              <a:t>Showed what is and is not computable on a sequential machine.  </a:t>
            </a:r>
          </a:p>
          <a:p>
            <a:pPr eaLnBrk="1" hangingPunct="1"/>
            <a:r>
              <a:rPr lang="en-US" sz="2800" dirty="0" smtClean="0"/>
              <a:t>Still best model there is. </a:t>
            </a:r>
          </a:p>
        </p:txBody>
      </p:sp>
      <p:pic>
        <p:nvPicPr>
          <p:cNvPr id="6150" name="Picture 4" descr="pass"/>
          <p:cNvPicPr>
            <a:picLocks noGrp="1" noChangeAspect="1" noChangeArrowheads="1"/>
          </p:cNvPicPr>
          <p:nvPr>
            <p:ph sz="half" idx="4294967295"/>
          </p:nvPr>
        </p:nvPicPr>
        <p:blipFill>
          <a:blip r:embed="rId3" cstate="print"/>
          <a:srcRect/>
          <a:stretch>
            <a:fillRect/>
          </a:stretch>
        </p:blipFill>
        <p:spPr>
          <a:xfrm>
            <a:off x="5965825" y="712788"/>
            <a:ext cx="1619250" cy="2028825"/>
          </a:xfrm>
          <a:noFill/>
        </p:spPr>
      </p:pic>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Rectangle 45"/>
          <p:cNvSpPr>
            <a:spLocks noChangeArrowheads="1"/>
          </p:cNvSpPr>
          <p:nvPr/>
        </p:nvSpPr>
        <p:spPr bwMode="auto">
          <a:xfrm>
            <a:off x="1993900" y="3225800"/>
            <a:ext cx="4914900" cy="1447800"/>
          </a:xfrm>
          <a:prstGeom prst="rect">
            <a:avLst/>
          </a:prstGeom>
          <a:solidFill>
            <a:schemeClr val="hlink"/>
          </a:solidFill>
          <a:ln w="9525" algn="ctr">
            <a:solidFill>
              <a:schemeClr val="accent3"/>
            </a:solidFill>
            <a:miter lim="800000"/>
            <a:headEnd/>
            <a:tailEnd/>
          </a:ln>
          <a:effectLst>
            <a:outerShdw blurRad="50800" dist="38100" dir="2700000" algn="tl" rotWithShape="0">
              <a:prstClr val="black">
                <a:alpha val="40000"/>
              </a:prstClr>
            </a:outerShdw>
          </a:effectLst>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348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144728D-1368-461A-9100-E6A1E579E983}" type="slidenum">
              <a:rPr lang="x-none" sz="1400">
                <a:latin typeface="Arial" pitchFamily="34" charset="0"/>
                <a:cs typeface="Arial" charset="0"/>
              </a:rPr>
              <a:pPr algn="r" eaLnBrk="0" hangingPunct="0"/>
              <a:t>30</a:t>
            </a:fld>
            <a:endParaRPr lang="en-US" sz="1400" dirty="0">
              <a:latin typeface="Arial" pitchFamily="34" charset="0"/>
              <a:cs typeface="Arial" charset="0"/>
            </a:endParaRPr>
          </a:p>
        </p:txBody>
      </p:sp>
      <p:sp>
        <p:nvSpPr>
          <p:cNvPr id="34821" name="Rectangle 2"/>
          <p:cNvSpPr>
            <a:spLocks noGrp="1" noChangeArrowheads="1"/>
          </p:cNvSpPr>
          <p:nvPr>
            <p:ph type="title" idx="4294967295"/>
          </p:nvPr>
        </p:nvSpPr>
        <p:spPr/>
        <p:txBody>
          <a:bodyPr/>
          <a:lstStyle/>
          <a:p>
            <a:pPr eaLnBrk="1" hangingPunct="1"/>
            <a:r>
              <a:rPr lang="en-US" dirty="0" smtClean="0">
                <a:cs typeface="Arial" charset="0"/>
              </a:rPr>
              <a:t>Weakest Register</a:t>
            </a:r>
          </a:p>
        </p:txBody>
      </p:sp>
      <p:sp>
        <p:nvSpPr>
          <p:cNvPr id="34822" name="Text Box 27"/>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4823" name="Text Box 28"/>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4824" name="Text Box 29"/>
          <p:cNvSpPr txBox="1">
            <a:spLocks noChangeArrowheads="1"/>
          </p:cNvSpPr>
          <p:nvPr/>
        </p:nvSpPr>
        <p:spPr bwMode="auto">
          <a:xfrm>
            <a:off x="609600" y="5041900"/>
            <a:ext cx="7429500" cy="1066800"/>
          </a:xfrm>
          <a:prstGeom prst="rect">
            <a:avLst/>
          </a:prstGeom>
          <a:noFill/>
          <a:ln w="9525">
            <a:noFill/>
            <a:miter lim="800000"/>
            <a:headEnd/>
            <a:tailEnd/>
          </a:ln>
        </p:spPr>
        <p:txBody>
          <a:bodyPr>
            <a:spAutoFit/>
          </a:bodyPr>
          <a:lstStyle/>
          <a:p>
            <a:pPr algn="ctr" eaLnBrk="0" hangingPunct="0"/>
            <a:r>
              <a:rPr lang="en-US" sz="3200" dirty="0">
                <a:solidFill>
                  <a:schemeClr val="tx2"/>
                </a:solidFill>
                <a:latin typeface="Arial" pitchFamily="34" charset="0"/>
                <a:cs typeface="Courier New" pitchFamily="49" charset="0"/>
              </a:rPr>
              <a:t>Get correct reading if not during state transition</a:t>
            </a:r>
          </a:p>
        </p:txBody>
      </p:sp>
      <p:grpSp>
        <p:nvGrpSpPr>
          <p:cNvPr id="34825" name="Group 44"/>
          <p:cNvGrpSpPr>
            <a:grpSpLocks/>
          </p:cNvGrpSpPr>
          <p:nvPr/>
        </p:nvGrpSpPr>
        <p:grpSpPr bwMode="auto">
          <a:xfrm>
            <a:off x="2616200" y="3454400"/>
            <a:ext cx="3873500" cy="1147763"/>
            <a:chOff x="1664" y="2176"/>
            <a:chExt cx="2440" cy="723"/>
          </a:xfrm>
        </p:grpSpPr>
        <p:sp>
          <p:nvSpPr>
            <p:cNvPr id="34832" name="AutoShape 32"/>
            <p:cNvSpPr>
              <a:spLocks noChangeArrowheads="1"/>
            </p:cNvSpPr>
            <p:nvPr/>
          </p:nvSpPr>
          <p:spPr bwMode="auto">
            <a:xfrm rot="-5400000">
              <a:off x="2672" y="2248"/>
              <a:ext cx="352" cy="2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0 w 21600"/>
                <a:gd name="T13" fmla="*/ 4500 h 21600"/>
                <a:gd name="T14" fmla="*/ 1712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28575" algn="ctr">
              <a:solidFill>
                <a:schemeClr val="tx1"/>
              </a:solidFill>
              <a:miter lim="800000"/>
              <a:headEnd/>
              <a:tailEnd/>
            </a:ln>
          </p:spPr>
          <p:txBody>
            <a:bodyPr wrap="none" anchor="ctr">
              <a:spAutoFit/>
            </a:bodyPr>
            <a:lstStyle/>
            <a:p>
              <a:endParaRPr lang="en-US"/>
            </a:p>
          </p:txBody>
        </p:sp>
        <p:sp>
          <p:nvSpPr>
            <p:cNvPr id="34833" name="Line 33"/>
            <p:cNvSpPr>
              <a:spLocks noChangeShapeType="1"/>
            </p:cNvSpPr>
            <p:nvPr/>
          </p:nvSpPr>
          <p:spPr bwMode="auto">
            <a:xfrm>
              <a:off x="2424" y="2264"/>
              <a:ext cx="296" cy="0"/>
            </a:xfrm>
            <a:prstGeom prst="line">
              <a:avLst/>
            </a:prstGeom>
            <a:noFill/>
            <a:ln w="28575">
              <a:solidFill>
                <a:schemeClr val="tx1"/>
              </a:solidFill>
              <a:round/>
              <a:headEnd/>
              <a:tailEnd/>
            </a:ln>
          </p:spPr>
          <p:txBody>
            <a:bodyPr wrap="none">
              <a:spAutoFit/>
            </a:bodyPr>
            <a:lstStyle/>
            <a:p>
              <a:endParaRPr lang="en-US"/>
            </a:p>
          </p:txBody>
        </p:sp>
        <p:sp>
          <p:nvSpPr>
            <p:cNvPr id="34834" name="Line 34"/>
            <p:cNvSpPr>
              <a:spLocks noChangeShapeType="1"/>
            </p:cNvSpPr>
            <p:nvPr/>
          </p:nvSpPr>
          <p:spPr bwMode="auto">
            <a:xfrm>
              <a:off x="2432" y="2520"/>
              <a:ext cx="296" cy="0"/>
            </a:xfrm>
            <a:prstGeom prst="line">
              <a:avLst/>
            </a:prstGeom>
            <a:noFill/>
            <a:ln w="28575">
              <a:solidFill>
                <a:schemeClr val="tx1"/>
              </a:solidFill>
              <a:round/>
              <a:headEnd/>
              <a:tailEnd/>
            </a:ln>
          </p:spPr>
          <p:txBody>
            <a:bodyPr wrap="none">
              <a:spAutoFit/>
            </a:bodyPr>
            <a:lstStyle/>
            <a:p>
              <a:endParaRPr lang="en-US"/>
            </a:p>
          </p:txBody>
        </p:sp>
        <p:sp>
          <p:nvSpPr>
            <p:cNvPr id="34835" name="Line 35"/>
            <p:cNvSpPr>
              <a:spLocks noChangeShapeType="1"/>
            </p:cNvSpPr>
            <p:nvPr/>
          </p:nvSpPr>
          <p:spPr bwMode="auto">
            <a:xfrm>
              <a:off x="2992" y="2376"/>
              <a:ext cx="296" cy="0"/>
            </a:xfrm>
            <a:prstGeom prst="line">
              <a:avLst/>
            </a:prstGeom>
            <a:noFill/>
            <a:ln w="28575">
              <a:solidFill>
                <a:schemeClr val="tx1"/>
              </a:solidFill>
              <a:round/>
              <a:headEnd/>
              <a:tailEnd/>
            </a:ln>
          </p:spPr>
          <p:txBody>
            <a:bodyPr wrap="none">
              <a:spAutoFit/>
            </a:bodyPr>
            <a:lstStyle/>
            <a:p>
              <a:endParaRPr lang="en-US"/>
            </a:p>
          </p:txBody>
        </p:sp>
        <p:sp>
          <p:nvSpPr>
            <p:cNvPr id="34836" name="Text Box 36"/>
            <p:cNvSpPr txBox="1">
              <a:spLocks noChangeArrowheads="1"/>
            </p:cNvSpPr>
            <p:nvPr/>
          </p:nvSpPr>
          <p:spPr bwMode="auto">
            <a:xfrm>
              <a:off x="2494" y="2657"/>
              <a:ext cx="779" cy="24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err="1">
                  <a:solidFill>
                    <a:schemeClr val="accent3"/>
                  </a:solidFill>
                  <a:latin typeface="Arial" pitchFamily="34" charset="0"/>
                  <a:cs typeface="Courier New" pitchFamily="49" charset="0"/>
                </a:rPr>
                <a:t>flipflop</a:t>
              </a:r>
              <a:endParaRPr lang="en-US" sz="2400" b="1" dirty="0">
                <a:solidFill>
                  <a:schemeClr val="accent3"/>
                </a:solidFill>
                <a:latin typeface="Arial" pitchFamily="34" charset="0"/>
                <a:cs typeface="Courier New" pitchFamily="49" charset="0"/>
              </a:endParaRPr>
            </a:p>
          </p:txBody>
        </p:sp>
        <p:sp>
          <p:nvSpPr>
            <p:cNvPr id="34837" name="Freeform 41"/>
            <p:cNvSpPr>
              <a:spLocks/>
            </p:cNvSpPr>
            <p:nvPr/>
          </p:nvSpPr>
          <p:spPr bwMode="auto">
            <a:xfrm>
              <a:off x="1664" y="2200"/>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sp>
          <p:nvSpPr>
            <p:cNvPr id="34838" name="Freeform 43"/>
            <p:cNvSpPr>
              <a:spLocks/>
            </p:cNvSpPr>
            <p:nvPr/>
          </p:nvSpPr>
          <p:spPr bwMode="auto">
            <a:xfrm>
              <a:off x="3496" y="2176"/>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grpSp>
      <p:sp>
        <p:nvSpPr>
          <p:cNvPr id="34826" name="Text Box 46"/>
          <p:cNvSpPr txBox="1">
            <a:spLocks noChangeArrowheads="1"/>
          </p:cNvSpPr>
          <p:nvPr/>
        </p:nvSpPr>
        <p:spPr bwMode="auto">
          <a:xfrm>
            <a:off x="23622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7" name="Text Box 47"/>
          <p:cNvSpPr txBox="1">
            <a:spLocks noChangeArrowheads="1"/>
          </p:cNvSpPr>
          <p:nvPr/>
        </p:nvSpPr>
        <p:spPr bwMode="auto">
          <a:xfrm>
            <a:off x="28194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28" name="Text Box 48"/>
          <p:cNvSpPr txBox="1">
            <a:spLocks noChangeArrowheads="1"/>
          </p:cNvSpPr>
          <p:nvPr/>
        </p:nvSpPr>
        <p:spPr bwMode="auto">
          <a:xfrm>
            <a:off x="32766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9" name="Text Box 49"/>
          <p:cNvSpPr txBox="1">
            <a:spLocks noChangeArrowheads="1"/>
          </p:cNvSpPr>
          <p:nvPr/>
        </p:nvSpPr>
        <p:spPr bwMode="auto">
          <a:xfrm>
            <a:off x="53340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30" name="Text Box 50"/>
          <p:cNvSpPr txBox="1">
            <a:spLocks noChangeArrowheads="1"/>
          </p:cNvSpPr>
          <p:nvPr/>
        </p:nvSpPr>
        <p:spPr bwMode="auto">
          <a:xfrm>
            <a:off x="57912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31" name="Text Box 51"/>
          <p:cNvSpPr txBox="1">
            <a:spLocks noChangeArrowheads="1"/>
          </p:cNvSpPr>
          <p:nvPr/>
        </p:nvSpPr>
        <p:spPr bwMode="auto">
          <a:xfrm>
            <a:off x="62484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23" name="Footer Placeholder 2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0F6F1B-37AB-45E2-8B84-C619DE4E2716}" type="slidenum">
              <a:rPr lang="x-none" sz="1400">
                <a:latin typeface="Arial" pitchFamily="34" charset="0"/>
                <a:cs typeface="Arial" charset="0"/>
              </a:rPr>
              <a:pPr algn="r" eaLnBrk="0" hangingPunct="0"/>
              <a:t>31</a:t>
            </a:fld>
            <a:endParaRPr lang="en-US" sz="1400" dirty="0">
              <a:latin typeface="Arial" pitchFamily="34" charset="0"/>
              <a:cs typeface="Arial" charset="0"/>
            </a:endParaRPr>
          </a:p>
        </p:txBody>
      </p:sp>
      <p:sp>
        <p:nvSpPr>
          <p:cNvPr id="35844" name="Rectangle 2"/>
          <p:cNvSpPr>
            <a:spLocks noGrp="1" noChangeArrowheads="1"/>
          </p:cNvSpPr>
          <p:nvPr>
            <p:ph type="title" idx="4294967295"/>
          </p:nvPr>
        </p:nvSpPr>
        <p:spPr/>
        <p:txBody>
          <a:bodyPr/>
          <a:lstStyle/>
          <a:p>
            <a:pPr eaLnBrk="1" hangingPunct="1"/>
            <a:r>
              <a:rPr lang="en-US" dirty="0" smtClean="0">
                <a:cs typeface="Arial" charset="0"/>
              </a:rPr>
              <a:t>Results</a:t>
            </a:r>
          </a:p>
        </p:txBody>
      </p:sp>
      <p:sp>
        <p:nvSpPr>
          <p:cNvPr id="35845" name="Rectangle 3"/>
          <p:cNvSpPr>
            <a:spLocks noGrp="1" noChangeArrowheads="1"/>
          </p:cNvSpPr>
          <p:nvPr>
            <p:ph type="body" idx="4294967295"/>
          </p:nvPr>
        </p:nvSpPr>
        <p:spPr/>
        <p:txBody>
          <a:bodyPr/>
          <a:lstStyle/>
          <a:p>
            <a:pPr eaLnBrk="1" hangingPunct="1"/>
            <a:r>
              <a:rPr lang="en-US" smtClean="0"/>
              <a:t>From SRSW safe Boolean register</a:t>
            </a:r>
          </a:p>
          <a:p>
            <a:pPr lvl="1" eaLnBrk="1" hangingPunct="1"/>
            <a:r>
              <a:rPr lang="en-US" smtClean="0"/>
              <a:t>All the other registers</a:t>
            </a:r>
          </a:p>
          <a:p>
            <a:pPr lvl="1" eaLnBrk="1" hangingPunct="1"/>
            <a:r>
              <a:rPr lang="en-US" smtClean="0"/>
              <a:t>Mutual exclusion</a:t>
            </a:r>
          </a:p>
          <a:p>
            <a:pPr eaLnBrk="1" hangingPunct="1"/>
            <a:r>
              <a:rPr lang="en-US" smtClean="0"/>
              <a:t>But not everything!</a:t>
            </a:r>
          </a:p>
          <a:p>
            <a:pPr lvl="1" eaLnBrk="1" hangingPunct="1"/>
            <a:r>
              <a:rPr lang="en-US" smtClean="0"/>
              <a:t>Consensus hierarchy</a:t>
            </a:r>
          </a:p>
        </p:txBody>
      </p:sp>
      <p:sp>
        <p:nvSpPr>
          <p:cNvPr id="410628" name="AutoShape 4"/>
          <p:cNvSpPr>
            <a:spLocks noChangeArrowheads="1"/>
          </p:cNvSpPr>
          <p:nvPr/>
        </p:nvSpPr>
        <p:spPr bwMode="auto">
          <a:xfrm>
            <a:off x="1066800" y="2133600"/>
            <a:ext cx="4343400" cy="1143000"/>
          </a:xfrm>
          <a:prstGeom prst="wedgeRoundRectCallout">
            <a:avLst>
              <a:gd name="adj1" fmla="val 69153"/>
              <a:gd name="adj2" fmla="val 1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10629" name="Text Box 5"/>
          <p:cNvSpPr txBox="1">
            <a:spLocks noChangeArrowheads="1"/>
          </p:cNvSpPr>
          <p:nvPr/>
        </p:nvSpPr>
        <p:spPr bwMode="auto">
          <a:xfrm>
            <a:off x="6172200" y="2667000"/>
            <a:ext cx="27432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Foundations of the field</a:t>
            </a:r>
          </a:p>
        </p:txBody>
      </p:sp>
      <p:sp>
        <p:nvSpPr>
          <p:cNvPr id="410630" name="Text Box 6"/>
          <p:cNvSpPr txBox="1">
            <a:spLocks noChangeArrowheads="1"/>
          </p:cNvSpPr>
          <p:nvPr/>
        </p:nvSpPr>
        <p:spPr bwMode="auto">
          <a:xfrm>
            <a:off x="990600" y="5118100"/>
            <a:ext cx="77724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The really cool stuff …</a:t>
            </a:r>
          </a:p>
        </p:txBody>
      </p:sp>
      <p:sp>
        <p:nvSpPr>
          <p:cNvPr id="410631" name="AutoShape 7"/>
          <p:cNvSpPr>
            <a:spLocks noChangeArrowheads="1"/>
          </p:cNvSpPr>
          <p:nvPr/>
        </p:nvSpPr>
        <p:spPr bwMode="auto">
          <a:xfrm>
            <a:off x="1066800" y="3810000"/>
            <a:ext cx="4038600" cy="533400"/>
          </a:xfrm>
          <a:prstGeom prst="wedgeRoundRectCallout">
            <a:avLst>
              <a:gd name="adj1" fmla="val 38130"/>
              <a:gd name="adj2" fmla="val 15238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629"/>
                                        </p:tgtEl>
                                        <p:attrNameLst>
                                          <p:attrName>style.visibility</p:attrName>
                                        </p:attrNameLst>
                                      </p:cBhvr>
                                      <p:to>
                                        <p:strVal val="visible"/>
                                      </p:to>
                                    </p:set>
                                    <p:animEffect transition="in" filter="blinds(horizontal)">
                                      <p:cBhvr>
                                        <p:cTn id="10" dur="500"/>
                                        <p:tgtEl>
                                          <p:spTgt spid="4106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0631"/>
                                        </p:tgtEl>
                                        <p:attrNameLst>
                                          <p:attrName>style.visibility</p:attrName>
                                        </p:attrNameLst>
                                      </p:cBhvr>
                                      <p:to>
                                        <p:strVal val="visible"/>
                                      </p:to>
                                    </p:set>
                                    <p:animEffect transition="in" filter="blinds(horizontal)">
                                      <p:cBhvr>
                                        <p:cTn id="15" dur="500"/>
                                        <p:tgtEl>
                                          <p:spTgt spid="4106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0630"/>
                                        </p:tgtEl>
                                        <p:attrNameLst>
                                          <p:attrName>style.visibility</p:attrName>
                                        </p:attrNameLst>
                                      </p:cBhvr>
                                      <p:to>
                                        <p:strVal val="visible"/>
                                      </p:to>
                                    </p:set>
                                    <p:animEffect transition="in" filter="blinds(horizontal)">
                                      <p:cBhvr>
                                        <p:cTn id="18" dur="500"/>
                                        <p:tgtEl>
                                          <p:spTgt spid="4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P spid="410629" grpId="0"/>
      <p:bldP spid="410630" grpId="0"/>
      <p:bldP spid="410631" grpId="0" animBg="1"/>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F134D91-EEFA-46CD-89C9-49642F82CA1D}" type="slidenum">
              <a:rPr lang="x-none" sz="1400">
                <a:latin typeface="Arial" pitchFamily="34" charset="0"/>
                <a:cs typeface="Arial" charset="0"/>
              </a:rPr>
              <a:pPr algn="r" eaLnBrk="0" hangingPunct="0"/>
              <a:t>32</a:t>
            </a:fld>
            <a:endParaRPr lang="en-US" sz="1400" dirty="0">
              <a:latin typeface="Arial" pitchFamily="34" charset="0"/>
              <a:cs typeface="Arial" charset="0"/>
            </a:endParaRPr>
          </a:p>
        </p:txBody>
      </p:sp>
      <p:sp>
        <p:nvSpPr>
          <p:cNvPr id="36868" name="Rectangle 2"/>
          <p:cNvSpPr>
            <a:spLocks noGrp="1" noChangeArrowheads="1"/>
          </p:cNvSpPr>
          <p:nvPr>
            <p:ph type="title" idx="4294967295"/>
          </p:nvPr>
        </p:nvSpPr>
        <p:spPr/>
        <p:txBody>
          <a:bodyPr/>
          <a:lstStyle/>
          <a:p>
            <a:pPr eaLnBrk="1" hangingPunct="1"/>
            <a:r>
              <a:rPr lang="en-US" dirty="0" smtClean="0">
                <a:cs typeface="Arial" charset="0"/>
              </a:rPr>
              <a:t>Locking within Registers</a:t>
            </a:r>
          </a:p>
        </p:txBody>
      </p:sp>
      <p:sp>
        <p:nvSpPr>
          <p:cNvPr id="36869" name="Rectangle 3"/>
          <p:cNvSpPr>
            <a:spLocks noGrp="1" noChangeArrowheads="1"/>
          </p:cNvSpPr>
          <p:nvPr>
            <p:ph type="body" idx="4294967295"/>
          </p:nvPr>
        </p:nvSpPr>
        <p:spPr/>
        <p:txBody>
          <a:bodyPr/>
          <a:lstStyle/>
          <a:p>
            <a:pPr eaLnBrk="1" hangingPunct="1"/>
            <a:r>
              <a:rPr lang="en-US" dirty="0" smtClean="0"/>
              <a:t>Not interesting to rely on mutual exclusion in register constructions</a:t>
            </a:r>
          </a:p>
          <a:p>
            <a:pPr eaLnBrk="1" hangingPunct="1"/>
            <a:r>
              <a:rPr lang="en-US" dirty="0" smtClean="0"/>
              <a:t>We want registers to implement mutual exclusion!</a:t>
            </a:r>
          </a:p>
          <a:p>
            <a:pPr eaLnBrk="1" hangingPunct="1"/>
            <a:r>
              <a:rPr lang="en-US" dirty="0" smtClean="0"/>
              <a:t>It’s cheating to use mutual exclusion to implement itself!</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7" dur="500"/>
                                        <p:tgtEl>
                                          <p:spTgt spid="368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12" dur="500"/>
                                        <p:tgtEl>
                                          <p:spTgt spid="36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480FCF8-7C57-4E99-B105-A9F8A3AD7863}" type="slidenum">
              <a:rPr lang="x-none" sz="1400">
                <a:latin typeface="Arial" pitchFamily="34" charset="0"/>
                <a:cs typeface="Arial" charset="0"/>
              </a:rPr>
              <a:pPr algn="r" eaLnBrk="0" hangingPunct="0"/>
              <a:t>33</a:t>
            </a:fld>
            <a:endParaRPr lang="en-US" sz="1400" dirty="0">
              <a:latin typeface="Arial" pitchFamily="34" charset="0"/>
              <a:cs typeface="Arial" charset="0"/>
            </a:endParaRPr>
          </a:p>
        </p:txBody>
      </p:sp>
      <p:sp>
        <p:nvSpPr>
          <p:cNvPr id="37892" name="Rectangle 2"/>
          <p:cNvSpPr>
            <a:spLocks noGrp="1" noChangeArrowheads="1"/>
          </p:cNvSpPr>
          <p:nvPr>
            <p:ph type="title" idx="4294967295"/>
          </p:nvPr>
        </p:nvSpPr>
        <p:spPr/>
        <p:txBody>
          <a:bodyPr/>
          <a:lstStyle/>
          <a:p>
            <a:pPr eaLnBrk="1" hangingPunct="1"/>
            <a:r>
              <a:rPr lang="en-US" dirty="0" smtClean="0">
                <a:cs typeface="Arial" charset="0"/>
              </a:rPr>
              <a:t>Definition</a:t>
            </a:r>
          </a:p>
        </p:txBody>
      </p:sp>
      <p:sp>
        <p:nvSpPr>
          <p:cNvPr id="437251" name="Rectangle 3"/>
          <p:cNvSpPr>
            <a:spLocks noGrp="1" noChangeArrowheads="1"/>
          </p:cNvSpPr>
          <p:nvPr>
            <p:ph type="body" idx="4294967295"/>
          </p:nvPr>
        </p:nvSpPr>
        <p:spPr>
          <a:xfrm>
            <a:off x="457200" y="1600200"/>
            <a:ext cx="8229600" cy="1844675"/>
          </a:xfrm>
          <a:solidFill>
            <a:schemeClr val="bg1"/>
          </a:solidFill>
          <a:ln w="38100">
            <a:solidFill>
              <a:schemeClr val="tx1"/>
            </a:solidFill>
          </a:ln>
          <a:effectLst>
            <a:outerShdw dist="107763" dir="2700000" algn="ctr" rotWithShape="0">
              <a:schemeClr val="bg2">
                <a:alpha val="50000"/>
              </a:schemeClr>
            </a:outerShdw>
          </a:effectLst>
        </p:spPr>
        <p:txBody>
          <a:bodyPr/>
          <a:lstStyle/>
          <a:p>
            <a:pPr eaLnBrk="1" hangingPunct="1">
              <a:buFontTx/>
              <a:buNone/>
              <a:defRPr/>
            </a:pPr>
            <a:r>
              <a:rPr lang="en-US" dirty="0" smtClean="0">
                <a:sym typeface="Wingdings" pitchFamily="2" charset="2"/>
              </a:rPr>
              <a:t>An object implementation is </a:t>
            </a:r>
            <a:r>
              <a:rPr lang="en-US" b="1" i="1" dirty="0" smtClean="0">
                <a:solidFill>
                  <a:schemeClr val="tx1"/>
                </a:solidFill>
                <a:sym typeface="Wingdings" pitchFamily="2" charset="2"/>
              </a:rPr>
              <a:t>wait-free</a:t>
            </a:r>
            <a:r>
              <a:rPr lang="en-US" dirty="0" smtClean="0">
                <a:solidFill>
                  <a:srgbClr val="FF3300"/>
                </a:solidFill>
                <a:sym typeface="Wingdings" pitchFamily="2" charset="2"/>
              </a:rPr>
              <a:t> </a:t>
            </a:r>
            <a:r>
              <a:rPr lang="en-US" dirty="0" smtClean="0">
                <a:sym typeface="Wingdings" pitchFamily="2" charset="2"/>
              </a:rPr>
              <a:t>if every method call completes in a finite number of steps </a:t>
            </a:r>
          </a:p>
        </p:txBody>
      </p:sp>
      <p:sp>
        <p:nvSpPr>
          <p:cNvPr id="37894" name="Rectangle 4"/>
          <p:cNvSpPr>
            <a:spLocks noChangeArrowheads="1"/>
          </p:cNvSpPr>
          <p:nvPr/>
        </p:nvSpPr>
        <p:spPr bwMode="auto">
          <a:xfrm>
            <a:off x="762000" y="4191000"/>
            <a:ext cx="7772400" cy="2057400"/>
          </a:xfrm>
          <a:prstGeom prst="rect">
            <a:avLst/>
          </a:prstGeom>
          <a:solidFill>
            <a:schemeClr val="bg1"/>
          </a:solidFill>
          <a:ln w="38100">
            <a:noFill/>
            <a:miter lim="800000"/>
            <a:headEnd/>
            <a:tailEnd/>
          </a:ln>
        </p:spPr>
        <p:txBody>
          <a:bodyPr/>
          <a:lstStyle/>
          <a:p>
            <a:pPr marL="342900" indent="-342900" eaLnBrk="0" hangingPunct="0">
              <a:spcBef>
                <a:spcPct val="20000"/>
              </a:spcBef>
            </a:pPr>
            <a:r>
              <a:rPr lang="en-US" sz="3200" dirty="0">
                <a:solidFill>
                  <a:srgbClr val="0000FF"/>
                </a:solidFill>
                <a:latin typeface="Arial" pitchFamily="34" charset="0"/>
                <a:cs typeface="Courier New" pitchFamily="49" charset="0"/>
                <a:sym typeface="Wingdings" pitchFamily="2" charset="2"/>
              </a:rPr>
              <a:t>No mutual exclusion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Thread could halt in critical section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Build mutual exclusion from registers</a:t>
            </a: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Explosion 1 41"/>
          <p:cNvSpPr/>
          <p:nvPr/>
        </p:nvSpPr>
        <p:spPr bwMode="auto">
          <a:xfrm>
            <a:off x="6441440" y="1757680"/>
            <a:ext cx="1320800" cy="1469469"/>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0000FF"/>
              </a:solidFill>
              <a:effectLst/>
              <a:latin typeface="Comic Sans MS" pitchFamily="66" charset="0"/>
            </a:endParaRPr>
          </a:p>
        </p:txBody>
      </p:sp>
      <p:sp>
        <p:nvSpPr>
          <p:cNvPr id="61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147" name="Slide Number Placeholder 3"/>
          <p:cNvSpPr>
            <a:spLocks noGrp="1"/>
          </p:cNvSpPr>
          <p:nvPr>
            <p:ph type="sldNum" sz="quarter" idx="10"/>
          </p:nvPr>
        </p:nvSpPr>
        <p:spPr>
          <a:noFill/>
        </p:spPr>
        <p:txBody>
          <a:bodyPr/>
          <a:lstStyle/>
          <a:p>
            <a:fld id="{D83D3ADB-4CC9-44D9-9D8A-E67CCF4426BE}" type="slidenum">
              <a:rPr lang="x-none" smtClean="0">
                <a:latin typeface="Arial" pitchFamily="34" charset="0"/>
                <a:cs typeface="Arial" pitchFamily="34" charset="0"/>
              </a:rPr>
              <a:pPr/>
              <a:t>34</a:t>
            </a:fld>
            <a:endParaRPr lang="en-US" smtClean="0">
              <a:latin typeface="Arial" pitchFamily="34" charset="0"/>
              <a:cs typeface="Arial" pitchFamily="34" charset="0"/>
            </a:endParaRPr>
          </a:p>
        </p:txBody>
      </p:sp>
      <p:sp>
        <p:nvSpPr>
          <p:cNvPr id="6148" name="Rectangle 2"/>
          <p:cNvSpPr>
            <a:spLocks noGrp="1" noChangeArrowheads="1"/>
          </p:cNvSpPr>
          <p:nvPr>
            <p:ph type="title"/>
          </p:nvPr>
        </p:nvSpPr>
        <p:spPr>
          <a:xfrm>
            <a:off x="685800" y="809625"/>
            <a:ext cx="7772400" cy="1143000"/>
          </a:xfrm>
        </p:spPr>
        <p:txBody>
          <a:bodyPr/>
          <a:lstStyle/>
          <a:p>
            <a:r>
              <a:rPr lang="en-US" dirty="0" smtClean="0">
                <a:cs typeface="Arial" charset="0"/>
              </a:rPr>
              <a:t>From Safe SRSW Boolean to Atomic Snapshots</a:t>
            </a:r>
            <a:endParaRPr lang="en-US" dirty="0" smtClean="0"/>
          </a:p>
        </p:txBody>
      </p:sp>
      <p:sp>
        <p:nvSpPr>
          <p:cNvPr id="6149" name="Line 3"/>
          <p:cNvSpPr>
            <a:spLocks noChangeShapeType="1"/>
          </p:cNvSpPr>
          <p:nvPr/>
        </p:nvSpPr>
        <p:spPr bwMode="auto">
          <a:xfrm>
            <a:off x="3825875" y="2638425"/>
            <a:ext cx="0" cy="22860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0" name="Line 4"/>
          <p:cNvSpPr>
            <a:spLocks noChangeShapeType="1"/>
          </p:cNvSpPr>
          <p:nvPr/>
        </p:nvSpPr>
        <p:spPr bwMode="auto">
          <a:xfrm flipH="1">
            <a:off x="3825875" y="3705225"/>
            <a:ext cx="1752600" cy="12192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1" name="Line 5"/>
          <p:cNvSpPr>
            <a:spLocks noChangeShapeType="1"/>
          </p:cNvSpPr>
          <p:nvPr/>
        </p:nvSpPr>
        <p:spPr bwMode="auto">
          <a:xfrm flipH="1" flipV="1">
            <a:off x="3825875" y="4924425"/>
            <a:ext cx="2895600" cy="788988"/>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2" name="Text Box 6"/>
          <p:cNvSpPr txBox="1">
            <a:spLocks noChangeArrowheads="1"/>
          </p:cNvSpPr>
          <p:nvPr/>
        </p:nvSpPr>
        <p:spPr bwMode="auto">
          <a:xfrm>
            <a:off x="2720975" y="3098800"/>
            <a:ext cx="971550"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MRMW</a:t>
            </a:r>
          </a:p>
        </p:txBody>
      </p:sp>
      <p:sp>
        <p:nvSpPr>
          <p:cNvPr id="6153" name="Text Box 7"/>
          <p:cNvSpPr txBox="1">
            <a:spLocks noChangeArrowheads="1"/>
          </p:cNvSpPr>
          <p:nvPr/>
        </p:nvSpPr>
        <p:spPr bwMode="auto">
          <a:xfrm>
            <a:off x="2751138" y="3784600"/>
            <a:ext cx="9286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MRSW</a:t>
            </a:r>
          </a:p>
        </p:txBody>
      </p:sp>
      <p:sp>
        <p:nvSpPr>
          <p:cNvPr id="6154" name="Text Box 8"/>
          <p:cNvSpPr txBox="1">
            <a:spLocks noChangeArrowheads="1"/>
          </p:cNvSpPr>
          <p:nvPr/>
        </p:nvSpPr>
        <p:spPr bwMode="auto">
          <a:xfrm>
            <a:off x="2781300" y="4470400"/>
            <a:ext cx="885825"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SRSW</a:t>
            </a:r>
          </a:p>
        </p:txBody>
      </p:sp>
      <p:sp>
        <p:nvSpPr>
          <p:cNvPr id="6155" name="Text Box 9"/>
          <p:cNvSpPr txBox="1">
            <a:spLocks noChangeArrowheads="1"/>
          </p:cNvSpPr>
          <p:nvPr/>
        </p:nvSpPr>
        <p:spPr bwMode="auto">
          <a:xfrm>
            <a:off x="3299946" y="5156200"/>
            <a:ext cx="671979"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Saf</a:t>
            </a:r>
            <a:r>
              <a:rPr lang="en-US" sz="1800" b="1" u="sng">
                <a:solidFill>
                  <a:srgbClr val="0066CC"/>
                </a:solidFill>
                <a:latin typeface="Arial" pitchFamily="34" charset="0"/>
                <a:cs typeface="Arial" pitchFamily="34" charset="0"/>
              </a:rPr>
              <a:t>e</a:t>
            </a:r>
          </a:p>
        </p:txBody>
      </p:sp>
      <p:sp>
        <p:nvSpPr>
          <p:cNvPr id="6156" name="Text Box 10"/>
          <p:cNvSpPr txBox="1">
            <a:spLocks noChangeArrowheads="1"/>
          </p:cNvSpPr>
          <p:nvPr/>
        </p:nvSpPr>
        <p:spPr bwMode="auto">
          <a:xfrm>
            <a:off x="3753549" y="5384800"/>
            <a:ext cx="1043876"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Regular</a:t>
            </a:r>
          </a:p>
        </p:txBody>
      </p:sp>
      <p:sp>
        <p:nvSpPr>
          <p:cNvPr id="6157" name="Text Box 11"/>
          <p:cNvSpPr txBox="1">
            <a:spLocks noChangeArrowheads="1"/>
          </p:cNvSpPr>
          <p:nvPr/>
        </p:nvSpPr>
        <p:spPr bwMode="auto">
          <a:xfrm>
            <a:off x="4363894" y="5613400"/>
            <a:ext cx="966931"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Atomic</a:t>
            </a:r>
          </a:p>
        </p:txBody>
      </p:sp>
      <p:sp>
        <p:nvSpPr>
          <p:cNvPr id="6158" name="Text Box 12"/>
          <p:cNvSpPr txBox="1">
            <a:spLocks noChangeArrowheads="1"/>
          </p:cNvSpPr>
          <p:nvPr/>
        </p:nvSpPr>
        <p:spPr bwMode="auto">
          <a:xfrm>
            <a:off x="5227638" y="3937000"/>
            <a:ext cx="12080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M-valued</a:t>
            </a:r>
          </a:p>
        </p:txBody>
      </p:sp>
      <p:sp>
        <p:nvSpPr>
          <p:cNvPr id="6159" name="Text Box 13"/>
          <p:cNvSpPr txBox="1">
            <a:spLocks noChangeArrowheads="1"/>
          </p:cNvSpPr>
          <p:nvPr/>
        </p:nvSpPr>
        <p:spPr bwMode="auto">
          <a:xfrm>
            <a:off x="4400753" y="4406900"/>
            <a:ext cx="1095172"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Boolean</a:t>
            </a:r>
          </a:p>
        </p:txBody>
      </p:sp>
      <p:sp>
        <p:nvSpPr>
          <p:cNvPr id="6160" name="Line 14"/>
          <p:cNvSpPr>
            <a:spLocks noChangeShapeType="1"/>
          </p:cNvSpPr>
          <p:nvPr/>
        </p:nvSpPr>
        <p:spPr bwMode="auto">
          <a:xfrm>
            <a:off x="3787775" y="46958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1" name="Line 15"/>
          <p:cNvSpPr>
            <a:spLocks noChangeShapeType="1"/>
          </p:cNvSpPr>
          <p:nvPr/>
        </p:nvSpPr>
        <p:spPr bwMode="auto">
          <a:xfrm>
            <a:off x="3787775" y="4010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2" name="Line 16"/>
          <p:cNvSpPr>
            <a:spLocks noChangeShapeType="1"/>
          </p:cNvSpPr>
          <p:nvPr/>
        </p:nvSpPr>
        <p:spPr bwMode="auto">
          <a:xfrm>
            <a:off x="3787775" y="3248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3" name="Line 17"/>
          <p:cNvSpPr>
            <a:spLocks noChangeShapeType="1"/>
          </p:cNvSpPr>
          <p:nvPr/>
        </p:nvSpPr>
        <p:spPr bwMode="auto">
          <a:xfrm>
            <a:off x="4441825" y="4445000"/>
            <a:ext cx="101600" cy="2698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4" name="Line 18"/>
          <p:cNvSpPr>
            <a:spLocks noChangeShapeType="1"/>
          </p:cNvSpPr>
          <p:nvPr/>
        </p:nvSpPr>
        <p:spPr bwMode="auto">
          <a:xfrm>
            <a:off x="5073650" y="3995738"/>
            <a:ext cx="101600" cy="2698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5" name="Line 19"/>
          <p:cNvSpPr>
            <a:spLocks noChangeShapeType="1"/>
          </p:cNvSpPr>
          <p:nvPr/>
        </p:nvSpPr>
        <p:spPr bwMode="auto">
          <a:xfrm flipV="1">
            <a:off x="3962400" y="4979988"/>
            <a:ext cx="68263"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6" name="Line 20"/>
          <p:cNvSpPr>
            <a:spLocks noChangeShapeType="1"/>
          </p:cNvSpPr>
          <p:nvPr/>
        </p:nvSpPr>
        <p:spPr bwMode="auto">
          <a:xfrm flipV="1">
            <a:off x="4602163" y="5149850"/>
            <a:ext cx="68262"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7" name="Line 21"/>
          <p:cNvSpPr>
            <a:spLocks noChangeShapeType="1"/>
          </p:cNvSpPr>
          <p:nvPr/>
        </p:nvSpPr>
        <p:spPr bwMode="auto">
          <a:xfrm flipV="1">
            <a:off x="5237163" y="5329238"/>
            <a:ext cx="68262"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8" name="Text Box 22"/>
          <p:cNvSpPr txBox="1">
            <a:spLocks noChangeArrowheads="1"/>
          </p:cNvSpPr>
          <p:nvPr/>
        </p:nvSpPr>
        <p:spPr bwMode="auto">
          <a:xfrm>
            <a:off x="5110589" y="5808663"/>
            <a:ext cx="1236236" cy="369332"/>
          </a:xfrm>
          <a:prstGeom prst="rect">
            <a:avLst/>
          </a:prstGeom>
          <a:noFill/>
          <a:ln w="9525">
            <a:noFill/>
            <a:miter lim="800000"/>
            <a:headEnd/>
            <a:tailEnd/>
          </a:ln>
        </p:spPr>
        <p:txBody>
          <a:bodyPr wrap="none">
            <a:spAutoFit/>
          </a:bodyPr>
          <a:lstStyle/>
          <a:p>
            <a:pPr algn="r" eaLnBrk="1" hangingPunct="1"/>
            <a:r>
              <a:rPr lang="en-US" sz="1800" b="1">
                <a:solidFill>
                  <a:schemeClr val="accent2"/>
                </a:solidFill>
                <a:latin typeface="Arial" pitchFamily="34" charset="0"/>
                <a:cs typeface="Arial" pitchFamily="34" charset="0"/>
              </a:rPr>
              <a:t>Snapshot</a:t>
            </a:r>
          </a:p>
        </p:txBody>
      </p:sp>
      <p:sp>
        <p:nvSpPr>
          <p:cNvPr id="6169" name="Line 23"/>
          <p:cNvSpPr>
            <a:spLocks noChangeShapeType="1"/>
          </p:cNvSpPr>
          <p:nvPr/>
        </p:nvSpPr>
        <p:spPr bwMode="auto">
          <a:xfrm flipV="1">
            <a:off x="5873750" y="5508625"/>
            <a:ext cx="68263"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 name="Oval 35"/>
          <p:cNvSpPr>
            <a:spLocks noChangeArrowheads="1"/>
          </p:cNvSpPr>
          <p:nvPr/>
        </p:nvSpPr>
        <p:spPr bwMode="auto">
          <a:xfrm>
            <a:off x="6951663" y="2281555"/>
            <a:ext cx="177800" cy="192088"/>
          </a:xfrm>
          <a:prstGeom prst="ellipse">
            <a:avLst/>
          </a:prstGeom>
          <a:solidFill>
            <a:srgbClr val="FF0000"/>
          </a:solidFill>
          <a:ln w="57150" algn="ctr">
            <a:solidFill>
              <a:srgbClr val="FF0000"/>
            </a:solidFill>
            <a:round/>
            <a:headEnd/>
            <a:tailEnd/>
          </a:ln>
        </p:spPr>
        <p:txBody>
          <a:bodyPr anchor="ctr">
            <a:spAutoFit/>
          </a:bodyPr>
          <a:lstStyle/>
          <a:p>
            <a:endParaRPr lang="en-US"/>
          </a:p>
        </p:txBody>
      </p:sp>
      <p:cxnSp>
        <p:nvCxnSpPr>
          <p:cNvPr id="33" name="Straight Arrow Connector 32"/>
          <p:cNvCxnSpPr/>
          <p:nvPr/>
        </p:nvCxnSpPr>
        <p:spPr bwMode="auto">
          <a:xfrm>
            <a:off x="3876675" y="4954905"/>
            <a:ext cx="2178685" cy="511175"/>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4" name="Straight Arrow Connector 33"/>
          <p:cNvCxnSpPr>
            <a:endCxn id="29" idx="2"/>
          </p:cNvCxnSpPr>
          <p:nvPr/>
        </p:nvCxnSpPr>
        <p:spPr bwMode="auto">
          <a:xfrm flipV="1">
            <a:off x="6004560" y="4460240"/>
            <a:ext cx="1016000" cy="975360"/>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7" name="Straight Arrow Connector 36"/>
          <p:cNvCxnSpPr>
            <a:endCxn id="28" idx="4"/>
          </p:cNvCxnSpPr>
          <p:nvPr/>
        </p:nvCxnSpPr>
        <p:spPr bwMode="auto">
          <a:xfrm flipV="1">
            <a:off x="7030720" y="2473643"/>
            <a:ext cx="9843" cy="2037397"/>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0471EE6-3216-4A5C-9590-E5E8F864D070}" type="slidenum">
              <a:rPr lang="x-none" sz="1400">
                <a:latin typeface="Arial" pitchFamily="34" charset="0"/>
                <a:cs typeface="Arial" charset="0"/>
              </a:rPr>
              <a:pPr algn="r" eaLnBrk="0" hangingPunct="0"/>
              <a:t>35</a:t>
            </a:fld>
            <a:endParaRPr lang="en-US" sz="1400" dirty="0">
              <a:latin typeface="Arial" pitchFamily="34" charset="0"/>
              <a:cs typeface="Arial" charset="0"/>
            </a:endParaRPr>
          </a:p>
        </p:txBody>
      </p:sp>
      <p:sp>
        <p:nvSpPr>
          <p:cNvPr id="39940"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39941"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t>Atomic snapshot</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20EF55C-EE4A-4203-ADF9-809715315517}" type="slidenum">
              <a:rPr lang="x-none" sz="1400">
                <a:latin typeface="Arial" pitchFamily="34" charset="0"/>
                <a:cs typeface="Arial" charset="0"/>
              </a:rPr>
              <a:pPr algn="r" eaLnBrk="0" hangingPunct="0"/>
              <a:t>36</a:t>
            </a:fld>
            <a:endParaRPr lang="en-US" sz="1400" dirty="0">
              <a:latin typeface="Arial" pitchFamily="34" charset="0"/>
              <a:cs typeface="Arial" charset="0"/>
            </a:endParaRPr>
          </a:p>
        </p:txBody>
      </p:sp>
      <p:sp>
        <p:nvSpPr>
          <p:cNvPr id="40964"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40965"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chemeClr val="folHlink"/>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40966" name="AutoShape 6"/>
          <p:cNvSpPr>
            <a:spLocks noChangeArrowheads="1"/>
          </p:cNvSpPr>
          <p:nvPr/>
        </p:nvSpPr>
        <p:spPr bwMode="auto">
          <a:xfrm>
            <a:off x="5219700" y="17907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40967" name="Text Box 7"/>
          <p:cNvSpPr txBox="1">
            <a:spLocks noChangeArrowheads="1"/>
          </p:cNvSpPr>
          <p:nvPr/>
        </p:nvSpPr>
        <p:spPr bwMode="auto">
          <a:xfrm>
            <a:off x="5410200" y="18923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9552AD-2BE8-41A7-A5BF-D3A7A1F340B5}" type="slidenum">
              <a:rPr lang="x-none" sz="1400">
                <a:latin typeface="Arial" pitchFamily="34" charset="0"/>
                <a:cs typeface="Arial" charset="0"/>
              </a:rPr>
              <a:pPr algn="r" eaLnBrk="0" hangingPunct="0"/>
              <a:t>37</a:t>
            </a:fld>
            <a:endParaRPr lang="en-US" sz="1400" dirty="0">
              <a:latin typeface="Arial" pitchFamily="34" charset="0"/>
              <a:cs typeface="Arial" charset="0"/>
            </a:endParaRPr>
          </a:p>
        </p:txBody>
      </p:sp>
      <p:sp>
        <p:nvSpPr>
          <p:cNvPr id="41988"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latin typeface="Courier New" pitchFamily="49" charset="0"/>
                <a:cs typeface="Courier New" pitchFamily="49" charset="0"/>
              </a:rPr>
              <a:t>public class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implements</a:t>
            </a:r>
            <a:r>
              <a:rPr lang="en-US" sz="2400" b="1" dirty="0">
                <a:solidFill>
                  <a:srgbClr val="0000FF"/>
                </a:solidFill>
                <a:latin typeface="Courier New" pitchFamily="49" charset="0"/>
                <a:cs typeface="Courier New" pitchFamily="49" charset="0"/>
              </a:rPr>
              <a:t> Register&lt;</a:t>
            </a:r>
            <a:r>
              <a:rPr lang="en-US" sz="2400" b="1" dirty="0">
                <a:latin typeface="Courier New" pitchFamily="49" charset="0"/>
                <a:cs typeface="Courier New" pitchFamily="49" charset="0"/>
              </a:rPr>
              <a:t>Boolean</a:t>
            </a:r>
            <a:r>
              <a:rPr lang="en-US" sz="2400" b="1" dirty="0">
                <a:solidFill>
                  <a:srgbClr val="0000FF"/>
                </a:solidFill>
                <a:latin typeface="Courier New" pitchFamily="49" charset="0"/>
                <a:cs typeface="Courier New" pitchFamily="49" charset="0"/>
              </a:rPr>
              <a:t>&gt;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boolean</a:t>
            </a:r>
            <a:r>
              <a:rPr lang="en-US" sz="2400" b="1" dirty="0">
                <a:solidFill>
                  <a:schemeClr val="accent2"/>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read() { … }</a:t>
            </a:r>
          </a:p>
          <a:p>
            <a:pPr marL="231775" indent="-231775" eaLnBrk="0" hangingPunct="0">
              <a:lnSpc>
                <a:spcPct val="80000"/>
              </a:lnSpc>
              <a:spcBef>
                <a:spcPct val="20000"/>
              </a:spcBef>
            </a:pPr>
            <a:r>
              <a:rPr lang="en-US" sz="2400" b="1" dirty="0">
                <a:solidFill>
                  <a:schemeClr val="accent2"/>
                </a:solidFill>
                <a:latin typeface="Courier New" pitchFamily="49" charset="0"/>
                <a:cs typeface="Courier New" pitchFamily="49" charset="0"/>
              </a:rPr>
              <a:t>  </a:t>
            </a:r>
            <a:r>
              <a:rPr lang="en-US" sz="2400" b="1" dirty="0">
                <a:latin typeface="Courier New" pitchFamily="49" charset="0"/>
                <a:cs typeface="Courier New" pitchFamily="49" charset="0"/>
              </a:rPr>
              <a:t>public void</a:t>
            </a:r>
            <a:r>
              <a:rPr lang="en-US" sz="2400" b="1" dirty="0">
                <a:solidFill>
                  <a:srgbClr val="0066CC"/>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write(</a:t>
            </a:r>
            <a:r>
              <a:rPr lang="en-US" sz="2400" b="1" dirty="0" err="1">
                <a:latin typeface="Courier New" pitchFamily="49" charset="0"/>
                <a:cs typeface="Courier New" pitchFamily="49" charset="0"/>
              </a:rPr>
              <a:t>boolean</a:t>
            </a:r>
            <a:r>
              <a:rPr lang="en-US" sz="2400" b="1" dirty="0">
                <a:solidFill>
                  <a:srgbClr val="0066CC"/>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x) { … }</a:t>
            </a:r>
          </a:p>
          <a:p>
            <a:pPr marL="231775" indent="-231775" eaLnBrk="0" hangingPunct="0">
              <a:lnSpc>
                <a:spcPct val="80000"/>
              </a:lnSpc>
              <a:spcBef>
                <a:spcPct val="20000"/>
              </a:spcBef>
            </a:pPr>
            <a:r>
              <a:rPr lang="en-US" sz="2400" b="1" dirty="0">
                <a:solidFill>
                  <a:srgbClr val="0066CC"/>
                </a:solidFill>
                <a:latin typeface="Courier New" pitchFamily="49" charset="0"/>
                <a:cs typeface="Courier New" pitchFamily="49" charset="0"/>
              </a:rPr>
              <a:t>}</a:t>
            </a:r>
          </a:p>
        </p:txBody>
      </p:sp>
      <p:sp>
        <p:nvSpPr>
          <p:cNvPr id="41989"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CAFEE9-20A1-4012-94FD-107E854C6BB4}" type="slidenum">
              <a:rPr lang="x-none" sz="1400">
                <a:latin typeface="Arial" pitchFamily="34" charset="0"/>
                <a:cs typeface="Arial" charset="0"/>
              </a:rPr>
              <a:pPr algn="r" eaLnBrk="0" hangingPunct="0"/>
              <a:t>38</a:t>
            </a:fld>
            <a:endParaRPr lang="en-US" sz="1400" dirty="0">
              <a:latin typeface="Arial" pitchFamily="34" charset="0"/>
              <a:cs typeface="Arial" charset="0"/>
            </a:endParaRPr>
          </a:p>
        </p:txBody>
      </p:sp>
      <p:sp>
        <p:nvSpPr>
          <p:cNvPr id="43012"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3013"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3014" name="AutoShape 5"/>
          <p:cNvSpPr>
            <a:spLocks noChangeArrowheads="1"/>
          </p:cNvSpPr>
          <p:nvPr/>
        </p:nvSpPr>
        <p:spPr bwMode="auto">
          <a:xfrm>
            <a:off x="3517900" y="2205038"/>
            <a:ext cx="787400" cy="381000"/>
          </a:xfrm>
          <a:prstGeom prst="wedgeRoundRectCallout">
            <a:avLst>
              <a:gd name="adj1" fmla="val -22762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3015"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2BA8317-8FE7-45CE-A01D-075150FE0C5F}" type="slidenum">
              <a:rPr lang="x-none" sz="1400">
                <a:latin typeface="Arial" pitchFamily="34" charset="0"/>
                <a:cs typeface="Arial" charset="0"/>
              </a:rPr>
              <a:pPr algn="r" eaLnBrk="0" hangingPunct="0"/>
              <a:t>39</a:t>
            </a:fld>
            <a:endParaRPr lang="en-US" sz="1400" dirty="0">
              <a:latin typeface="Arial" pitchFamily="34" charset="0"/>
              <a:cs typeface="Arial" charset="0"/>
            </a:endParaRPr>
          </a:p>
        </p:txBody>
      </p:sp>
      <p:sp>
        <p:nvSpPr>
          <p:cNvPr id="44036"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4037"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4038"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39"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4040"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41"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smtClean="0">
                <a:solidFill>
                  <a:srgbClr val="FF0000"/>
                </a:solidFill>
                <a:latin typeface="Arial" pitchFamily="34" charset="0"/>
                <a:cs typeface="Courier New" pitchFamily="49" charset="0"/>
              </a:rPr>
              <a:t>type</a:t>
            </a:r>
            <a:endParaRPr lang="en-US" sz="2800" b="1" dirty="0">
              <a:solidFill>
                <a:srgbClr val="FF00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5D1779-91D4-4716-811A-20BCA06AD6DD}" type="slidenum">
              <a:rPr lang="x-none" sz="1400">
                <a:latin typeface="Arial" pitchFamily="34" charset="0"/>
                <a:cs typeface="Arial" charset="0"/>
              </a:rPr>
              <a:pPr algn="r" eaLnBrk="0" hangingPunct="0"/>
              <a:t>4</a:t>
            </a:fld>
            <a:endParaRPr lang="en-US" sz="1400" dirty="0">
              <a:latin typeface="Arial" pitchFamily="34" charset="0"/>
              <a:cs typeface="Arial" charset="0"/>
            </a:endParaRPr>
          </a:p>
        </p:txBody>
      </p:sp>
      <p:sp>
        <p:nvSpPr>
          <p:cNvPr id="7172" name="Rectangle 27"/>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Turing Computability</a:t>
            </a:r>
          </a:p>
        </p:txBody>
      </p:sp>
      <p:sp>
        <p:nvSpPr>
          <p:cNvPr id="7173" name="Rectangle 38"/>
          <p:cNvSpPr>
            <a:spLocks noGrp="1" noChangeArrowheads="1"/>
          </p:cNvSpPr>
          <p:nvPr>
            <p:ph type="body" idx="4294967295"/>
          </p:nvPr>
        </p:nvSpPr>
        <p:spPr>
          <a:xfrm>
            <a:off x="457200" y="4268788"/>
            <a:ext cx="8229600" cy="1592262"/>
          </a:xfrm>
          <a:noFill/>
        </p:spPr>
        <p:txBody>
          <a:bodyPr/>
          <a:lstStyle/>
          <a:p>
            <a:pPr eaLnBrk="1" hangingPunct="1">
              <a:lnSpc>
                <a:spcPct val="90000"/>
              </a:lnSpc>
            </a:pPr>
            <a:r>
              <a:rPr lang="en-US" sz="2800" smtClean="0"/>
              <a:t>Mathematical model of computation</a:t>
            </a:r>
          </a:p>
          <a:p>
            <a:pPr eaLnBrk="1" hangingPunct="1">
              <a:lnSpc>
                <a:spcPct val="90000"/>
              </a:lnSpc>
            </a:pPr>
            <a:r>
              <a:rPr lang="en-US" sz="2800" smtClean="0"/>
              <a:t>What is (and is not) computable</a:t>
            </a:r>
          </a:p>
          <a:p>
            <a:pPr eaLnBrk="1" hangingPunct="1">
              <a:lnSpc>
                <a:spcPct val="90000"/>
              </a:lnSpc>
            </a:pPr>
            <a:r>
              <a:rPr lang="en-US" sz="2800" smtClean="0"/>
              <a:t>Efficiency (mostly) irrelevant</a:t>
            </a:r>
          </a:p>
        </p:txBody>
      </p:sp>
      <p:grpSp>
        <p:nvGrpSpPr>
          <p:cNvPr id="7174" name="Group 40"/>
          <p:cNvGrpSpPr>
            <a:grpSpLocks/>
          </p:cNvGrpSpPr>
          <p:nvPr/>
        </p:nvGrpSpPr>
        <p:grpSpPr bwMode="auto">
          <a:xfrm>
            <a:off x="4910138" y="2266950"/>
            <a:ext cx="2692400" cy="1536700"/>
            <a:chOff x="3230" y="2420"/>
            <a:chExt cx="1696" cy="968"/>
          </a:xfrm>
        </p:grpSpPr>
        <p:sp>
          <p:nvSpPr>
            <p:cNvPr id="7178" name="Freeform 41"/>
            <p:cNvSpPr>
              <a:spLocks/>
            </p:cNvSpPr>
            <p:nvPr/>
          </p:nvSpPr>
          <p:spPr bwMode="auto">
            <a:xfrm>
              <a:off x="4678" y="2420"/>
              <a:ext cx="208" cy="216"/>
            </a:xfrm>
            <a:custGeom>
              <a:avLst/>
              <a:gdLst>
                <a:gd name="T0" fmla="*/ 0 w 208"/>
                <a:gd name="T1" fmla="*/ 112 h 216"/>
                <a:gd name="T2" fmla="*/ 0 w 208"/>
                <a:gd name="T3" fmla="*/ 216 h 216"/>
                <a:gd name="T4" fmla="*/ 208 w 208"/>
                <a:gd name="T5" fmla="*/ 0 h 216"/>
                <a:gd name="T6" fmla="*/ 0 w 208"/>
                <a:gd name="T7" fmla="*/ 112 h 216"/>
                <a:gd name="T8" fmla="*/ 0 60000 65536"/>
                <a:gd name="T9" fmla="*/ 0 60000 65536"/>
                <a:gd name="T10" fmla="*/ 0 60000 65536"/>
                <a:gd name="T11" fmla="*/ 0 60000 65536"/>
                <a:gd name="T12" fmla="*/ 0 w 208"/>
                <a:gd name="T13" fmla="*/ 0 h 216"/>
                <a:gd name="T14" fmla="*/ 208 w 208"/>
                <a:gd name="T15" fmla="*/ 216 h 216"/>
              </a:gdLst>
              <a:ahLst/>
              <a:cxnLst>
                <a:cxn ang="T8">
                  <a:pos x="T0" y="T1"/>
                </a:cxn>
                <a:cxn ang="T9">
                  <a:pos x="T2" y="T3"/>
                </a:cxn>
                <a:cxn ang="T10">
                  <a:pos x="T4" y="T5"/>
                </a:cxn>
                <a:cxn ang="T11">
                  <a:pos x="T6" y="T7"/>
                </a:cxn>
              </a:cxnLst>
              <a:rect l="T12" t="T13" r="T14" b="T15"/>
              <a:pathLst>
                <a:path w="208" h="216">
                  <a:moveTo>
                    <a:pt x="0" y="112"/>
                  </a:moveTo>
                  <a:lnTo>
                    <a:pt x="0" y="216"/>
                  </a:lnTo>
                  <a:lnTo>
                    <a:pt x="208" y="0"/>
                  </a:lnTo>
                  <a:lnTo>
                    <a:pt x="0" y="112"/>
                  </a:lnTo>
                  <a:close/>
                </a:path>
              </a:pathLst>
            </a:custGeom>
            <a:solidFill>
              <a:schemeClr val="accent2"/>
            </a:solidFill>
            <a:ln w="9525">
              <a:solidFill>
                <a:schemeClr val="tx1"/>
              </a:solidFill>
              <a:round/>
              <a:headEnd/>
              <a:tailEnd/>
            </a:ln>
          </p:spPr>
          <p:txBody>
            <a:bodyPr wrap="none" anchor="ctr"/>
            <a:lstStyle/>
            <a:p>
              <a:endParaRPr lang="en-US"/>
            </a:p>
          </p:txBody>
        </p:sp>
        <p:sp>
          <p:nvSpPr>
            <p:cNvPr id="7179" name="Freeform 42"/>
            <p:cNvSpPr>
              <a:spLocks/>
            </p:cNvSpPr>
            <p:nvPr/>
          </p:nvSpPr>
          <p:spPr bwMode="auto">
            <a:xfrm>
              <a:off x="4662" y="2548"/>
              <a:ext cx="184" cy="256"/>
            </a:xfrm>
            <a:custGeom>
              <a:avLst/>
              <a:gdLst>
                <a:gd name="T0" fmla="*/ 184 w 184"/>
                <a:gd name="T1" fmla="*/ 256 h 256"/>
                <a:gd name="T2" fmla="*/ 184 w 184"/>
                <a:gd name="T3" fmla="*/ 88 h 256"/>
                <a:gd name="T4" fmla="*/ 0 w 184"/>
                <a:gd name="T5" fmla="*/ 0 h 256"/>
                <a:gd name="T6" fmla="*/ 8 w 184"/>
                <a:gd name="T7" fmla="*/ 88 h 256"/>
                <a:gd name="T8" fmla="*/ 184 w 184"/>
                <a:gd name="T9" fmla="*/ 256 h 256"/>
                <a:gd name="T10" fmla="*/ 0 60000 65536"/>
                <a:gd name="T11" fmla="*/ 0 60000 65536"/>
                <a:gd name="T12" fmla="*/ 0 60000 65536"/>
                <a:gd name="T13" fmla="*/ 0 60000 65536"/>
                <a:gd name="T14" fmla="*/ 0 60000 65536"/>
                <a:gd name="T15" fmla="*/ 0 w 184"/>
                <a:gd name="T16" fmla="*/ 0 h 256"/>
                <a:gd name="T17" fmla="*/ 184 w 184"/>
                <a:gd name="T18" fmla="*/ 256 h 256"/>
              </a:gdLst>
              <a:ahLst/>
              <a:cxnLst>
                <a:cxn ang="T10">
                  <a:pos x="T0" y="T1"/>
                </a:cxn>
                <a:cxn ang="T11">
                  <a:pos x="T2" y="T3"/>
                </a:cxn>
                <a:cxn ang="T12">
                  <a:pos x="T4" y="T5"/>
                </a:cxn>
                <a:cxn ang="T13">
                  <a:pos x="T6" y="T7"/>
                </a:cxn>
                <a:cxn ang="T14">
                  <a:pos x="T8" y="T9"/>
                </a:cxn>
              </a:cxnLst>
              <a:rect l="T15" t="T16" r="T17" b="T18"/>
              <a:pathLst>
                <a:path w="184" h="256">
                  <a:moveTo>
                    <a:pt x="184" y="256"/>
                  </a:moveTo>
                  <a:lnTo>
                    <a:pt x="184" y="88"/>
                  </a:lnTo>
                  <a:lnTo>
                    <a:pt x="0" y="0"/>
                  </a:lnTo>
                  <a:lnTo>
                    <a:pt x="8" y="88"/>
                  </a:lnTo>
                  <a:lnTo>
                    <a:pt x="184" y="256"/>
                  </a:lnTo>
                  <a:close/>
                </a:path>
              </a:pathLst>
            </a:custGeom>
            <a:solidFill>
              <a:srgbClr val="99CCFF"/>
            </a:solidFill>
            <a:ln w="9525">
              <a:solidFill>
                <a:schemeClr val="tx1"/>
              </a:solidFill>
              <a:round/>
              <a:headEnd/>
              <a:tailEnd/>
            </a:ln>
          </p:spPr>
          <p:txBody>
            <a:bodyPr wrap="none" anchor="ctr"/>
            <a:lstStyle/>
            <a:p>
              <a:endParaRPr lang="en-US"/>
            </a:p>
          </p:txBody>
        </p:sp>
        <p:sp>
          <p:nvSpPr>
            <p:cNvPr id="7180" name="Freeform 43"/>
            <p:cNvSpPr>
              <a:spLocks/>
            </p:cNvSpPr>
            <p:nvPr/>
          </p:nvSpPr>
          <p:spPr bwMode="auto">
            <a:xfrm>
              <a:off x="4590" y="2652"/>
              <a:ext cx="256" cy="328"/>
            </a:xfrm>
            <a:custGeom>
              <a:avLst/>
              <a:gdLst>
                <a:gd name="T0" fmla="*/ 0 w 256"/>
                <a:gd name="T1" fmla="*/ 328 h 328"/>
                <a:gd name="T2" fmla="*/ 256 w 256"/>
                <a:gd name="T3" fmla="*/ 160 h 328"/>
                <a:gd name="T4" fmla="*/ 256 w 256"/>
                <a:gd name="T5" fmla="*/ 0 h 328"/>
                <a:gd name="T6" fmla="*/ 0 w 256"/>
                <a:gd name="T7" fmla="*/ 128 h 328"/>
                <a:gd name="T8" fmla="*/ 0 w 256"/>
                <a:gd name="T9" fmla="*/ 328 h 328"/>
                <a:gd name="T10" fmla="*/ 0 60000 65536"/>
                <a:gd name="T11" fmla="*/ 0 60000 65536"/>
                <a:gd name="T12" fmla="*/ 0 60000 65536"/>
                <a:gd name="T13" fmla="*/ 0 60000 65536"/>
                <a:gd name="T14" fmla="*/ 0 60000 65536"/>
                <a:gd name="T15" fmla="*/ 0 w 256"/>
                <a:gd name="T16" fmla="*/ 0 h 328"/>
                <a:gd name="T17" fmla="*/ 256 w 256"/>
                <a:gd name="T18" fmla="*/ 328 h 328"/>
              </a:gdLst>
              <a:ahLst/>
              <a:cxnLst>
                <a:cxn ang="T10">
                  <a:pos x="T0" y="T1"/>
                </a:cxn>
                <a:cxn ang="T11">
                  <a:pos x="T2" y="T3"/>
                </a:cxn>
                <a:cxn ang="T12">
                  <a:pos x="T4" y="T5"/>
                </a:cxn>
                <a:cxn ang="T13">
                  <a:pos x="T6" y="T7"/>
                </a:cxn>
                <a:cxn ang="T14">
                  <a:pos x="T8" y="T9"/>
                </a:cxn>
              </a:cxnLst>
              <a:rect l="T15" t="T16" r="T17" b="T18"/>
              <a:pathLst>
                <a:path w="256" h="328">
                  <a:moveTo>
                    <a:pt x="0" y="328"/>
                  </a:moveTo>
                  <a:lnTo>
                    <a:pt x="256" y="160"/>
                  </a:lnTo>
                  <a:lnTo>
                    <a:pt x="256" y="0"/>
                  </a:lnTo>
                  <a:lnTo>
                    <a:pt x="0" y="128"/>
                  </a:lnTo>
                  <a:lnTo>
                    <a:pt x="0" y="328"/>
                  </a:lnTo>
                  <a:close/>
                </a:path>
              </a:pathLst>
            </a:custGeom>
            <a:solidFill>
              <a:srgbClr val="99CCFF"/>
            </a:solidFill>
            <a:ln w="28575">
              <a:solidFill>
                <a:schemeClr val="tx1"/>
              </a:solidFill>
              <a:round/>
              <a:headEnd/>
              <a:tailEnd/>
            </a:ln>
          </p:spPr>
          <p:txBody>
            <a:bodyPr wrap="none" anchor="ctr"/>
            <a:lstStyle/>
            <a:p>
              <a:endParaRPr lang="en-US"/>
            </a:p>
          </p:txBody>
        </p:sp>
        <p:sp>
          <p:nvSpPr>
            <p:cNvPr id="7181" name="Freeform 44"/>
            <p:cNvSpPr>
              <a:spLocks/>
            </p:cNvSpPr>
            <p:nvPr/>
          </p:nvSpPr>
          <p:spPr bwMode="auto">
            <a:xfrm>
              <a:off x="4598" y="2780"/>
              <a:ext cx="328" cy="600"/>
            </a:xfrm>
            <a:custGeom>
              <a:avLst/>
              <a:gdLst>
                <a:gd name="T0" fmla="*/ 320 w 328"/>
                <a:gd name="T1" fmla="*/ 600 h 600"/>
                <a:gd name="T2" fmla="*/ 0 w 328"/>
                <a:gd name="T3" fmla="*/ 200 h 600"/>
                <a:gd name="T4" fmla="*/ 0 w 328"/>
                <a:gd name="T5" fmla="*/ 0 h 600"/>
                <a:gd name="T6" fmla="*/ 328 w 328"/>
                <a:gd name="T7" fmla="*/ 360 h 600"/>
                <a:gd name="T8" fmla="*/ 0 60000 65536"/>
                <a:gd name="T9" fmla="*/ 0 60000 65536"/>
                <a:gd name="T10" fmla="*/ 0 60000 65536"/>
                <a:gd name="T11" fmla="*/ 0 60000 65536"/>
                <a:gd name="T12" fmla="*/ 0 w 328"/>
                <a:gd name="T13" fmla="*/ 0 h 600"/>
                <a:gd name="T14" fmla="*/ 328 w 328"/>
                <a:gd name="T15" fmla="*/ 600 h 600"/>
              </a:gdLst>
              <a:ahLst/>
              <a:cxnLst>
                <a:cxn ang="T8">
                  <a:pos x="T0" y="T1"/>
                </a:cxn>
                <a:cxn ang="T9">
                  <a:pos x="T2" y="T3"/>
                </a:cxn>
                <a:cxn ang="T10">
                  <a:pos x="T4" y="T5"/>
                </a:cxn>
                <a:cxn ang="T11">
                  <a:pos x="T6" y="T7"/>
                </a:cxn>
              </a:cxnLst>
              <a:rect l="T12" t="T13" r="T14" b="T15"/>
              <a:pathLst>
                <a:path w="328" h="600">
                  <a:moveTo>
                    <a:pt x="320" y="600"/>
                  </a:moveTo>
                  <a:lnTo>
                    <a:pt x="0" y="200"/>
                  </a:lnTo>
                  <a:lnTo>
                    <a:pt x="0" y="0"/>
                  </a:lnTo>
                  <a:lnTo>
                    <a:pt x="328" y="360"/>
                  </a:lnTo>
                </a:path>
              </a:pathLst>
            </a:custGeom>
            <a:solidFill>
              <a:srgbClr val="CCECFF"/>
            </a:solidFill>
            <a:ln w="28575">
              <a:solidFill>
                <a:schemeClr val="tx1"/>
              </a:solidFill>
              <a:round/>
              <a:headEnd/>
              <a:tailEnd/>
            </a:ln>
          </p:spPr>
          <p:txBody>
            <a:bodyPr wrap="none" anchor="ctr"/>
            <a:lstStyle/>
            <a:p>
              <a:endParaRPr lang="en-US"/>
            </a:p>
          </p:txBody>
        </p:sp>
        <p:sp>
          <p:nvSpPr>
            <p:cNvPr id="7182" name="Rectangle 45"/>
            <p:cNvSpPr>
              <a:spLocks noChangeArrowheads="1"/>
            </p:cNvSpPr>
            <p:nvPr/>
          </p:nvSpPr>
          <p:spPr bwMode="auto">
            <a:xfrm>
              <a:off x="3230" y="3132"/>
              <a:ext cx="1688" cy="256"/>
            </a:xfrm>
            <a:prstGeom prst="rect">
              <a:avLst/>
            </a:prstGeom>
            <a:solidFill>
              <a:schemeClr val="bg1"/>
            </a:solidFill>
            <a:ln w="38100">
              <a:solidFill>
                <a:schemeClr val="tx1"/>
              </a:solidFill>
              <a:miter lim="800000"/>
              <a:headEnd/>
              <a:tailEnd/>
            </a:ln>
          </p:spPr>
          <p:txBody>
            <a:bodyPr wrap="none" anchor="ctr"/>
            <a:lstStyle/>
            <a:p>
              <a:pPr algn="ctr" eaLnBrk="0" hangingPunct="0"/>
              <a:endParaRPr lang="en-US" sz="4400" dirty="0">
                <a:solidFill>
                  <a:srgbClr val="0000FF"/>
                </a:solidFill>
                <a:latin typeface="Arial" pitchFamily="34" charset="0"/>
                <a:cs typeface="Courier New" pitchFamily="49" charset="0"/>
              </a:endParaRPr>
            </a:p>
          </p:txBody>
        </p:sp>
        <p:sp>
          <p:nvSpPr>
            <p:cNvPr id="7183" name="Rectangle 46"/>
            <p:cNvSpPr>
              <a:spLocks noChangeArrowheads="1"/>
            </p:cNvSpPr>
            <p:nvPr/>
          </p:nvSpPr>
          <p:spPr bwMode="auto">
            <a:xfrm>
              <a:off x="323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4" name="Rectangle 47"/>
            <p:cNvSpPr>
              <a:spLocks noChangeArrowheads="1"/>
            </p:cNvSpPr>
            <p:nvPr/>
          </p:nvSpPr>
          <p:spPr bwMode="auto">
            <a:xfrm>
              <a:off x="3486"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5" name="Rectangle 48"/>
            <p:cNvSpPr>
              <a:spLocks noChangeArrowheads="1"/>
            </p:cNvSpPr>
            <p:nvPr/>
          </p:nvSpPr>
          <p:spPr bwMode="auto">
            <a:xfrm>
              <a:off x="3734"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6" name="Rectangle 49"/>
            <p:cNvSpPr>
              <a:spLocks noChangeArrowheads="1"/>
            </p:cNvSpPr>
            <p:nvPr/>
          </p:nvSpPr>
          <p:spPr bwMode="auto">
            <a:xfrm>
              <a:off x="3982"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7" name="Rectangle 50"/>
            <p:cNvSpPr>
              <a:spLocks noChangeArrowheads="1"/>
            </p:cNvSpPr>
            <p:nvPr/>
          </p:nvSpPr>
          <p:spPr bwMode="auto">
            <a:xfrm>
              <a:off x="4230"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8" name="Rectangle 51"/>
            <p:cNvSpPr>
              <a:spLocks noChangeArrowheads="1"/>
            </p:cNvSpPr>
            <p:nvPr/>
          </p:nvSpPr>
          <p:spPr bwMode="auto">
            <a:xfrm>
              <a:off x="447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grpSp>
      <p:sp>
        <p:nvSpPr>
          <p:cNvPr id="7175" name="Rectangle 52"/>
          <p:cNvSpPr>
            <a:spLocks noChangeArrowheads="1"/>
          </p:cNvSpPr>
          <p:nvPr/>
        </p:nvSpPr>
        <p:spPr bwMode="auto">
          <a:xfrm>
            <a:off x="4722813" y="3219450"/>
            <a:ext cx="393700" cy="393700"/>
          </a:xfrm>
          <a:prstGeom prst="rect">
            <a:avLst/>
          </a:prstGeom>
          <a:solidFill>
            <a:schemeClr val="bg1">
              <a:alpha val="74901"/>
            </a:schemeClr>
          </a:solidFill>
          <a:ln w="9525">
            <a:solidFill>
              <a:schemeClr val="tx1"/>
            </a:solidFill>
            <a:miter lim="800000"/>
            <a:headEnd/>
            <a:tailEnd/>
          </a:ln>
        </p:spPr>
        <p:txBody>
          <a:bodyPr wrap="none" anchor="ctr"/>
          <a:lstStyle/>
          <a:p>
            <a:pPr algn="ctr" eaLnBrk="0" hangingPunct="0"/>
            <a:r>
              <a:rPr lang="en-US" sz="2800" dirty="0">
                <a:solidFill>
                  <a:srgbClr val="FF3300"/>
                </a:solidFill>
                <a:latin typeface="Arial" pitchFamily="34" charset="0"/>
                <a:cs typeface="Courier New" pitchFamily="49" charset="0"/>
              </a:rPr>
              <a:t>1</a:t>
            </a:r>
          </a:p>
        </p:txBody>
      </p:sp>
      <p:pic>
        <p:nvPicPr>
          <p:cNvPr id="7176" name="Picture 53" descr="TN00021_[1]"/>
          <p:cNvPicPr>
            <a:picLocks noChangeAspect="1" noChangeArrowheads="1"/>
          </p:cNvPicPr>
          <p:nvPr/>
        </p:nvPicPr>
        <p:blipFill>
          <a:blip r:embed="rId3" cstate="print"/>
          <a:srcRect/>
          <a:stretch>
            <a:fillRect/>
          </a:stretch>
        </p:blipFill>
        <p:spPr bwMode="auto">
          <a:xfrm>
            <a:off x="1543050" y="1638300"/>
            <a:ext cx="2163763" cy="1831975"/>
          </a:xfrm>
          <a:prstGeom prst="rect">
            <a:avLst/>
          </a:prstGeom>
          <a:noFill/>
          <a:ln w="9525">
            <a:noFill/>
            <a:miter lim="800000"/>
            <a:headEnd/>
            <a:tailEnd/>
          </a:ln>
        </p:spPr>
      </p:pic>
      <p:sp>
        <p:nvSpPr>
          <p:cNvPr id="7177" name="Freeform 55"/>
          <p:cNvSpPr>
            <a:spLocks/>
          </p:cNvSpPr>
          <p:nvPr/>
        </p:nvSpPr>
        <p:spPr bwMode="auto">
          <a:xfrm rot="21014026" flipH="1">
            <a:off x="3783013" y="2798763"/>
            <a:ext cx="700087"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1" name="Footer Placeholder 20"/>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D9AD23-650D-4C40-9474-6B34FB032C6E}" type="slidenum">
              <a:rPr lang="x-none" sz="1400">
                <a:latin typeface="Arial" pitchFamily="34" charset="0"/>
                <a:cs typeface="Arial" charset="0"/>
              </a:rPr>
              <a:pPr algn="r" eaLnBrk="0" hangingPunct="0"/>
              <a:t>40</a:t>
            </a:fld>
            <a:endParaRPr lang="en-US" sz="1400" dirty="0">
              <a:latin typeface="Arial" pitchFamily="34" charset="0"/>
              <a:cs typeface="Arial" charset="0"/>
            </a:endParaRPr>
          </a:p>
        </p:txBody>
      </p:sp>
      <p:sp>
        <p:nvSpPr>
          <p:cNvPr id="45060"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5061" name="Text Box 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eaLnBrk="0" hangingPunct="0"/>
            <a:r>
              <a:rPr lang="en-US" sz="1200" dirty="0">
                <a:latin typeface="Arial" pitchFamily="34" charset="0"/>
                <a:cs typeface="Courier New" pitchFamily="49" charset="0"/>
              </a:rPr>
              <a:t>(3)</a:t>
            </a:r>
          </a:p>
        </p:txBody>
      </p:sp>
      <p:sp>
        <p:nvSpPr>
          <p:cNvPr id="45062" name="Rectangle 4"/>
          <p:cNvSpPr>
            <a:spLocks noGrp="1" noChangeArrowheads="1"/>
          </p:cNvSpPr>
          <p:nvPr>
            <p:ph type="title" idx="4294967295"/>
          </p:nvPr>
        </p:nvSpPr>
        <p:spPr/>
        <p:txBody>
          <a:bodyPr/>
          <a:lstStyle/>
          <a:p>
            <a:pPr eaLnBrk="1" hangingPunct="1"/>
            <a:r>
              <a:rPr lang="en-US" dirty="0" smtClean="0">
                <a:cs typeface="Arial" charset="0"/>
              </a:rPr>
              <a:t>Register Names</a:t>
            </a:r>
          </a:p>
        </p:txBody>
      </p:sp>
      <p:sp>
        <p:nvSpPr>
          <p:cNvPr id="45063"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4"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5065"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6"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type</a:t>
            </a:r>
          </a:p>
        </p:txBody>
      </p:sp>
      <p:sp>
        <p:nvSpPr>
          <p:cNvPr id="45067" name="AutoShape 9"/>
          <p:cNvSpPr>
            <a:spLocks noChangeArrowheads="1"/>
          </p:cNvSpPr>
          <p:nvPr/>
        </p:nvSpPr>
        <p:spPr bwMode="auto">
          <a:xfrm>
            <a:off x="4978400" y="2205038"/>
            <a:ext cx="736600" cy="381000"/>
          </a:xfrm>
          <a:prstGeom prst="wedgeRoundRectCallout">
            <a:avLst>
              <a:gd name="adj1" fmla="val 73921"/>
              <a:gd name="adj2" fmla="val 57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8" name="Text Box 10"/>
          <p:cNvSpPr txBox="1">
            <a:spLocks noChangeArrowheads="1"/>
          </p:cNvSpPr>
          <p:nvPr/>
        </p:nvSpPr>
        <p:spPr bwMode="auto">
          <a:xfrm>
            <a:off x="4038600" y="4724400"/>
            <a:ext cx="4014788" cy="954107"/>
          </a:xfrm>
          <a:prstGeom prst="rect">
            <a:avLst/>
          </a:prstGeom>
          <a:noFill/>
          <a:ln w="9525">
            <a:noFill/>
            <a:miter lim="800000"/>
            <a:headEnd/>
            <a:tailEnd/>
          </a:ln>
        </p:spPr>
        <p:txBody>
          <a:bodyPr wrap="square">
            <a:spAutoFit/>
          </a:bodyPr>
          <a:lstStyle/>
          <a:p>
            <a:pPr algn="ctr" eaLnBrk="0" hangingPunct="0"/>
            <a:r>
              <a:rPr lang="en-US" sz="2800" b="1" dirty="0" smtClean="0">
                <a:solidFill>
                  <a:srgbClr val="FF0000"/>
                </a:solidFill>
                <a:latin typeface="Arial" pitchFamily="34" charset="0"/>
                <a:cs typeface="Courier New" pitchFamily="49" charset="0"/>
              </a:rPr>
              <a:t>how </a:t>
            </a:r>
            <a:r>
              <a:rPr lang="en-US" sz="2800" b="1" dirty="0">
                <a:solidFill>
                  <a:srgbClr val="FF0000"/>
                </a:solidFill>
                <a:latin typeface="Arial" pitchFamily="34" charset="0"/>
                <a:cs typeface="Courier New" pitchFamily="49" charset="0"/>
              </a:rPr>
              <a:t>many readers &amp; writers?</a:t>
            </a:r>
          </a:p>
        </p:txBody>
      </p:sp>
      <p:sp>
        <p:nvSpPr>
          <p:cNvPr id="13" name="Footer Placeholder 1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D4A6DB4-9D24-4ED9-B66F-68844F180D84}" type="slidenum">
              <a:rPr lang="x-none" sz="1400">
                <a:latin typeface="Arial" pitchFamily="34" charset="0"/>
                <a:cs typeface="Arial" charset="0"/>
              </a:rPr>
              <a:pPr algn="r" eaLnBrk="0" hangingPunct="0"/>
              <a:t>41</a:t>
            </a:fld>
            <a:endParaRPr lang="en-US" sz="1400" dirty="0">
              <a:latin typeface="Arial" pitchFamily="34" charset="0"/>
              <a:cs typeface="Arial" charset="0"/>
            </a:endParaRPr>
          </a:p>
        </p:txBody>
      </p:sp>
      <p:sp>
        <p:nvSpPr>
          <p:cNvPr id="46084"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a:t>
            </a:r>
            <a:r>
              <a:rPr lang="en-US" sz="4000" dirty="0" smtClean="0">
                <a:solidFill>
                  <a:srgbClr val="FF0000"/>
                </a:solidFill>
                <a:cs typeface="Arial" charset="0"/>
              </a:rPr>
              <a:t>MR</a:t>
            </a:r>
            <a:r>
              <a:rPr lang="en-US" sz="4000" dirty="0" smtClean="0">
                <a:solidFill>
                  <a:schemeClr val="tx1"/>
                </a:solidFill>
                <a:cs typeface="Arial" charset="0"/>
              </a:rPr>
              <a:t>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a:t>
            </a:r>
            <a:r>
              <a:rPr lang="en-US" sz="4000" dirty="0" smtClean="0">
                <a:solidFill>
                  <a:srgbClr val="FF0000"/>
                </a:solidFill>
                <a:cs typeface="Arial" charset="0"/>
                <a:sym typeface="Wingdings" pitchFamily="2" charset="2"/>
              </a:rPr>
              <a:t>SR</a:t>
            </a:r>
            <a:r>
              <a:rPr lang="en-US" sz="4000" dirty="0" smtClean="0">
                <a:solidFill>
                  <a:schemeClr val="tx1"/>
                </a:solidFill>
                <a:cs typeface="Arial" charset="0"/>
                <a:sym typeface="Wingdings" pitchFamily="2" charset="2"/>
              </a:rPr>
              <a:t>SW</a:t>
            </a:r>
          </a:p>
        </p:txBody>
      </p:sp>
      <p:grpSp>
        <p:nvGrpSpPr>
          <p:cNvPr id="46085" name="Group 14"/>
          <p:cNvGrpSpPr>
            <a:grpSpLocks/>
          </p:cNvGrpSpPr>
          <p:nvPr/>
        </p:nvGrpSpPr>
        <p:grpSpPr bwMode="auto">
          <a:xfrm>
            <a:off x="4367213" y="2300288"/>
            <a:ext cx="1068387" cy="857250"/>
            <a:chOff x="4224" y="2256"/>
            <a:chExt cx="912" cy="816"/>
          </a:xfrm>
        </p:grpSpPr>
        <p:sp>
          <p:nvSpPr>
            <p:cNvPr id="4614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88" name="Group 28"/>
          <p:cNvGrpSpPr>
            <a:grpSpLocks/>
          </p:cNvGrpSpPr>
          <p:nvPr/>
        </p:nvGrpSpPr>
        <p:grpSpPr bwMode="auto">
          <a:xfrm>
            <a:off x="5611813" y="3227388"/>
            <a:ext cx="1068387" cy="857250"/>
            <a:chOff x="4224" y="2256"/>
            <a:chExt cx="912" cy="816"/>
          </a:xfrm>
        </p:grpSpPr>
        <p:sp>
          <p:nvSpPr>
            <p:cNvPr id="4614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1" name="Group 40"/>
          <p:cNvGrpSpPr>
            <a:grpSpLocks/>
          </p:cNvGrpSpPr>
          <p:nvPr/>
        </p:nvGrpSpPr>
        <p:grpSpPr bwMode="auto">
          <a:xfrm>
            <a:off x="5294313" y="5272088"/>
            <a:ext cx="1068387" cy="857250"/>
            <a:chOff x="4224" y="2256"/>
            <a:chExt cx="912" cy="816"/>
          </a:xfrm>
        </p:grpSpPr>
        <p:sp>
          <p:nvSpPr>
            <p:cNvPr id="4613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3" name="Group 52"/>
          <p:cNvGrpSpPr>
            <a:grpSpLocks/>
          </p:cNvGrpSpPr>
          <p:nvPr/>
        </p:nvGrpSpPr>
        <p:grpSpPr bwMode="auto">
          <a:xfrm>
            <a:off x="1954213" y="5589588"/>
            <a:ext cx="1068387" cy="857250"/>
            <a:chOff x="4224" y="2256"/>
            <a:chExt cx="912" cy="816"/>
          </a:xfrm>
        </p:grpSpPr>
        <p:sp>
          <p:nvSpPr>
            <p:cNvPr id="4612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6" name="Group 64"/>
          <p:cNvGrpSpPr>
            <a:grpSpLocks/>
          </p:cNvGrpSpPr>
          <p:nvPr/>
        </p:nvGrpSpPr>
        <p:grpSpPr bwMode="auto">
          <a:xfrm>
            <a:off x="1382713" y="3735388"/>
            <a:ext cx="1068387" cy="857250"/>
            <a:chOff x="4224" y="2256"/>
            <a:chExt cx="912" cy="816"/>
          </a:xfrm>
        </p:grpSpPr>
        <p:sp>
          <p:nvSpPr>
            <p:cNvPr id="4611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6100"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1"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2"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3"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6104"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6105"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6106"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7"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8"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9"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6110" name="AutoShape 24"/>
          <p:cNvSpPr>
            <a:spLocks noChangeArrowheads="1"/>
          </p:cNvSpPr>
          <p:nvPr/>
        </p:nvSpPr>
        <p:spPr bwMode="auto">
          <a:xfrm>
            <a:off x="2921000" y="2921000"/>
            <a:ext cx="1041400" cy="479425"/>
          </a:xfrm>
          <a:prstGeom prst="cloudCallout">
            <a:avLst>
              <a:gd name="adj1" fmla="val 18292"/>
              <a:gd name="adj2" fmla="val 116227"/>
            </a:avLst>
          </a:prstGeom>
          <a:noFill/>
          <a:ln w="38100">
            <a:solidFill>
              <a:schemeClr val="tx1"/>
            </a:solidFill>
            <a:round/>
            <a:headEnd/>
            <a:tailEnd/>
          </a:ln>
        </p:spPr>
        <p:txBody>
          <a:bodyPr anchor="ctr"/>
          <a:lstStyle/>
          <a:p>
            <a:pPr algn="ctr" eaLnBrk="0" hangingPunct="0"/>
            <a:r>
              <a:rPr lang="en-US" sz="2400" b="1" dirty="0" err="1">
                <a:solidFill>
                  <a:srgbClr val="FF3300"/>
                </a:solidFill>
                <a:latin typeface="Arial" pitchFamily="34" charset="0"/>
                <a:cs typeface="Courier New" pitchFamily="49" charset="0"/>
              </a:rPr>
              <a:t>zzz</a:t>
            </a:r>
            <a:endParaRPr lang="en-US" sz="2400" b="1" dirty="0">
              <a:solidFill>
                <a:srgbClr val="FF3300"/>
              </a:solidFill>
              <a:latin typeface="Arial" pitchFamily="34" charset="0"/>
              <a:cs typeface="Courier New" pitchFamily="49" charset="0"/>
            </a:endParaRPr>
          </a:p>
        </p:txBody>
      </p:sp>
      <p:sp>
        <p:nvSpPr>
          <p:cNvPr id="46111" name="Text Box 76"/>
          <p:cNvSpPr txBox="1">
            <a:spLocks noChangeArrowheads="1"/>
          </p:cNvSpPr>
          <p:nvPr/>
        </p:nvSpPr>
        <p:spPr bwMode="auto">
          <a:xfrm>
            <a:off x="6688138" y="2592388"/>
            <a:ext cx="1312862" cy="384175"/>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readers</a:t>
            </a:r>
          </a:p>
        </p:txBody>
      </p:sp>
      <p:sp>
        <p:nvSpPr>
          <p:cNvPr id="46112" name="Text Box 77"/>
          <p:cNvSpPr txBox="1">
            <a:spLocks noChangeArrowheads="1"/>
          </p:cNvSpPr>
          <p:nvPr/>
        </p:nvSpPr>
        <p:spPr bwMode="auto">
          <a:xfrm>
            <a:off x="4420844" y="4687888"/>
            <a:ext cx="1023036" cy="387798"/>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writer</a:t>
            </a:r>
          </a:p>
        </p:txBody>
      </p:sp>
      <p:sp>
        <p:nvSpPr>
          <p:cNvPr id="78" name="Footer Placeholder 7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F1FDFA-8825-4DDB-A628-96431232E00A}" type="slidenum">
              <a:rPr lang="x-none" sz="1400">
                <a:latin typeface="Arial" pitchFamily="34" charset="0"/>
                <a:cs typeface="Arial" charset="0"/>
              </a:rPr>
              <a:pPr algn="r" eaLnBrk="0" hangingPunct="0"/>
              <a:t>42</a:t>
            </a:fld>
            <a:endParaRPr lang="en-US" sz="1400" dirty="0">
              <a:latin typeface="Arial" pitchFamily="34" charset="0"/>
              <a:cs typeface="Arial" charset="0"/>
            </a:endParaRPr>
          </a:p>
        </p:txBody>
      </p:sp>
      <p:sp>
        <p:nvSpPr>
          <p:cNvPr id="47108"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7109" name="Group 14"/>
          <p:cNvGrpSpPr>
            <a:grpSpLocks/>
          </p:cNvGrpSpPr>
          <p:nvPr/>
        </p:nvGrpSpPr>
        <p:grpSpPr bwMode="auto">
          <a:xfrm>
            <a:off x="4367213" y="2300288"/>
            <a:ext cx="1068387" cy="857250"/>
            <a:chOff x="4224" y="2256"/>
            <a:chExt cx="912" cy="816"/>
          </a:xfrm>
        </p:grpSpPr>
        <p:sp>
          <p:nvSpPr>
            <p:cNvPr id="47171"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2"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3"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4"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5"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6"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7"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8"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9"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0"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2" name="Group 28"/>
          <p:cNvGrpSpPr>
            <a:grpSpLocks/>
          </p:cNvGrpSpPr>
          <p:nvPr/>
        </p:nvGrpSpPr>
        <p:grpSpPr bwMode="auto">
          <a:xfrm>
            <a:off x="5611813" y="3227388"/>
            <a:ext cx="1068387" cy="857250"/>
            <a:chOff x="4224" y="2256"/>
            <a:chExt cx="912" cy="816"/>
          </a:xfrm>
        </p:grpSpPr>
        <p:sp>
          <p:nvSpPr>
            <p:cNvPr id="47162"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3"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4"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5"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6"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7"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8"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9"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0"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3"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5" name="Group 40"/>
          <p:cNvGrpSpPr>
            <a:grpSpLocks/>
          </p:cNvGrpSpPr>
          <p:nvPr/>
        </p:nvGrpSpPr>
        <p:grpSpPr bwMode="auto">
          <a:xfrm>
            <a:off x="5294313" y="5272088"/>
            <a:ext cx="1068387" cy="857250"/>
            <a:chOff x="4224" y="2256"/>
            <a:chExt cx="912" cy="816"/>
          </a:xfrm>
        </p:grpSpPr>
        <p:sp>
          <p:nvSpPr>
            <p:cNvPr id="47153"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4"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5"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6"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7"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8"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9"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0"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1"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7" name="Group 52"/>
          <p:cNvGrpSpPr>
            <a:grpSpLocks/>
          </p:cNvGrpSpPr>
          <p:nvPr/>
        </p:nvGrpSpPr>
        <p:grpSpPr bwMode="auto">
          <a:xfrm>
            <a:off x="1954213" y="5589588"/>
            <a:ext cx="1068387" cy="857250"/>
            <a:chOff x="4224" y="2256"/>
            <a:chExt cx="912" cy="816"/>
          </a:xfrm>
        </p:grpSpPr>
        <p:sp>
          <p:nvSpPr>
            <p:cNvPr id="47144"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5"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6"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7"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8"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9"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0"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1"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2"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8"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20" name="Group 64"/>
          <p:cNvGrpSpPr>
            <a:grpSpLocks/>
          </p:cNvGrpSpPr>
          <p:nvPr/>
        </p:nvGrpSpPr>
        <p:grpSpPr bwMode="auto">
          <a:xfrm>
            <a:off x="1382713" y="3735388"/>
            <a:ext cx="1068387" cy="857250"/>
            <a:chOff x="4224" y="2256"/>
            <a:chExt cx="912" cy="816"/>
          </a:xfrm>
        </p:grpSpPr>
        <p:sp>
          <p:nvSpPr>
            <p:cNvPr id="47135"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6"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7"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8"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39"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0"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1"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2"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3"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21"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7124"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5"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6"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7"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7128"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7129"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7130"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1"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2"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3"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7134" name="AutoShape 24"/>
          <p:cNvSpPr>
            <a:spLocks noChangeArrowheads="1"/>
          </p:cNvSpPr>
          <p:nvPr/>
        </p:nvSpPr>
        <p:spPr bwMode="auto">
          <a:xfrm>
            <a:off x="1727200" y="2095500"/>
            <a:ext cx="2743200" cy="1292225"/>
          </a:xfrm>
          <a:prstGeom prst="cloudCallout">
            <a:avLst>
              <a:gd name="adj1" fmla="val 24074"/>
              <a:gd name="adj2" fmla="val 81449"/>
            </a:avLst>
          </a:prstGeom>
          <a:solidFill>
            <a:schemeClr val="bg1">
              <a:alpha val="79999"/>
            </a:schemeClr>
          </a:solidFill>
          <a:ln w="38100">
            <a:solidFill>
              <a:schemeClr val="tx1"/>
            </a:solidFill>
            <a:round/>
            <a:headEnd/>
            <a:tailEnd/>
          </a:ln>
        </p:spPr>
        <p:txBody>
          <a:bodyPr anchor="ctr"/>
          <a:lstStyle/>
          <a:p>
            <a:pPr algn="ctr" eaLnBrk="0" hangingPunct="0"/>
            <a:r>
              <a:rPr lang="en-US" sz="2000" b="1" dirty="0">
                <a:solidFill>
                  <a:srgbClr val="FF3300"/>
                </a:solidFill>
                <a:latin typeface="Arial" pitchFamily="34" charset="0"/>
                <a:cs typeface="Courier New" pitchFamily="49" charset="0"/>
              </a:rPr>
              <a:t>Let’s </a:t>
            </a:r>
            <a:r>
              <a:rPr lang="en-US" sz="2000" b="1" dirty="0" smtClean="0">
                <a:solidFill>
                  <a:srgbClr val="FF3300"/>
                </a:solidFill>
                <a:latin typeface="Arial" pitchFamily="34" charset="0"/>
                <a:cs typeface="Courier New" pitchFamily="49" charset="0"/>
              </a:rPr>
              <a:t>write </a:t>
            </a:r>
            <a:r>
              <a:rPr lang="en-US" sz="2000" b="1" dirty="0">
                <a:solidFill>
                  <a:srgbClr val="FF3300"/>
                </a:solidFill>
                <a:latin typeface="Arial" pitchFamily="34" charset="0"/>
                <a:cs typeface="Courier New" pitchFamily="49" charset="0"/>
              </a:rPr>
              <a:t>1!</a:t>
            </a:r>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BD607D-7BDE-490C-AD31-823F664AAF25}" type="slidenum">
              <a:rPr lang="x-none" sz="1400">
                <a:latin typeface="Arial" pitchFamily="34" charset="0"/>
                <a:cs typeface="Arial" charset="0"/>
              </a:rPr>
              <a:pPr algn="r" eaLnBrk="0" hangingPunct="0"/>
              <a:t>43</a:t>
            </a:fld>
            <a:endParaRPr lang="en-US" sz="1400" dirty="0">
              <a:latin typeface="Arial" pitchFamily="34" charset="0"/>
              <a:cs typeface="Arial" charset="0"/>
            </a:endParaRPr>
          </a:p>
        </p:txBody>
      </p:sp>
      <p:sp>
        <p:nvSpPr>
          <p:cNvPr id="48132"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8133" name="Group 14"/>
          <p:cNvGrpSpPr>
            <a:grpSpLocks/>
          </p:cNvGrpSpPr>
          <p:nvPr/>
        </p:nvGrpSpPr>
        <p:grpSpPr bwMode="auto">
          <a:xfrm>
            <a:off x="4367213" y="2300288"/>
            <a:ext cx="1068387" cy="857250"/>
            <a:chOff x="4224" y="2256"/>
            <a:chExt cx="912" cy="816"/>
          </a:xfrm>
        </p:grpSpPr>
        <p:sp>
          <p:nvSpPr>
            <p:cNvPr id="48195"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6"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7"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8"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9"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0"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1"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2"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3"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4" name="AutoShape 24"/>
          <p:cNvSpPr>
            <a:spLocks noChangeArrowheads="1"/>
          </p:cNvSpPr>
          <p:nvPr/>
        </p:nvSpPr>
        <p:spPr bwMode="auto">
          <a:xfrm>
            <a:off x="3759200" y="1739900"/>
            <a:ext cx="1803400" cy="479425"/>
          </a:xfrm>
          <a:prstGeom prst="cloudCallout">
            <a:avLst>
              <a:gd name="adj1" fmla="val -14787"/>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8136" name="Group 28"/>
          <p:cNvGrpSpPr>
            <a:grpSpLocks/>
          </p:cNvGrpSpPr>
          <p:nvPr/>
        </p:nvGrpSpPr>
        <p:grpSpPr bwMode="auto">
          <a:xfrm>
            <a:off x="5611813" y="3227388"/>
            <a:ext cx="1068387" cy="857250"/>
            <a:chOff x="4224" y="2256"/>
            <a:chExt cx="912" cy="816"/>
          </a:xfrm>
        </p:grpSpPr>
        <p:sp>
          <p:nvSpPr>
            <p:cNvPr id="48186"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7"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8"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9"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0"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1"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2"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3"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4"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7"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39" name="Group 40"/>
          <p:cNvGrpSpPr>
            <a:grpSpLocks/>
          </p:cNvGrpSpPr>
          <p:nvPr/>
        </p:nvGrpSpPr>
        <p:grpSpPr bwMode="auto">
          <a:xfrm>
            <a:off x="5294313" y="5272088"/>
            <a:ext cx="1068387" cy="857250"/>
            <a:chOff x="4224" y="2256"/>
            <a:chExt cx="912" cy="816"/>
          </a:xfrm>
        </p:grpSpPr>
        <p:sp>
          <p:nvSpPr>
            <p:cNvPr id="48177"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8"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9"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0"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1"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2"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3"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4"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5"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1" name="Group 52"/>
          <p:cNvGrpSpPr>
            <a:grpSpLocks/>
          </p:cNvGrpSpPr>
          <p:nvPr/>
        </p:nvGrpSpPr>
        <p:grpSpPr bwMode="auto">
          <a:xfrm>
            <a:off x="1954213" y="5589588"/>
            <a:ext cx="1068387" cy="857250"/>
            <a:chOff x="4224" y="2256"/>
            <a:chExt cx="912" cy="816"/>
          </a:xfrm>
        </p:grpSpPr>
        <p:sp>
          <p:nvSpPr>
            <p:cNvPr id="48168"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9"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0"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1"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2"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3"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4"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5"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6"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2"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4" name="Group 64"/>
          <p:cNvGrpSpPr>
            <a:grpSpLocks/>
          </p:cNvGrpSpPr>
          <p:nvPr/>
        </p:nvGrpSpPr>
        <p:grpSpPr bwMode="auto">
          <a:xfrm>
            <a:off x="1382713" y="3735388"/>
            <a:ext cx="1068387" cy="857250"/>
            <a:chOff x="4224" y="2256"/>
            <a:chExt cx="912" cy="816"/>
          </a:xfrm>
        </p:grpSpPr>
        <p:sp>
          <p:nvSpPr>
            <p:cNvPr id="48159"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0"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1"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2"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3"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4"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5"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6"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7"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5"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8148"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49"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0"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1"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8152"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8153"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8154"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5"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6"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7"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8158" name="Freeform 75"/>
          <p:cNvSpPr>
            <a:spLocks/>
          </p:cNvSpPr>
          <p:nvPr/>
        </p:nvSpPr>
        <p:spPr bwMode="auto">
          <a:xfrm>
            <a:off x="3924300" y="3390900"/>
            <a:ext cx="198438" cy="596900"/>
          </a:xfrm>
          <a:custGeom>
            <a:avLst/>
            <a:gdLst>
              <a:gd name="T0" fmla="*/ 2147483647 w 125"/>
              <a:gd name="T1" fmla="*/ 2147483647 h 376"/>
              <a:gd name="T2" fmla="*/ 2147483647 w 125"/>
              <a:gd name="T3" fmla="*/ 2147483647 h 376"/>
              <a:gd name="T4" fmla="*/ 2147483647 w 125"/>
              <a:gd name="T5" fmla="*/ 0 h 376"/>
              <a:gd name="T6" fmla="*/ 2147483647 w 125"/>
              <a:gd name="T7" fmla="*/ 2147483647 h 376"/>
              <a:gd name="T8" fmla="*/ 0 60000 65536"/>
              <a:gd name="T9" fmla="*/ 0 60000 65536"/>
              <a:gd name="T10" fmla="*/ 0 60000 65536"/>
              <a:gd name="T11" fmla="*/ 0 60000 65536"/>
              <a:gd name="T12" fmla="*/ 0 w 125"/>
              <a:gd name="T13" fmla="*/ 0 h 376"/>
              <a:gd name="T14" fmla="*/ 125 w 125"/>
              <a:gd name="T15" fmla="*/ 376 h 376"/>
            </a:gdLst>
            <a:ahLst/>
            <a:cxnLst>
              <a:cxn ang="T8">
                <a:pos x="T0" y="T1"/>
              </a:cxn>
              <a:cxn ang="T9">
                <a:pos x="T2" y="T3"/>
              </a:cxn>
              <a:cxn ang="T10">
                <a:pos x="T4" y="T5"/>
              </a:cxn>
              <a:cxn ang="T11">
                <a:pos x="T6" y="T7"/>
              </a:cxn>
            </a:cxnLst>
            <a:rect l="T12" t="T13" r="T14" b="T15"/>
            <a:pathLst>
              <a:path w="125" h="376">
                <a:moveTo>
                  <a:pt x="8" y="280"/>
                </a:moveTo>
                <a:cubicBezTo>
                  <a:pt x="27" y="223"/>
                  <a:pt x="0" y="376"/>
                  <a:pt x="40" y="328"/>
                </a:cubicBezTo>
                <a:cubicBezTo>
                  <a:pt x="59" y="281"/>
                  <a:pt x="125" y="8"/>
                  <a:pt x="120" y="0"/>
                </a:cubicBezTo>
                <a:lnTo>
                  <a:pt x="8" y="280"/>
                </a:lnTo>
                <a:close/>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0E5B066-74BE-41E5-865C-06EA533605EE}" type="slidenum">
              <a:rPr lang="x-none" sz="1400">
                <a:latin typeface="Arial" pitchFamily="34" charset="0"/>
                <a:cs typeface="Arial" charset="0"/>
              </a:rPr>
              <a:pPr algn="r" eaLnBrk="0" hangingPunct="0"/>
              <a:t>44</a:t>
            </a:fld>
            <a:endParaRPr lang="en-US" sz="1400" dirty="0">
              <a:latin typeface="Arial" pitchFamily="34" charset="0"/>
              <a:cs typeface="Arial" charset="0"/>
            </a:endParaRPr>
          </a:p>
        </p:txBody>
      </p:sp>
      <p:sp>
        <p:nvSpPr>
          <p:cNvPr id="49156"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49157" name="Group 14"/>
          <p:cNvGrpSpPr>
            <a:grpSpLocks/>
          </p:cNvGrpSpPr>
          <p:nvPr/>
        </p:nvGrpSpPr>
        <p:grpSpPr bwMode="auto">
          <a:xfrm>
            <a:off x="4367213" y="2300288"/>
            <a:ext cx="1068387" cy="857250"/>
            <a:chOff x="4224" y="2256"/>
            <a:chExt cx="912" cy="816"/>
          </a:xfrm>
        </p:grpSpPr>
        <p:sp>
          <p:nvSpPr>
            <p:cNvPr id="4921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59" name="Group 28"/>
          <p:cNvGrpSpPr>
            <a:grpSpLocks/>
          </p:cNvGrpSpPr>
          <p:nvPr/>
        </p:nvGrpSpPr>
        <p:grpSpPr bwMode="auto">
          <a:xfrm>
            <a:off x="5611813" y="3227388"/>
            <a:ext cx="1068387" cy="857250"/>
            <a:chOff x="4224" y="2256"/>
            <a:chExt cx="912" cy="816"/>
          </a:xfrm>
        </p:grpSpPr>
        <p:sp>
          <p:nvSpPr>
            <p:cNvPr id="4921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0" name="AutoShape 38"/>
          <p:cNvSpPr>
            <a:spLocks noChangeArrowheads="1"/>
          </p:cNvSpPr>
          <p:nvPr/>
        </p:nvSpPr>
        <p:spPr bwMode="auto">
          <a:xfrm>
            <a:off x="5575300" y="2413000"/>
            <a:ext cx="1676400" cy="695325"/>
          </a:xfrm>
          <a:prstGeom prst="cloudCallout">
            <a:avLst>
              <a:gd name="adj1" fmla="val -38634"/>
              <a:gd name="adj2" fmla="val 901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62" name="Group 40"/>
          <p:cNvGrpSpPr>
            <a:grpSpLocks/>
          </p:cNvGrpSpPr>
          <p:nvPr/>
        </p:nvGrpSpPr>
        <p:grpSpPr bwMode="auto">
          <a:xfrm>
            <a:off x="5294313" y="5272088"/>
            <a:ext cx="1068387" cy="857250"/>
            <a:chOff x="4224" y="2256"/>
            <a:chExt cx="912" cy="816"/>
          </a:xfrm>
        </p:grpSpPr>
        <p:sp>
          <p:nvSpPr>
            <p:cNvPr id="4920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4" name="Group 52"/>
          <p:cNvGrpSpPr>
            <a:grpSpLocks/>
          </p:cNvGrpSpPr>
          <p:nvPr/>
        </p:nvGrpSpPr>
        <p:grpSpPr bwMode="auto">
          <a:xfrm>
            <a:off x="1954213" y="5589588"/>
            <a:ext cx="1068387" cy="857250"/>
            <a:chOff x="4224" y="2256"/>
            <a:chExt cx="912" cy="816"/>
          </a:xfrm>
        </p:grpSpPr>
        <p:sp>
          <p:nvSpPr>
            <p:cNvPr id="4919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5"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7" name="Group 64"/>
          <p:cNvGrpSpPr>
            <a:grpSpLocks/>
          </p:cNvGrpSpPr>
          <p:nvPr/>
        </p:nvGrpSpPr>
        <p:grpSpPr bwMode="auto">
          <a:xfrm>
            <a:off x="1382713" y="3735388"/>
            <a:ext cx="1068387" cy="857250"/>
            <a:chOff x="4224" y="2256"/>
            <a:chExt cx="912" cy="816"/>
          </a:xfrm>
        </p:grpSpPr>
        <p:sp>
          <p:nvSpPr>
            <p:cNvPr id="4918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8"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9171"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2"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3"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4"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9175"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9176"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9177"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8"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9"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80"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9181"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49182" name="Freeform 75"/>
          <p:cNvSpPr>
            <a:spLocks/>
          </p:cNvSpPr>
          <p:nvPr/>
        </p:nvSpPr>
        <p:spPr bwMode="auto">
          <a:xfrm>
            <a:off x="4457700" y="4178300"/>
            <a:ext cx="965200" cy="355600"/>
          </a:xfrm>
          <a:custGeom>
            <a:avLst/>
            <a:gdLst>
              <a:gd name="T0" fmla="*/ 2147483647 w 608"/>
              <a:gd name="T1" fmla="*/ 2147483647 h 224"/>
              <a:gd name="T2" fmla="*/ 2147483647 w 608"/>
              <a:gd name="T3" fmla="*/ 0 h 224"/>
              <a:gd name="T4" fmla="*/ 0 w 608"/>
              <a:gd name="T5" fmla="*/ 2147483647 h 224"/>
              <a:gd name="T6" fmla="*/ 0 60000 65536"/>
              <a:gd name="T7" fmla="*/ 0 60000 65536"/>
              <a:gd name="T8" fmla="*/ 0 60000 65536"/>
              <a:gd name="T9" fmla="*/ 0 w 608"/>
              <a:gd name="T10" fmla="*/ 0 h 224"/>
              <a:gd name="T11" fmla="*/ 608 w 608"/>
              <a:gd name="T12" fmla="*/ 224 h 224"/>
            </a:gdLst>
            <a:ahLst/>
            <a:cxnLst>
              <a:cxn ang="T6">
                <a:pos x="T0" y="T1"/>
              </a:cxn>
              <a:cxn ang="T7">
                <a:pos x="T2" y="T3"/>
              </a:cxn>
              <a:cxn ang="T8">
                <a:pos x="T4" y="T5"/>
              </a:cxn>
            </a:cxnLst>
            <a:rect l="T9" t="T10" r="T11" b="T12"/>
            <a:pathLst>
              <a:path w="608" h="224">
                <a:moveTo>
                  <a:pt x="24" y="152"/>
                </a:moveTo>
                <a:lnTo>
                  <a:pt x="608" y="0"/>
                </a:lnTo>
                <a:lnTo>
                  <a:pt x="0" y="224"/>
                </a:lnTo>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84B394-5F3E-407B-B48D-B7DA8CC00B29}" type="slidenum">
              <a:rPr lang="x-none" sz="1400">
                <a:latin typeface="Arial" pitchFamily="34" charset="0"/>
                <a:cs typeface="Arial" charset="0"/>
              </a:rPr>
              <a:pPr algn="r" eaLnBrk="0" hangingPunct="0"/>
              <a:t>45</a:t>
            </a:fld>
            <a:endParaRPr lang="en-US" sz="1400" dirty="0">
              <a:latin typeface="Arial" pitchFamily="34" charset="0"/>
              <a:cs typeface="Arial" charset="0"/>
            </a:endParaRPr>
          </a:p>
        </p:txBody>
      </p:sp>
      <p:sp>
        <p:nvSpPr>
          <p:cNvPr id="50180"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50181" name="Group 14"/>
          <p:cNvGrpSpPr>
            <a:grpSpLocks/>
          </p:cNvGrpSpPr>
          <p:nvPr/>
        </p:nvGrpSpPr>
        <p:grpSpPr bwMode="auto">
          <a:xfrm>
            <a:off x="4367213" y="2300288"/>
            <a:ext cx="1068387" cy="857250"/>
            <a:chOff x="4224" y="2256"/>
            <a:chExt cx="912" cy="816"/>
          </a:xfrm>
        </p:grpSpPr>
        <p:sp>
          <p:nvSpPr>
            <p:cNvPr id="5024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2"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4" name="Group 28"/>
          <p:cNvGrpSpPr>
            <a:grpSpLocks/>
          </p:cNvGrpSpPr>
          <p:nvPr/>
        </p:nvGrpSpPr>
        <p:grpSpPr bwMode="auto">
          <a:xfrm>
            <a:off x="5611813" y="3227388"/>
            <a:ext cx="1068387" cy="857250"/>
            <a:chOff x="4224" y="2256"/>
            <a:chExt cx="912" cy="816"/>
          </a:xfrm>
        </p:grpSpPr>
        <p:sp>
          <p:nvSpPr>
            <p:cNvPr id="5023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5"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7" name="Group 40"/>
          <p:cNvGrpSpPr>
            <a:grpSpLocks/>
          </p:cNvGrpSpPr>
          <p:nvPr/>
        </p:nvGrpSpPr>
        <p:grpSpPr bwMode="auto">
          <a:xfrm>
            <a:off x="5294313" y="5272088"/>
            <a:ext cx="1068387" cy="857250"/>
            <a:chOff x="4224" y="2256"/>
            <a:chExt cx="912" cy="816"/>
          </a:xfrm>
        </p:grpSpPr>
        <p:sp>
          <p:nvSpPr>
            <p:cNvPr id="5022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8" name="AutoShape 50"/>
          <p:cNvSpPr>
            <a:spLocks noChangeArrowheads="1"/>
          </p:cNvSpPr>
          <p:nvPr/>
        </p:nvSpPr>
        <p:spPr bwMode="auto">
          <a:xfrm>
            <a:off x="5067300" y="4635500"/>
            <a:ext cx="1892300" cy="581025"/>
          </a:xfrm>
          <a:prstGeom prst="cloudCallout">
            <a:avLst>
              <a:gd name="adj1" fmla="val -31208"/>
              <a:gd name="adj2" fmla="val 95903"/>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0" name="Group 52"/>
          <p:cNvGrpSpPr>
            <a:grpSpLocks/>
          </p:cNvGrpSpPr>
          <p:nvPr/>
        </p:nvGrpSpPr>
        <p:grpSpPr bwMode="auto">
          <a:xfrm>
            <a:off x="1954213" y="5589588"/>
            <a:ext cx="1068387" cy="857250"/>
            <a:chOff x="4224" y="2256"/>
            <a:chExt cx="912" cy="816"/>
          </a:xfrm>
        </p:grpSpPr>
        <p:sp>
          <p:nvSpPr>
            <p:cNvPr id="5021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1"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3" name="Group 64"/>
          <p:cNvGrpSpPr>
            <a:grpSpLocks/>
          </p:cNvGrpSpPr>
          <p:nvPr/>
        </p:nvGrpSpPr>
        <p:grpSpPr bwMode="auto">
          <a:xfrm>
            <a:off x="1382713" y="3735388"/>
            <a:ext cx="1068387" cy="857250"/>
            <a:chOff x="4224" y="2256"/>
            <a:chExt cx="912" cy="816"/>
          </a:xfrm>
        </p:grpSpPr>
        <p:sp>
          <p:nvSpPr>
            <p:cNvPr id="5021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4"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0200" name="Freeform 5"/>
          <p:cNvSpPr>
            <a:spLocks/>
          </p:cNvSpPr>
          <p:nvPr/>
        </p:nvSpPr>
        <p:spPr bwMode="auto">
          <a:xfrm>
            <a:off x="4337050" y="4210050"/>
            <a:ext cx="146050" cy="304800"/>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1" name="Freeform 6"/>
          <p:cNvSpPr>
            <a:spLocks/>
          </p:cNvSpPr>
          <p:nvPr/>
        </p:nvSpPr>
        <p:spPr bwMode="auto">
          <a:xfrm>
            <a:off x="4125913" y="4008438"/>
            <a:ext cx="146050" cy="469900"/>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2" name="Freeform 7"/>
          <p:cNvSpPr>
            <a:spLocks/>
          </p:cNvSpPr>
          <p:nvPr/>
        </p:nvSpPr>
        <p:spPr bwMode="auto">
          <a:xfrm>
            <a:off x="3897313" y="3873500"/>
            <a:ext cx="146050" cy="403225"/>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3" name="Freeform 8"/>
          <p:cNvSpPr>
            <a:spLocks/>
          </p:cNvSpPr>
          <p:nvPr/>
        </p:nvSpPr>
        <p:spPr bwMode="auto">
          <a:xfrm>
            <a:off x="3632200" y="3873500"/>
            <a:ext cx="801688" cy="749300"/>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0204" name="Freeform 9"/>
          <p:cNvSpPr>
            <a:spLocks/>
          </p:cNvSpPr>
          <p:nvPr/>
        </p:nvSpPr>
        <p:spPr bwMode="auto">
          <a:xfrm>
            <a:off x="3641725" y="4008438"/>
            <a:ext cx="500063" cy="79375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0205" name="Freeform 10"/>
          <p:cNvSpPr>
            <a:spLocks/>
          </p:cNvSpPr>
          <p:nvPr/>
        </p:nvSpPr>
        <p:spPr bwMode="auto">
          <a:xfrm>
            <a:off x="4125913" y="4343400"/>
            <a:ext cx="307975" cy="458788"/>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0206" name="Freeform 11"/>
          <p:cNvSpPr>
            <a:spLocks/>
          </p:cNvSpPr>
          <p:nvPr/>
        </p:nvSpPr>
        <p:spPr bwMode="auto">
          <a:xfrm>
            <a:off x="3897313" y="4546600"/>
            <a:ext cx="244475" cy="469900"/>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7" name="Freeform 12"/>
          <p:cNvSpPr>
            <a:spLocks/>
          </p:cNvSpPr>
          <p:nvPr/>
        </p:nvSpPr>
        <p:spPr bwMode="auto">
          <a:xfrm>
            <a:off x="3702050" y="4343400"/>
            <a:ext cx="244475"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8" name="Freeform 13"/>
          <p:cNvSpPr>
            <a:spLocks/>
          </p:cNvSpPr>
          <p:nvPr/>
        </p:nvSpPr>
        <p:spPr bwMode="auto">
          <a:xfrm>
            <a:off x="3556000" y="4141788"/>
            <a:ext cx="195263"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9" name="Freeform 76"/>
          <p:cNvSpPr>
            <a:spLocks/>
          </p:cNvSpPr>
          <p:nvPr/>
        </p:nvSpPr>
        <p:spPr bwMode="auto">
          <a:xfrm>
            <a:off x="4445000" y="4140200"/>
            <a:ext cx="279400" cy="12700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79" name="Footer Placeholder 7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F8639A-D8E0-4F54-9CB5-ED12E856FAF0}" type="slidenum">
              <a:rPr lang="x-none" sz="1400">
                <a:latin typeface="Arial" pitchFamily="34" charset="0"/>
                <a:cs typeface="Arial" charset="0"/>
              </a:rPr>
              <a:pPr algn="r" eaLnBrk="0" hangingPunct="0"/>
              <a:t>46</a:t>
            </a:fld>
            <a:endParaRPr lang="en-US" sz="1400" dirty="0">
              <a:latin typeface="Arial" pitchFamily="34" charset="0"/>
              <a:cs typeface="Arial" charset="0"/>
            </a:endParaRPr>
          </a:p>
        </p:txBody>
      </p:sp>
      <p:sp>
        <p:nvSpPr>
          <p:cNvPr id="51204"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grpSp>
        <p:nvGrpSpPr>
          <p:cNvPr id="51205" name="Group 14"/>
          <p:cNvGrpSpPr>
            <a:grpSpLocks/>
          </p:cNvGrpSpPr>
          <p:nvPr/>
        </p:nvGrpSpPr>
        <p:grpSpPr bwMode="auto">
          <a:xfrm>
            <a:off x="4367213" y="2300288"/>
            <a:ext cx="1068387" cy="857250"/>
            <a:chOff x="4224" y="2256"/>
            <a:chExt cx="912" cy="816"/>
          </a:xfrm>
        </p:grpSpPr>
        <p:sp>
          <p:nvSpPr>
            <p:cNvPr id="5126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08" name="Group 28"/>
          <p:cNvGrpSpPr>
            <a:grpSpLocks/>
          </p:cNvGrpSpPr>
          <p:nvPr/>
        </p:nvGrpSpPr>
        <p:grpSpPr bwMode="auto">
          <a:xfrm>
            <a:off x="5611813" y="3227388"/>
            <a:ext cx="1068387" cy="857250"/>
            <a:chOff x="4224" y="2256"/>
            <a:chExt cx="912" cy="816"/>
          </a:xfrm>
        </p:grpSpPr>
        <p:sp>
          <p:nvSpPr>
            <p:cNvPr id="5125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1" name="Group 40"/>
          <p:cNvGrpSpPr>
            <a:grpSpLocks/>
          </p:cNvGrpSpPr>
          <p:nvPr/>
        </p:nvGrpSpPr>
        <p:grpSpPr bwMode="auto">
          <a:xfrm>
            <a:off x="5294313" y="5272088"/>
            <a:ext cx="1068387" cy="857250"/>
            <a:chOff x="4224" y="2256"/>
            <a:chExt cx="912" cy="816"/>
          </a:xfrm>
        </p:grpSpPr>
        <p:sp>
          <p:nvSpPr>
            <p:cNvPr id="5124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3" name="Group 52"/>
          <p:cNvGrpSpPr>
            <a:grpSpLocks/>
          </p:cNvGrpSpPr>
          <p:nvPr/>
        </p:nvGrpSpPr>
        <p:grpSpPr bwMode="auto">
          <a:xfrm>
            <a:off x="1954213" y="5589588"/>
            <a:ext cx="1068387" cy="857250"/>
            <a:chOff x="4224" y="2256"/>
            <a:chExt cx="912" cy="816"/>
          </a:xfrm>
        </p:grpSpPr>
        <p:sp>
          <p:nvSpPr>
            <p:cNvPr id="5123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6" name="Group 64"/>
          <p:cNvGrpSpPr>
            <a:grpSpLocks/>
          </p:cNvGrpSpPr>
          <p:nvPr/>
        </p:nvGrpSpPr>
        <p:grpSpPr bwMode="auto">
          <a:xfrm>
            <a:off x="1382713" y="3735388"/>
            <a:ext cx="1068387" cy="857250"/>
            <a:chOff x="4224" y="2256"/>
            <a:chExt cx="912" cy="816"/>
          </a:xfrm>
        </p:grpSpPr>
        <p:sp>
          <p:nvSpPr>
            <p:cNvPr id="5123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1219"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0"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1"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2"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1223"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1224"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1225"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6"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7"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8"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51229" name="AutoShape 24"/>
          <p:cNvSpPr>
            <a:spLocks noChangeArrowheads="1"/>
          </p:cNvSpPr>
          <p:nvPr/>
        </p:nvSpPr>
        <p:spPr bwMode="auto">
          <a:xfrm>
            <a:off x="1968500" y="2730500"/>
            <a:ext cx="1993900" cy="669925"/>
          </a:xfrm>
          <a:prstGeom prst="cloudCallout">
            <a:avLst>
              <a:gd name="adj1" fmla="val 33440"/>
              <a:gd name="adj2" fmla="val 97394"/>
            </a:avLst>
          </a:prstGeom>
          <a:noFill/>
          <a:ln w="38100">
            <a:solidFill>
              <a:schemeClr val="tx1"/>
            </a:solidFill>
            <a:round/>
            <a:headEnd/>
            <a:tailEnd/>
          </a:ln>
        </p:spPr>
        <p:txBody>
          <a:bodyPr anchor="ctr"/>
          <a:lstStyle/>
          <a:p>
            <a:pPr algn="ctr" eaLnBrk="0" hangingPunct="0"/>
            <a:r>
              <a:rPr lang="en-US" sz="2400" b="1" dirty="0">
                <a:solidFill>
                  <a:srgbClr val="FF3300"/>
                </a:solidFill>
                <a:latin typeface="Arial" pitchFamily="34" charset="0"/>
                <a:cs typeface="Courier New" pitchFamily="49" charset="0"/>
              </a:rPr>
              <a:t>Whew!</a:t>
            </a:r>
          </a:p>
        </p:txBody>
      </p:sp>
      <p:sp>
        <p:nvSpPr>
          <p:cNvPr id="75" name="Footer Placeholder 7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D8F193-B17D-41C1-8D75-654DD64C28E9}" type="slidenum">
              <a:rPr lang="x-none" sz="1400">
                <a:latin typeface="Arial" pitchFamily="34" charset="0"/>
                <a:cs typeface="Arial" charset="0"/>
              </a:rPr>
              <a:pPr algn="r" eaLnBrk="0" hangingPunct="0"/>
              <a:t>47</a:t>
            </a:fld>
            <a:endParaRPr lang="en-US" sz="1400" dirty="0">
              <a:latin typeface="Arial" pitchFamily="34" charset="0"/>
              <a:cs typeface="Arial" charset="0"/>
            </a:endParaRPr>
          </a:p>
        </p:txBody>
      </p:sp>
      <p:sp>
        <p:nvSpPr>
          <p:cNvPr id="52228"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222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tx1"/>
                </a:solidFill>
                <a:latin typeface="Courier New" pitchFamily="49" charset="0"/>
              </a:rPr>
              <a:t>public class</a:t>
            </a:r>
            <a:r>
              <a:rPr lang="en-US" sz="2000" b="1" dirty="0" smtClean="0">
                <a:latin typeface="Courier New" pitchFamily="49" charset="0"/>
              </a:rPr>
              <a:t> </a:t>
            </a:r>
            <a:r>
              <a:rPr lang="en-US" sz="2000" b="1" dirty="0" err="1" smtClean="0">
                <a:latin typeface="Courier New" pitchFamily="49" charset="0"/>
              </a:rPr>
              <a:t>SafeBoolMRSWRegister</a:t>
            </a:r>
            <a:endParaRPr lang="en-US" sz="2000" b="1" dirty="0" smtClean="0">
              <a:latin typeface="Courier New" pitchFamily="49" charset="0"/>
            </a:endParaRP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implements</a:t>
            </a:r>
            <a:r>
              <a:rPr lang="en-US" sz="2000" b="1" dirty="0" smtClean="0">
                <a:latin typeface="Courier New" pitchFamily="49" charset="0"/>
              </a:rPr>
              <a:t> Register&lt;Boolean&gt;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private</a:t>
            </a:r>
            <a:r>
              <a:rPr lang="en-US" sz="2000" b="1" dirty="0" smtClean="0">
                <a:latin typeface="Courier New" pitchFamily="49" charset="0"/>
              </a:rPr>
              <a:t> </a:t>
            </a:r>
            <a:r>
              <a:rPr lang="en-US" sz="2000" b="1" dirty="0" err="1" smtClean="0">
                <a:latin typeface="Courier New" pitchFamily="49" charset="0"/>
              </a:rPr>
              <a:t>SafeBoolSRSWRegister</a:t>
            </a:r>
            <a:r>
              <a:rPr lang="en-US" sz="2000" b="1" dirty="0" smtClean="0">
                <a:latin typeface="Courier New" pitchFamily="49" charset="0"/>
              </a:rPr>
              <a:t>[] r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new</a:t>
            </a:r>
            <a:r>
              <a:rPr lang="en-US" sz="2000" b="1" dirty="0" smtClean="0">
                <a:latin typeface="Courier New" pitchFamily="49" charset="0"/>
              </a:rPr>
              <a:t> </a:t>
            </a:r>
            <a:r>
              <a:rPr lang="en-US" sz="2000" b="1" dirty="0" err="1" smtClean="0">
                <a:latin typeface="Courier New" pitchFamily="49" charset="0"/>
              </a:rPr>
              <a:t>SafeBoolSRSWRegister</a:t>
            </a:r>
            <a:r>
              <a:rPr lang="en-US" sz="2000" b="1" dirty="0" smtClean="0">
                <a:latin typeface="Courier New" pitchFamily="49" charset="0"/>
              </a:rPr>
              <a:t>[N];</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void</a:t>
            </a:r>
            <a:r>
              <a:rPr lang="en-US" sz="2000" b="1" dirty="0" smtClean="0">
                <a:latin typeface="Courier New" pitchFamily="49" charset="0"/>
              </a:rPr>
              <a:t> write(</a:t>
            </a:r>
            <a:r>
              <a:rPr lang="en-US" sz="2000" b="1" dirty="0" err="1" smtClean="0">
                <a:solidFill>
                  <a:schemeClr val="tx1"/>
                </a:solidFill>
                <a:latin typeface="Courier New" pitchFamily="49" charset="0"/>
              </a:rPr>
              <a:t>boolean</a:t>
            </a:r>
            <a:r>
              <a:rPr lang="en-US" sz="2000" b="1" dirty="0" smtClean="0">
                <a:latin typeface="Courier New" pitchFamily="49" charset="0"/>
              </a:rPr>
              <a:t> x)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for</a:t>
            </a:r>
            <a:r>
              <a:rPr lang="en-US" sz="2000" b="1" dirty="0" smtClean="0">
                <a:latin typeface="Courier New" pitchFamily="49" charset="0"/>
              </a:rPr>
              <a:t> (</a:t>
            </a:r>
            <a:r>
              <a:rPr lang="en-US" sz="2000" b="1" dirty="0" err="1" smtClean="0">
                <a:solidFill>
                  <a:schemeClr val="tx1"/>
                </a:solidFill>
                <a:latin typeface="Courier New" pitchFamily="49" charset="0"/>
              </a:rPr>
              <a:t>int</a:t>
            </a:r>
            <a:r>
              <a:rPr lang="en-US" sz="2000" b="1" dirty="0" smtClean="0">
                <a:latin typeface="Courier New" pitchFamily="49" charset="0"/>
              </a:rPr>
              <a:t> j = 0; j &lt; N; j++)</a:t>
            </a:r>
          </a:p>
          <a:p>
            <a:pPr eaLnBrk="1" hangingPunct="1">
              <a:lnSpc>
                <a:spcPct val="90000"/>
              </a:lnSpc>
              <a:buFontTx/>
              <a:buNone/>
            </a:pPr>
            <a:r>
              <a:rPr lang="en-US" sz="2000" b="1" dirty="0" smtClean="0">
                <a:latin typeface="Courier New" pitchFamily="49" charset="0"/>
              </a:rPr>
              <a:t>    r[j].write(x);</a:t>
            </a:r>
          </a:p>
          <a:p>
            <a:pPr eaLnBrk="1" hangingPunct="1">
              <a:lnSpc>
                <a:spcPct val="90000"/>
              </a:lnSpc>
              <a:buFontTx/>
              <a:buNone/>
            </a:pPr>
            <a:r>
              <a:rPr lang="en-US" sz="2000" b="1" dirty="0" smtClean="0">
                <a:latin typeface="Courier New" pitchFamily="49" charset="0"/>
              </a:rPr>
              <a:t>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a:t>
            </a:r>
            <a:r>
              <a:rPr lang="en-US" sz="2000" b="1" dirty="0" err="1" smtClean="0">
                <a:solidFill>
                  <a:schemeClr val="tx1"/>
                </a:solidFill>
                <a:latin typeface="Courier New" pitchFamily="49" charset="0"/>
              </a:rPr>
              <a:t>boolean</a:t>
            </a:r>
            <a:r>
              <a:rPr lang="en-US" sz="2000" b="1" dirty="0" smtClean="0">
                <a:latin typeface="Courier New" pitchFamily="49" charset="0"/>
              </a:rPr>
              <a:t> read() {</a:t>
            </a:r>
          </a:p>
          <a:p>
            <a:pPr eaLnBrk="1" hangingPunct="1">
              <a:lnSpc>
                <a:spcPct val="90000"/>
              </a:lnSpc>
              <a:buFontTx/>
              <a:buNone/>
            </a:pPr>
            <a:r>
              <a:rPr lang="en-US" sz="2000" b="1" dirty="0" smtClean="0">
                <a:latin typeface="Courier New" pitchFamily="49" charset="0"/>
              </a:rPr>
              <a:t>   </a:t>
            </a:r>
            <a:r>
              <a:rPr lang="en-US" sz="2000" b="1" dirty="0" err="1" smtClean="0">
                <a:solidFill>
                  <a:schemeClr val="tx1"/>
                </a:solidFill>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 </a:t>
            </a:r>
            <a:r>
              <a:rPr lang="en-US" sz="2000" b="1" dirty="0" err="1" smtClean="0">
                <a:latin typeface="Courier New" pitchFamily="49" charset="0"/>
              </a:rPr>
              <a:t>ThreadID.get</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return</a:t>
            </a:r>
            <a:r>
              <a:rPr lang="en-US" sz="2000" b="1" dirty="0" smtClean="0">
                <a:latin typeface="Courier New" pitchFamily="49" charset="0"/>
              </a:rPr>
              <a:t> r[</a:t>
            </a:r>
            <a:r>
              <a:rPr lang="en-US" sz="2000" b="1" dirty="0" err="1" smtClean="0">
                <a:latin typeface="Courier New" pitchFamily="49" charset="0"/>
              </a:rPr>
              <a:t>i</a:t>
            </a:r>
            <a:r>
              <a:rPr lang="en-US" sz="2000" b="1" dirty="0" smtClean="0">
                <a:latin typeface="Courier New" pitchFamily="49" charset="0"/>
              </a:rPr>
              <a:t>].read();</a:t>
            </a:r>
          </a:p>
          <a:p>
            <a:pPr eaLnBrk="1" hangingPunct="1">
              <a:lnSpc>
                <a:spcPct val="90000"/>
              </a:lnSpc>
              <a:buFontTx/>
              <a:buNone/>
            </a:pPr>
            <a:r>
              <a:rPr lang="en-US" sz="2000" b="1" dirty="0" smtClean="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0AB9488-B9B4-4723-BAE9-D5BD28B873B2}" type="slidenum">
              <a:rPr lang="x-none" sz="1400">
                <a:latin typeface="Arial" pitchFamily="34" charset="0"/>
                <a:cs typeface="Arial" charset="0"/>
              </a:rPr>
              <a:pPr algn="r" eaLnBrk="0" hangingPunct="0"/>
              <a:t>48</a:t>
            </a:fld>
            <a:endParaRPr lang="en-US" sz="1400" dirty="0">
              <a:latin typeface="Arial" pitchFamily="34" charset="0"/>
              <a:cs typeface="Arial" charset="0"/>
            </a:endParaRPr>
          </a:p>
        </p:txBody>
      </p:sp>
      <p:sp>
        <p:nvSpPr>
          <p:cNvPr id="53252"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3253"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SafeBoolMRSWRegister</a:t>
            </a:r>
            <a:endParaRPr lang="en-US" sz="2000" b="1" dirty="0" smtClean="0">
              <a:solidFill>
                <a:schemeClr val="folHlink"/>
              </a:solidFill>
              <a:latin typeface="Courier New" pitchFamily="49" charset="0"/>
            </a:endParaRPr>
          </a:p>
          <a:p>
            <a:pPr eaLnBrk="1" hangingPunct="1">
              <a:lnSpc>
                <a:spcPct val="90000"/>
              </a:lnSpc>
              <a:buFontTx/>
              <a:buNone/>
            </a:pPr>
            <a:r>
              <a:rPr lang="en-US" sz="2000" b="1" dirty="0" smtClean="0">
                <a:solidFill>
                  <a:schemeClr val="folHlink"/>
                </a:solidFill>
                <a:latin typeface="Courier New" pitchFamily="49" charset="0"/>
              </a:rPr>
              <a:t> implements </a:t>
            </a:r>
            <a:r>
              <a:rPr lang="en-US" sz="2000" b="1" dirty="0" err="1" smtClean="0">
                <a:solidFill>
                  <a:schemeClr val="folHlink"/>
                </a:solidFill>
                <a:latin typeface="Courier New" pitchFamily="49" charset="0"/>
              </a:rPr>
              <a:t>BooleanRegister</a:t>
            </a: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private</a:t>
            </a:r>
            <a:r>
              <a:rPr lang="en-US" sz="2000" b="1" dirty="0" smtClean="0">
                <a:latin typeface="Courier New" pitchFamily="49" charset="0"/>
              </a:rPr>
              <a:t> </a:t>
            </a:r>
            <a:r>
              <a:rPr lang="en-US" sz="2000" b="1" dirty="0" err="1" smtClean="0">
                <a:latin typeface="Courier New" pitchFamily="49" charset="0"/>
              </a:rPr>
              <a:t>SafeBoolSRSWRegister</a:t>
            </a:r>
            <a:r>
              <a:rPr lang="en-US" sz="2000" b="1" dirty="0" smtClean="0">
                <a:latin typeface="Courier New" pitchFamily="49" charset="0"/>
              </a:rPr>
              <a:t>[] r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new</a:t>
            </a:r>
            <a:r>
              <a:rPr lang="en-US" sz="2000" b="1" dirty="0" smtClean="0">
                <a:latin typeface="Courier New" pitchFamily="49" charset="0"/>
              </a:rPr>
              <a:t> </a:t>
            </a:r>
            <a:r>
              <a:rPr lang="en-US" sz="2000" b="1" dirty="0" err="1" smtClean="0">
                <a:latin typeface="Courier New" pitchFamily="49" charset="0"/>
              </a:rPr>
              <a:t>SafeBoolSRSWRegister</a:t>
            </a:r>
            <a:r>
              <a:rPr lang="en-US" sz="2000" b="1" dirty="0" smtClean="0">
                <a:latin typeface="Courier New" pitchFamily="49" charset="0"/>
              </a:rPr>
              <a:t>[N];</a:t>
            </a:r>
          </a:p>
          <a:p>
            <a:pPr eaLnBrk="1" hangingPunct="1">
              <a:lnSpc>
                <a:spcPct val="90000"/>
              </a:lnSpc>
              <a:buFontTx/>
              <a:buNone/>
            </a:pPr>
            <a:r>
              <a:rPr lang="en-US" sz="2000" b="1" dirty="0" smtClean="0">
                <a:latin typeface="Courier New" pitchFamily="49" charset="0"/>
              </a:rPr>
              <a:t>  </a:t>
            </a:r>
            <a:r>
              <a:rPr lang="en-US" sz="2000" b="1" dirty="0" smtClean="0">
                <a:solidFill>
                  <a:schemeClr val="folHlink"/>
                </a:solidFill>
                <a:latin typeface="Courier New" pitchFamily="49" charset="0"/>
              </a:rPr>
              <a:t>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lnSpc>
                <a:spcPct val="90000"/>
              </a:lnSpc>
              <a:buFontTx/>
              <a:buNone/>
            </a:pPr>
            <a:r>
              <a:rPr lang="en-US" sz="2000" b="1" dirty="0" smtClean="0">
                <a:solidFill>
                  <a:schemeClr val="folHlink"/>
                </a:solidFill>
                <a:latin typeface="Courier New" pitchFamily="49" charset="0"/>
              </a:rPr>
              <a:t>   for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j = 0; j &lt; N; j++)</a:t>
            </a:r>
          </a:p>
          <a:p>
            <a:pPr eaLnBrk="1" hangingPunct="1">
              <a:lnSpc>
                <a:spcPct val="90000"/>
              </a:lnSpc>
              <a:buFontTx/>
              <a:buNone/>
            </a:pPr>
            <a:r>
              <a:rPr lang="en-US" sz="2000" b="1" dirty="0" smtClean="0">
                <a:solidFill>
                  <a:schemeClr val="folHlink"/>
                </a:solidFill>
                <a:latin typeface="Courier New" pitchFamily="49" charset="0"/>
              </a:rPr>
              <a:t>    r[j].write(x);</a:t>
            </a:r>
          </a:p>
          <a:p>
            <a:pPr eaLnBrk="1" hangingPunct="1">
              <a:lnSpc>
                <a:spcPct val="90000"/>
              </a:lnSpc>
              <a:buFontTx/>
              <a:buNone/>
            </a:pP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lnSpc>
                <a:spcPct val="90000"/>
              </a:lnSpc>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 = </a:t>
            </a:r>
            <a:r>
              <a:rPr lang="en-US" sz="2000" b="1" dirty="0" err="1" smtClean="0">
                <a:solidFill>
                  <a:schemeClr val="folHlink"/>
                </a:solidFill>
                <a:latin typeface="Courier New" pitchFamily="49" charset="0"/>
              </a:rPr>
              <a:t>ThreadID.get</a:t>
            </a:r>
            <a:r>
              <a:rPr lang="en-US" sz="2000" b="1" dirty="0" smtClean="0">
                <a:solidFill>
                  <a:schemeClr val="folHlink"/>
                </a:solidFill>
                <a:latin typeface="Courier New" pitchFamily="49" charset="0"/>
              </a:rPr>
              <a:t>();</a:t>
            </a:r>
          </a:p>
          <a:p>
            <a:pPr eaLnBrk="1" hangingPunct="1">
              <a:lnSpc>
                <a:spcPct val="90000"/>
              </a:lnSpc>
              <a:buFontTx/>
              <a:buNone/>
            </a:pPr>
            <a:r>
              <a:rPr lang="en-US" sz="2000" b="1" dirty="0" smtClean="0">
                <a:solidFill>
                  <a:schemeClr val="folHlink"/>
                </a:solidFill>
                <a:latin typeface="Courier New" pitchFamily="49" charset="0"/>
              </a:rPr>
              <a:t>   return r[</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].read();</a:t>
            </a:r>
          </a:p>
          <a:p>
            <a:pPr eaLnBrk="1" hangingPunct="1">
              <a:lnSpc>
                <a:spcPct val="90000"/>
              </a:lnSpc>
              <a:buFontTx/>
              <a:buNone/>
            </a:pPr>
            <a:r>
              <a:rPr lang="en-US" sz="2000" b="1" dirty="0" smtClean="0">
                <a:solidFill>
                  <a:schemeClr val="folHlink"/>
                </a:solidFill>
                <a:latin typeface="Courier New" pitchFamily="49" charset="0"/>
              </a:rPr>
              <a:t>  }}</a:t>
            </a:r>
            <a:endParaRPr lang="en-US" sz="2000" b="1" dirty="0" smtClean="0">
              <a:solidFill>
                <a:schemeClr val="folHlink"/>
              </a:solidFill>
              <a:latin typeface="Courier New" pitchFamily="49" charset="0"/>
              <a:cs typeface="Courier New" pitchFamily="49" charset="0"/>
            </a:endParaRPr>
          </a:p>
        </p:txBody>
      </p:sp>
      <p:sp>
        <p:nvSpPr>
          <p:cNvPr id="53254" name="AutoShape 5"/>
          <p:cNvSpPr>
            <a:spLocks noChangeArrowheads="1"/>
          </p:cNvSpPr>
          <p:nvPr/>
        </p:nvSpPr>
        <p:spPr bwMode="auto">
          <a:xfrm>
            <a:off x="1062038" y="2349500"/>
            <a:ext cx="5486400" cy="698500"/>
          </a:xfrm>
          <a:prstGeom prst="wedgeRoundRectCallout">
            <a:avLst>
              <a:gd name="adj1" fmla="val 41870"/>
              <a:gd name="adj2" fmla="val 3313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3255" name="Text Box 6"/>
          <p:cNvSpPr txBox="1">
            <a:spLocks noChangeArrowheads="1"/>
          </p:cNvSpPr>
          <p:nvPr/>
        </p:nvSpPr>
        <p:spPr bwMode="auto">
          <a:xfrm>
            <a:off x="4076700" y="4978400"/>
            <a:ext cx="441166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Each thread has own safe SRSW register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B4182FF-247E-4F61-AF95-BAACCA9BB556}" type="slidenum">
              <a:rPr lang="x-none" sz="1400">
                <a:latin typeface="Arial" pitchFamily="34" charset="0"/>
                <a:cs typeface="Arial" charset="0"/>
              </a:rPr>
              <a:pPr algn="r" eaLnBrk="0" hangingPunct="0"/>
              <a:t>49</a:t>
            </a:fld>
            <a:endParaRPr lang="en-US" sz="1400" dirty="0">
              <a:latin typeface="Arial" pitchFamily="34" charset="0"/>
              <a:cs typeface="Arial" charset="0"/>
            </a:endParaRPr>
          </a:p>
        </p:txBody>
      </p:sp>
      <p:sp>
        <p:nvSpPr>
          <p:cNvPr id="5427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4277"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SafeBoolMRSWRegister</a:t>
            </a:r>
            <a:endParaRPr lang="en-US" sz="2000" b="1" dirty="0" smtClean="0">
              <a:solidFill>
                <a:schemeClr val="folHlink"/>
              </a:solidFill>
              <a:latin typeface="Courier New" pitchFamily="49" charset="0"/>
            </a:endParaRPr>
          </a:p>
          <a:p>
            <a:pPr eaLnBrk="1" hangingPunct="1">
              <a:lnSpc>
                <a:spcPct val="90000"/>
              </a:lnSpc>
              <a:buFontTx/>
              <a:buNone/>
            </a:pPr>
            <a:r>
              <a:rPr lang="en-US" sz="2000" b="1" dirty="0" smtClean="0">
                <a:solidFill>
                  <a:schemeClr val="folHlink"/>
                </a:solidFill>
                <a:latin typeface="Courier New" pitchFamily="49" charset="0"/>
              </a:rPr>
              <a:t> implements </a:t>
            </a:r>
            <a:r>
              <a:rPr lang="en-US" sz="2000" b="1" dirty="0" err="1" smtClean="0">
                <a:solidFill>
                  <a:schemeClr val="folHlink"/>
                </a:solidFill>
                <a:latin typeface="Courier New" pitchFamily="49" charset="0"/>
              </a:rPr>
              <a:t>BooleanRegister</a:t>
            </a: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 r =</a:t>
            </a:r>
          </a:p>
          <a:p>
            <a:pPr eaLnBrk="1" hangingPunct="1">
              <a:lnSpc>
                <a:spcPct val="90000"/>
              </a:lnSpc>
              <a:buFontTx/>
              <a:buNone/>
            </a:pPr>
            <a:r>
              <a:rPr lang="en-US" sz="2000" b="1" dirty="0" smtClean="0">
                <a:solidFill>
                  <a:schemeClr val="folHlink"/>
                </a:solidFill>
                <a:latin typeface="Courier New" pitchFamily="49" charset="0"/>
              </a:rPr>
              <a:t>   new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[N];</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void</a:t>
            </a:r>
            <a:r>
              <a:rPr lang="en-US" sz="2000" b="1" dirty="0" smtClean="0">
                <a:latin typeface="Courier New" pitchFamily="49" charset="0"/>
              </a:rPr>
              <a:t> write(</a:t>
            </a:r>
            <a:r>
              <a:rPr lang="en-US" sz="2000" b="1" dirty="0" err="1" smtClean="0">
                <a:solidFill>
                  <a:schemeClr val="tx1"/>
                </a:solidFill>
                <a:latin typeface="Courier New" pitchFamily="49" charset="0"/>
              </a:rPr>
              <a:t>boolean</a:t>
            </a:r>
            <a:r>
              <a:rPr lang="en-US" sz="2000" b="1" dirty="0" smtClean="0">
                <a:latin typeface="Courier New" pitchFamily="49" charset="0"/>
              </a:rPr>
              <a:t> x) {</a:t>
            </a:r>
          </a:p>
          <a:p>
            <a:pPr eaLnBrk="1" hangingPunct="1">
              <a:lnSpc>
                <a:spcPct val="90000"/>
              </a:lnSpc>
              <a:buFontTx/>
              <a:buNone/>
            </a:pPr>
            <a:r>
              <a:rPr lang="en-US" sz="2000" b="1" dirty="0" smtClean="0">
                <a:latin typeface="Courier New" pitchFamily="49" charset="0"/>
              </a:rPr>
              <a:t>   </a:t>
            </a:r>
            <a:r>
              <a:rPr lang="en-US" sz="2000" b="1" dirty="0" smtClean="0">
                <a:solidFill>
                  <a:schemeClr val="bg1">
                    <a:lumMod val="50000"/>
                  </a:schemeClr>
                </a:solidFill>
                <a:latin typeface="Courier New" pitchFamily="49" charset="0"/>
              </a:rPr>
              <a:t>for (</a:t>
            </a:r>
            <a:r>
              <a:rPr lang="en-US" sz="2000" b="1" dirty="0" err="1" smtClean="0">
                <a:solidFill>
                  <a:schemeClr val="bg1">
                    <a:lumMod val="50000"/>
                  </a:schemeClr>
                </a:solidFill>
                <a:latin typeface="Courier New" pitchFamily="49" charset="0"/>
              </a:rPr>
              <a:t>int</a:t>
            </a:r>
            <a:r>
              <a:rPr lang="en-US" sz="2000" b="1" dirty="0" smtClean="0">
                <a:solidFill>
                  <a:schemeClr val="bg1">
                    <a:lumMod val="50000"/>
                  </a:schemeClr>
                </a:solidFill>
                <a:latin typeface="Courier New" pitchFamily="49" charset="0"/>
              </a:rPr>
              <a:t> j = 0; j &lt; N; j++)</a:t>
            </a:r>
          </a:p>
          <a:p>
            <a:pPr eaLnBrk="1" hangingPunct="1">
              <a:lnSpc>
                <a:spcPct val="90000"/>
              </a:lnSpc>
              <a:buFontTx/>
              <a:buNone/>
            </a:pPr>
            <a:r>
              <a:rPr lang="en-US" sz="2000" b="1" dirty="0" smtClean="0">
                <a:solidFill>
                  <a:schemeClr val="bg1">
                    <a:lumMod val="50000"/>
                  </a:schemeClr>
                </a:solidFill>
                <a:latin typeface="Courier New" pitchFamily="49" charset="0"/>
              </a:rPr>
              <a:t>    r[j].write(x);</a:t>
            </a:r>
          </a:p>
          <a:p>
            <a:pPr eaLnBrk="1" hangingPunct="1">
              <a:lnSpc>
                <a:spcPct val="90000"/>
              </a:lnSpc>
              <a:buFontTx/>
              <a:buNone/>
            </a:pPr>
            <a:r>
              <a:rPr lang="en-US" sz="2000" b="1" dirty="0" smtClean="0">
                <a:solidFill>
                  <a:schemeClr val="bg1">
                    <a:lumMod val="50000"/>
                  </a:schemeClr>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lnSpc>
                <a:spcPct val="90000"/>
              </a:lnSpc>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 = </a:t>
            </a:r>
            <a:r>
              <a:rPr lang="en-US" sz="2000" b="1" dirty="0" err="1" smtClean="0">
                <a:solidFill>
                  <a:schemeClr val="folHlink"/>
                </a:solidFill>
                <a:latin typeface="Courier New" pitchFamily="49" charset="0"/>
              </a:rPr>
              <a:t>ThreadID.get</a:t>
            </a:r>
            <a:r>
              <a:rPr lang="en-US" sz="2000" b="1" dirty="0" smtClean="0">
                <a:solidFill>
                  <a:schemeClr val="folHlink"/>
                </a:solidFill>
                <a:latin typeface="Courier New" pitchFamily="49" charset="0"/>
              </a:rPr>
              <a:t>();</a:t>
            </a:r>
          </a:p>
          <a:p>
            <a:pPr eaLnBrk="1" hangingPunct="1">
              <a:lnSpc>
                <a:spcPct val="90000"/>
              </a:lnSpc>
              <a:buFontTx/>
              <a:buNone/>
            </a:pPr>
            <a:r>
              <a:rPr lang="en-US" sz="2000" b="1" dirty="0" smtClean="0">
                <a:solidFill>
                  <a:schemeClr val="folHlink"/>
                </a:solidFill>
                <a:latin typeface="Courier New" pitchFamily="49" charset="0"/>
              </a:rPr>
              <a:t>   return r[</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].read();</a:t>
            </a:r>
          </a:p>
          <a:p>
            <a:pPr eaLnBrk="1" hangingPunct="1">
              <a:lnSpc>
                <a:spcPct val="90000"/>
              </a:lnSpc>
              <a:buFontTx/>
              <a:buNone/>
            </a:pPr>
            <a:r>
              <a:rPr lang="en-US" sz="2000" b="1" dirty="0" smtClean="0">
                <a:solidFill>
                  <a:schemeClr val="folHlink"/>
                </a:solidFill>
                <a:latin typeface="Courier New" pitchFamily="49" charset="0"/>
              </a:rPr>
              <a:t>  }}</a:t>
            </a:r>
            <a:endParaRPr lang="en-US" sz="2000" b="1" dirty="0" smtClean="0">
              <a:solidFill>
                <a:schemeClr val="folHlink"/>
              </a:solidFill>
              <a:latin typeface="Courier New" pitchFamily="49" charset="0"/>
              <a:cs typeface="Courier New" pitchFamily="49" charset="0"/>
            </a:endParaRPr>
          </a:p>
        </p:txBody>
      </p:sp>
      <p:sp>
        <p:nvSpPr>
          <p:cNvPr id="54278" name="AutoShape 5"/>
          <p:cNvSpPr>
            <a:spLocks noChangeArrowheads="1"/>
          </p:cNvSpPr>
          <p:nvPr/>
        </p:nvSpPr>
        <p:spPr bwMode="auto">
          <a:xfrm>
            <a:off x="1049338" y="2971800"/>
            <a:ext cx="4970462" cy="457200"/>
          </a:xfrm>
          <a:prstGeom prst="wedgeRoundRectCallout">
            <a:avLst>
              <a:gd name="adj1" fmla="val 41690"/>
              <a:gd name="adj2" fmla="val 38756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4279" name="Text Box 6"/>
          <p:cNvSpPr txBox="1">
            <a:spLocks noChangeArrowheads="1"/>
          </p:cNvSpPr>
          <p:nvPr/>
        </p:nvSpPr>
        <p:spPr bwMode="auto">
          <a:xfrm>
            <a:off x="4152900" y="4978400"/>
            <a:ext cx="44116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method</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69C3E9-18B5-410E-943D-DA25160851E6}" type="slidenum">
              <a:rPr lang="x-none" sz="1400">
                <a:latin typeface="Arial" pitchFamily="34" charset="0"/>
                <a:cs typeface="Arial" charset="0"/>
              </a:rPr>
              <a:pPr algn="r" eaLnBrk="0" hangingPunct="0"/>
              <a:t>5</a:t>
            </a:fld>
            <a:endParaRPr lang="en-US" sz="1400" dirty="0">
              <a:latin typeface="Arial" pitchFamily="34" charset="0"/>
              <a:cs typeface="Arial" charset="0"/>
            </a:endParaRPr>
          </a:p>
        </p:txBody>
      </p:sp>
      <p:sp>
        <p:nvSpPr>
          <p:cNvPr id="8196" name="Rectangle 2"/>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Shared-Memory Computability?</a:t>
            </a:r>
          </a:p>
        </p:txBody>
      </p:sp>
      <p:sp>
        <p:nvSpPr>
          <p:cNvPr id="8197" name="Rectangle 3"/>
          <p:cNvSpPr>
            <a:spLocks noGrp="1" noChangeArrowheads="1"/>
          </p:cNvSpPr>
          <p:nvPr>
            <p:ph type="body" idx="4294967295"/>
          </p:nvPr>
        </p:nvSpPr>
        <p:spPr>
          <a:xfrm>
            <a:off x="482600" y="3924300"/>
            <a:ext cx="8661400" cy="2197100"/>
          </a:xfrm>
          <a:noFill/>
        </p:spPr>
        <p:txBody>
          <a:bodyPr/>
          <a:lstStyle/>
          <a:p>
            <a:pPr eaLnBrk="1" hangingPunct="1"/>
            <a:r>
              <a:rPr lang="en-US" sz="2800" smtClean="0"/>
              <a:t>Mathematical model of </a:t>
            </a:r>
            <a:r>
              <a:rPr lang="en-US" sz="2800" smtClean="0">
                <a:solidFill>
                  <a:srgbClr val="FF3300"/>
                </a:solidFill>
              </a:rPr>
              <a:t>concurrent</a:t>
            </a:r>
            <a:r>
              <a:rPr lang="en-US" sz="2800" smtClean="0"/>
              <a:t> computation</a:t>
            </a:r>
          </a:p>
          <a:p>
            <a:pPr eaLnBrk="1" hangingPunct="1"/>
            <a:r>
              <a:rPr lang="en-US" sz="2800" smtClean="0"/>
              <a:t>What is (and is not) concurrently computable</a:t>
            </a:r>
          </a:p>
          <a:p>
            <a:pPr eaLnBrk="1" hangingPunct="1"/>
            <a:r>
              <a:rPr lang="en-US" sz="2800" smtClean="0"/>
              <a:t>Efficiency (mostly) irrelevant</a:t>
            </a:r>
          </a:p>
        </p:txBody>
      </p:sp>
      <p:pic>
        <p:nvPicPr>
          <p:cNvPr id="8198" name="Picture 18" descr="TN00021_[1]"/>
          <p:cNvPicPr>
            <a:picLocks noChangeAspect="1" noChangeArrowheads="1"/>
          </p:cNvPicPr>
          <p:nvPr/>
        </p:nvPicPr>
        <p:blipFill>
          <a:blip r:embed="rId3" cstate="print"/>
          <a:srcRect/>
          <a:stretch>
            <a:fillRect/>
          </a:stretch>
        </p:blipFill>
        <p:spPr bwMode="auto">
          <a:xfrm>
            <a:off x="908050" y="1581150"/>
            <a:ext cx="1820863" cy="1541463"/>
          </a:xfrm>
          <a:prstGeom prst="rect">
            <a:avLst/>
          </a:prstGeom>
          <a:noFill/>
          <a:ln w="9525">
            <a:noFill/>
            <a:miter lim="800000"/>
            <a:headEnd/>
            <a:tailEnd/>
          </a:ln>
        </p:spPr>
      </p:pic>
      <p:pic>
        <p:nvPicPr>
          <p:cNvPr id="8199" name="Picture 20" descr="TN00021_[1]"/>
          <p:cNvPicPr>
            <a:picLocks noChangeAspect="1" noChangeArrowheads="1"/>
          </p:cNvPicPr>
          <p:nvPr/>
        </p:nvPicPr>
        <p:blipFill>
          <a:blip r:embed="rId3" cstate="print"/>
          <a:srcRect/>
          <a:stretch>
            <a:fillRect/>
          </a:stretch>
        </p:blipFill>
        <p:spPr bwMode="auto">
          <a:xfrm flipH="1">
            <a:off x="6391275" y="1582738"/>
            <a:ext cx="1820863" cy="1541462"/>
          </a:xfrm>
          <a:prstGeom prst="rect">
            <a:avLst/>
          </a:prstGeom>
          <a:noFill/>
          <a:ln w="9525">
            <a:noFill/>
            <a:miter lim="800000"/>
            <a:headEnd/>
            <a:tailEnd/>
          </a:ln>
        </p:spPr>
      </p:pic>
      <p:sp>
        <p:nvSpPr>
          <p:cNvPr id="505877" name="Text Box 21"/>
          <p:cNvSpPr txBox="1">
            <a:spLocks noChangeArrowheads="1"/>
          </p:cNvSpPr>
          <p:nvPr/>
        </p:nvSpPr>
        <p:spPr bwMode="auto">
          <a:xfrm>
            <a:off x="3914775" y="30749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dirty="0">
                <a:solidFill>
                  <a:srgbClr val="0000FF"/>
                </a:solidFill>
                <a:latin typeface="Arial" pitchFamily="34" charset="0"/>
                <a:cs typeface="Courier New" pitchFamily="49" charset="0"/>
              </a:rPr>
              <a:t>10011</a:t>
            </a:r>
          </a:p>
        </p:txBody>
      </p:sp>
      <p:sp>
        <p:nvSpPr>
          <p:cNvPr id="8201" name="Text Box 22"/>
          <p:cNvSpPr txBox="1">
            <a:spLocks noChangeArrowheads="1"/>
          </p:cNvSpPr>
          <p:nvPr/>
        </p:nvSpPr>
        <p:spPr bwMode="auto">
          <a:xfrm>
            <a:off x="3514725" y="2487613"/>
            <a:ext cx="2071688" cy="396875"/>
          </a:xfrm>
          <a:prstGeom prst="rect">
            <a:avLst/>
          </a:prstGeom>
          <a:noFill/>
          <a:ln w="9525">
            <a:noFill/>
            <a:miter lim="800000"/>
            <a:headEnd/>
            <a:tailEnd/>
          </a:ln>
        </p:spPr>
        <p:txBody>
          <a:bodyPr wrap="none">
            <a:spAutoFit/>
          </a:bodyPr>
          <a:lstStyle/>
          <a:p>
            <a:pPr algn="r" eaLnBrk="0" hangingPunct="0"/>
            <a:r>
              <a:rPr lang="en-US" sz="2000" dirty="0">
                <a:solidFill>
                  <a:srgbClr val="0000FF"/>
                </a:solidFill>
                <a:latin typeface="Arial" pitchFamily="34" charset="0"/>
                <a:cs typeface="Courier New" pitchFamily="49" charset="0"/>
              </a:rPr>
              <a:t>Shared Memory</a:t>
            </a:r>
          </a:p>
        </p:txBody>
      </p:sp>
      <p:grpSp>
        <p:nvGrpSpPr>
          <p:cNvPr id="2" name="Group 49"/>
          <p:cNvGrpSpPr>
            <a:grpSpLocks/>
          </p:cNvGrpSpPr>
          <p:nvPr/>
        </p:nvGrpSpPr>
        <p:grpSpPr bwMode="auto">
          <a:xfrm flipH="1">
            <a:off x="762000" y="1905000"/>
            <a:ext cx="1993900" cy="1401763"/>
            <a:chOff x="3430" y="2851"/>
            <a:chExt cx="1388" cy="1020"/>
          </a:xfrm>
        </p:grpSpPr>
        <p:sp>
          <p:nvSpPr>
            <p:cNvPr id="8219" name="Rectangle 50"/>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20" name="Group 51"/>
            <p:cNvGrpSpPr>
              <a:grpSpLocks/>
            </p:cNvGrpSpPr>
            <p:nvPr/>
          </p:nvGrpSpPr>
          <p:grpSpPr bwMode="auto">
            <a:xfrm>
              <a:off x="3622" y="2994"/>
              <a:ext cx="912" cy="816"/>
              <a:chOff x="4290" y="2115"/>
              <a:chExt cx="912" cy="816"/>
            </a:xfrm>
          </p:grpSpPr>
          <p:sp>
            <p:nvSpPr>
              <p:cNvPr id="8221" name="Freeform 52"/>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2" name="Freeform 53"/>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3" name="Freeform 54"/>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4" name="Freeform 55"/>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5" name="Freeform 56"/>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6" name="Freeform 57"/>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7" name="Freeform 58"/>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8" name="Freeform 59"/>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9" name="Freeform 60"/>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4" name="Group 61"/>
          <p:cNvGrpSpPr>
            <a:grpSpLocks/>
          </p:cNvGrpSpPr>
          <p:nvPr/>
        </p:nvGrpSpPr>
        <p:grpSpPr bwMode="auto">
          <a:xfrm>
            <a:off x="6388100" y="1914525"/>
            <a:ext cx="1993900" cy="1401763"/>
            <a:chOff x="3430" y="2851"/>
            <a:chExt cx="1388" cy="1020"/>
          </a:xfrm>
        </p:grpSpPr>
        <p:sp>
          <p:nvSpPr>
            <p:cNvPr id="8208" name="Rectangle 62"/>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09" name="Group 63"/>
            <p:cNvGrpSpPr>
              <a:grpSpLocks/>
            </p:cNvGrpSpPr>
            <p:nvPr/>
          </p:nvGrpSpPr>
          <p:grpSpPr bwMode="auto">
            <a:xfrm>
              <a:off x="3622" y="2994"/>
              <a:ext cx="912" cy="816"/>
              <a:chOff x="4290" y="2115"/>
              <a:chExt cx="912" cy="816"/>
            </a:xfrm>
          </p:grpSpPr>
          <p:sp>
            <p:nvSpPr>
              <p:cNvPr id="8210" name="Freeform 64"/>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1" name="Freeform 65"/>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2" name="Freeform 66"/>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3" name="Freeform 67"/>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8214" name="Freeform 68"/>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8215" name="Freeform 69"/>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8216" name="Freeform 70"/>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7" name="Freeform 71"/>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8" name="Freeform 72"/>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8204" name="Rectangle 73"/>
          <p:cNvSpPr>
            <a:spLocks noChangeArrowheads="1"/>
          </p:cNvSpPr>
          <p:nvPr/>
        </p:nvSpPr>
        <p:spPr bwMode="auto">
          <a:xfrm>
            <a:off x="2082800" y="15240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5" name="Rectangle 74"/>
          <p:cNvSpPr>
            <a:spLocks noChangeArrowheads="1"/>
          </p:cNvSpPr>
          <p:nvPr/>
        </p:nvSpPr>
        <p:spPr bwMode="auto">
          <a:xfrm>
            <a:off x="6261100" y="14224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6" name="Freeform 75"/>
          <p:cNvSpPr>
            <a:spLocks/>
          </p:cNvSpPr>
          <p:nvPr/>
        </p:nvSpPr>
        <p:spPr bwMode="auto">
          <a:xfrm rot="21014026" flipH="1">
            <a:off x="2787650" y="27352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8207" name="Freeform 76"/>
          <p:cNvSpPr>
            <a:spLocks/>
          </p:cNvSpPr>
          <p:nvPr/>
        </p:nvSpPr>
        <p:spPr bwMode="auto">
          <a:xfrm rot="585974">
            <a:off x="5619750" y="27225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8" name="Footer Placeholder 3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0BED3DE-ACDD-47BD-BCBD-E14BA4B38A02}" type="slidenum">
              <a:rPr lang="x-none" sz="1400">
                <a:latin typeface="Arial" pitchFamily="34" charset="0"/>
                <a:cs typeface="Arial" charset="0"/>
              </a:rPr>
              <a:pPr algn="r" eaLnBrk="0" hangingPunct="0"/>
              <a:t>50</a:t>
            </a:fld>
            <a:endParaRPr lang="en-US" sz="1400" dirty="0">
              <a:latin typeface="Arial" pitchFamily="34" charset="0"/>
              <a:cs typeface="Arial" charset="0"/>
            </a:endParaRPr>
          </a:p>
        </p:txBody>
      </p:sp>
      <p:sp>
        <p:nvSpPr>
          <p:cNvPr id="55300"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5301"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SafeBoolMRSWRegister</a:t>
            </a:r>
            <a:endParaRPr lang="en-US" sz="2000" b="1" dirty="0" smtClean="0">
              <a:solidFill>
                <a:schemeClr val="folHlink"/>
              </a:solidFill>
              <a:latin typeface="Courier New" pitchFamily="49" charset="0"/>
            </a:endParaRPr>
          </a:p>
          <a:p>
            <a:pPr eaLnBrk="1" hangingPunct="1">
              <a:lnSpc>
                <a:spcPct val="90000"/>
              </a:lnSpc>
              <a:buFontTx/>
              <a:buNone/>
            </a:pPr>
            <a:r>
              <a:rPr lang="en-US" sz="2000" b="1" dirty="0" smtClean="0">
                <a:solidFill>
                  <a:schemeClr val="folHlink"/>
                </a:solidFill>
                <a:latin typeface="Courier New" pitchFamily="49" charset="0"/>
              </a:rPr>
              <a:t> implements </a:t>
            </a:r>
            <a:r>
              <a:rPr lang="en-US" sz="2000" b="1" dirty="0" err="1" smtClean="0">
                <a:solidFill>
                  <a:schemeClr val="folHlink"/>
                </a:solidFill>
                <a:latin typeface="Courier New" pitchFamily="49" charset="0"/>
              </a:rPr>
              <a:t>BooleanRegister</a:t>
            </a: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 r =</a:t>
            </a:r>
          </a:p>
          <a:p>
            <a:pPr eaLnBrk="1" hangingPunct="1">
              <a:lnSpc>
                <a:spcPct val="90000"/>
              </a:lnSpc>
              <a:buFontTx/>
              <a:buNone/>
            </a:pPr>
            <a:r>
              <a:rPr lang="en-US" sz="2000" b="1" dirty="0" smtClean="0">
                <a:solidFill>
                  <a:schemeClr val="folHlink"/>
                </a:solidFill>
                <a:latin typeface="Courier New" pitchFamily="49" charset="0"/>
              </a:rPr>
              <a:t>   new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[N];</a:t>
            </a:r>
          </a:p>
          <a:p>
            <a:pPr eaLnBrk="1" hangingPunct="1">
              <a:lnSpc>
                <a:spcPct val="90000"/>
              </a:lnSpc>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for</a:t>
            </a:r>
            <a:r>
              <a:rPr lang="en-US" sz="2000" b="1" dirty="0" smtClean="0">
                <a:latin typeface="Courier New" pitchFamily="49" charset="0"/>
              </a:rPr>
              <a:t> (</a:t>
            </a:r>
            <a:r>
              <a:rPr lang="en-US" sz="2000" b="1" dirty="0" err="1" smtClean="0">
                <a:solidFill>
                  <a:schemeClr val="tx1"/>
                </a:solidFill>
                <a:latin typeface="Courier New" pitchFamily="49" charset="0"/>
              </a:rPr>
              <a:t>int</a:t>
            </a:r>
            <a:r>
              <a:rPr lang="en-US" sz="2000" b="1" dirty="0" smtClean="0">
                <a:latin typeface="Courier New" pitchFamily="49" charset="0"/>
              </a:rPr>
              <a:t> j = 0; j &lt; N; j++)</a:t>
            </a:r>
          </a:p>
          <a:p>
            <a:pPr eaLnBrk="1" hangingPunct="1">
              <a:lnSpc>
                <a:spcPct val="90000"/>
              </a:lnSpc>
              <a:buFontTx/>
              <a:buNone/>
            </a:pPr>
            <a:r>
              <a:rPr lang="en-US" sz="2000" b="1" dirty="0" smtClean="0">
                <a:latin typeface="Courier New" pitchFamily="49" charset="0"/>
              </a:rPr>
              <a:t>    r[j].write(x);</a:t>
            </a:r>
          </a:p>
          <a:p>
            <a:pPr eaLnBrk="1" hangingPunct="1">
              <a:lnSpc>
                <a:spcPct val="90000"/>
              </a:lnSpc>
              <a:buFontTx/>
              <a:buNone/>
            </a:pPr>
            <a:r>
              <a:rPr lang="en-US" sz="2000" b="1" dirty="0" smtClean="0">
                <a:latin typeface="Courier New" pitchFamily="49" charset="0"/>
              </a:rPr>
              <a:t>  </a:t>
            </a:r>
            <a:r>
              <a:rPr lang="en-US" sz="2000" b="1" dirty="0" smtClean="0">
                <a:solidFill>
                  <a:schemeClr val="folHlink"/>
                </a:solidFill>
                <a:latin typeface="Courier New" pitchFamily="49" charset="0"/>
              </a:rPr>
              <a:t>}</a:t>
            </a:r>
          </a:p>
          <a:p>
            <a:pPr eaLnBrk="1" hangingPunct="1">
              <a:lnSpc>
                <a:spcPct val="90000"/>
              </a:lnSpc>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lnSpc>
                <a:spcPct val="90000"/>
              </a:lnSpc>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 = </a:t>
            </a:r>
            <a:r>
              <a:rPr lang="en-US" sz="2000" b="1" dirty="0" err="1" smtClean="0">
                <a:solidFill>
                  <a:schemeClr val="folHlink"/>
                </a:solidFill>
                <a:latin typeface="Courier New" pitchFamily="49" charset="0"/>
              </a:rPr>
              <a:t>ThreadID.get</a:t>
            </a:r>
            <a:r>
              <a:rPr lang="en-US" sz="2000" b="1" dirty="0" smtClean="0">
                <a:solidFill>
                  <a:schemeClr val="folHlink"/>
                </a:solidFill>
                <a:latin typeface="Courier New" pitchFamily="49" charset="0"/>
              </a:rPr>
              <a:t>();</a:t>
            </a:r>
          </a:p>
          <a:p>
            <a:pPr eaLnBrk="1" hangingPunct="1">
              <a:lnSpc>
                <a:spcPct val="90000"/>
              </a:lnSpc>
              <a:buFontTx/>
              <a:buNone/>
            </a:pPr>
            <a:r>
              <a:rPr lang="en-US" sz="2000" b="1" dirty="0" smtClean="0">
                <a:solidFill>
                  <a:schemeClr val="folHlink"/>
                </a:solidFill>
                <a:latin typeface="Courier New" pitchFamily="49" charset="0"/>
              </a:rPr>
              <a:t>   return r[</a:t>
            </a:r>
            <a:r>
              <a:rPr lang="en-US" sz="2000" b="1" dirty="0" err="1" smtClean="0">
                <a:solidFill>
                  <a:schemeClr val="folHlink"/>
                </a:solidFill>
                <a:latin typeface="Courier New" pitchFamily="49" charset="0"/>
              </a:rPr>
              <a:t>i</a:t>
            </a:r>
            <a:r>
              <a:rPr lang="en-US" sz="2000" b="1" dirty="0" smtClean="0">
                <a:solidFill>
                  <a:schemeClr val="folHlink"/>
                </a:solidFill>
                <a:latin typeface="Courier New" pitchFamily="49" charset="0"/>
              </a:rPr>
              <a:t>].read();</a:t>
            </a:r>
          </a:p>
          <a:p>
            <a:pPr eaLnBrk="1" hangingPunct="1">
              <a:lnSpc>
                <a:spcPct val="90000"/>
              </a:lnSpc>
              <a:buFontTx/>
              <a:buNone/>
            </a:pPr>
            <a:r>
              <a:rPr lang="en-US" sz="2000" b="1" dirty="0" smtClean="0">
                <a:solidFill>
                  <a:schemeClr val="folHlink"/>
                </a:solidFill>
                <a:latin typeface="Courier New" pitchFamily="49" charset="0"/>
              </a:rPr>
              <a:t>  }}</a:t>
            </a:r>
          </a:p>
          <a:p>
            <a:pPr eaLnBrk="1" hangingPunct="1">
              <a:lnSpc>
                <a:spcPct val="90000"/>
              </a:lnSpc>
              <a:buFontTx/>
              <a:buNone/>
            </a:pPr>
            <a:endParaRPr lang="en-US" sz="2000" b="1" dirty="0" smtClean="0">
              <a:solidFill>
                <a:schemeClr val="folHlink"/>
              </a:solidFill>
              <a:latin typeface="Courier New" pitchFamily="49" charset="0"/>
              <a:cs typeface="Courier New" pitchFamily="49" charset="0"/>
            </a:endParaRPr>
          </a:p>
        </p:txBody>
      </p:sp>
      <p:sp>
        <p:nvSpPr>
          <p:cNvPr id="55302" name="AutoShape 5"/>
          <p:cNvSpPr>
            <a:spLocks noChangeArrowheads="1"/>
          </p:cNvSpPr>
          <p:nvPr/>
        </p:nvSpPr>
        <p:spPr bwMode="auto">
          <a:xfrm>
            <a:off x="1316038" y="3302000"/>
            <a:ext cx="4610100" cy="863600"/>
          </a:xfrm>
          <a:prstGeom prst="wedgeRoundRectCallout">
            <a:avLst>
              <a:gd name="adj1" fmla="val 51894"/>
              <a:gd name="adj2" fmla="val 1128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5303" name="Text Box 6"/>
          <p:cNvSpPr txBox="1">
            <a:spLocks noChangeArrowheads="1"/>
          </p:cNvSpPr>
          <p:nvPr/>
        </p:nvSpPr>
        <p:spPr bwMode="auto">
          <a:xfrm>
            <a:off x="5486400" y="4267200"/>
            <a:ext cx="3225800"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each thread’s register one at a time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261A00-2A64-4D4B-8C00-70F170EB581A}" type="slidenum">
              <a:rPr lang="x-none" sz="1400">
                <a:latin typeface="Arial" pitchFamily="34" charset="0"/>
                <a:cs typeface="Arial" charset="0"/>
              </a:rPr>
              <a:pPr algn="r" eaLnBrk="0" hangingPunct="0"/>
              <a:t>51</a:t>
            </a:fld>
            <a:endParaRPr lang="en-US" sz="1400" dirty="0">
              <a:latin typeface="Arial" pitchFamily="34" charset="0"/>
              <a:cs typeface="Arial" charset="0"/>
            </a:endParaRPr>
          </a:p>
        </p:txBody>
      </p:sp>
      <p:sp>
        <p:nvSpPr>
          <p:cNvPr id="56324"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Safe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SRSW</a:t>
            </a:r>
          </a:p>
        </p:txBody>
      </p:sp>
      <p:sp>
        <p:nvSpPr>
          <p:cNvPr id="56325"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SafeBoolMRSWRegister</a:t>
            </a:r>
            <a:endParaRPr lang="en-US" sz="2000" b="1" dirty="0" smtClean="0">
              <a:solidFill>
                <a:schemeClr val="folHlink"/>
              </a:solidFill>
              <a:latin typeface="Courier New" pitchFamily="49" charset="0"/>
            </a:endParaRPr>
          </a:p>
          <a:p>
            <a:pPr eaLnBrk="1" hangingPunct="1">
              <a:lnSpc>
                <a:spcPct val="90000"/>
              </a:lnSpc>
              <a:buFontTx/>
              <a:buNone/>
            </a:pPr>
            <a:r>
              <a:rPr lang="en-US" sz="2000" b="1" dirty="0" smtClean="0">
                <a:solidFill>
                  <a:schemeClr val="folHlink"/>
                </a:solidFill>
                <a:latin typeface="Courier New" pitchFamily="49" charset="0"/>
              </a:rPr>
              <a:t> implements </a:t>
            </a:r>
            <a:r>
              <a:rPr lang="en-US" sz="2000" b="1" dirty="0" err="1" smtClean="0">
                <a:solidFill>
                  <a:schemeClr val="folHlink"/>
                </a:solidFill>
                <a:latin typeface="Courier New" pitchFamily="49" charset="0"/>
              </a:rPr>
              <a:t>BooleanRegister</a:t>
            </a: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 r =</a:t>
            </a:r>
          </a:p>
          <a:p>
            <a:pPr eaLnBrk="1" hangingPunct="1">
              <a:lnSpc>
                <a:spcPct val="90000"/>
              </a:lnSpc>
              <a:buFontTx/>
              <a:buNone/>
            </a:pPr>
            <a:r>
              <a:rPr lang="en-US" sz="2000" b="1" dirty="0" smtClean="0">
                <a:solidFill>
                  <a:schemeClr val="folHlink"/>
                </a:solidFill>
                <a:latin typeface="Courier New" pitchFamily="49" charset="0"/>
              </a:rPr>
              <a:t>   new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[N];</a:t>
            </a:r>
          </a:p>
          <a:p>
            <a:pPr eaLnBrk="1" hangingPunct="1">
              <a:lnSpc>
                <a:spcPct val="90000"/>
              </a:lnSpc>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lnSpc>
                <a:spcPct val="90000"/>
              </a:lnSpc>
              <a:buFontTx/>
              <a:buNone/>
            </a:pPr>
            <a:r>
              <a:rPr lang="en-US" sz="2000" b="1" dirty="0" smtClean="0">
                <a:solidFill>
                  <a:schemeClr val="folHlink"/>
                </a:solidFill>
                <a:latin typeface="Courier New" pitchFamily="49" charset="0"/>
              </a:rPr>
              <a:t>   for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j = 0; j &lt; N; j++)</a:t>
            </a:r>
          </a:p>
          <a:p>
            <a:pPr eaLnBrk="1" hangingPunct="1">
              <a:lnSpc>
                <a:spcPct val="90000"/>
              </a:lnSpc>
              <a:buFontTx/>
              <a:buNone/>
            </a:pPr>
            <a:r>
              <a:rPr lang="en-US" sz="2000" b="1" dirty="0" smtClean="0">
                <a:solidFill>
                  <a:schemeClr val="folHlink"/>
                </a:solidFill>
                <a:latin typeface="Courier New" pitchFamily="49" charset="0"/>
              </a:rPr>
              <a:t>    r[j].write(x);</a:t>
            </a:r>
          </a:p>
          <a:p>
            <a:pPr eaLnBrk="1" hangingPunct="1">
              <a:lnSpc>
                <a:spcPct val="90000"/>
              </a:lnSpc>
              <a:buFontTx/>
              <a:buNone/>
            </a:pP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a:t>
            </a:r>
            <a:r>
              <a:rPr lang="en-US" sz="2000" b="1" dirty="0" err="1" smtClean="0">
                <a:solidFill>
                  <a:schemeClr val="tx1"/>
                </a:solidFill>
                <a:latin typeface="Courier New" pitchFamily="49" charset="0"/>
              </a:rPr>
              <a:t>boolean</a:t>
            </a:r>
            <a:r>
              <a:rPr lang="en-US" sz="2000" b="1" dirty="0" smtClean="0">
                <a:latin typeface="Courier New" pitchFamily="49" charset="0"/>
              </a:rPr>
              <a:t> read() {</a:t>
            </a:r>
          </a:p>
          <a:p>
            <a:pPr eaLnBrk="1" hangingPunct="1">
              <a:lnSpc>
                <a:spcPct val="90000"/>
              </a:lnSpc>
              <a:buFontTx/>
              <a:buNone/>
            </a:pPr>
            <a:r>
              <a:rPr lang="en-US" sz="2000" b="1" dirty="0" smtClean="0">
                <a:latin typeface="Courier New" pitchFamily="49" charset="0"/>
              </a:rPr>
              <a:t>   </a:t>
            </a:r>
            <a:r>
              <a:rPr lang="en-US" sz="2000" b="1" dirty="0" err="1" smtClean="0">
                <a:solidFill>
                  <a:schemeClr val="tx1"/>
                </a:solidFill>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 </a:t>
            </a:r>
            <a:r>
              <a:rPr lang="en-US" sz="2000" b="1" dirty="0" err="1" smtClean="0">
                <a:latin typeface="Courier New" pitchFamily="49" charset="0"/>
              </a:rPr>
              <a:t>ThreadID.get</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return</a:t>
            </a:r>
            <a:r>
              <a:rPr lang="en-US" sz="2000" b="1" dirty="0" smtClean="0">
                <a:latin typeface="Courier New" pitchFamily="49" charset="0"/>
              </a:rPr>
              <a:t> r[</a:t>
            </a:r>
            <a:r>
              <a:rPr lang="en-US" sz="2000" b="1" dirty="0" err="1" smtClean="0">
                <a:latin typeface="Courier New" pitchFamily="49" charset="0"/>
              </a:rPr>
              <a:t>i</a:t>
            </a:r>
            <a:r>
              <a:rPr lang="en-US" sz="2000" b="1" dirty="0" smtClean="0">
                <a:latin typeface="Courier New" pitchFamily="49" charset="0"/>
              </a:rPr>
              <a:t>].read();</a:t>
            </a:r>
          </a:p>
          <a:p>
            <a:pPr eaLnBrk="1" hangingPunct="1">
              <a:lnSpc>
                <a:spcPct val="90000"/>
              </a:lnSpc>
              <a:buFontTx/>
              <a:buNone/>
            </a:pPr>
            <a:r>
              <a:rPr lang="en-US" sz="2000" b="1" dirty="0" smtClean="0">
                <a:latin typeface="Courier New" pitchFamily="49" charset="0"/>
              </a:rPr>
              <a:t>  </a:t>
            </a:r>
            <a:r>
              <a:rPr lang="en-US" sz="2000" b="1" dirty="0" smtClean="0">
                <a:solidFill>
                  <a:schemeClr val="folHlink"/>
                </a:solidFill>
                <a:latin typeface="Courier New" pitchFamily="49" charset="0"/>
              </a:rPr>
              <a:t>}}</a:t>
            </a:r>
            <a:endParaRPr lang="en-US" sz="2000" b="1" dirty="0" smtClean="0">
              <a:solidFill>
                <a:schemeClr val="folHlink"/>
              </a:solidFill>
              <a:latin typeface="Courier New" pitchFamily="49" charset="0"/>
              <a:cs typeface="Courier New" pitchFamily="49" charset="0"/>
            </a:endParaRPr>
          </a:p>
        </p:txBody>
      </p:sp>
      <p:sp>
        <p:nvSpPr>
          <p:cNvPr id="56326" name="AutoShape 5"/>
          <p:cNvSpPr>
            <a:spLocks noChangeArrowheads="1"/>
          </p:cNvSpPr>
          <p:nvPr/>
        </p:nvSpPr>
        <p:spPr bwMode="auto">
          <a:xfrm>
            <a:off x="1163638" y="4165600"/>
            <a:ext cx="4368800" cy="1282700"/>
          </a:xfrm>
          <a:prstGeom prst="wedgeRoundRectCallout">
            <a:avLst>
              <a:gd name="adj1" fmla="val 77579"/>
              <a:gd name="adj2" fmla="val -5420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6327" name="Text Box 6"/>
          <p:cNvSpPr txBox="1">
            <a:spLocks noChangeArrowheads="1"/>
          </p:cNvSpPr>
          <p:nvPr/>
        </p:nvSpPr>
        <p:spPr bwMode="auto">
          <a:xfrm>
            <a:off x="5334000" y="3606800"/>
            <a:ext cx="34972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method</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DBAA66D-0719-4403-B80C-C9BD58477B26}" type="slidenum">
              <a:rPr lang="x-none" sz="1400">
                <a:latin typeface="Arial" pitchFamily="34" charset="0"/>
                <a:cs typeface="Arial" charset="0"/>
              </a:rPr>
              <a:pPr algn="r" eaLnBrk="0" hangingPunct="0"/>
              <a:t>52</a:t>
            </a:fld>
            <a:endParaRPr lang="en-US" sz="1400" dirty="0">
              <a:latin typeface="Arial" pitchFamily="34" charset="0"/>
              <a:cs typeface="Arial" charset="0"/>
            </a:endParaRPr>
          </a:p>
        </p:txBody>
      </p:sp>
      <p:sp>
        <p:nvSpPr>
          <p:cNvPr id="57348" name="Rectangle 2"/>
          <p:cNvSpPr>
            <a:spLocks noGrp="1" noChangeArrowheads="1"/>
          </p:cNvSpPr>
          <p:nvPr>
            <p:ph type="title" idx="4294967295"/>
          </p:nvPr>
        </p:nvSpPr>
        <p:spPr>
          <a:xfrm>
            <a:off x="685800" y="304800"/>
            <a:ext cx="7772400" cy="1143000"/>
          </a:xfrm>
        </p:spPr>
        <p:txBody>
          <a:bodyPr/>
          <a:lstStyle/>
          <a:p>
            <a:pPr eaLnBrk="1" hangingPunct="1"/>
            <a:r>
              <a:rPr lang="en-US" sz="4000" smtClean="0">
                <a:solidFill>
                  <a:schemeClr val="tx1"/>
                </a:solidFill>
                <a:latin typeface="Arial" charset="0"/>
                <a:cs typeface="Arial" charset="0"/>
              </a:rPr>
              <a:t>Safe Boolean MRSW </a:t>
            </a:r>
            <a:r>
              <a:rPr lang="en-US" sz="4000" smtClean="0">
                <a:solidFill>
                  <a:schemeClr val="tx1"/>
                </a:solidFill>
                <a:latin typeface="Arial" charset="0"/>
                <a:cs typeface="Arial" charset="0"/>
                <a:sym typeface="Wingdings" pitchFamily="2" charset="2"/>
              </a:rPr>
              <a:t>from</a:t>
            </a:r>
            <a:br>
              <a:rPr lang="en-US" sz="4000" smtClean="0">
                <a:solidFill>
                  <a:schemeClr val="tx1"/>
                </a:solidFill>
                <a:latin typeface="Arial" charset="0"/>
                <a:cs typeface="Arial" charset="0"/>
                <a:sym typeface="Wingdings" pitchFamily="2" charset="2"/>
              </a:rPr>
            </a:br>
            <a:r>
              <a:rPr lang="en-US" sz="4000" smtClean="0">
                <a:solidFill>
                  <a:schemeClr val="tx1"/>
                </a:solidFill>
                <a:latin typeface="Arial" charset="0"/>
                <a:cs typeface="Arial" charset="0"/>
                <a:sym typeface="Wingdings" pitchFamily="2" charset="2"/>
              </a:rPr>
              <a:t>Safe Boolean SRSW</a:t>
            </a:r>
          </a:p>
        </p:txBody>
      </p:sp>
      <p:sp>
        <p:nvSpPr>
          <p:cNvPr id="5734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SafeBoolMRSWRegister</a:t>
            </a:r>
            <a:endParaRPr lang="en-US" sz="2000" b="1" dirty="0" smtClean="0">
              <a:solidFill>
                <a:schemeClr val="folHlink"/>
              </a:solidFill>
              <a:latin typeface="Courier New" pitchFamily="49" charset="0"/>
            </a:endParaRPr>
          </a:p>
          <a:p>
            <a:pPr eaLnBrk="1" hangingPunct="1">
              <a:lnSpc>
                <a:spcPct val="90000"/>
              </a:lnSpc>
              <a:buFontTx/>
              <a:buNone/>
            </a:pPr>
            <a:r>
              <a:rPr lang="en-US" sz="2000" b="1" dirty="0" smtClean="0">
                <a:solidFill>
                  <a:schemeClr val="folHlink"/>
                </a:solidFill>
                <a:latin typeface="Courier New" pitchFamily="49" charset="0"/>
              </a:rPr>
              <a:t> implements </a:t>
            </a:r>
            <a:r>
              <a:rPr lang="en-US" sz="2000" b="1" dirty="0" err="1" smtClean="0">
                <a:solidFill>
                  <a:schemeClr val="folHlink"/>
                </a:solidFill>
                <a:latin typeface="Courier New" pitchFamily="49" charset="0"/>
              </a:rPr>
              <a:t>BooleanRegister</a:t>
            </a: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 r =</a:t>
            </a:r>
          </a:p>
          <a:p>
            <a:pPr eaLnBrk="1" hangingPunct="1">
              <a:lnSpc>
                <a:spcPct val="90000"/>
              </a:lnSpc>
              <a:buFontTx/>
              <a:buNone/>
            </a:pPr>
            <a:r>
              <a:rPr lang="en-US" sz="2000" b="1" dirty="0" smtClean="0">
                <a:solidFill>
                  <a:schemeClr val="folHlink"/>
                </a:solidFill>
                <a:latin typeface="Courier New" pitchFamily="49" charset="0"/>
              </a:rPr>
              <a:t>   new </a:t>
            </a:r>
            <a:r>
              <a:rPr lang="en-US" sz="2000" b="1" dirty="0" err="1" smtClean="0">
                <a:solidFill>
                  <a:schemeClr val="folHlink"/>
                </a:solidFill>
                <a:latin typeface="Courier New" pitchFamily="49" charset="0"/>
              </a:rPr>
              <a:t>SafeBoolSRSWRegister</a:t>
            </a:r>
            <a:r>
              <a:rPr lang="en-US" sz="2000" b="1" dirty="0" smtClean="0">
                <a:solidFill>
                  <a:schemeClr val="folHlink"/>
                </a:solidFill>
                <a:latin typeface="Courier New" pitchFamily="49" charset="0"/>
              </a:rPr>
              <a:t>[N];</a:t>
            </a:r>
          </a:p>
          <a:p>
            <a:pPr eaLnBrk="1" hangingPunct="1">
              <a:lnSpc>
                <a:spcPct val="90000"/>
              </a:lnSpc>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lnSpc>
                <a:spcPct val="90000"/>
              </a:lnSpc>
              <a:buFontTx/>
              <a:buNone/>
            </a:pPr>
            <a:r>
              <a:rPr lang="en-US" sz="2000" b="1" dirty="0" smtClean="0">
                <a:solidFill>
                  <a:schemeClr val="folHlink"/>
                </a:solidFill>
                <a:latin typeface="Courier New" pitchFamily="49" charset="0"/>
              </a:rPr>
              <a:t>   for (</a:t>
            </a:r>
            <a:r>
              <a:rPr lang="en-US" sz="2000" b="1" dirty="0" err="1" smtClean="0">
                <a:solidFill>
                  <a:schemeClr val="folHlink"/>
                </a:solidFill>
                <a:latin typeface="Courier New" pitchFamily="49" charset="0"/>
              </a:rPr>
              <a:t>int</a:t>
            </a:r>
            <a:r>
              <a:rPr lang="en-US" sz="2000" b="1" dirty="0" smtClean="0">
                <a:solidFill>
                  <a:schemeClr val="folHlink"/>
                </a:solidFill>
                <a:latin typeface="Courier New" pitchFamily="49" charset="0"/>
              </a:rPr>
              <a:t> j = 0; j &lt; N; j++)</a:t>
            </a:r>
          </a:p>
          <a:p>
            <a:pPr eaLnBrk="1" hangingPunct="1">
              <a:lnSpc>
                <a:spcPct val="90000"/>
              </a:lnSpc>
              <a:buFontTx/>
              <a:buNone/>
            </a:pPr>
            <a:r>
              <a:rPr lang="en-US" sz="2000" b="1" dirty="0" smtClean="0">
                <a:solidFill>
                  <a:schemeClr val="folHlink"/>
                </a:solidFill>
                <a:latin typeface="Courier New" pitchFamily="49" charset="0"/>
              </a:rPr>
              <a:t>    r[j].write(x);</a:t>
            </a:r>
          </a:p>
          <a:p>
            <a:pPr eaLnBrk="1" hangingPunct="1">
              <a:lnSpc>
                <a:spcPct val="90000"/>
              </a:lnSpc>
              <a:buFontTx/>
              <a:buNone/>
            </a:pPr>
            <a:r>
              <a:rPr lang="en-US" sz="2000" b="1" dirty="0" smtClean="0">
                <a:solidFill>
                  <a:schemeClr val="folHlink"/>
                </a:solidFill>
                <a:latin typeface="Courier New" pitchFamily="49" charset="0"/>
              </a:rPr>
              <a:t>  }</a:t>
            </a:r>
          </a:p>
          <a:p>
            <a:pPr eaLnBrk="1" hangingPunct="1">
              <a:lnSpc>
                <a:spcPct val="90000"/>
              </a:lnSpc>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lnSpc>
                <a:spcPct val="90000"/>
              </a:lnSpc>
              <a:buFontTx/>
              <a:buNone/>
            </a:pPr>
            <a:r>
              <a:rPr lang="en-US" sz="2000" b="1" dirty="0" smtClean="0">
                <a:latin typeface="Courier New" pitchFamily="49" charset="0"/>
              </a:rPr>
              <a:t>   </a:t>
            </a:r>
            <a:r>
              <a:rPr lang="en-US" sz="2000" b="1" dirty="0" err="1" smtClean="0">
                <a:solidFill>
                  <a:schemeClr val="tx1"/>
                </a:solidFill>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 </a:t>
            </a:r>
            <a:r>
              <a:rPr lang="en-US" sz="2000" b="1" dirty="0" err="1" smtClean="0">
                <a:latin typeface="Courier New" pitchFamily="49" charset="0"/>
              </a:rPr>
              <a:t>ThreadID.get</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   </a:t>
            </a:r>
            <a:r>
              <a:rPr lang="en-US" sz="2000" b="1" dirty="0" smtClean="0">
                <a:solidFill>
                  <a:schemeClr val="tx1"/>
                </a:solidFill>
                <a:latin typeface="Courier New" pitchFamily="49" charset="0"/>
              </a:rPr>
              <a:t>return</a:t>
            </a:r>
            <a:r>
              <a:rPr lang="en-US" sz="2000" b="1" dirty="0" smtClean="0">
                <a:latin typeface="Courier New" pitchFamily="49" charset="0"/>
              </a:rPr>
              <a:t> r[</a:t>
            </a:r>
            <a:r>
              <a:rPr lang="en-US" sz="2000" b="1" dirty="0" err="1" smtClean="0">
                <a:latin typeface="Courier New" pitchFamily="49" charset="0"/>
              </a:rPr>
              <a:t>i</a:t>
            </a:r>
            <a:r>
              <a:rPr lang="en-US" sz="2000" b="1" dirty="0" smtClean="0">
                <a:latin typeface="Courier New" pitchFamily="49" charset="0"/>
              </a:rPr>
              <a:t>].read();</a:t>
            </a:r>
          </a:p>
          <a:p>
            <a:pPr eaLnBrk="1" hangingPunct="1">
              <a:lnSpc>
                <a:spcPct val="90000"/>
              </a:lnSpc>
              <a:buFontTx/>
              <a:buNone/>
            </a:pPr>
            <a:r>
              <a:rPr lang="en-US" sz="2000" b="1" dirty="0" smtClean="0">
                <a:latin typeface="Courier New" pitchFamily="49" charset="0"/>
              </a:rPr>
              <a:t>  </a:t>
            </a:r>
            <a:r>
              <a:rPr lang="en-US" sz="2000" b="1" dirty="0" smtClean="0">
                <a:solidFill>
                  <a:schemeClr val="folHlink"/>
                </a:solidFill>
                <a:latin typeface="Courier New" pitchFamily="49" charset="0"/>
              </a:rPr>
              <a:t>}}</a:t>
            </a:r>
            <a:endParaRPr lang="en-US" sz="2000" b="1" dirty="0" smtClean="0">
              <a:solidFill>
                <a:schemeClr val="folHlink"/>
              </a:solidFill>
              <a:latin typeface="Courier New" pitchFamily="49" charset="0"/>
              <a:cs typeface="Courier New" pitchFamily="49" charset="0"/>
            </a:endParaRPr>
          </a:p>
        </p:txBody>
      </p:sp>
      <p:sp>
        <p:nvSpPr>
          <p:cNvPr id="57350" name="AutoShape 5"/>
          <p:cNvSpPr>
            <a:spLocks noChangeArrowheads="1"/>
          </p:cNvSpPr>
          <p:nvPr/>
        </p:nvSpPr>
        <p:spPr bwMode="auto">
          <a:xfrm>
            <a:off x="1282700" y="4686300"/>
            <a:ext cx="4108450" cy="711200"/>
          </a:xfrm>
          <a:prstGeom prst="wedgeRoundRectCallout">
            <a:avLst>
              <a:gd name="adj1" fmla="val 68588"/>
              <a:gd name="adj2" fmla="val -1361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7351" name="Text Box 6"/>
          <p:cNvSpPr txBox="1">
            <a:spLocks noChangeArrowheads="1"/>
          </p:cNvSpPr>
          <p:nvPr/>
        </p:nvSpPr>
        <p:spPr bwMode="auto">
          <a:xfrm>
            <a:off x="6188075" y="4648200"/>
            <a:ext cx="25908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my own register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4C546BE-C13A-483A-8F4D-3F930252B709}" type="slidenum">
              <a:rPr lang="x-none" sz="1400">
                <a:latin typeface="Arial" pitchFamily="34" charset="0"/>
                <a:cs typeface="Arial" charset="0"/>
              </a:rPr>
              <a:pPr algn="r" eaLnBrk="0" hangingPunct="0"/>
              <a:t>53</a:t>
            </a:fld>
            <a:endParaRPr lang="en-US" sz="1400" dirty="0">
              <a:latin typeface="Arial" pitchFamily="34" charset="0"/>
              <a:cs typeface="Arial" charset="0"/>
            </a:endParaRPr>
          </a:p>
        </p:txBody>
      </p:sp>
      <p:sp>
        <p:nvSpPr>
          <p:cNvPr id="906319" name="Text Box 79"/>
          <p:cNvSpPr txBox="1">
            <a:spLocks noChangeArrowheads="1"/>
          </p:cNvSpPr>
          <p:nvPr/>
        </p:nvSpPr>
        <p:spPr bwMode="auto">
          <a:xfrm>
            <a:off x="4410075" y="53070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0" name="Text Box 80"/>
          <p:cNvSpPr txBox="1">
            <a:spLocks noChangeArrowheads="1"/>
          </p:cNvSpPr>
          <p:nvPr/>
        </p:nvSpPr>
        <p:spPr bwMode="auto">
          <a:xfrm>
            <a:off x="2644775" y="53451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1" name="Text Box 81"/>
          <p:cNvSpPr txBox="1">
            <a:spLocks noChangeArrowheads="1"/>
          </p:cNvSpPr>
          <p:nvPr/>
        </p:nvSpPr>
        <p:spPr bwMode="auto">
          <a:xfrm>
            <a:off x="2200275" y="3770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58375" name="Rectangle 2"/>
          <p:cNvSpPr>
            <a:spLocks noGrp="1" noChangeArrowheads="1"/>
          </p:cNvSpPr>
          <p:nvPr>
            <p:ph type="title" idx="4294967295"/>
          </p:nvPr>
        </p:nvSpPr>
        <p:spPr/>
        <p:txBody>
          <a:bodyPr/>
          <a:lstStyle/>
          <a:p>
            <a:pPr eaLnBrk="1" hangingPunct="1"/>
            <a:r>
              <a:rPr lang="en-US" sz="4000" dirty="0" smtClean="0">
                <a:solidFill>
                  <a:schemeClr val="tx1"/>
                </a:solidFill>
                <a:cs typeface="Arial" charset="0"/>
              </a:rPr>
              <a:t>Safe </a:t>
            </a:r>
            <a:r>
              <a:rPr lang="en-US" sz="4000" dirty="0" smtClean="0">
                <a:solidFill>
                  <a:srgbClr val="FF0000"/>
                </a:solidFill>
                <a:cs typeface="Arial" charset="0"/>
              </a:rPr>
              <a:t>Multi-Valued</a:t>
            </a:r>
            <a:r>
              <a:rPr lang="en-US" sz="4000" dirty="0" smtClean="0">
                <a:solidFill>
                  <a:schemeClr val="tx1"/>
                </a:solidFill>
                <a:cs typeface="Arial" charset="0"/>
              </a:rPr>
              <a:t> MRSW from</a:t>
            </a:r>
            <a:r>
              <a:rPr lang="en-US" sz="4000" dirty="0" smtClean="0">
                <a:solidFill>
                  <a:schemeClr val="tx1"/>
                </a:solidFill>
                <a:cs typeface="Arial" charset="0"/>
                <a:sym typeface="Wingdings" pitchFamily="2" charset="2"/>
              </a:rPr>
              <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a:t>
            </a:r>
            <a:r>
              <a:rPr lang="en-US" sz="4000" dirty="0" smtClean="0">
                <a:solidFill>
                  <a:srgbClr val="FF0000"/>
                </a:solidFill>
                <a:cs typeface="Arial" charset="0"/>
                <a:sym typeface="Wingdings" pitchFamily="2" charset="2"/>
              </a:rPr>
              <a:t>Multi-Valued</a:t>
            </a:r>
            <a:r>
              <a:rPr lang="en-US" sz="4000" dirty="0" smtClean="0">
                <a:solidFill>
                  <a:schemeClr val="tx1"/>
                </a:solidFill>
                <a:cs typeface="Arial" charset="0"/>
                <a:sym typeface="Wingdings" pitchFamily="2" charset="2"/>
              </a:rPr>
              <a:t> SRSW?</a:t>
            </a:r>
          </a:p>
        </p:txBody>
      </p:sp>
      <p:grpSp>
        <p:nvGrpSpPr>
          <p:cNvPr id="58376" name="Group 3"/>
          <p:cNvGrpSpPr>
            <a:grpSpLocks/>
          </p:cNvGrpSpPr>
          <p:nvPr/>
        </p:nvGrpSpPr>
        <p:grpSpPr bwMode="auto">
          <a:xfrm>
            <a:off x="4367213" y="2300288"/>
            <a:ext cx="1068387" cy="857250"/>
            <a:chOff x="4224" y="2256"/>
            <a:chExt cx="912" cy="816"/>
          </a:xfrm>
        </p:grpSpPr>
        <p:sp>
          <p:nvSpPr>
            <p:cNvPr id="58438"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9"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0"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1"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2"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3"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4"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5"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6"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77" name="AutoShape 13"/>
          <p:cNvSpPr>
            <a:spLocks noChangeArrowheads="1"/>
          </p:cNvSpPr>
          <p:nvPr/>
        </p:nvSpPr>
        <p:spPr bwMode="auto">
          <a:xfrm>
            <a:off x="3464985" y="1844130"/>
            <a:ext cx="1299631" cy="702766"/>
          </a:xfrm>
          <a:prstGeom prst="cloudCallout">
            <a:avLst>
              <a:gd name="adj1" fmla="val 39287"/>
              <a:gd name="adj2" fmla="val 63245"/>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1011</a:t>
            </a:r>
            <a:endParaRPr lang="en-US" sz="2400" b="1" dirty="0">
              <a:solidFill>
                <a:srgbClr val="0000FF"/>
              </a:solidFill>
              <a:latin typeface="Arial" pitchFamily="34" charset="0"/>
              <a:cs typeface="Courier New" pitchFamily="49" charset="0"/>
            </a:endParaRPr>
          </a:p>
        </p:txBody>
      </p:sp>
      <p:sp>
        <p:nvSpPr>
          <p:cNvPr id="906254" name="Text Box 14"/>
          <p:cNvSpPr txBox="1">
            <a:spLocks noChangeArrowheads="1"/>
          </p:cNvSpPr>
          <p:nvPr/>
        </p:nvSpPr>
        <p:spPr bwMode="auto">
          <a:xfrm>
            <a:off x="3546475" y="3008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grpSp>
        <p:nvGrpSpPr>
          <p:cNvPr id="58379" name="Group 15"/>
          <p:cNvGrpSpPr>
            <a:grpSpLocks/>
          </p:cNvGrpSpPr>
          <p:nvPr/>
        </p:nvGrpSpPr>
        <p:grpSpPr bwMode="auto">
          <a:xfrm>
            <a:off x="5611813" y="3227388"/>
            <a:ext cx="1068387" cy="857250"/>
            <a:chOff x="4224" y="2256"/>
            <a:chExt cx="912" cy="816"/>
          </a:xfrm>
        </p:grpSpPr>
        <p:sp>
          <p:nvSpPr>
            <p:cNvPr id="58429"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0"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1"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2"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3"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4"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5"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6"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7"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0" name="AutoShape 25"/>
          <p:cNvSpPr>
            <a:spLocks noChangeArrowheads="1"/>
          </p:cNvSpPr>
          <p:nvPr/>
        </p:nvSpPr>
        <p:spPr bwMode="auto">
          <a:xfrm>
            <a:off x="5281084" y="2517230"/>
            <a:ext cx="1299631" cy="702766"/>
          </a:xfrm>
          <a:prstGeom prst="cloudCallout">
            <a:avLst>
              <a:gd name="adj1" fmla="val -23213"/>
              <a:gd name="adj2" fmla="val 108278"/>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1011</a:t>
            </a:r>
            <a:endParaRPr lang="en-US" sz="2400" b="1" dirty="0">
              <a:solidFill>
                <a:srgbClr val="0000FF"/>
              </a:solidFill>
              <a:latin typeface="Arial" pitchFamily="34" charset="0"/>
              <a:cs typeface="Courier New" pitchFamily="49" charset="0"/>
            </a:endParaRPr>
          </a:p>
        </p:txBody>
      </p:sp>
      <p:grpSp>
        <p:nvGrpSpPr>
          <p:cNvPr id="58381" name="Group 27"/>
          <p:cNvGrpSpPr>
            <a:grpSpLocks/>
          </p:cNvGrpSpPr>
          <p:nvPr/>
        </p:nvGrpSpPr>
        <p:grpSpPr bwMode="auto">
          <a:xfrm>
            <a:off x="5434013" y="5360988"/>
            <a:ext cx="1068387" cy="857250"/>
            <a:chOff x="4224" y="2256"/>
            <a:chExt cx="912" cy="816"/>
          </a:xfrm>
        </p:grpSpPr>
        <p:sp>
          <p:nvSpPr>
            <p:cNvPr id="58420"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1"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2"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3"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4"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5"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6"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7"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8"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2" name="AutoShape 37"/>
          <p:cNvSpPr>
            <a:spLocks noChangeArrowheads="1"/>
          </p:cNvSpPr>
          <p:nvPr/>
        </p:nvSpPr>
        <p:spPr bwMode="auto">
          <a:xfrm>
            <a:off x="4559300" y="4521200"/>
            <a:ext cx="4584700" cy="695325"/>
          </a:xfrm>
          <a:prstGeom prst="cloudCallout">
            <a:avLst>
              <a:gd name="adj1" fmla="val -7894"/>
              <a:gd name="adj2" fmla="val 70093"/>
            </a:avLst>
          </a:prstGeom>
          <a:noFill/>
          <a:ln w="38100">
            <a:solidFill>
              <a:schemeClr val="tx1"/>
            </a:solidFill>
            <a:round/>
            <a:headEnd/>
            <a:tailEnd/>
          </a:ln>
        </p:spPr>
        <p:txBody>
          <a:bodyPr anchor="ctr"/>
          <a:lstStyle/>
          <a:p>
            <a:pPr algn="ctr" eaLnBrk="0" hangingPunct="0"/>
            <a:r>
              <a:rPr lang="en-US" sz="2400" b="1" dirty="0" smtClean="0">
                <a:solidFill>
                  <a:srgbClr val="0000FF"/>
                </a:solidFill>
                <a:latin typeface="Arial" pitchFamily="34" charset="0"/>
                <a:cs typeface="Courier New" pitchFamily="49" charset="0"/>
              </a:rPr>
              <a:t>any </a:t>
            </a:r>
            <a:r>
              <a:rPr lang="en-US" sz="2400" b="1" dirty="0">
                <a:solidFill>
                  <a:srgbClr val="0000FF"/>
                </a:solidFill>
                <a:latin typeface="Arial" pitchFamily="34" charset="0"/>
                <a:cs typeface="Courier New" pitchFamily="49" charset="0"/>
              </a:rPr>
              <a:t>value in range</a:t>
            </a:r>
          </a:p>
        </p:txBody>
      </p:sp>
      <p:grpSp>
        <p:nvGrpSpPr>
          <p:cNvPr id="58383" name="Group 39"/>
          <p:cNvGrpSpPr>
            <a:grpSpLocks/>
          </p:cNvGrpSpPr>
          <p:nvPr/>
        </p:nvGrpSpPr>
        <p:grpSpPr bwMode="auto">
          <a:xfrm>
            <a:off x="1954213" y="5589588"/>
            <a:ext cx="1068387" cy="857250"/>
            <a:chOff x="4224" y="2256"/>
            <a:chExt cx="912" cy="816"/>
          </a:xfrm>
        </p:grpSpPr>
        <p:sp>
          <p:nvSpPr>
            <p:cNvPr id="58411" name="Freeform 4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2" name="Freeform 4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3" name="Freeform 4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4" name="Freeform 4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5" name="Freeform 4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6" name="Freeform 4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7" name="Freeform 4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8" name="Freeform 4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9" name="Freeform 4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4" name="AutoShape 49"/>
          <p:cNvSpPr>
            <a:spLocks noChangeArrowheads="1"/>
          </p:cNvSpPr>
          <p:nvPr/>
        </p:nvSpPr>
        <p:spPr bwMode="auto">
          <a:xfrm>
            <a:off x="1343852" y="4650830"/>
            <a:ext cx="1325496" cy="702766"/>
          </a:xfrm>
          <a:prstGeom prst="cloudCallout">
            <a:avLst>
              <a:gd name="adj1" fmla="val 58931"/>
              <a:gd name="adj2" fmla="val 95032"/>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1000</a:t>
            </a:r>
            <a:endParaRPr lang="en-US" sz="2400" b="1" dirty="0">
              <a:solidFill>
                <a:srgbClr val="0000FF"/>
              </a:solidFill>
              <a:latin typeface="Arial" pitchFamily="34" charset="0"/>
              <a:cs typeface="Courier New" pitchFamily="49" charset="0"/>
            </a:endParaRPr>
          </a:p>
        </p:txBody>
      </p:sp>
      <p:grpSp>
        <p:nvGrpSpPr>
          <p:cNvPr id="58385" name="Group 51"/>
          <p:cNvGrpSpPr>
            <a:grpSpLocks/>
          </p:cNvGrpSpPr>
          <p:nvPr/>
        </p:nvGrpSpPr>
        <p:grpSpPr bwMode="auto">
          <a:xfrm>
            <a:off x="1382713" y="3735388"/>
            <a:ext cx="1068387" cy="857250"/>
            <a:chOff x="4224" y="2256"/>
            <a:chExt cx="912" cy="816"/>
          </a:xfrm>
        </p:grpSpPr>
        <p:sp>
          <p:nvSpPr>
            <p:cNvPr id="58402" name="Freeform 52"/>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3" name="Freeform 53"/>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4" name="Freeform 54"/>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5" name="Freeform 55"/>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6" name="Freeform 56"/>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7" name="Freeform 57"/>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8" name="Freeform 58"/>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9" name="Freeform 59"/>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0" name="Freeform 60"/>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6" name="AutoShape 61"/>
          <p:cNvSpPr>
            <a:spLocks noChangeArrowheads="1"/>
          </p:cNvSpPr>
          <p:nvPr/>
        </p:nvSpPr>
        <p:spPr bwMode="auto">
          <a:xfrm>
            <a:off x="886652" y="2783930"/>
            <a:ext cx="1325496" cy="702766"/>
          </a:xfrm>
          <a:prstGeom prst="cloudCallout">
            <a:avLst>
              <a:gd name="adj1" fmla="val 58931"/>
              <a:gd name="adj2" fmla="val 102981"/>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smtClean="0">
                <a:solidFill>
                  <a:srgbClr val="0000FF"/>
                </a:solidFill>
                <a:latin typeface="Arial" pitchFamily="34" charset="0"/>
                <a:cs typeface="Courier New" pitchFamily="49" charset="0"/>
              </a:rPr>
              <a:t>1000</a:t>
            </a:r>
            <a:endParaRPr lang="en-US" sz="2400" b="1" dirty="0">
              <a:solidFill>
                <a:srgbClr val="0000FF"/>
              </a:solidFill>
              <a:latin typeface="Arial" pitchFamily="34" charset="0"/>
              <a:cs typeface="Courier New" pitchFamily="49" charset="0"/>
            </a:endParaRPr>
          </a:p>
        </p:txBody>
      </p:sp>
      <p:grpSp>
        <p:nvGrpSpPr>
          <p:cNvPr id="58390" name="Group 65"/>
          <p:cNvGrpSpPr>
            <a:grpSpLocks/>
          </p:cNvGrpSpPr>
          <p:nvPr/>
        </p:nvGrpSpPr>
        <p:grpSpPr bwMode="auto">
          <a:xfrm>
            <a:off x="3556000" y="3873500"/>
            <a:ext cx="1168400" cy="1536700"/>
            <a:chOff x="2240" y="2440"/>
            <a:chExt cx="736" cy="968"/>
          </a:xfrm>
        </p:grpSpPr>
        <p:sp>
          <p:nvSpPr>
            <p:cNvPr id="58392"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3"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4"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5"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8396"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8397"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8398"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399"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0"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1"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06317" name="Text Box 77"/>
          <p:cNvSpPr txBox="1">
            <a:spLocks noChangeArrowheads="1"/>
          </p:cNvSpPr>
          <p:nvPr/>
        </p:nvSpPr>
        <p:spPr bwMode="auto">
          <a:xfrm rot="2553455">
            <a:off x="2511425" y="3968510"/>
            <a:ext cx="2892425"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Yes, it works!</a:t>
            </a:r>
          </a:p>
        </p:txBody>
      </p:sp>
      <p:sp>
        <p:nvSpPr>
          <p:cNvPr id="906318" name="Text Box 78"/>
          <p:cNvSpPr txBox="1">
            <a:spLocks noChangeArrowheads="1"/>
          </p:cNvSpPr>
          <p:nvPr/>
        </p:nvSpPr>
        <p:spPr bwMode="auto">
          <a:xfrm>
            <a:off x="4676775" y="39227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sp>
        <p:nvSpPr>
          <p:cNvPr id="79" name="Footer Placeholder 7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6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317" grpId="0" animBg="1"/>
    </p:bld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D5AF96-648D-4C35-BCFE-D4A6AF75C19F}" type="slidenum">
              <a:rPr lang="x-none" sz="1400">
                <a:latin typeface="Arial" pitchFamily="34" charset="0"/>
                <a:cs typeface="Arial" charset="0"/>
              </a:rPr>
              <a:pPr algn="r" eaLnBrk="0" hangingPunct="0"/>
              <a:t>54</a:t>
            </a:fld>
            <a:endParaRPr lang="en-US" sz="1400" dirty="0">
              <a:latin typeface="Arial" pitchFamily="34" charset="0"/>
              <a:cs typeface="Arial" charset="0"/>
            </a:endParaRPr>
          </a:p>
        </p:txBody>
      </p:sp>
      <p:sp>
        <p:nvSpPr>
          <p:cNvPr id="59396"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593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chemeClr val="folHlink"/>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59398" name="AutoShape 6"/>
          <p:cNvSpPr>
            <a:spLocks noChangeArrowheads="1"/>
          </p:cNvSpPr>
          <p:nvPr/>
        </p:nvSpPr>
        <p:spPr bwMode="auto">
          <a:xfrm>
            <a:off x="5130800" y="1828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59399" name="Text Box 7"/>
          <p:cNvSpPr txBox="1">
            <a:spLocks noChangeArrowheads="1"/>
          </p:cNvSpPr>
          <p:nvPr/>
        </p:nvSpPr>
        <p:spPr bwMode="auto">
          <a:xfrm>
            <a:off x="4483100" y="41783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962B74-0A06-4CB2-8ED0-19D4C1E6D9EB}" type="slidenum">
              <a:rPr lang="x-none" sz="1400">
                <a:latin typeface="Arial" pitchFamily="34" charset="0"/>
                <a:cs typeface="Arial" charset="0"/>
              </a:rPr>
              <a:pPr algn="r" eaLnBrk="0" hangingPunct="0"/>
              <a:t>55</a:t>
            </a:fld>
            <a:endParaRPr lang="en-US" sz="1400" dirty="0">
              <a:latin typeface="Arial" pitchFamily="34" charset="0"/>
              <a:cs typeface="Arial" charset="0"/>
            </a:endParaRPr>
          </a:p>
        </p:txBody>
      </p:sp>
      <p:sp>
        <p:nvSpPr>
          <p:cNvPr id="60420"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60421"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solidFill>
                  <a:srgbClr val="FF7C80"/>
                </a:solidFill>
              </a:rPr>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60422" name="AutoShape 4"/>
          <p:cNvSpPr>
            <a:spLocks noChangeArrowheads="1"/>
          </p:cNvSpPr>
          <p:nvPr/>
        </p:nvSpPr>
        <p:spPr bwMode="auto">
          <a:xfrm>
            <a:off x="5613400" y="24384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60423" name="Text Box 5"/>
          <p:cNvSpPr txBox="1">
            <a:spLocks noChangeArrowheads="1"/>
          </p:cNvSpPr>
          <p:nvPr/>
        </p:nvSpPr>
        <p:spPr bwMode="auto">
          <a:xfrm>
            <a:off x="5803900" y="25908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3EA02A-F297-4292-A434-E23E6D5C2DEE}" type="slidenum">
              <a:rPr lang="x-none" sz="1400">
                <a:latin typeface="Arial" pitchFamily="34" charset="0"/>
                <a:cs typeface="Arial" charset="0"/>
              </a:rPr>
              <a:pPr algn="r" eaLnBrk="0" hangingPunct="0"/>
              <a:t>56</a:t>
            </a:fld>
            <a:endParaRPr lang="en-US" sz="1400" dirty="0">
              <a:latin typeface="Arial" pitchFamily="34" charset="0"/>
              <a:cs typeface="Arial" charset="0"/>
            </a:endParaRPr>
          </a:p>
        </p:txBody>
      </p:sp>
      <p:sp>
        <p:nvSpPr>
          <p:cNvPr id="61444"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1445" name="Group 3"/>
          <p:cNvGrpSpPr>
            <a:grpSpLocks/>
          </p:cNvGrpSpPr>
          <p:nvPr/>
        </p:nvGrpSpPr>
        <p:grpSpPr bwMode="auto">
          <a:xfrm>
            <a:off x="4824413" y="2554288"/>
            <a:ext cx="1068387" cy="857250"/>
            <a:chOff x="4224" y="2256"/>
            <a:chExt cx="912" cy="816"/>
          </a:xfrm>
        </p:grpSpPr>
        <p:sp>
          <p:nvSpPr>
            <p:cNvPr id="61487"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8"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9"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90"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1"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2"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3"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4"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5"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6"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7" name="Group 15"/>
          <p:cNvGrpSpPr>
            <a:grpSpLocks/>
          </p:cNvGrpSpPr>
          <p:nvPr/>
        </p:nvGrpSpPr>
        <p:grpSpPr bwMode="auto">
          <a:xfrm>
            <a:off x="4989513" y="4002088"/>
            <a:ext cx="1068387" cy="857250"/>
            <a:chOff x="4224" y="2256"/>
            <a:chExt cx="912" cy="816"/>
          </a:xfrm>
        </p:grpSpPr>
        <p:sp>
          <p:nvSpPr>
            <p:cNvPr id="61478"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9"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0"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1"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2"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3"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4"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5"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6"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8"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9" name="Group 27"/>
          <p:cNvGrpSpPr>
            <a:grpSpLocks/>
          </p:cNvGrpSpPr>
          <p:nvPr/>
        </p:nvGrpSpPr>
        <p:grpSpPr bwMode="auto">
          <a:xfrm>
            <a:off x="5002213" y="5195888"/>
            <a:ext cx="1068387" cy="857250"/>
            <a:chOff x="4224" y="2256"/>
            <a:chExt cx="912" cy="816"/>
          </a:xfrm>
        </p:grpSpPr>
        <p:sp>
          <p:nvSpPr>
            <p:cNvPr id="61469"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0"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1"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2"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3"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4"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5"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6"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7"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1457" name="Group 65"/>
          <p:cNvGrpSpPr>
            <a:grpSpLocks/>
          </p:cNvGrpSpPr>
          <p:nvPr/>
        </p:nvGrpSpPr>
        <p:grpSpPr bwMode="auto">
          <a:xfrm>
            <a:off x="2324100" y="2654000"/>
            <a:ext cx="1193800" cy="1079800"/>
            <a:chOff x="2240" y="2440"/>
            <a:chExt cx="736" cy="968"/>
          </a:xfrm>
        </p:grpSpPr>
        <p:sp>
          <p:nvSpPr>
            <p:cNvPr id="61459"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0"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1"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2"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463"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464"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465"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6"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7"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8"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61453"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19861"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2"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3"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6" name="Footer Placeholder 5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7.40741E-7 L 0.025 0.06666 " pathEditMode="relative" ptsTypes="AA">
                                      <p:cBhvr>
                                        <p:cTn id="6" dur="3000" fill="hold"/>
                                        <p:tgtEl>
                                          <p:spTgt spid="2"/>
                                        </p:tgtEl>
                                        <p:attrNameLst>
                                          <p:attrName>ppt_x</p:attrName>
                                          <p:attrName>ppt_y</p:attrName>
                                        </p:attrNameLst>
                                      </p:cBhvr>
                                    </p:animMotion>
                                  </p:childTnLst>
                                </p:cTn>
                              </p:par>
                              <p:par>
                                <p:cTn id="7" presetID="3" presetClass="entr" presetSubtype="10" fill="hold" grpId="0" nodeType="withEffect">
                                  <p:stCondLst>
                                    <p:cond delay="0"/>
                                  </p:stCondLst>
                                  <p:childTnLst>
                                    <p:set>
                                      <p:cBhvr>
                                        <p:cTn id="8" dur="1" fill="hold">
                                          <p:stCondLst>
                                            <p:cond delay="0"/>
                                          </p:stCondLst>
                                        </p:cTn>
                                        <p:tgtEl>
                                          <p:spTgt spid="119861"/>
                                        </p:tgtEl>
                                        <p:attrNameLst>
                                          <p:attrName>style.visibility</p:attrName>
                                        </p:attrNameLst>
                                      </p:cBhvr>
                                      <p:to>
                                        <p:strVal val="visible"/>
                                      </p:to>
                                    </p:set>
                                    <p:animEffect transition="in" filter="blinds(horizontal)">
                                      <p:cBhvr>
                                        <p:cTn id="9" dur="500"/>
                                        <p:tgtEl>
                                          <p:spTgt spid="119861"/>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9862"/>
                                        </p:tgtEl>
                                        <p:attrNameLst>
                                          <p:attrName>style.visibility</p:attrName>
                                        </p:attrNameLst>
                                      </p:cBhvr>
                                      <p:to>
                                        <p:strVal val="visible"/>
                                      </p:to>
                                    </p:set>
                                    <p:animEffect transition="in" filter="blinds(horizontal)">
                                      <p:cBhvr>
                                        <p:cTn id="12" dur="500"/>
                                        <p:tgtEl>
                                          <p:spTgt spid="11986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9863"/>
                                        </p:tgtEl>
                                        <p:attrNameLst>
                                          <p:attrName>style.visibility</p:attrName>
                                        </p:attrNameLst>
                                      </p:cBhvr>
                                      <p:to>
                                        <p:strVal val="visible"/>
                                      </p:to>
                                    </p:set>
                                    <p:animEffect transition="in" filter="blinds(horizontal)">
                                      <p:cBhvr>
                                        <p:cTn id="15" dur="500"/>
                                        <p:tgtEl>
                                          <p:spTgt spid="119863"/>
                                        </p:tgtEl>
                                      </p:cBhvr>
                                    </p:animEffect>
                                  </p:childTnLst>
                                </p:cTn>
                              </p:par>
                            </p:childTnLst>
                          </p:cTn>
                        </p:par>
                        <p:par>
                          <p:cTn id="16" fill="hold">
                            <p:stCondLst>
                              <p:cond delay="3000"/>
                            </p:stCondLst>
                            <p:childTnLst>
                              <p:par>
                                <p:cTn id="17" presetID="3" presetClass="exit" presetSubtype="10" fill="hold" grpId="1" nodeType="afterEffect">
                                  <p:stCondLst>
                                    <p:cond delay="0"/>
                                  </p:stCondLst>
                                  <p:childTnLst>
                                    <p:animEffect transition="out" filter="blinds(horizontal)">
                                      <p:cBhvr>
                                        <p:cTn id="18" dur="500"/>
                                        <p:tgtEl>
                                          <p:spTgt spid="119861"/>
                                        </p:tgtEl>
                                      </p:cBhvr>
                                    </p:animEffect>
                                    <p:set>
                                      <p:cBhvr>
                                        <p:cTn id="19" dur="1" fill="hold">
                                          <p:stCondLst>
                                            <p:cond delay="499"/>
                                          </p:stCondLst>
                                        </p:cTn>
                                        <p:tgtEl>
                                          <p:spTgt spid="119861"/>
                                        </p:tgtEl>
                                        <p:attrNameLst>
                                          <p:attrName>style.visibility</p:attrName>
                                        </p:attrNameLst>
                                      </p:cBhvr>
                                      <p:to>
                                        <p:strVal val="hidden"/>
                                      </p:to>
                                    </p:set>
                                  </p:childTnLst>
                                </p:cTn>
                              </p:par>
                            </p:childTnLst>
                          </p:cTn>
                        </p:par>
                        <p:par>
                          <p:cTn id="20" fill="hold">
                            <p:stCondLst>
                              <p:cond delay="3500"/>
                            </p:stCondLst>
                            <p:childTnLst>
                              <p:par>
                                <p:cTn id="21" presetID="3" presetClass="entr" presetSubtype="10" fill="hold" grpId="2" nodeType="afterEffect">
                                  <p:stCondLst>
                                    <p:cond delay="0"/>
                                  </p:stCondLst>
                                  <p:childTnLst>
                                    <p:set>
                                      <p:cBhvr>
                                        <p:cTn id="22" dur="1" fill="hold">
                                          <p:stCondLst>
                                            <p:cond delay="0"/>
                                          </p:stCondLst>
                                        </p:cTn>
                                        <p:tgtEl>
                                          <p:spTgt spid="119861"/>
                                        </p:tgtEl>
                                        <p:attrNameLst>
                                          <p:attrName>style.visibility</p:attrName>
                                        </p:attrNameLst>
                                      </p:cBhvr>
                                      <p:to>
                                        <p:strVal val="visible"/>
                                      </p:to>
                                    </p:set>
                                    <p:animEffect transition="in" filter="blinds(horizontal)">
                                      <p:cBhvr>
                                        <p:cTn id="23" dur="500"/>
                                        <p:tgtEl>
                                          <p:spTgt spid="11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9861" grpId="0" animBg="1"/>
      <p:bldP spid="119861" grpId="1" animBg="1"/>
      <p:bldP spid="119861" grpId="2" animBg="1"/>
      <p:bldP spid="119862" grpId="0" animBg="1"/>
      <p:bldP spid="119863" grpId="0" animBg="1"/>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A7C4BC-0CD1-480B-84EB-1485A038497B}" type="slidenum">
              <a:rPr lang="x-none" sz="1400">
                <a:latin typeface="Arial" pitchFamily="34" charset="0"/>
                <a:cs typeface="Arial" charset="0"/>
              </a:rPr>
              <a:pPr algn="r" eaLnBrk="0" hangingPunct="0"/>
              <a:t>57</a:t>
            </a:fld>
            <a:endParaRPr lang="en-US" sz="1400" dirty="0">
              <a:latin typeface="Arial" pitchFamily="34" charset="0"/>
              <a:cs typeface="Arial" charset="0"/>
            </a:endParaRPr>
          </a:p>
        </p:txBody>
      </p:sp>
      <p:sp>
        <p:nvSpPr>
          <p:cNvPr id="62468"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2469" name="Group 3"/>
          <p:cNvGrpSpPr>
            <a:grpSpLocks/>
          </p:cNvGrpSpPr>
          <p:nvPr/>
        </p:nvGrpSpPr>
        <p:grpSpPr bwMode="auto">
          <a:xfrm>
            <a:off x="4824413" y="2554288"/>
            <a:ext cx="1068387" cy="857250"/>
            <a:chOff x="4224" y="2256"/>
            <a:chExt cx="912" cy="816"/>
          </a:xfrm>
        </p:grpSpPr>
        <p:sp>
          <p:nvSpPr>
            <p:cNvPr id="62512"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3"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4"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5"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6"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7"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8"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9"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20"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0"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1" name="Group 15"/>
          <p:cNvGrpSpPr>
            <a:grpSpLocks/>
          </p:cNvGrpSpPr>
          <p:nvPr/>
        </p:nvGrpSpPr>
        <p:grpSpPr bwMode="auto">
          <a:xfrm>
            <a:off x="4989513" y="4002088"/>
            <a:ext cx="1068387" cy="857250"/>
            <a:chOff x="4224" y="2256"/>
            <a:chExt cx="912" cy="816"/>
          </a:xfrm>
        </p:grpSpPr>
        <p:sp>
          <p:nvSpPr>
            <p:cNvPr id="62503"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4"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5"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6"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7"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8"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9"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0"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1"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2"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3" name="Group 27"/>
          <p:cNvGrpSpPr>
            <a:grpSpLocks/>
          </p:cNvGrpSpPr>
          <p:nvPr/>
        </p:nvGrpSpPr>
        <p:grpSpPr bwMode="auto">
          <a:xfrm>
            <a:off x="5002213" y="5195888"/>
            <a:ext cx="1068387" cy="857250"/>
            <a:chOff x="4224" y="2256"/>
            <a:chExt cx="912" cy="816"/>
          </a:xfrm>
        </p:grpSpPr>
        <p:sp>
          <p:nvSpPr>
            <p:cNvPr id="62494"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5"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6"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7"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8"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9"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0"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1"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2"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2482" name="Group 65"/>
          <p:cNvGrpSpPr>
            <a:grpSpLocks/>
          </p:cNvGrpSpPr>
          <p:nvPr/>
        </p:nvGrpSpPr>
        <p:grpSpPr bwMode="auto">
          <a:xfrm>
            <a:off x="2324100" y="2654000"/>
            <a:ext cx="1193800" cy="1079800"/>
            <a:chOff x="2240" y="2440"/>
            <a:chExt cx="736" cy="968"/>
          </a:xfrm>
        </p:grpSpPr>
        <p:sp>
          <p:nvSpPr>
            <p:cNvPr id="62484"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5"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6"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7"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2488"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2489"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2490"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1"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2"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3"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2477"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1909"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0"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1"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7" name="Footer Placeholder 56"/>
          <p:cNvSpPr>
            <a:spLocks noGrp="1"/>
          </p:cNvSpPr>
          <p:nvPr>
            <p:ph type="ftr" sz="quarter" idx="10"/>
          </p:nvPr>
        </p:nvSpPr>
        <p:spPr/>
        <p:txBody>
          <a:bodyPr/>
          <a:lstStyle/>
          <a:p>
            <a:pPr>
              <a:defRPr/>
            </a:pPr>
            <a:r>
              <a:rPr lang="en-US" smtClean="0"/>
              <a:t>Art of Multiprocessor Programming</a:t>
            </a:r>
            <a:endParaRPr lang="en-US" dirty="0"/>
          </a:p>
        </p:txBody>
      </p:sp>
      <p:sp>
        <p:nvSpPr>
          <p:cNvPr id="58" name="TextBox 57"/>
          <p:cNvSpPr txBox="1"/>
          <p:nvPr/>
        </p:nvSpPr>
        <p:spPr>
          <a:xfrm>
            <a:off x="6781800" y="3200400"/>
            <a:ext cx="1343638" cy="523220"/>
          </a:xfrm>
          <a:prstGeom prst="rect">
            <a:avLst/>
          </a:prstGeom>
          <a:noFill/>
        </p:spPr>
        <p:txBody>
          <a:bodyPr wrap="none" rtlCol="0">
            <a:spAutoFit/>
          </a:bodyPr>
          <a:lstStyle/>
          <a:p>
            <a:r>
              <a:rPr lang="en-US" sz="2800" dirty="0" smtClean="0">
                <a:solidFill>
                  <a:srgbClr val="4367FF"/>
                </a:solidFill>
              </a:rPr>
              <a:t>Uh, oh!</a:t>
            </a:r>
            <a:endParaRPr lang="en-US" sz="2800" dirty="0">
              <a:solidFill>
                <a:srgbClr val="4367FF"/>
              </a:solidFill>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528 0.00555 L 0.04028 0.07222 " pathEditMode="relative" rAng="0" ptsTypes="AA">
                                      <p:cBhvr>
                                        <p:cTn id="6" dur="3000" fill="hold"/>
                                        <p:tgtEl>
                                          <p:spTgt spid="2"/>
                                        </p:tgtEl>
                                        <p:attrNameLst>
                                          <p:attrName>ppt_x</p:attrName>
                                          <p:attrName>ppt_y</p:attrName>
                                        </p:attrNameLst>
                                      </p:cBhvr>
                                      <p:rCtr x="1300" y="3300"/>
                                    </p:animMotion>
                                  </p:childTnLst>
                                </p:cTn>
                              </p:par>
                              <p:par>
                                <p:cTn id="7" presetID="3" presetClass="entr" presetSubtype="10" fill="hold" grpId="0" nodeType="withEffect">
                                  <p:stCondLst>
                                    <p:cond delay="0"/>
                                  </p:stCondLst>
                                  <p:childTnLst>
                                    <p:set>
                                      <p:cBhvr>
                                        <p:cTn id="8" dur="1" fill="hold">
                                          <p:stCondLst>
                                            <p:cond delay="0"/>
                                          </p:stCondLst>
                                        </p:cTn>
                                        <p:tgtEl>
                                          <p:spTgt spid="121909"/>
                                        </p:tgtEl>
                                        <p:attrNameLst>
                                          <p:attrName>style.visibility</p:attrName>
                                        </p:attrNameLst>
                                      </p:cBhvr>
                                      <p:to>
                                        <p:strVal val="visible"/>
                                      </p:to>
                                    </p:set>
                                    <p:animEffect transition="in" filter="blinds(horizontal)">
                                      <p:cBhvr>
                                        <p:cTn id="9" dur="500"/>
                                        <p:tgtEl>
                                          <p:spTgt spid="121909"/>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21910"/>
                                        </p:tgtEl>
                                        <p:attrNameLst>
                                          <p:attrName>style.visibility</p:attrName>
                                        </p:attrNameLst>
                                      </p:cBhvr>
                                      <p:to>
                                        <p:strVal val="visible"/>
                                      </p:to>
                                    </p:set>
                                    <p:animEffect transition="in" filter="blinds(horizontal)">
                                      <p:cBhvr>
                                        <p:cTn id="12" dur="500"/>
                                        <p:tgtEl>
                                          <p:spTgt spid="1219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1911"/>
                                        </p:tgtEl>
                                        <p:attrNameLst>
                                          <p:attrName>style.visibility</p:attrName>
                                        </p:attrNameLst>
                                      </p:cBhvr>
                                      <p:to>
                                        <p:strVal val="visible"/>
                                      </p:to>
                                    </p:set>
                                    <p:animEffect transition="in" filter="blinds(horizontal)">
                                      <p:cBhvr>
                                        <p:cTn id="15" dur="500"/>
                                        <p:tgtEl>
                                          <p:spTgt spid="1219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Effect transition="in" filter="blinds(horizontal)">
                                      <p:cBhvr>
                                        <p:cTn id="20" dur="500"/>
                                        <p:tgtEl>
                                          <p:spTgt spid="5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21909"/>
                                        </p:tgtEl>
                                      </p:cBhvr>
                                    </p:animEffect>
                                    <p:set>
                                      <p:cBhvr>
                                        <p:cTn id="25" dur="1" fill="hold">
                                          <p:stCondLst>
                                            <p:cond delay="499"/>
                                          </p:stCondLst>
                                        </p:cTn>
                                        <p:tgtEl>
                                          <p:spTgt spid="121909"/>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21910"/>
                                        </p:tgtEl>
                                      </p:cBhvr>
                                    </p:animEffect>
                                    <p:set>
                                      <p:cBhvr>
                                        <p:cTn id="28" dur="1" fill="hold">
                                          <p:stCondLst>
                                            <p:cond delay="499"/>
                                          </p:stCondLst>
                                        </p:cTn>
                                        <p:tgtEl>
                                          <p:spTgt spid="12191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21911"/>
                                        </p:tgtEl>
                                      </p:cBhvr>
                                    </p:animEffect>
                                    <p:set>
                                      <p:cBhvr>
                                        <p:cTn id="31" dur="1" fill="hold">
                                          <p:stCondLst>
                                            <p:cond delay="499"/>
                                          </p:stCondLst>
                                        </p:cTn>
                                        <p:tgtEl>
                                          <p:spTgt spid="1219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1909" grpId="0" animBg="1"/>
      <p:bldP spid="121909" grpId="1" animBg="1"/>
      <p:bldP spid="121910" grpId="0" animBg="1"/>
      <p:bldP spid="121910" grpId="1" animBg="1"/>
      <p:bldP spid="121911" grpId="0" animBg="1"/>
      <p:bldP spid="121911" grpId="1" animBg="1"/>
    </p:bld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CDA224-F232-4798-B4C3-CDF3B6FFABF1}" type="slidenum">
              <a:rPr lang="x-none" sz="1400">
                <a:latin typeface="Arial" pitchFamily="34" charset="0"/>
                <a:cs typeface="Arial" charset="0"/>
              </a:rPr>
              <a:pPr algn="r" eaLnBrk="0" hangingPunct="0"/>
              <a:t>58</a:t>
            </a:fld>
            <a:endParaRPr lang="en-US" sz="1400" dirty="0">
              <a:latin typeface="Arial" pitchFamily="34" charset="0"/>
              <a:cs typeface="Arial" charset="0"/>
            </a:endParaRPr>
          </a:p>
        </p:txBody>
      </p:sp>
      <p:sp>
        <p:nvSpPr>
          <p:cNvPr id="63492" name="Rectangle 2"/>
          <p:cNvSpPr>
            <a:spLocks noGrp="1" noChangeArrowheads="1"/>
          </p:cNvSpPr>
          <p:nvPr>
            <p:ph type="title" idx="4294967295"/>
          </p:nvPr>
        </p:nvSpPr>
        <p:spPr/>
        <p:txBody>
          <a:bodyPr/>
          <a:lstStyle/>
          <a:p>
            <a:pPr eaLnBrk="1" hangingPunct="1"/>
            <a:r>
              <a:rPr lang="en-US" sz="4000" dirty="0" smtClean="0">
                <a:solidFill>
                  <a:srgbClr val="FF0000"/>
                </a:solidFill>
                <a:cs typeface="Arial" charset="0"/>
              </a:rPr>
              <a:t>Regular</a:t>
            </a:r>
            <a:r>
              <a:rPr lang="en-US" sz="4000" dirty="0" smtClean="0">
                <a:solidFill>
                  <a:schemeClr val="tx1"/>
                </a:solidFill>
                <a:cs typeface="Arial" charset="0"/>
              </a:rPr>
              <a:t>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rgbClr val="FF3300"/>
                </a:solidFill>
                <a:cs typeface="Arial" charset="0"/>
                <a:sym typeface="Wingdings" pitchFamily="2" charset="2"/>
              </a:rPr>
              <a:t>Safe</a:t>
            </a:r>
            <a:r>
              <a:rPr lang="en-US" sz="4000" dirty="0" smtClean="0">
                <a:solidFill>
                  <a:schemeClr val="tx1"/>
                </a:solidFill>
                <a:cs typeface="Arial" charset="0"/>
                <a:sym typeface="Wingdings" pitchFamily="2" charset="2"/>
              </a:rPr>
              <a:t> Boolean MRSW</a:t>
            </a:r>
          </a:p>
        </p:txBody>
      </p:sp>
      <p:grpSp>
        <p:nvGrpSpPr>
          <p:cNvPr id="63493" name="Group 3"/>
          <p:cNvGrpSpPr>
            <a:grpSpLocks/>
          </p:cNvGrpSpPr>
          <p:nvPr/>
        </p:nvGrpSpPr>
        <p:grpSpPr bwMode="auto">
          <a:xfrm>
            <a:off x="4824413" y="2554288"/>
            <a:ext cx="1068387" cy="857250"/>
            <a:chOff x="4224" y="2256"/>
            <a:chExt cx="912" cy="816"/>
          </a:xfrm>
        </p:grpSpPr>
        <p:sp>
          <p:nvSpPr>
            <p:cNvPr id="63534"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5"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6"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7"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8"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9"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40"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1"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2"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4"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5" name="Group 15"/>
          <p:cNvGrpSpPr>
            <a:grpSpLocks/>
          </p:cNvGrpSpPr>
          <p:nvPr/>
        </p:nvGrpSpPr>
        <p:grpSpPr bwMode="auto">
          <a:xfrm>
            <a:off x="4989513" y="4002088"/>
            <a:ext cx="1068387" cy="857250"/>
            <a:chOff x="4224" y="2256"/>
            <a:chExt cx="912" cy="816"/>
          </a:xfrm>
        </p:grpSpPr>
        <p:sp>
          <p:nvSpPr>
            <p:cNvPr id="63525"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6"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7"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8"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9"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0"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1"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2"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3"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6"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7" name="Group 27"/>
          <p:cNvGrpSpPr>
            <a:grpSpLocks/>
          </p:cNvGrpSpPr>
          <p:nvPr/>
        </p:nvGrpSpPr>
        <p:grpSpPr bwMode="auto">
          <a:xfrm>
            <a:off x="5002213" y="5195888"/>
            <a:ext cx="1068387" cy="857250"/>
            <a:chOff x="4224" y="2256"/>
            <a:chExt cx="912" cy="816"/>
          </a:xfrm>
        </p:grpSpPr>
        <p:sp>
          <p:nvSpPr>
            <p:cNvPr id="63516"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7"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8"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9"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0"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1"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2"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3"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4"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3504" name="Group 65"/>
          <p:cNvGrpSpPr>
            <a:grpSpLocks/>
          </p:cNvGrpSpPr>
          <p:nvPr/>
        </p:nvGrpSpPr>
        <p:grpSpPr bwMode="auto">
          <a:xfrm>
            <a:off x="2324100" y="2654000"/>
            <a:ext cx="1193800" cy="1079800"/>
            <a:chOff x="2240" y="2440"/>
            <a:chExt cx="736" cy="968"/>
          </a:xfrm>
        </p:grpSpPr>
        <p:sp>
          <p:nvSpPr>
            <p:cNvPr id="63506"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7"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8"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9"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3510"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3511"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3512"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3"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4"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5"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3501"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3957" name="AutoShape 53"/>
          <p:cNvSpPr>
            <a:spLocks noChangeArrowheads="1"/>
          </p:cNvSpPr>
          <p:nvPr/>
        </p:nvSpPr>
        <p:spPr bwMode="auto">
          <a:xfrm>
            <a:off x="419100" y="3810000"/>
            <a:ext cx="2679700" cy="1663700"/>
          </a:xfrm>
          <a:prstGeom prst="cloudCallout">
            <a:avLst>
              <a:gd name="adj1" fmla="val 26894"/>
              <a:gd name="adj2" fmla="val -71375"/>
            </a:avLst>
          </a:prstGeom>
          <a:noFill/>
          <a:ln w="38100">
            <a:solidFill>
              <a:schemeClr val="tx1"/>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Last written:</a:t>
            </a:r>
          </a:p>
        </p:txBody>
      </p:sp>
      <p:sp>
        <p:nvSpPr>
          <p:cNvPr id="3" name="Text Box 38"/>
          <p:cNvSpPr txBox="1">
            <a:spLocks noChangeArrowheads="1"/>
          </p:cNvSpPr>
          <p:nvPr/>
        </p:nvSpPr>
        <p:spPr bwMode="auto">
          <a:xfrm>
            <a:off x="1552575" y="4799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55" name="Footer Placeholder 5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57"/>
                                        </p:tgtEl>
                                        <p:attrNameLst>
                                          <p:attrName>style.visibility</p:attrName>
                                        </p:attrNameLst>
                                      </p:cBhvr>
                                      <p:to>
                                        <p:strVal val="visible"/>
                                      </p:to>
                                    </p:set>
                                    <p:animEffect transition="in" filter="blinds(horizontal)">
                                      <p:cBhvr>
                                        <p:cTn id="7" dur="500"/>
                                        <p:tgtEl>
                                          <p:spTgt spid="1239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0" nodeType="clickEffect">
                                  <p:stCondLst>
                                    <p:cond delay="0"/>
                                  </p:stCondLst>
                                  <p:childTnLst>
                                    <p:animEffect transition="out" filter="blinds(horizontal)">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3957" grpId="0" animBg="1"/>
      <p:bldP spid="3" grpId="0" animBg="1"/>
    </p:bld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697CF0-53A1-42F0-8541-783AC53DEEFF}" type="slidenum">
              <a:rPr lang="x-none" sz="1400">
                <a:latin typeface="Arial" pitchFamily="34" charset="0"/>
                <a:cs typeface="Arial" charset="0"/>
              </a:rPr>
              <a:pPr algn="r" eaLnBrk="0" hangingPunct="0"/>
              <a:t>59</a:t>
            </a:fld>
            <a:endParaRPr lang="en-US" sz="1400" dirty="0">
              <a:latin typeface="Arial" pitchFamily="34" charset="0"/>
              <a:cs typeface="Arial" charset="0"/>
            </a:endParaRPr>
          </a:p>
        </p:txBody>
      </p:sp>
      <p:sp>
        <p:nvSpPr>
          <p:cNvPr id="6451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4517"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tx1"/>
                </a:solidFill>
                <a:latin typeface="Courier New" pitchFamily="49" charset="0"/>
              </a:rPr>
              <a:t>public class</a:t>
            </a:r>
            <a:r>
              <a:rPr lang="en-US" sz="2000" b="1" dirty="0" smtClean="0">
                <a:latin typeface="Courier New" pitchFamily="49" charset="0"/>
              </a:rPr>
              <a:t> </a:t>
            </a:r>
            <a:r>
              <a:rPr lang="en-US" sz="2000" b="1" dirty="0" err="1" smtClean="0">
                <a:latin typeface="Courier New" pitchFamily="49" charset="0"/>
              </a:rPr>
              <a:t>RegBoolMRSWRegister</a:t>
            </a:r>
            <a:r>
              <a:rPr lang="en-US" sz="2000" b="1" dirty="0" smtClean="0">
                <a:latin typeface="Courier New" pitchFamily="49" charset="0"/>
              </a:rPr>
              <a:t>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implements</a:t>
            </a:r>
            <a:r>
              <a:rPr lang="en-US" sz="2000" b="1" dirty="0" smtClean="0">
                <a:latin typeface="Courier New" pitchFamily="49" charset="0"/>
              </a:rPr>
              <a:t> Register&lt;Boolean&gt;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private </a:t>
            </a:r>
            <a:r>
              <a:rPr lang="en-US" sz="2000" b="1" dirty="0" err="1" smtClean="0">
                <a:solidFill>
                  <a:schemeClr val="tx1"/>
                </a:solidFill>
                <a:latin typeface="Courier New" pitchFamily="49" charset="0"/>
              </a:rPr>
              <a:t>boolean</a:t>
            </a:r>
            <a:r>
              <a:rPr lang="en-US" sz="2000" b="1" dirty="0" smtClean="0">
                <a:latin typeface="Courier New" pitchFamily="49" charset="0"/>
              </a:rPr>
              <a:t> old;</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private</a:t>
            </a:r>
            <a:r>
              <a:rPr lang="en-US" sz="2000" b="1" dirty="0" smtClean="0">
                <a:latin typeface="Courier New" pitchFamily="49" charset="0"/>
              </a:rPr>
              <a:t> </a:t>
            </a:r>
            <a:r>
              <a:rPr lang="en-US" sz="2000" b="1" dirty="0" err="1" smtClean="0">
                <a:latin typeface="Courier New" pitchFamily="49" charset="0"/>
              </a:rPr>
              <a:t>SafeBoolMRSWRegister</a:t>
            </a:r>
            <a:r>
              <a:rPr lang="en-US" sz="2000" b="1" dirty="0" smtClean="0">
                <a:latin typeface="Courier New" pitchFamily="49" charset="0"/>
              </a:rPr>
              <a:t> value;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void</a:t>
            </a:r>
            <a:r>
              <a:rPr lang="en-US" sz="2000" b="1" dirty="0" smtClean="0">
                <a:latin typeface="Courier New" pitchFamily="49" charset="0"/>
              </a:rPr>
              <a:t> write(</a:t>
            </a:r>
            <a:r>
              <a:rPr lang="en-US" sz="2000" b="1" dirty="0" err="1" smtClean="0">
                <a:solidFill>
                  <a:schemeClr val="tx1"/>
                </a:solidFill>
                <a:latin typeface="Courier New" pitchFamily="49" charset="0"/>
              </a:rPr>
              <a:t>boolean</a:t>
            </a:r>
            <a:r>
              <a:rPr lang="en-US" sz="2000" b="1" dirty="0" smtClean="0">
                <a:latin typeface="Courier New" pitchFamily="49" charset="0"/>
              </a:rPr>
              <a:t> x)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if</a:t>
            </a:r>
            <a:r>
              <a:rPr lang="en-US" sz="2000" b="1" dirty="0" smtClean="0">
                <a:latin typeface="Courier New" pitchFamily="49" charset="0"/>
              </a:rPr>
              <a:t> (old != x) {</a:t>
            </a:r>
          </a:p>
          <a:p>
            <a:pPr eaLnBrk="1" hangingPunct="1">
              <a:buFontTx/>
              <a:buNone/>
            </a:pPr>
            <a:r>
              <a:rPr lang="en-US" sz="2000" b="1" dirty="0" smtClean="0">
                <a:latin typeface="Courier New" pitchFamily="49" charset="0"/>
              </a:rPr>
              <a:t>    </a:t>
            </a:r>
            <a:r>
              <a:rPr lang="en-US" sz="2000" b="1" dirty="0" err="1" smtClean="0">
                <a:latin typeface="Courier New" pitchFamily="49" charset="0"/>
              </a:rPr>
              <a:t>value.write</a:t>
            </a:r>
            <a:r>
              <a:rPr lang="en-US" sz="2000" b="1" dirty="0" smtClean="0">
                <a:latin typeface="Courier New" pitchFamily="49" charset="0"/>
              </a:rPr>
              <a:t>(x);</a:t>
            </a:r>
          </a:p>
          <a:p>
            <a:pPr eaLnBrk="1" hangingPunct="1">
              <a:buFontTx/>
              <a:buNone/>
            </a:pPr>
            <a:r>
              <a:rPr lang="en-US" sz="2000" b="1" dirty="0" smtClean="0">
                <a:latin typeface="Courier New" pitchFamily="49" charset="0"/>
              </a:rPr>
              <a:t>    old = x;</a:t>
            </a:r>
          </a:p>
          <a:p>
            <a:pPr eaLnBrk="1" hangingPunct="1">
              <a:buFontTx/>
              <a:buNone/>
            </a:pPr>
            <a:r>
              <a:rPr lang="en-US" sz="2000" b="1" dirty="0" smtClean="0">
                <a:latin typeface="Courier New" pitchFamily="49" charset="0"/>
              </a:rPr>
              <a:t>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a:t>
            </a:r>
            <a:r>
              <a:rPr lang="en-US" sz="2000" b="1" dirty="0" err="1" smtClean="0">
                <a:solidFill>
                  <a:schemeClr val="tx1"/>
                </a:solidFill>
                <a:latin typeface="Courier New" pitchFamily="49" charset="0"/>
              </a:rPr>
              <a:t>boolean</a:t>
            </a:r>
            <a:r>
              <a:rPr lang="en-US" sz="2000" b="1" dirty="0" smtClean="0">
                <a:latin typeface="Courier New" pitchFamily="49" charset="0"/>
              </a:rPr>
              <a:t> read()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return</a:t>
            </a:r>
            <a:r>
              <a:rPr lang="en-US" sz="2000" b="1" dirty="0" smtClean="0">
                <a:latin typeface="Courier New" pitchFamily="49" charset="0"/>
              </a:rPr>
              <a:t> </a:t>
            </a:r>
            <a:r>
              <a:rPr lang="en-US" sz="2000" b="1" dirty="0" err="1" smtClean="0">
                <a:latin typeface="Courier New" pitchFamily="49" charset="0"/>
              </a:rPr>
              <a:t>value.read</a:t>
            </a:r>
            <a:r>
              <a:rPr lang="en-US" sz="2000" b="1" dirty="0" smtClean="0">
                <a:latin typeface="Courier New" pitchFamily="49" charset="0"/>
              </a:rPr>
              <a:t>();</a:t>
            </a:r>
          </a:p>
          <a:p>
            <a:pPr eaLnBrk="1" hangingPunct="1">
              <a:buFontTx/>
              <a:buNone/>
            </a:pPr>
            <a:r>
              <a:rPr lang="en-US" sz="2000" b="1" dirty="0" smtClean="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B40B0F5-DB5F-4E0E-8BBE-304979BBE1F3}" type="slidenum">
              <a:rPr lang="x-none" sz="1400">
                <a:latin typeface="Arial" pitchFamily="34" charset="0"/>
                <a:cs typeface="Arial" charset="0"/>
              </a:rPr>
              <a:pPr algn="r" eaLnBrk="0" hangingPunct="0"/>
              <a:t>6</a:t>
            </a:fld>
            <a:endParaRPr lang="en-US" sz="1400" dirty="0">
              <a:latin typeface="Arial" pitchFamily="34" charset="0"/>
              <a:cs typeface="Arial" charset="0"/>
            </a:endParaRPr>
          </a:p>
        </p:txBody>
      </p:sp>
      <p:sp>
        <p:nvSpPr>
          <p:cNvPr id="9220"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1027"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9222" name="Group 4"/>
          <p:cNvGrpSpPr>
            <a:grpSpLocks/>
          </p:cNvGrpSpPr>
          <p:nvPr/>
        </p:nvGrpSpPr>
        <p:grpSpPr bwMode="auto">
          <a:xfrm>
            <a:off x="1130300" y="4305300"/>
            <a:ext cx="5638800" cy="1310881"/>
            <a:chOff x="432" y="1206"/>
            <a:chExt cx="4848" cy="1127"/>
          </a:xfrm>
        </p:grpSpPr>
        <p:sp>
          <p:nvSpPr>
            <p:cNvPr id="641029"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9224" name="Group 6"/>
            <p:cNvGrpSpPr>
              <a:grpSpLocks/>
            </p:cNvGrpSpPr>
            <p:nvPr/>
          </p:nvGrpSpPr>
          <p:grpSpPr bwMode="auto">
            <a:xfrm flipH="1">
              <a:off x="432" y="1206"/>
              <a:ext cx="1256" cy="883"/>
              <a:chOff x="3430" y="2851"/>
              <a:chExt cx="1388" cy="1020"/>
            </a:xfrm>
          </p:grpSpPr>
          <p:sp>
            <p:nvSpPr>
              <p:cNvPr id="923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40" name="Group 8"/>
              <p:cNvGrpSpPr>
                <a:grpSpLocks/>
              </p:cNvGrpSpPr>
              <p:nvPr/>
            </p:nvGrpSpPr>
            <p:grpSpPr bwMode="auto">
              <a:xfrm>
                <a:off x="3622" y="2994"/>
                <a:ext cx="912" cy="816"/>
                <a:chOff x="4290" y="2115"/>
                <a:chExt cx="912" cy="816"/>
              </a:xfrm>
            </p:grpSpPr>
            <p:sp>
              <p:nvSpPr>
                <p:cNvPr id="924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9225" name="Group 18"/>
            <p:cNvGrpSpPr>
              <a:grpSpLocks/>
            </p:cNvGrpSpPr>
            <p:nvPr/>
          </p:nvGrpSpPr>
          <p:grpSpPr bwMode="auto">
            <a:xfrm>
              <a:off x="4024" y="1206"/>
              <a:ext cx="1256" cy="883"/>
              <a:chOff x="3430" y="2851"/>
              <a:chExt cx="1388" cy="1020"/>
            </a:xfrm>
          </p:grpSpPr>
          <p:sp>
            <p:nvSpPr>
              <p:cNvPr id="922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29" name="Group 20"/>
              <p:cNvGrpSpPr>
                <a:grpSpLocks/>
              </p:cNvGrpSpPr>
              <p:nvPr/>
            </p:nvGrpSpPr>
            <p:grpSpPr bwMode="auto">
              <a:xfrm>
                <a:off x="3622" y="2994"/>
                <a:ext cx="912" cy="816"/>
                <a:chOff x="4290" y="2115"/>
                <a:chExt cx="912" cy="816"/>
              </a:xfrm>
            </p:grpSpPr>
            <p:sp>
              <p:nvSpPr>
                <p:cNvPr id="923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923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923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923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922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922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4" name="Footer Placeholder 3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0DA430C-40B2-46C3-A33E-890BA5E02691}" type="slidenum">
              <a:rPr lang="x-none" sz="1400">
                <a:latin typeface="Arial" pitchFamily="34" charset="0"/>
                <a:cs typeface="Arial" charset="0"/>
              </a:rPr>
              <a:pPr algn="r" eaLnBrk="0" hangingPunct="0"/>
              <a:t>60</a:t>
            </a:fld>
            <a:endParaRPr lang="en-US" sz="1400" dirty="0">
              <a:latin typeface="Arial" pitchFamily="34" charset="0"/>
              <a:cs typeface="Arial" charset="0"/>
            </a:endParaRPr>
          </a:p>
        </p:txBody>
      </p:sp>
      <p:sp>
        <p:nvSpPr>
          <p:cNvPr id="65540"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5541"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RegBoolMRSWRegister</a:t>
            </a: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implements Register&lt;Boolean&gt;</a:t>
            </a:r>
            <a:r>
              <a:rPr lang="en-US" sz="2000" b="1" dirty="0" smtClean="0">
                <a:latin typeface="Courier New" pitchFamily="49" charset="0"/>
              </a:rPr>
              <a:t> </a:t>
            </a:r>
            <a:r>
              <a:rPr lang="en-US" sz="2000" b="1" dirty="0" smtClean="0">
                <a:solidFill>
                  <a:schemeClr val="folHlink"/>
                </a:solidFill>
                <a:latin typeface="Courier New" pitchFamily="49" charset="0"/>
              </a:rPr>
              <a:t>{</a:t>
            </a:r>
          </a:p>
          <a:p>
            <a:pPr eaLnBrk="1" hangingPunct="1">
              <a:buFontTx/>
              <a:buNone/>
            </a:pPr>
            <a:r>
              <a:rPr lang="en-US" sz="2000" b="1" dirty="0" smtClean="0">
                <a:latin typeface="Courier New" pitchFamily="49" charset="0"/>
              </a:rPr>
              <a:t>  </a:t>
            </a:r>
            <a:r>
              <a:rPr lang="en-US" sz="2000" b="1" dirty="0" err="1" smtClean="0">
                <a:solidFill>
                  <a:schemeClr val="tx1"/>
                </a:solidFill>
                <a:latin typeface="Courier New" pitchFamily="49" charset="0"/>
              </a:rPr>
              <a:t>threadLocal</a:t>
            </a:r>
            <a:r>
              <a:rPr lang="en-US" sz="2000" b="1" dirty="0" smtClean="0">
                <a:solidFill>
                  <a:schemeClr val="tx1"/>
                </a:solidFill>
                <a:latin typeface="Courier New" pitchFamily="49" charset="0"/>
              </a:rPr>
              <a:t> </a:t>
            </a:r>
            <a:r>
              <a:rPr lang="en-US" sz="2000" b="1" dirty="0" err="1" smtClean="0">
                <a:solidFill>
                  <a:schemeClr val="tx1"/>
                </a:solidFill>
                <a:latin typeface="Courier New" pitchFamily="49" charset="0"/>
              </a:rPr>
              <a:t>boolean</a:t>
            </a:r>
            <a:r>
              <a:rPr lang="en-US" sz="2000" b="1" dirty="0" smtClean="0">
                <a:latin typeface="Courier New" pitchFamily="49" charset="0"/>
              </a:rPr>
              <a:t> old;</a:t>
            </a:r>
          </a:p>
          <a:p>
            <a:pPr eaLnBrk="1" hangingPunct="1">
              <a:buFontTx/>
              <a:buNone/>
            </a:pPr>
            <a:r>
              <a:rPr lang="en-US" sz="2000" b="1" dirty="0" smtClean="0">
                <a:latin typeface="Courier New" pitchFamily="49" charset="0"/>
              </a:rPr>
              <a:t>  </a:t>
            </a:r>
            <a:r>
              <a:rPr lang="en-US" sz="2000" b="1" dirty="0" smtClean="0">
                <a:solidFill>
                  <a:schemeClr val="folHlink"/>
                </a:solidFill>
                <a:latin typeface="Courier New" pitchFamily="49" charset="0"/>
              </a:rPr>
              <a:t>private </a:t>
            </a:r>
            <a:r>
              <a:rPr lang="en-US" sz="2000" b="1" dirty="0" err="1" smtClean="0">
                <a:solidFill>
                  <a:schemeClr val="folHlink"/>
                </a:solidFill>
                <a:latin typeface="Courier New" pitchFamily="49" charset="0"/>
              </a:rPr>
              <a:t>SafeBoolMRSWRegister</a:t>
            </a:r>
            <a:r>
              <a:rPr lang="en-US" sz="2000" b="1" dirty="0" smtClean="0">
                <a:solidFill>
                  <a:schemeClr val="folHlink"/>
                </a:solidFill>
                <a:latin typeface="Courier New" pitchFamily="49" charset="0"/>
              </a:rPr>
              <a:t> value;  </a:t>
            </a:r>
          </a:p>
          <a:p>
            <a:pPr eaLnBrk="1" hangingPunct="1">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buFontTx/>
              <a:buNone/>
            </a:pPr>
            <a:r>
              <a:rPr lang="en-US" sz="2000" b="1" dirty="0" smtClean="0">
                <a:solidFill>
                  <a:schemeClr val="folHlink"/>
                </a:solidFill>
                <a:latin typeface="Courier New" pitchFamily="49" charset="0"/>
              </a:rPr>
              <a:t>   if (old != x) {</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value.write</a:t>
            </a:r>
            <a:r>
              <a:rPr lang="en-US" sz="2000" b="1" dirty="0" smtClean="0">
                <a:solidFill>
                  <a:schemeClr val="folHlink"/>
                </a:solidFill>
                <a:latin typeface="Courier New" pitchFamily="49" charset="0"/>
              </a:rPr>
              <a:t>(x);</a:t>
            </a:r>
          </a:p>
          <a:p>
            <a:pPr eaLnBrk="1" hangingPunct="1">
              <a:buFontTx/>
              <a:buNone/>
            </a:pPr>
            <a:r>
              <a:rPr lang="en-US" sz="2000" b="1" dirty="0" smtClean="0">
                <a:solidFill>
                  <a:schemeClr val="folHlink"/>
                </a:solidFill>
                <a:latin typeface="Courier New" pitchFamily="49" charset="0"/>
              </a:rPr>
              <a:t>    old = x;</a:t>
            </a:r>
          </a:p>
          <a:p>
            <a:pPr eaLnBrk="1" hangingPunct="1">
              <a:buFontTx/>
              <a:buNone/>
            </a:pP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buFontTx/>
              <a:buNone/>
            </a:pPr>
            <a:r>
              <a:rPr lang="en-US" sz="2000" b="1" dirty="0" smtClean="0">
                <a:solidFill>
                  <a:schemeClr val="folHlink"/>
                </a:solidFill>
                <a:latin typeface="Courier New" pitchFamily="49" charset="0"/>
              </a:rPr>
              <a:t>   return </a:t>
            </a:r>
            <a:r>
              <a:rPr lang="en-US" sz="2000" b="1" dirty="0" err="1" smtClean="0">
                <a:solidFill>
                  <a:schemeClr val="folHlink"/>
                </a:solidFill>
                <a:latin typeface="Courier New" pitchFamily="49" charset="0"/>
              </a:rPr>
              <a:t>value.read</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p>
        </p:txBody>
      </p:sp>
      <p:sp>
        <p:nvSpPr>
          <p:cNvPr id="65542" name="AutoShape 5"/>
          <p:cNvSpPr>
            <a:spLocks noChangeArrowheads="1"/>
          </p:cNvSpPr>
          <p:nvPr/>
        </p:nvSpPr>
        <p:spPr bwMode="auto">
          <a:xfrm>
            <a:off x="1206500" y="2425700"/>
            <a:ext cx="3886200" cy="381000"/>
          </a:xfrm>
          <a:prstGeom prst="wedgeRoundRectCallout">
            <a:avLst>
              <a:gd name="adj1" fmla="val 64500"/>
              <a:gd name="adj2" fmla="val 390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5543" name="Text Box 6"/>
          <p:cNvSpPr txBox="1">
            <a:spLocks noChangeArrowheads="1"/>
          </p:cNvSpPr>
          <p:nvPr/>
        </p:nvSpPr>
        <p:spPr bwMode="auto">
          <a:xfrm>
            <a:off x="3543300" y="4214813"/>
            <a:ext cx="4740275" cy="763587"/>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Last bit this thread wrote</a:t>
            </a:r>
          </a:p>
          <a:p>
            <a:pPr algn="ctr" eaLnBrk="0" hangingPunct="0"/>
            <a:r>
              <a:rPr lang="en-US" sz="1600" b="1" dirty="0">
                <a:solidFill>
                  <a:srgbClr val="FF0000"/>
                </a:solidFill>
                <a:latin typeface="Arial" pitchFamily="34" charset="0"/>
                <a:cs typeface="Courier New" pitchFamily="49" charset="0"/>
              </a:rPr>
              <a:t>(made-up syntax)</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4A15196-3F95-41F0-8635-3C93D0BC3C45}" type="slidenum">
              <a:rPr lang="x-none" sz="1400">
                <a:latin typeface="Arial" pitchFamily="34" charset="0"/>
                <a:cs typeface="Arial" charset="0"/>
              </a:rPr>
              <a:pPr algn="r" eaLnBrk="0" hangingPunct="0"/>
              <a:t>61</a:t>
            </a:fld>
            <a:endParaRPr lang="en-US" sz="1400" dirty="0">
              <a:latin typeface="Arial" pitchFamily="34" charset="0"/>
              <a:cs typeface="Arial" charset="0"/>
            </a:endParaRPr>
          </a:p>
        </p:txBody>
      </p:sp>
      <p:sp>
        <p:nvSpPr>
          <p:cNvPr id="66564"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6565"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RegBoolMRSWRegister</a:t>
            </a: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implements Register&lt;Boolean&gt;</a:t>
            </a:r>
            <a:r>
              <a:rPr lang="en-US" sz="2000" b="1" dirty="0" smtClean="0">
                <a:latin typeface="Courier New" pitchFamily="49" charset="0"/>
              </a:rPr>
              <a:t> </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threadLocal</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old;</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private</a:t>
            </a:r>
            <a:r>
              <a:rPr lang="en-US" sz="2000" b="1" dirty="0" smtClean="0">
                <a:latin typeface="Courier New" pitchFamily="49" charset="0"/>
              </a:rPr>
              <a:t> </a:t>
            </a:r>
            <a:r>
              <a:rPr lang="en-US" sz="2000" b="1" dirty="0" err="1" smtClean="0">
                <a:latin typeface="Courier New" pitchFamily="49" charset="0"/>
              </a:rPr>
              <a:t>SafeBoolMRSWRegister</a:t>
            </a:r>
            <a:r>
              <a:rPr lang="en-US" sz="2000" b="1" dirty="0" smtClean="0">
                <a:latin typeface="Courier New" pitchFamily="49" charset="0"/>
              </a:rPr>
              <a:t> value;  </a:t>
            </a:r>
          </a:p>
          <a:p>
            <a:pPr eaLnBrk="1" hangingPunct="1">
              <a:buFontTx/>
              <a:buNone/>
            </a:pPr>
            <a:r>
              <a:rPr lang="en-US" sz="2000" b="1" dirty="0" smtClean="0">
                <a:latin typeface="Courier New" pitchFamily="49" charset="0"/>
              </a:rPr>
              <a:t>  </a:t>
            </a:r>
            <a:r>
              <a:rPr lang="en-US" sz="2000" b="1" dirty="0" smtClean="0">
                <a:solidFill>
                  <a:schemeClr val="folHlink"/>
                </a:solidFill>
                <a:latin typeface="Courier New" pitchFamily="49" charset="0"/>
              </a:rPr>
              <a:t>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buFontTx/>
              <a:buNone/>
            </a:pPr>
            <a:r>
              <a:rPr lang="en-US" sz="2000" b="1" dirty="0" smtClean="0">
                <a:solidFill>
                  <a:schemeClr val="folHlink"/>
                </a:solidFill>
                <a:latin typeface="Courier New" pitchFamily="49" charset="0"/>
              </a:rPr>
              <a:t>   if (old != x) {</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value.write</a:t>
            </a:r>
            <a:r>
              <a:rPr lang="en-US" sz="2000" b="1" dirty="0" smtClean="0">
                <a:solidFill>
                  <a:schemeClr val="folHlink"/>
                </a:solidFill>
                <a:latin typeface="Courier New" pitchFamily="49" charset="0"/>
              </a:rPr>
              <a:t>(x);</a:t>
            </a:r>
          </a:p>
          <a:p>
            <a:pPr eaLnBrk="1" hangingPunct="1">
              <a:buFontTx/>
              <a:buNone/>
            </a:pPr>
            <a:r>
              <a:rPr lang="en-US" sz="2000" b="1" dirty="0" smtClean="0">
                <a:solidFill>
                  <a:schemeClr val="folHlink"/>
                </a:solidFill>
                <a:latin typeface="Courier New" pitchFamily="49" charset="0"/>
              </a:rPr>
              <a:t>    old = x;</a:t>
            </a:r>
          </a:p>
          <a:p>
            <a:pPr eaLnBrk="1" hangingPunct="1">
              <a:buFontTx/>
              <a:buNone/>
            </a:pP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buFontTx/>
              <a:buNone/>
            </a:pPr>
            <a:r>
              <a:rPr lang="en-US" sz="2000" b="1" dirty="0" smtClean="0">
                <a:solidFill>
                  <a:schemeClr val="folHlink"/>
                </a:solidFill>
                <a:latin typeface="Courier New" pitchFamily="49" charset="0"/>
              </a:rPr>
              <a:t>   return </a:t>
            </a:r>
            <a:r>
              <a:rPr lang="en-US" sz="2000" b="1" dirty="0" err="1" smtClean="0">
                <a:solidFill>
                  <a:schemeClr val="folHlink"/>
                </a:solidFill>
                <a:latin typeface="Courier New" pitchFamily="49" charset="0"/>
              </a:rPr>
              <a:t>value.read</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p>
        </p:txBody>
      </p:sp>
      <p:sp>
        <p:nvSpPr>
          <p:cNvPr id="66566" name="AutoShape 5"/>
          <p:cNvSpPr>
            <a:spLocks noChangeArrowheads="1"/>
          </p:cNvSpPr>
          <p:nvPr/>
        </p:nvSpPr>
        <p:spPr bwMode="auto">
          <a:xfrm>
            <a:off x="1231900" y="2806700"/>
            <a:ext cx="5473700" cy="381000"/>
          </a:xfrm>
          <a:prstGeom prst="wedgeRoundRectCallout">
            <a:avLst>
              <a:gd name="adj1" fmla="val 30222"/>
              <a:gd name="adj2" fmla="val 652500"/>
              <a:gd name="adj3" fmla="val 16667"/>
            </a:avLst>
          </a:prstGeom>
          <a:noFill/>
          <a:ln w="38100">
            <a:solidFill>
              <a:srgbClr val="FF0000"/>
            </a:solidFill>
            <a:miter lim="800000"/>
            <a:headEnd/>
            <a:tailEnd/>
          </a:ln>
        </p:spPr>
        <p:txBody>
          <a:bodyPr anchor="ctr"/>
          <a:lstStyle/>
          <a:p>
            <a:pPr algn="ctr" eaLnBrk="0" hangingPunct="0"/>
            <a:endParaRPr lang="en-US" sz="2400" dirty="0">
              <a:latin typeface="Arial" pitchFamily="34" charset="0"/>
              <a:cs typeface="Courier New" pitchFamily="49" charset="0"/>
            </a:endParaRPr>
          </a:p>
        </p:txBody>
      </p:sp>
      <p:sp>
        <p:nvSpPr>
          <p:cNvPr id="66567" name="Text Box 6"/>
          <p:cNvSpPr txBox="1">
            <a:spLocks noChangeArrowheads="1"/>
          </p:cNvSpPr>
          <p:nvPr/>
        </p:nvSpPr>
        <p:spPr bwMode="auto">
          <a:xfrm>
            <a:off x="4724400" y="5372100"/>
            <a:ext cx="2546350"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Actual value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45F9148-8CCF-4360-B9C6-55399924577E}" type="slidenum">
              <a:rPr lang="x-none" sz="1400">
                <a:latin typeface="Arial" pitchFamily="34" charset="0"/>
                <a:cs typeface="Arial" charset="0"/>
              </a:rPr>
              <a:pPr algn="r" eaLnBrk="0" hangingPunct="0"/>
              <a:t>62</a:t>
            </a:fld>
            <a:endParaRPr lang="en-US" sz="1400" dirty="0">
              <a:latin typeface="Arial" pitchFamily="34" charset="0"/>
              <a:cs typeface="Arial" charset="0"/>
            </a:endParaRPr>
          </a:p>
        </p:txBody>
      </p:sp>
      <p:sp>
        <p:nvSpPr>
          <p:cNvPr id="67588"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7589"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RegBoolMRSWRegister</a:t>
            </a: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implements Register&lt;Boolean&gt;</a:t>
            </a:r>
            <a:r>
              <a:rPr lang="en-US" sz="2000" b="1" dirty="0" smtClean="0">
                <a:latin typeface="Courier New" pitchFamily="49" charset="0"/>
              </a:rPr>
              <a:t> </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threadLocal</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old;</a:t>
            </a:r>
          </a:p>
          <a:p>
            <a:pPr eaLnBrk="1" hangingPunct="1">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SafeBoolMRSWRegister</a:t>
            </a:r>
            <a:r>
              <a:rPr lang="en-US" sz="2000" b="1" dirty="0" smtClean="0">
                <a:solidFill>
                  <a:schemeClr val="folHlink"/>
                </a:solidFill>
                <a:latin typeface="Courier New" pitchFamily="49" charset="0"/>
              </a:rPr>
              <a:t> value;  </a:t>
            </a:r>
          </a:p>
          <a:p>
            <a:pPr eaLnBrk="1" hangingPunct="1">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if</a:t>
            </a:r>
            <a:r>
              <a:rPr lang="en-US" sz="2000" b="1" dirty="0" smtClean="0">
                <a:latin typeface="Courier New" pitchFamily="49" charset="0"/>
              </a:rPr>
              <a:t> (old != x) {</a:t>
            </a:r>
          </a:p>
          <a:p>
            <a:pPr eaLnBrk="1" hangingPunct="1">
              <a:buFontTx/>
              <a:buNone/>
            </a:pPr>
            <a:r>
              <a:rPr lang="en-US" sz="2000" b="1" dirty="0" smtClean="0">
                <a:latin typeface="Courier New" pitchFamily="49" charset="0"/>
              </a:rPr>
              <a:t>    </a:t>
            </a:r>
            <a:r>
              <a:rPr lang="en-US" sz="2000" b="1" dirty="0" err="1" smtClean="0">
                <a:solidFill>
                  <a:schemeClr val="folHlink"/>
                </a:solidFill>
                <a:latin typeface="Courier New" pitchFamily="49" charset="0"/>
              </a:rPr>
              <a:t>value.write</a:t>
            </a:r>
            <a:r>
              <a:rPr lang="en-US" sz="2000" b="1" dirty="0" smtClean="0">
                <a:solidFill>
                  <a:schemeClr val="folHlink"/>
                </a:solidFill>
                <a:latin typeface="Courier New" pitchFamily="49" charset="0"/>
              </a:rPr>
              <a:t>(x);</a:t>
            </a:r>
          </a:p>
          <a:p>
            <a:pPr eaLnBrk="1" hangingPunct="1">
              <a:buFontTx/>
              <a:buNone/>
            </a:pPr>
            <a:r>
              <a:rPr lang="en-US" sz="2000" b="1" dirty="0" smtClean="0">
                <a:solidFill>
                  <a:schemeClr val="folHlink"/>
                </a:solidFill>
                <a:latin typeface="Courier New" pitchFamily="49" charset="0"/>
              </a:rPr>
              <a:t>    old = x;</a:t>
            </a:r>
          </a:p>
          <a:p>
            <a:pPr eaLnBrk="1" hangingPunct="1">
              <a:buFontTx/>
              <a:buNone/>
            </a:pP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buFontTx/>
              <a:buNone/>
            </a:pPr>
            <a:r>
              <a:rPr lang="en-US" sz="2000" b="1" dirty="0" smtClean="0">
                <a:solidFill>
                  <a:schemeClr val="folHlink"/>
                </a:solidFill>
                <a:latin typeface="Courier New" pitchFamily="49" charset="0"/>
              </a:rPr>
              <a:t>   return </a:t>
            </a:r>
            <a:r>
              <a:rPr lang="en-US" sz="2000" b="1" dirty="0" err="1" smtClean="0">
                <a:solidFill>
                  <a:schemeClr val="folHlink"/>
                </a:solidFill>
                <a:latin typeface="Courier New" pitchFamily="49" charset="0"/>
              </a:rPr>
              <a:t>value.read</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p>
        </p:txBody>
      </p:sp>
      <p:sp>
        <p:nvSpPr>
          <p:cNvPr id="67590" name="AutoShape 5"/>
          <p:cNvSpPr>
            <a:spLocks noChangeArrowheads="1"/>
          </p:cNvSpPr>
          <p:nvPr/>
        </p:nvSpPr>
        <p:spPr bwMode="auto">
          <a:xfrm>
            <a:off x="1320800" y="3517900"/>
            <a:ext cx="2679700" cy="381000"/>
          </a:xfrm>
          <a:prstGeom prst="wedgeRoundRectCallout">
            <a:avLst>
              <a:gd name="adj1" fmla="val 60250"/>
              <a:gd name="adj2" fmla="val 177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7591" name="Text Box 6"/>
          <p:cNvSpPr txBox="1">
            <a:spLocks noChangeArrowheads="1"/>
          </p:cNvSpPr>
          <p:nvPr/>
        </p:nvSpPr>
        <p:spPr bwMode="auto">
          <a:xfrm>
            <a:off x="4191000" y="4387850"/>
            <a:ext cx="437515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Is new value different from last value I wrote?</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BD66BD9-8785-4C85-95AD-85C7E17ACC98}" type="slidenum">
              <a:rPr lang="x-none" sz="1400">
                <a:latin typeface="Arial" pitchFamily="34" charset="0"/>
                <a:cs typeface="Arial" charset="0"/>
              </a:rPr>
              <a:pPr algn="r" eaLnBrk="0" hangingPunct="0"/>
              <a:t>63</a:t>
            </a:fld>
            <a:endParaRPr lang="en-US" sz="1400" dirty="0">
              <a:latin typeface="Arial" pitchFamily="34" charset="0"/>
              <a:cs typeface="Arial" charset="0"/>
            </a:endParaRPr>
          </a:p>
        </p:txBody>
      </p:sp>
      <p:sp>
        <p:nvSpPr>
          <p:cNvPr id="68612"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8613"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RegBoolMRSWRegister</a:t>
            </a: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implements Register&lt;Boolean&gt; {</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threadLocal</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old;</a:t>
            </a:r>
          </a:p>
          <a:p>
            <a:pPr eaLnBrk="1" hangingPunct="1">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SafeBoolMRSWRegister</a:t>
            </a:r>
            <a:r>
              <a:rPr lang="en-US" sz="2000" b="1" dirty="0" smtClean="0">
                <a:solidFill>
                  <a:schemeClr val="folHlink"/>
                </a:solidFill>
                <a:latin typeface="Courier New" pitchFamily="49" charset="0"/>
              </a:rPr>
              <a:t> value;  </a:t>
            </a:r>
          </a:p>
          <a:p>
            <a:pPr eaLnBrk="1" hangingPunct="1">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buFontTx/>
              <a:buNone/>
            </a:pPr>
            <a:r>
              <a:rPr lang="en-US" sz="2000" b="1" dirty="0" smtClean="0">
                <a:solidFill>
                  <a:schemeClr val="folHlink"/>
                </a:solidFill>
                <a:latin typeface="Courier New" pitchFamily="49" charset="0"/>
              </a:rPr>
              <a:t>   if (old != x) {</a:t>
            </a:r>
          </a:p>
          <a:p>
            <a:pPr eaLnBrk="1" hangingPunct="1">
              <a:buFontTx/>
              <a:buNone/>
            </a:pPr>
            <a:r>
              <a:rPr lang="en-US" sz="2000" b="1" dirty="0" smtClean="0">
                <a:latin typeface="Courier New" pitchFamily="49" charset="0"/>
              </a:rPr>
              <a:t>    </a:t>
            </a:r>
            <a:r>
              <a:rPr lang="en-US" sz="2000" b="1" dirty="0" err="1" smtClean="0">
                <a:latin typeface="Courier New" pitchFamily="49" charset="0"/>
              </a:rPr>
              <a:t>value.write</a:t>
            </a:r>
            <a:r>
              <a:rPr lang="en-US" sz="2000" b="1" dirty="0" smtClean="0">
                <a:latin typeface="Courier New" pitchFamily="49" charset="0"/>
              </a:rPr>
              <a:t>(x);</a:t>
            </a:r>
          </a:p>
          <a:p>
            <a:pPr eaLnBrk="1" hangingPunct="1">
              <a:buFontTx/>
              <a:buNone/>
            </a:pPr>
            <a:r>
              <a:rPr lang="en-US" sz="2000" b="1" dirty="0" smtClean="0">
                <a:latin typeface="Courier New" pitchFamily="49" charset="0"/>
              </a:rPr>
              <a:t>    old = x;</a:t>
            </a:r>
          </a:p>
          <a:p>
            <a:pPr eaLnBrk="1" hangingPunct="1">
              <a:buFontTx/>
              <a:buNone/>
            </a:pPr>
            <a:r>
              <a:rPr lang="en-US" sz="2000" b="1" dirty="0" smtClean="0">
                <a:latin typeface="Courier New" pitchFamily="49" charset="0"/>
              </a:rPr>
              <a:t>   </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public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read() {</a:t>
            </a:r>
          </a:p>
          <a:p>
            <a:pPr eaLnBrk="1" hangingPunct="1">
              <a:buFontTx/>
              <a:buNone/>
            </a:pPr>
            <a:r>
              <a:rPr lang="en-US" sz="2000" b="1" dirty="0" smtClean="0">
                <a:solidFill>
                  <a:schemeClr val="folHlink"/>
                </a:solidFill>
                <a:latin typeface="Courier New" pitchFamily="49" charset="0"/>
              </a:rPr>
              <a:t>   return </a:t>
            </a:r>
            <a:r>
              <a:rPr lang="en-US" sz="2000" b="1" dirty="0" err="1" smtClean="0">
                <a:solidFill>
                  <a:schemeClr val="folHlink"/>
                </a:solidFill>
                <a:latin typeface="Courier New" pitchFamily="49" charset="0"/>
              </a:rPr>
              <a:t>value.read</a:t>
            </a:r>
            <a:r>
              <a:rPr lang="en-US" sz="2000" b="1" dirty="0" smtClean="0">
                <a:solidFill>
                  <a:schemeClr val="folHlink"/>
                </a:solidFill>
                <a:latin typeface="Courier New" pitchFamily="49" charset="0"/>
              </a:rPr>
              <a:t>();</a:t>
            </a:r>
          </a:p>
          <a:p>
            <a:pPr eaLnBrk="1" hangingPunct="1">
              <a:buFontTx/>
              <a:buNone/>
            </a:pPr>
            <a:r>
              <a:rPr lang="en-US" sz="2000" b="1" dirty="0" smtClean="0">
                <a:solidFill>
                  <a:schemeClr val="folHlink"/>
                </a:solidFill>
                <a:latin typeface="Courier New" pitchFamily="49" charset="0"/>
              </a:rPr>
              <a:t>  }}</a:t>
            </a:r>
          </a:p>
        </p:txBody>
      </p:sp>
      <p:sp>
        <p:nvSpPr>
          <p:cNvPr id="68614" name="AutoShape 5"/>
          <p:cNvSpPr>
            <a:spLocks noChangeArrowheads="1"/>
          </p:cNvSpPr>
          <p:nvPr/>
        </p:nvSpPr>
        <p:spPr bwMode="auto">
          <a:xfrm>
            <a:off x="1371600" y="3873500"/>
            <a:ext cx="2578100" cy="711200"/>
          </a:xfrm>
          <a:prstGeom prst="wedgeRoundRectCallout">
            <a:avLst>
              <a:gd name="adj1" fmla="val 91870"/>
              <a:gd name="adj2" fmla="val 1491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8615" name="Text Box 6"/>
          <p:cNvSpPr txBox="1">
            <a:spLocks noChangeArrowheads="1"/>
          </p:cNvSpPr>
          <p:nvPr/>
        </p:nvSpPr>
        <p:spPr bwMode="auto">
          <a:xfrm>
            <a:off x="4864100" y="5191125"/>
            <a:ext cx="3406775"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If so, change it (otherwise don’t!)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497023C-974A-4B1D-9713-9C753DFD066E}" type="slidenum">
              <a:rPr lang="x-none" sz="1400">
                <a:latin typeface="Arial" pitchFamily="34" charset="0"/>
                <a:cs typeface="Arial" charset="0"/>
              </a:rPr>
              <a:pPr algn="r" eaLnBrk="0" hangingPunct="0"/>
              <a:t>64</a:t>
            </a:fld>
            <a:endParaRPr lang="en-US" sz="1400" dirty="0">
              <a:latin typeface="Arial" pitchFamily="34" charset="0"/>
              <a:cs typeface="Arial" charset="0"/>
            </a:endParaRPr>
          </a:p>
        </p:txBody>
      </p:sp>
      <p:sp>
        <p:nvSpPr>
          <p:cNvPr id="69636" name="Rectangle 2"/>
          <p:cNvSpPr>
            <a:spLocks noGrp="1" noChangeArrowheads="1"/>
          </p:cNvSpPr>
          <p:nvPr>
            <p:ph type="title" idx="4294967295"/>
          </p:nvPr>
        </p:nvSpPr>
        <p:spPr>
          <a:xfrm>
            <a:off x="685800" y="304800"/>
            <a:ext cx="7772400" cy="1143000"/>
          </a:xfrm>
        </p:spPr>
        <p:txBody>
          <a:bodyPr/>
          <a:lstStyle/>
          <a:p>
            <a:pPr eaLnBrk="1" hangingPunct="1"/>
            <a:r>
              <a:rPr lang="en-US" sz="4000" dirty="0" smtClean="0">
                <a:solidFill>
                  <a:schemeClr val="tx1"/>
                </a:solidFill>
                <a:cs typeface="Arial" charset="0"/>
              </a:rPr>
              <a:t>Regular Boolean MRSW </a:t>
            </a:r>
            <a:r>
              <a:rPr lang="en-US" sz="4000" dirty="0" smtClean="0">
                <a:solidFill>
                  <a:schemeClr val="tx1"/>
                </a:solidFill>
                <a:cs typeface="Arial" charset="0"/>
                <a:sym typeface="Wingdings" pitchFamily="2" charset="2"/>
              </a:rPr>
              <a:t>from</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Boolean MRSW</a:t>
            </a:r>
          </a:p>
        </p:txBody>
      </p:sp>
      <p:sp>
        <p:nvSpPr>
          <p:cNvPr id="69637"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smtClean="0">
                <a:solidFill>
                  <a:schemeClr val="folHlink"/>
                </a:solidFill>
                <a:latin typeface="Courier New" pitchFamily="49" charset="0"/>
              </a:rPr>
              <a:t>public class </a:t>
            </a:r>
            <a:r>
              <a:rPr lang="en-US" sz="2000" b="1" dirty="0" err="1" smtClean="0">
                <a:solidFill>
                  <a:schemeClr val="folHlink"/>
                </a:solidFill>
                <a:latin typeface="Courier New" pitchFamily="49" charset="0"/>
              </a:rPr>
              <a:t>RegBoolMRSWRegister</a:t>
            </a:r>
            <a:r>
              <a:rPr lang="en-US" sz="2000" b="1" dirty="0" smtClean="0">
                <a:solidFill>
                  <a:schemeClr val="folHlink"/>
                </a:solidFill>
                <a:latin typeface="Courier New" pitchFamily="49" charset="0"/>
              </a:rPr>
              <a:t> </a:t>
            </a:r>
          </a:p>
          <a:p>
            <a:pPr eaLnBrk="1" hangingPunct="1">
              <a:buFontTx/>
              <a:buNone/>
            </a:pPr>
            <a:r>
              <a:rPr lang="en-US" sz="2000" b="1" dirty="0" smtClean="0">
                <a:solidFill>
                  <a:schemeClr val="folHlink"/>
                </a:solidFill>
                <a:latin typeface="Courier New" pitchFamily="49" charset="0"/>
              </a:rPr>
              <a:t> implements Register&lt;Boolean&gt;{</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threadLocal</a:t>
            </a: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old;</a:t>
            </a:r>
          </a:p>
          <a:p>
            <a:pPr eaLnBrk="1" hangingPunct="1">
              <a:buFontTx/>
              <a:buNone/>
            </a:pPr>
            <a:r>
              <a:rPr lang="en-US" sz="2000" b="1" dirty="0" smtClean="0">
                <a:solidFill>
                  <a:schemeClr val="folHlink"/>
                </a:solidFill>
                <a:latin typeface="Courier New" pitchFamily="49" charset="0"/>
              </a:rPr>
              <a:t>  private </a:t>
            </a:r>
            <a:r>
              <a:rPr lang="en-US" sz="2000" b="1" dirty="0" err="1" smtClean="0">
                <a:solidFill>
                  <a:schemeClr val="folHlink"/>
                </a:solidFill>
                <a:latin typeface="Courier New" pitchFamily="49" charset="0"/>
              </a:rPr>
              <a:t>SafeBoolMRSWRegister</a:t>
            </a:r>
            <a:r>
              <a:rPr lang="en-US" sz="2000" b="1" dirty="0" smtClean="0">
                <a:solidFill>
                  <a:schemeClr val="folHlink"/>
                </a:solidFill>
                <a:latin typeface="Courier New" pitchFamily="49" charset="0"/>
              </a:rPr>
              <a:t> value;  </a:t>
            </a:r>
          </a:p>
          <a:p>
            <a:pPr eaLnBrk="1" hangingPunct="1">
              <a:buFontTx/>
              <a:buNone/>
            </a:pPr>
            <a:r>
              <a:rPr lang="en-US" sz="2000" b="1" dirty="0" smtClean="0">
                <a:solidFill>
                  <a:schemeClr val="folHlink"/>
                </a:solidFill>
                <a:latin typeface="Courier New" pitchFamily="49" charset="0"/>
              </a:rPr>
              <a:t>  public void write(</a:t>
            </a:r>
            <a:r>
              <a:rPr lang="en-US" sz="2000" b="1" dirty="0" err="1" smtClean="0">
                <a:solidFill>
                  <a:schemeClr val="folHlink"/>
                </a:solidFill>
                <a:latin typeface="Courier New" pitchFamily="49" charset="0"/>
              </a:rPr>
              <a:t>boolean</a:t>
            </a:r>
            <a:r>
              <a:rPr lang="en-US" sz="2000" b="1" dirty="0" smtClean="0">
                <a:solidFill>
                  <a:schemeClr val="folHlink"/>
                </a:solidFill>
                <a:latin typeface="Courier New" pitchFamily="49" charset="0"/>
              </a:rPr>
              <a:t> x) {</a:t>
            </a:r>
          </a:p>
          <a:p>
            <a:pPr eaLnBrk="1" hangingPunct="1">
              <a:buFontTx/>
              <a:buNone/>
            </a:pPr>
            <a:r>
              <a:rPr lang="en-US" sz="2000" b="1" dirty="0" smtClean="0">
                <a:solidFill>
                  <a:schemeClr val="folHlink"/>
                </a:solidFill>
                <a:latin typeface="Courier New" pitchFamily="49" charset="0"/>
              </a:rPr>
              <a:t>   if (old != x) {</a:t>
            </a:r>
          </a:p>
          <a:p>
            <a:pPr eaLnBrk="1" hangingPunct="1">
              <a:buFontTx/>
              <a:buNone/>
            </a:pPr>
            <a:r>
              <a:rPr lang="en-US" sz="2000" b="1" dirty="0" smtClean="0">
                <a:solidFill>
                  <a:schemeClr val="folHlink"/>
                </a:solidFill>
                <a:latin typeface="Courier New" pitchFamily="49" charset="0"/>
              </a:rPr>
              <a:t>    </a:t>
            </a:r>
            <a:r>
              <a:rPr lang="en-US" sz="2000" b="1" dirty="0" err="1" smtClean="0">
                <a:solidFill>
                  <a:schemeClr val="folHlink"/>
                </a:solidFill>
                <a:latin typeface="Courier New" pitchFamily="49" charset="0"/>
              </a:rPr>
              <a:t>value.write</a:t>
            </a:r>
            <a:r>
              <a:rPr lang="en-US" sz="2000" b="1" dirty="0" smtClean="0">
                <a:solidFill>
                  <a:schemeClr val="folHlink"/>
                </a:solidFill>
                <a:latin typeface="Courier New" pitchFamily="49" charset="0"/>
              </a:rPr>
              <a:t>(x);</a:t>
            </a:r>
          </a:p>
          <a:p>
            <a:pPr eaLnBrk="1" hangingPunct="1">
              <a:buFontTx/>
              <a:buNone/>
            </a:pPr>
            <a:r>
              <a:rPr lang="en-US" sz="2000" b="1" dirty="0" smtClean="0">
                <a:solidFill>
                  <a:schemeClr val="folHlink"/>
                </a:solidFill>
                <a:latin typeface="Courier New" pitchFamily="49" charset="0"/>
              </a:rPr>
              <a:t>    old = x;</a:t>
            </a:r>
          </a:p>
          <a:p>
            <a:pPr eaLnBrk="1" hangingPunct="1">
              <a:buFontTx/>
              <a:buNone/>
            </a:pPr>
            <a:r>
              <a:rPr lang="en-US" sz="2000" b="1" dirty="0" smtClean="0">
                <a:solidFill>
                  <a:schemeClr val="folHlink"/>
                </a:solidFill>
                <a:latin typeface="Courier New" pitchFamily="49" charset="0"/>
              </a:rPr>
              <a:t>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public </a:t>
            </a:r>
            <a:r>
              <a:rPr lang="en-US" sz="2000" b="1" dirty="0" err="1" smtClean="0">
                <a:solidFill>
                  <a:schemeClr val="tx1"/>
                </a:solidFill>
                <a:latin typeface="Courier New" pitchFamily="49" charset="0"/>
              </a:rPr>
              <a:t>boolean</a:t>
            </a:r>
            <a:r>
              <a:rPr lang="en-US" sz="2000" b="1" dirty="0" smtClean="0">
                <a:latin typeface="Courier New" pitchFamily="49" charset="0"/>
              </a:rPr>
              <a:t> read() {</a:t>
            </a:r>
          </a:p>
          <a:p>
            <a:pPr eaLnBrk="1" hangingPunct="1">
              <a:buFontTx/>
              <a:buNone/>
            </a:pPr>
            <a:r>
              <a:rPr lang="en-US" sz="2000" b="1" dirty="0" smtClean="0">
                <a:latin typeface="Courier New" pitchFamily="49" charset="0"/>
              </a:rPr>
              <a:t>   </a:t>
            </a:r>
            <a:r>
              <a:rPr lang="en-US" sz="2000" b="1" dirty="0" smtClean="0">
                <a:solidFill>
                  <a:schemeClr val="tx1"/>
                </a:solidFill>
                <a:latin typeface="Courier New" pitchFamily="49" charset="0"/>
              </a:rPr>
              <a:t>return</a:t>
            </a:r>
            <a:r>
              <a:rPr lang="en-US" sz="2000" b="1" dirty="0" smtClean="0">
                <a:latin typeface="Courier New" pitchFamily="49" charset="0"/>
              </a:rPr>
              <a:t> </a:t>
            </a:r>
            <a:r>
              <a:rPr lang="en-US" sz="2000" b="1" dirty="0" err="1" smtClean="0">
                <a:latin typeface="Courier New" pitchFamily="49" charset="0"/>
              </a:rPr>
              <a:t>value.read</a:t>
            </a:r>
            <a:r>
              <a:rPr lang="en-US" sz="2000" b="1" dirty="0" smtClean="0">
                <a:latin typeface="Courier New" pitchFamily="49" charset="0"/>
              </a:rPr>
              <a:t>();</a:t>
            </a:r>
          </a:p>
          <a:p>
            <a:pPr eaLnBrk="1" hangingPunct="1">
              <a:buFontTx/>
              <a:buNone/>
            </a:pPr>
            <a:r>
              <a:rPr lang="en-US" sz="2000" b="1" dirty="0" smtClean="0">
                <a:latin typeface="Courier New" pitchFamily="49" charset="0"/>
              </a:rPr>
              <a:t>  </a:t>
            </a:r>
            <a:r>
              <a:rPr lang="en-US" sz="2000" b="1" dirty="0" smtClean="0">
                <a:solidFill>
                  <a:schemeClr val="folHlink"/>
                </a:solidFill>
                <a:latin typeface="Courier New" pitchFamily="49" charset="0"/>
              </a:rPr>
              <a:t>}}</a:t>
            </a:r>
          </a:p>
        </p:txBody>
      </p:sp>
      <p:sp>
        <p:nvSpPr>
          <p:cNvPr id="69638" name="Text Box 6"/>
          <p:cNvSpPr txBox="1">
            <a:spLocks noChangeArrowheads="1"/>
          </p:cNvSpPr>
          <p:nvPr/>
        </p:nvSpPr>
        <p:spPr bwMode="auto">
          <a:xfrm>
            <a:off x="3962400" y="3454400"/>
            <a:ext cx="4800600" cy="1261884"/>
          </a:xfrm>
          <a:prstGeom prst="rect">
            <a:avLst/>
          </a:prstGeom>
          <a:solidFill>
            <a:srgbClr val="FFFFCC">
              <a:alpha val="89803"/>
            </a:srgbClr>
          </a:solidFill>
          <a:ln w="38100">
            <a:noFill/>
            <a:miter lim="800000"/>
            <a:headEnd/>
            <a:tailEnd/>
          </a:ln>
        </p:spPr>
        <p:txBody>
          <a:bodyPr wrap="square">
            <a:spAutoFit/>
          </a:bodyPr>
          <a:lstStyle/>
          <a:p>
            <a:pPr eaLnBrk="0" hangingPunct="0"/>
            <a:r>
              <a:rPr lang="en-US" sz="2800" b="1" dirty="0">
                <a:solidFill>
                  <a:srgbClr val="FF0000"/>
                </a:solidFill>
                <a:latin typeface="Arial" pitchFamily="34" charset="0"/>
                <a:cs typeface="Courier New" pitchFamily="49" charset="0"/>
              </a:rPr>
              <a:t>Overlap? </a:t>
            </a:r>
            <a:r>
              <a:rPr lang="en-US" sz="2800" b="1" dirty="0" smtClean="0">
                <a:solidFill>
                  <a:srgbClr val="FF0000"/>
                </a:solidFill>
                <a:latin typeface="Arial" pitchFamily="34" charset="0"/>
                <a:cs typeface="Courier New" pitchFamily="49" charset="0"/>
              </a:rPr>
              <a:t>What overlap</a:t>
            </a:r>
            <a:r>
              <a:rPr lang="en-US" sz="2800" b="1" dirty="0">
                <a:solidFill>
                  <a:srgbClr val="FF0000"/>
                </a:solidFill>
                <a:latin typeface="Arial" pitchFamily="34" charset="0"/>
                <a:cs typeface="Courier New" pitchFamily="49" charset="0"/>
              </a:rPr>
              <a:t>?</a:t>
            </a:r>
          </a:p>
          <a:p>
            <a:pPr lvl="1" eaLnBrk="0" hangingPunct="0"/>
            <a:r>
              <a:rPr lang="en-US" sz="2400" b="1" dirty="0">
                <a:solidFill>
                  <a:srgbClr val="FF0000"/>
                </a:solidFill>
                <a:latin typeface="Arial" pitchFamily="34" charset="0"/>
                <a:cs typeface="Courier New" pitchFamily="49" charset="0"/>
              </a:rPr>
              <a:t>No problem</a:t>
            </a:r>
          </a:p>
          <a:p>
            <a:pPr lvl="1" eaLnBrk="0" hangingPunct="0"/>
            <a:r>
              <a:rPr lang="en-US" sz="2400" b="1" dirty="0">
                <a:solidFill>
                  <a:srgbClr val="FF0000"/>
                </a:solidFill>
                <a:latin typeface="Arial" pitchFamily="34" charset="0"/>
                <a:cs typeface="Courier New" pitchFamily="49" charset="0"/>
              </a:rPr>
              <a:t>either Boolean value works</a:t>
            </a:r>
          </a:p>
        </p:txBody>
      </p:sp>
      <p:sp>
        <p:nvSpPr>
          <p:cNvPr id="69639" name="AutoShape 5"/>
          <p:cNvSpPr>
            <a:spLocks noChangeArrowheads="1"/>
          </p:cNvSpPr>
          <p:nvPr/>
        </p:nvSpPr>
        <p:spPr bwMode="auto">
          <a:xfrm>
            <a:off x="1066800" y="4851400"/>
            <a:ext cx="4060825" cy="914400"/>
          </a:xfrm>
          <a:prstGeom prst="wedgeRoundRectCallout">
            <a:avLst>
              <a:gd name="adj1" fmla="val 31157"/>
              <a:gd name="adj2" fmla="val -14705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313759-551F-4EFC-B0E2-2AC5FB180F97}" type="slidenum">
              <a:rPr lang="x-none" sz="1400">
                <a:latin typeface="Arial" pitchFamily="34" charset="0"/>
                <a:cs typeface="Arial" charset="0"/>
              </a:rPr>
              <a:pPr algn="r" eaLnBrk="0" hangingPunct="0"/>
              <a:t>65</a:t>
            </a:fld>
            <a:endParaRPr lang="en-US" sz="1400" dirty="0">
              <a:latin typeface="Arial" pitchFamily="34" charset="0"/>
              <a:cs typeface="Arial" charset="0"/>
            </a:endParaRPr>
          </a:p>
        </p:txBody>
      </p:sp>
      <p:sp>
        <p:nvSpPr>
          <p:cNvPr id="70660" name="Rectangle 2"/>
          <p:cNvSpPr>
            <a:spLocks noGrp="1" noChangeArrowheads="1"/>
          </p:cNvSpPr>
          <p:nvPr>
            <p:ph type="title" idx="4294967295"/>
          </p:nvPr>
        </p:nvSpPr>
        <p:spPr>
          <a:xfrm>
            <a:off x="317500" y="609600"/>
            <a:ext cx="8458200" cy="1143000"/>
          </a:xfrm>
        </p:spPr>
        <p:txBody>
          <a:bodyPr/>
          <a:lstStyle/>
          <a:p>
            <a:pPr eaLnBrk="1" hangingPunct="1"/>
            <a:r>
              <a:rPr lang="en-US" sz="4000" dirty="0" smtClean="0">
                <a:solidFill>
                  <a:schemeClr val="tx1"/>
                </a:solidFill>
                <a:cs typeface="Arial" charset="0"/>
              </a:rPr>
              <a:t>Regular </a:t>
            </a:r>
            <a:r>
              <a:rPr lang="en-US" sz="4000" dirty="0" smtClean="0">
                <a:solidFill>
                  <a:srgbClr val="FF3300"/>
                </a:solidFill>
                <a:cs typeface="Arial" charset="0"/>
              </a:rPr>
              <a:t>Multi-Valued</a:t>
            </a:r>
            <a:r>
              <a:rPr lang="en-US" sz="4000" dirty="0" smtClean="0">
                <a:solidFill>
                  <a:schemeClr val="tx1"/>
                </a:solidFill>
                <a:cs typeface="Arial" charset="0"/>
              </a:rPr>
              <a:t> MRSW from </a:t>
            </a:r>
            <a:r>
              <a:rPr lang="en-US" sz="4000" dirty="0" smtClean="0">
                <a:solidFill>
                  <a:schemeClr val="tx1"/>
                </a:solidFill>
                <a:cs typeface="Arial" charset="0"/>
                <a:sym typeface="Wingdings" pitchFamily="2" charset="2"/>
              </a:rPr>
              <a:t/>
            </a:r>
            <a:br>
              <a:rPr lang="en-US" sz="4000" dirty="0" smtClean="0">
                <a:solidFill>
                  <a:schemeClr val="tx1"/>
                </a:solidFill>
                <a:cs typeface="Arial" charset="0"/>
                <a:sym typeface="Wingdings" pitchFamily="2" charset="2"/>
              </a:rPr>
            </a:br>
            <a:r>
              <a:rPr lang="en-US" sz="4000" dirty="0" smtClean="0">
                <a:solidFill>
                  <a:schemeClr val="tx1"/>
                </a:solidFill>
                <a:cs typeface="Arial" charset="0"/>
                <a:sym typeface="Wingdings" pitchFamily="2" charset="2"/>
              </a:rPr>
              <a:t>Safe </a:t>
            </a:r>
            <a:r>
              <a:rPr lang="en-US" sz="4000" dirty="0" smtClean="0">
                <a:solidFill>
                  <a:srgbClr val="FF3300"/>
                </a:solidFill>
                <a:cs typeface="Arial" charset="0"/>
                <a:sym typeface="Wingdings" pitchFamily="2" charset="2"/>
              </a:rPr>
              <a:t>Multi-Valued</a:t>
            </a:r>
            <a:r>
              <a:rPr lang="en-US" sz="4000" dirty="0" smtClean="0">
                <a:solidFill>
                  <a:schemeClr val="tx1"/>
                </a:solidFill>
                <a:cs typeface="Arial" charset="0"/>
                <a:sym typeface="Wingdings" pitchFamily="2" charset="2"/>
              </a:rPr>
              <a:t> MRSW</a:t>
            </a:r>
            <a:r>
              <a:rPr lang="en-US" sz="4000" dirty="0" smtClean="0">
                <a:solidFill>
                  <a:srgbClr val="FF3300"/>
                </a:solidFill>
                <a:cs typeface="Arial" charset="0"/>
                <a:sym typeface="Wingdings" pitchFamily="2" charset="2"/>
              </a:rPr>
              <a:t>?</a:t>
            </a:r>
          </a:p>
        </p:txBody>
      </p:sp>
      <p:grpSp>
        <p:nvGrpSpPr>
          <p:cNvPr id="70661" name="Group 3"/>
          <p:cNvGrpSpPr>
            <a:grpSpLocks/>
          </p:cNvGrpSpPr>
          <p:nvPr/>
        </p:nvGrpSpPr>
        <p:grpSpPr bwMode="auto">
          <a:xfrm>
            <a:off x="4824413" y="2554288"/>
            <a:ext cx="1068387" cy="857250"/>
            <a:chOff x="4224" y="2256"/>
            <a:chExt cx="912" cy="816"/>
          </a:xfrm>
        </p:grpSpPr>
        <p:sp>
          <p:nvSpPr>
            <p:cNvPr id="7070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3"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7"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8"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9"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0662" name="AutoShape 13"/>
          <p:cNvSpPr>
            <a:spLocks noChangeArrowheads="1"/>
          </p:cNvSpPr>
          <p:nvPr/>
        </p:nvSpPr>
        <p:spPr bwMode="auto">
          <a:xfrm>
            <a:off x="5092700" y="17653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grpSp>
        <p:nvGrpSpPr>
          <p:cNvPr id="70663" name="Group 14"/>
          <p:cNvGrpSpPr>
            <a:grpSpLocks/>
          </p:cNvGrpSpPr>
          <p:nvPr/>
        </p:nvGrpSpPr>
        <p:grpSpPr bwMode="auto">
          <a:xfrm>
            <a:off x="4989513" y="4002088"/>
            <a:ext cx="1068387" cy="857250"/>
            <a:chOff x="4224" y="2256"/>
            <a:chExt cx="912" cy="816"/>
          </a:xfrm>
        </p:grpSpPr>
        <p:sp>
          <p:nvSpPr>
            <p:cNvPr id="70692"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3"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4"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5"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6"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7"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8"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9"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0"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0664" name="Group 25"/>
          <p:cNvGrpSpPr>
            <a:grpSpLocks/>
          </p:cNvGrpSpPr>
          <p:nvPr/>
        </p:nvGrpSpPr>
        <p:grpSpPr bwMode="auto">
          <a:xfrm>
            <a:off x="5002213" y="5195888"/>
            <a:ext cx="1068387" cy="857250"/>
            <a:chOff x="4224" y="2256"/>
            <a:chExt cx="912" cy="816"/>
          </a:xfrm>
        </p:grpSpPr>
        <p:sp>
          <p:nvSpPr>
            <p:cNvPr id="70683" name="Freeform 2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4" name="Freeform 2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5" name="Freeform 2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6" name="Freeform 2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7" name="Freeform 3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8" name="Freeform 3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9" name="Freeform 3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0" name="Freeform 3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1" name="Freeform 3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24708" name="Text Box 36"/>
          <p:cNvSpPr txBox="1">
            <a:spLocks noChangeArrowheads="1"/>
          </p:cNvSpPr>
          <p:nvPr/>
        </p:nvSpPr>
        <p:spPr bwMode="auto">
          <a:xfrm>
            <a:off x="3559175" y="3935413"/>
            <a:ext cx="982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FF0000"/>
                </a:solidFill>
                <a:latin typeface="Arial" pitchFamily="34" charset="0"/>
                <a:cs typeface="Courier New" pitchFamily="49" charset="0"/>
              </a:rPr>
              <a:t>0101</a:t>
            </a:r>
          </a:p>
        </p:txBody>
      </p:sp>
      <p:grpSp>
        <p:nvGrpSpPr>
          <p:cNvPr id="70671" name="Group 38"/>
          <p:cNvGrpSpPr>
            <a:grpSpLocks/>
          </p:cNvGrpSpPr>
          <p:nvPr/>
        </p:nvGrpSpPr>
        <p:grpSpPr bwMode="auto">
          <a:xfrm>
            <a:off x="2235200" y="2387600"/>
            <a:ext cx="1168400" cy="1536700"/>
            <a:chOff x="2240" y="2440"/>
            <a:chExt cx="736" cy="968"/>
          </a:xfrm>
        </p:grpSpPr>
        <p:sp>
          <p:nvSpPr>
            <p:cNvPr id="70673" name="Freeform 39"/>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4" name="Freeform 40"/>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5" name="Freeform 41"/>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6" name="Freeform 42"/>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0677" name="Freeform 43"/>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0678" name="Freeform 44"/>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0679" name="Freeform 45"/>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0" name="Freeform 46"/>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1" name="Freeform 47"/>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2" name="Freeform 48"/>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4727" name="Text Box 55"/>
          <p:cNvSpPr txBox="1">
            <a:spLocks noChangeArrowheads="1"/>
          </p:cNvSpPr>
          <p:nvPr/>
        </p:nvSpPr>
        <p:spPr bwMode="auto">
          <a:xfrm rot="1383418">
            <a:off x="3457575" y="4655897"/>
            <a:ext cx="2786063"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Does not work!</a:t>
            </a:r>
          </a:p>
        </p:txBody>
      </p:sp>
      <p:sp>
        <p:nvSpPr>
          <p:cNvPr id="70670" name="AutoShape 13"/>
          <p:cNvSpPr>
            <a:spLocks noChangeArrowheads="1"/>
          </p:cNvSpPr>
          <p:nvPr/>
        </p:nvSpPr>
        <p:spPr bwMode="auto">
          <a:xfrm>
            <a:off x="5588000" y="30099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sp>
        <p:nvSpPr>
          <p:cNvPr id="55" name="TextBox 54"/>
          <p:cNvSpPr txBox="1"/>
          <p:nvPr/>
        </p:nvSpPr>
        <p:spPr>
          <a:xfrm>
            <a:off x="457200" y="4267200"/>
            <a:ext cx="2667000" cy="1200329"/>
          </a:xfrm>
          <a:prstGeom prst="rect">
            <a:avLst/>
          </a:prstGeom>
          <a:noFill/>
        </p:spPr>
        <p:txBody>
          <a:bodyPr wrap="square" rtlCol="0">
            <a:spAutoFit/>
          </a:bodyPr>
          <a:lstStyle/>
          <a:p>
            <a:pPr algn="ctr"/>
            <a:r>
              <a:rPr lang="en-US" b="1" dirty="0" smtClean="0">
                <a:solidFill>
                  <a:srgbClr val="FF0000"/>
                </a:solidFill>
                <a:latin typeface="Arial" pitchFamily="34" charset="0"/>
                <a:cs typeface="Courier New" pitchFamily="49" charset="0"/>
              </a:rPr>
              <a:t>Safe register can return </a:t>
            </a:r>
            <a:r>
              <a:rPr lang="en-US" b="1" dirty="0" smtClean="0">
                <a:latin typeface="Arial" pitchFamily="34" charset="0"/>
                <a:cs typeface="Courier New" pitchFamily="49" charset="0"/>
              </a:rPr>
              <a:t>any</a:t>
            </a:r>
            <a:r>
              <a:rPr lang="en-US" b="1" dirty="0" smtClean="0">
                <a:solidFill>
                  <a:srgbClr val="FF0000"/>
                </a:solidFill>
                <a:latin typeface="Arial" pitchFamily="34" charset="0"/>
                <a:cs typeface="Courier New" pitchFamily="49" charset="0"/>
              </a:rPr>
              <a:t> value in range when value changes</a:t>
            </a:r>
            <a:endParaRPr lang="en-US" dirty="0"/>
          </a:p>
        </p:txBody>
      </p:sp>
      <p:sp>
        <p:nvSpPr>
          <p:cNvPr id="56" name="TextBox 55"/>
          <p:cNvSpPr txBox="1"/>
          <p:nvPr/>
        </p:nvSpPr>
        <p:spPr>
          <a:xfrm>
            <a:off x="6172200" y="3733800"/>
            <a:ext cx="2971800" cy="923330"/>
          </a:xfrm>
          <a:prstGeom prst="rect">
            <a:avLst/>
          </a:prstGeom>
          <a:noFill/>
        </p:spPr>
        <p:txBody>
          <a:bodyPr wrap="square" rtlCol="0">
            <a:spAutoFit/>
          </a:bodyPr>
          <a:lstStyle/>
          <a:p>
            <a:pPr algn="ctr" eaLnBrk="0" hangingPunct="0"/>
            <a:r>
              <a:rPr lang="en-US" b="1" dirty="0" smtClean="0">
                <a:solidFill>
                  <a:srgbClr val="0000FF"/>
                </a:solidFill>
                <a:latin typeface="Arial" pitchFamily="34" charset="0"/>
                <a:cs typeface="Courier New" pitchFamily="49" charset="0"/>
              </a:rPr>
              <a:t>Regular register can return only old or new when value changes</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4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7" grpId="0" animBg="1"/>
      <p:bldP spid="55" grpId="0"/>
      <p:bldP spid="56" grpId="0"/>
    </p:bld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ECFD89E-85ED-4D4F-A54F-3EA2FFA3E17F}" type="slidenum">
              <a:rPr lang="x-none" sz="1400">
                <a:latin typeface="Arial" pitchFamily="34" charset="0"/>
                <a:cs typeface="Arial" charset="0"/>
              </a:rPr>
              <a:pPr algn="r" eaLnBrk="0" hangingPunct="0"/>
              <a:t>66</a:t>
            </a:fld>
            <a:endParaRPr lang="en-US" sz="1400" dirty="0">
              <a:latin typeface="Arial" pitchFamily="34" charset="0"/>
              <a:cs typeface="Arial" charset="0"/>
            </a:endParaRPr>
          </a:p>
        </p:txBody>
      </p:sp>
      <p:sp>
        <p:nvSpPr>
          <p:cNvPr id="71684"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71685"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solidFill>
                  <a:schemeClr val="folHlink"/>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71686" name="AutoShape 4"/>
          <p:cNvSpPr>
            <a:spLocks noChangeArrowheads="1"/>
          </p:cNvSpPr>
          <p:nvPr/>
        </p:nvSpPr>
        <p:spPr bwMode="auto">
          <a:xfrm>
            <a:off x="5588000" y="24384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1687" name="Text Box 5"/>
          <p:cNvSpPr txBox="1">
            <a:spLocks noChangeArrowheads="1"/>
          </p:cNvSpPr>
          <p:nvPr/>
        </p:nvSpPr>
        <p:spPr bwMode="auto">
          <a:xfrm>
            <a:off x="4483100" y="46482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A3F70F-95AF-4853-9852-2415BCA130A9}" type="slidenum">
              <a:rPr lang="x-none" sz="1400">
                <a:latin typeface="Arial" pitchFamily="34" charset="0"/>
                <a:cs typeface="Arial" charset="0"/>
              </a:rPr>
              <a:pPr algn="r" eaLnBrk="0" hangingPunct="0"/>
              <a:t>67</a:t>
            </a:fld>
            <a:endParaRPr lang="en-US" sz="1400" dirty="0">
              <a:latin typeface="Arial" pitchFamily="34" charset="0"/>
              <a:cs typeface="Arial" charset="0"/>
            </a:endParaRPr>
          </a:p>
        </p:txBody>
      </p:sp>
      <p:sp>
        <p:nvSpPr>
          <p:cNvPr id="72708"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72709"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solidFill>
                  <a:srgbClr val="FF7C80"/>
                </a:solidFill>
              </a:rPr>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72710" name="AutoShape 6"/>
          <p:cNvSpPr>
            <a:spLocks noChangeArrowheads="1"/>
          </p:cNvSpPr>
          <p:nvPr/>
        </p:nvSpPr>
        <p:spPr bwMode="auto">
          <a:xfrm>
            <a:off x="5613400" y="30480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2711" name="Text Box 7"/>
          <p:cNvSpPr txBox="1">
            <a:spLocks noChangeArrowheads="1"/>
          </p:cNvSpPr>
          <p:nvPr/>
        </p:nvSpPr>
        <p:spPr bwMode="auto">
          <a:xfrm>
            <a:off x="5803900" y="32004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EAB1C5-67C9-4F82-805A-7D43D40B6CE3}" type="slidenum">
              <a:rPr lang="x-none" sz="1400">
                <a:latin typeface="Arial" pitchFamily="34" charset="0"/>
                <a:cs typeface="Arial" charset="0"/>
              </a:rPr>
              <a:pPr algn="r" eaLnBrk="0" hangingPunct="0"/>
              <a:t>68</a:t>
            </a:fld>
            <a:endParaRPr lang="en-US" sz="1400" dirty="0">
              <a:latin typeface="Arial" pitchFamily="34" charset="0"/>
              <a:cs typeface="Arial" charset="0"/>
            </a:endParaRPr>
          </a:p>
        </p:txBody>
      </p:sp>
      <p:sp>
        <p:nvSpPr>
          <p:cNvPr id="73732"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Representing </a:t>
            </a:r>
            <a:r>
              <a:rPr lang="en-US" i="1" dirty="0" smtClean="0">
                <a:cs typeface="Arial" charset="0"/>
              </a:rPr>
              <a:t>m</a:t>
            </a:r>
            <a:r>
              <a:rPr lang="en-US" dirty="0" smtClean="0">
                <a:cs typeface="Arial" charset="0"/>
              </a:rPr>
              <a:t> Values</a:t>
            </a:r>
          </a:p>
        </p:txBody>
      </p:sp>
      <p:sp>
        <p:nvSpPr>
          <p:cNvPr id="487444" name="Rectangle 20"/>
          <p:cNvSpPr>
            <a:spLocks noChangeArrowheads="1"/>
          </p:cNvSpPr>
          <p:nvPr/>
        </p:nvSpPr>
        <p:spPr bwMode="auto">
          <a:xfrm rot="10800000">
            <a:off x="3000375" y="3529013"/>
            <a:ext cx="3036887" cy="728662"/>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3734" name="Line 21"/>
          <p:cNvSpPr>
            <a:spLocks noChangeShapeType="1"/>
          </p:cNvSpPr>
          <p:nvPr/>
        </p:nvSpPr>
        <p:spPr bwMode="auto">
          <a:xfrm rot="10800000">
            <a:off x="5608638" y="3529013"/>
            <a:ext cx="0" cy="728662"/>
          </a:xfrm>
          <a:prstGeom prst="line">
            <a:avLst/>
          </a:prstGeom>
          <a:noFill/>
          <a:ln w="38100">
            <a:solidFill>
              <a:schemeClr val="tx1"/>
            </a:solidFill>
            <a:round/>
            <a:headEnd/>
            <a:tailEnd/>
          </a:ln>
        </p:spPr>
        <p:txBody>
          <a:bodyPr/>
          <a:lstStyle/>
          <a:p>
            <a:endParaRPr lang="en-US"/>
          </a:p>
        </p:txBody>
      </p:sp>
      <p:sp>
        <p:nvSpPr>
          <p:cNvPr id="73735" name="Line 22"/>
          <p:cNvSpPr>
            <a:spLocks noChangeShapeType="1"/>
          </p:cNvSpPr>
          <p:nvPr/>
        </p:nvSpPr>
        <p:spPr bwMode="auto">
          <a:xfrm rot="10800000">
            <a:off x="5167313" y="3529013"/>
            <a:ext cx="0" cy="728662"/>
          </a:xfrm>
          <a:prstGeom prst="line">
            <a:avLst/>
          </a:prstGeom>
          <a:noFill/>
          <a:ln w="38100">
            <a:solidFill>
              <a:schemeClr val="tx1"/>
            </a:solidFill>
            <a:round/>
            <a:headEnd/>
            <a:tailEnd/>
          </a:ln>
        </p:spPr>
        <p:txBody>
          <a:bodyPr/>
          <a:lstStyle/>
          <a:p>
            <a:endParaRPr lang="en-US"/>
          </a:p>
        </p:txBody>
      </p:sp>
      <p:sp>
        <p:nvSpPr>
          <p:cNvPr id="73736" name="Line 23"/>
          <p:cNvSpPr>
            <a:spLocks noChangeShapeType="1"/>
          </p:cNvSpPr>
          <p:nvPr/>
        </p:nvSpPr>
        <p:spPr bwMode="auto">
          <a:xfrm rot="10800000">
            <a:off x="4727575" y="3529013"/>
            <a:ext cx="0" cy="728662"/>
          </a:xfrm>
          <a:prstGeom prst="line">
            <a:avLst/>
          </a:prstGeom>
          <a:noFill/>
          <a:ln w="38100">
            <a:solidFill>
              <a:schemeClr val="tx1"/>
            </a:solidFill>
            <a:round/>
            <a:headEnd/>
            <a:tailEnd/>
          </a:ln>
        </p:spPr>
        <p:txBody>
          <a:bodyPr/>
          <a:lstStyle/>
          <a:p>
            <a:endParaRPr lang="en-US"/>
          </a:p>
        </p:txBody>
      </p:sp>
      <p:sp>
        <p:nvSpPr>
          <p:cNvPr id="73737" name="Line 24"/>
          <p:cNvSpPr>
            <a:spLocks noChangeShapeType="1"/>
          </p:cNvSpPr>
          <p:nvPr/>
        </p:nvSpPr>
        <p:spPr bwMode="auto">
          <a:xfrm rot="10800000">
            <a:off x="4286250" y="3529013"/>
            <a:ext cx="0" cy="728662"/>
          </a:xfrm>
          <a:prstGeom prst="line">
            <a:avLst/>
          </a:prstGeom>
          <a:noFill/>
          <a:ln w="38100">
            <a:solidFill>
              <a:schemeClr val="tx1"/>
            </a:solidFill>
            <a:round/>
            <a:headEnd/>
            <a:tailEnd/>
          </a:ln>
        </p:spPr>
        <p:txBody>
          <a:bodyPr/>
          <a:lstStyle/>
          <a:p>
            <a:endParaRPr lang="en-US"/>
          </a:p>
        </p:txBody>
      </p:sp>
      <p:sp>
        <p:nvSpPr>
          <p:cNvPr id="73738" name="Line 25"/>
          <p:cNvSpPr>
            <a:spLocks noChangeShapeType="1"/>
          </p:cNvSpPr>
          <p:nvPr/>
        </p:nvSpPr>
        <p:spPr bwMode="auto">
          <a:xfrm rot="10800000">
            <a:off x="3844925" y="3529013"/>
            <a:ext cx="0" cy="728662"/>
          </a:xfrm>
          <a:prstGeom prst="line">
            <a:avLst/>
          </a:prstGeom>
          <a:noFill/>
          <a:ln w="38100">
            <a:solidFill>
              <a:schemeClr val="tx1"/>
            </a:solidFill>
            <a:round/>
            <a:headEnd/>
            <a:tailEnd/>
          </a:ln>
        </p:spPr>
        <p:txBody>
          <a:bodyPr/>
          <a:lstStyle/>
          <a:p>
            <a:endParaRPr lang="en-US"/>
          </a:p>
        </p:txBody>
      </p:sp>
      <p:sp>
        <p:nvSpPr>
          <p:cNvPr id="73739" name="Line 26"/>
          <p:cNvSpPr>
            <a:spLocks noChangeShapeType="1"/>
          </p:cNvSpPr>
          <p:nvPr/>
        </p:nvSpPr>
        <p:spPr bwMode="auto">
          <a:xfrm rot="10800000">
            <a:off x="3405188" y="3529013"/>
            <a:ext cx="0" cy="728662"/>
          </a:xfrm>
          <a:prstGeom prst="line">
            <a:avLst/>
          </a:prstGeom>
          <a:noFill/>
          <a:ln w="38100">
            <a:solidFill>
              <a:schemeClr val="tx1"/>
            </a:solidFill>
            <a:round/>
            <a:headEnd/>
            <a:tailEnd/>
          </a:ln>
        </p:spPr>
        <p:txBody>
          <a:bodyPr/>
          <a:lstStyle/>
          <a:p>
            <a:endParaRPr lang="en-US"/>
          </a:p>
        </p:txBody>
      </p:sp>
      <p:sp>
        <p:nvSpPr>
          <p:cNvPr id="73740"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3741"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3742" name="Text Box 48"/>
          <p:cNvSpPr txBox="1">
            <a:spLocks noChangeArrowheads="1"/>
          </p:cNvSpPr>
          <p:nvPr/>
        </p:nvSpPr>
        <p:spPr bwMode="auto">
          <a:xfrm>
            <a:off x="4715104" y="35687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3" name="Text Box 49"/>
          <p:cNvSpPr txBox="1">
            <a:spLocks noChangeArrowheads="1"/>
          </p:cNvSpPr>
          <p:nvPr/>
        </p:nvSpPr>
        <p:spPr bwMode="auto">
          <a:xfrm>
            <a:off x="42801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4" name="Text Box 50"/>
          <p:cNvSpPr txBox="1">
            <a:spLocks noChangeArrowheads="1"/>
          </p:cNvSpPr>
          <p:nvPr/>
        </p:nvSpPr>
        <p:spPr bwMode="auto">
          <a:xfrm>
            <a:off x="3757613" y="3581400"/>
            <a:ext cx="5207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5" name="Text Box 51"/>
          <p:cNvSpPr txBox="1">
            <a:spLocks noChangeArrowheads="1"/>
          </p:cNvSpPr>
          <p:nvPr/>
        </p:nvSpPr>
        <p:spPr bwMode="auto">
          <a:xfrm>
            <a:off x="3321050" y="3581400"/>
            <a:ext cx="5588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6" name="Text Box 52"/>
          <p:cNvSpPr txBox="1">
            <a:spLocks noChangeArrowheads="1"/>
          </p:cNvSpPr>
          <p:nvPr/>
        </p:nvSpPr>
        <p:spPr bwMode="auto">
          <a:xfrm>
            <a:off x="3000375" y="3581400"/>
            <a:ext cx="317500" cy="579438"/>
          </a:xfrm>
          <a:prstGeom prst="rect">
            <a:avLst/>
          </a:prstGeom>
          <a:solidFill>
            <a:schemeClr val="accent1"/>
          </a:solid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1</a:t>
            </a:r>
          </a:p>
        </p:txBody>
      </p:sp>
      <p:sp>
        <p:nvSpPr>
          <p:cNvPr id="144403" name="Text Box 54"/>
          <p:cNvSpPr txBox="1">
            <a:spLocks noChangeArrowheads="1"/>
          </p:cNvSpPr>
          <p:nvPr/>
        </p:nvSpPr>
        <p:spPr bwMode="auto">
          <a:xfrm>
            <a:off x="842936" y="4721225"/>
            <a:ext cx="1611339" cy="523220"/>
          </a:xfrm>
          <a:prstGeom prst="rect">
            <a:avLst/>
          </a:prstGeom>
          <a:noFill/>
          <a:ln w="9525">
            <a:noFill/>
            <a:miter lim="800000"/>
            <a:headEnd/>
            <a:tailEnd/>
          </a:ln>
        </p:spPr>
        <p:txBody>
          <a:bodyPr wrap="none">
            <a:spAutoFit/>
          </a:bodyPr>
          <a:lstStyle/>
          <a:p>
            <a:pPr algn="r" eaLnBrk="0" hangingPunct="0"/>
            <a:r>
              <a:rPr lang="en-US" sz="2800" dirty="0">
                <a:solidFill>
                  <a:srgbClr val="FF9900"/>
                </a:solidFill>
                <a:latin typeface="Arial" pitchFamily="34" charset="0"/>
                <a:cs typeface="Courier New" pitchFamily="49" charset="0"/>
              </a:rPr>
              <a:t>Initially</a:t>
            </a:r>
            <a:r>
              <a:rPr lang="en-US" sz="2800" dirty="0">
                <a:solidFill>
                  <a:srgbClr val="0000FF"/>
                </a:solidFill>
                <a:latin typeface="Arial" pitchFamily="34" charset="0"/>
                <a:cs typeface="Courier New" pitchFamily="49" charset="0"/>
              </a:rPr>
              <a:t> </a:t>
            </a:r>
            <a:r>
              <a:rPr lang="en-US" sz="2800" dirty="0">
                <a:latin typeface="Arial" pitchFamily="34" charset="0"/>
                <a:cs typeface="Courier New" pitchFamily="49" charset="0"/>
              </a:rPr>
              <a:t>0</a:t>
            </a:r>
          </a:p>
        </p:txBody>
      </p:sp>
      <p:sp>
        <p:nvSpPr>
          <p:cNvPr id="73748" name="AutoShape 6"/>
          <p:cNvSpPr>
            <a:spLocks noChangeArrowheads="1"/>
          </p:cNvSpPr>
          <p:nvPr/>
        </p:nvSpPr>
        <p:spPr bwMode="auto">
          <a:xfrm>
            <a:off x="2692400" y="3403600"/>
            <a:ext cx="3733800" cy="1524000"/>
          </a:xfrm>
          <a:prstGeom prst="wedgeRoundRectCallout">
            <a:avLst>
              <a:gd name="adj1" fmla="val -56333"/>
              <a:gd name="adj2" fmla="val -11937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3749" name="Text Box 7"/>
          <p:cNvSpPr txBox="1">
            <a:spLocks noChangeArrowheads="1"/>
          </p:cNvSpPr>
          <p:nvPr/>
        </p:nvSpPr>
        <p:spPr bwMode="auto">
          <a:xfrm>
            <a:off x="393700" y="1428750"/>
            <a:ext cx="3886200" cy="946150"/>
          </a:xfrm>
          <a:prstGeom prst="rect">
            <a:avLst/>
          </a:prstGeom>
          <a:noFill/>
          <a:ln w="9525">
            <a:noFill/>
            <a:miter lim="800000"/>
            <a:headEnd/>
            <a:tailEnd/>
          </a:ln>
        </p:spPr>
        <p:txBody>
          <a:bodyPr>
            <a:spAutoFit/>
          </a:bodyPr>
          <a:lstStyle/>
          <a:p>
            <a:pPr algn="ctr" eaLnBrk="0" hangingPunct="0"/>
            <a:r>
              <a:rPr lang="en-US" sz="2800" dirty="0">
                <a:solidFill>
                  <a:srgbClr val="FF0000"/>
                </a:solidFill>
                <a:latin typeface="Arial" pitchFamily="34" charset="0"/>
                <a:cs typeface="Courier New" pitchFamily="49" charset="0"/>
              </a:rPr>
              <a:t>Unary representation: </a:t>
            </a:r>
            <a:r>
              <a:rPr lang="en-US" sz="2800" dirty="0">
                <a:latin typeface="Arial" pitchFamily="34" charset="0"/>
                <a:cs typeface="Courier New" pitchFamily="49" charset="0"/>
              </a:rPr>
              <a:t>bit[</a:t>
            </a:r>
            <a:r>
              <a:rPr lang="en-US" sz="2800" dirty="0" err="1">
                <a:latin typeface="Arial" pitchFamily="34" charset="0"/>
                <a:cs typeface="Courier New" pitchFamily="49" charset="0"/>
              </a:rPr>
              <a:t>i</a:t>
            </a:r>
            <a:r>
              <a:rPr lang="en-US" sz="2800" dirty="0">
                <a:latin typeface="Arial" pitchFamily="34" charset="0"/>
                <a:cs typeface="Courier New" pitchFamily="49" charset="0"/>
              </a:rPr>
              <a:t>]</a:t>
            </a:r>
            <a:r>
              <a:rPr lang="en-US" sz="2800" dirty="0">
                <a:solidFill>
                  <a:srgbClr val="FF0000"/>
                </a:solidFill>
                <a:latin typeface="Arial" pitchFamily="34" charset="0"/>
                <a:cs typeface="Courier New" pitchFamily="49" charset="0"/>
              </a:rPr>
              <a:t> means value </a:t>
            </a:r>
            <a:r>
              <a:rPr lang="en-US" sz="2800" dirty="0" err="1">
                <a:latin typeface="Arial" pitchFamily="34" charset="0"/>
                <a:cs typeface="Courier New" pitchFamily="49" charset="0"/>
              </a:rPr>
              <a:t>i</a:t>
            </a:r>
            <a:endParaRPr lang="en-US" sz="2800" dirty="0">
              <a:latin typeface="Arial" pitchFamily="34" charset="0"/>
              <a:cs typeface="Courier New" pitchFamily="49" charset="0"/>
            </a:endParaRPr>
          </a:p>
        </p:txBody>
      </p:sp>
      <p:sp>
        <p:nvSpPr>
          <p:cNvPr id="73750" name="Text Box 48"/>
          <p:cNvSpPr txBox="1">
            <a:spLocks noChangeArrowheads="1"/>
          </p:cNvSpPr>
          <p:nvPr/>
        </p:nvSpPr>
        <p:spPr bwMode="auto">
          <a:xfrm>
            <a:off x="5065713" y="3581400"/>
            <a:ext cx="5080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51" name="Text Box 48"/>
          <p:cNvSpPr txBox="1">
            <a:spLocks noChangeArrowheads="1"/>
          </p:cNvSpPr>
          <p:nvPr/>
        </p:nvSpPr>
        <p:spPr bwMode="auto">
          <a:xfrm>
            <a:off x="55882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144408" name="AutoShape 24"/>
          <p:cNvSpPr>
            <a:spLocks noChangeArrowheads="1"/>
          </p:cNvSpPr>
          <p:nvPr/>
        </p:nvSpPr>
        <p:spPr bwMode="auto">
          <a:xfrm>
            <a:off x="3048000" y="3619500"/>
            <a:ext cx="279400" cy="495300"/>
          </a:xfrm>
          <a:prstGeom prst="wedgeRoundRectCallout">
            <a:avLst>
              <a:gd name="adj1" fmla="val -318750"/>
              <a:gd name="adj2" fmla="val 169870"/>
              <a:gd name="adj3" fmla="val 16667"/>
            </a:avLst>
          </a:prstGeom>
          <a:noFill/>
          <a:ln w="38100" algn="ctr">
            <a:solidFill>
              <a:srgbClr val="FF99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5" name="Footer Placeholder 2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403"/>
                                        </p:tgtEl>
                                        <p:attrNameLst>
                                          <p:attrName>style.visibility</p:attrName>
                                        </p:attrNameLst>
                                      </p:cBhvr>
                                      <p:to>
                                        <p:strVal val="visible"/>
                                      </p:to>
                                    </p:set>
                                    <p:animEffect transition="in" filter="blinds(horizontal)">
                                      <p:cBhvr>
                                        <p:cTn id="7" dur="500"/>
                                        <p:tgtEl>
                                          <p:spTgt spid="1444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408"/>
                                        </p:tgtEl>
                                        <p:attrNameLst>
                                          <p:attrName>style.visibility</p:attrName>
                                        </p:attrNameLst>
                                      </p:cBhvr>
                                      <p:to>
                                        <p:strVal val="visible"/>
                                      </p:to>
                                    </p:set>
                                    <p:animEffect transition="in" filter="blinds(horizontal)">
                                      <p:cBhvr>
                                        <p:cTn id="10" dur="500"/>
                                        <p:tgtEl>
                                          <p:spTgt spid="14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3" grpId="0"/>
      <p:bldP spid="144408" grpId="0" animBg="1"/>
    </p:bld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B8ED074-F5FF-4F26-BC95-3C77EFF1FDEC}" type="slidenum">
              <a:rPr lang="x-none" sz="1400">
                <a:latin typeface="Arial" pitchFamily="34" charset="0"/>
                <a:cs typeface="Arial" charset="0"/>
              </a:rPr>
              <a:pPr algn="r" eaLnBrk="0" hangingPunct="0"/>
              <a:t>69</a:t>
            </a:fld>
            <a:endParaRPr lang="en-US" sz="1400" dirty="0">
              <a:latin typeface="Arial" pitchFamily="34" charset="0"/>
              <a:cs typeface="Arial" charset="0"/>
            </a:endParaRPr>
          </a:p>
        </p:txBody>
      </p:sp>
      <p:sp>
        <p:nvSpPr>
          <p:cNvPr id="74756"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4757"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4779"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4780"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4781"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4782"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4783"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4784"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4759"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74760" name="Group 36"/>
          <p:cNvGrpSpPr>
            <a:grpSpLocks/>
          </p:cNvGrpSpPr>
          <p:nvPr/>
        </p:nvGrpSpPr>
        <p:grpSpPr bwMode="auto">
          <a:xfrm flipH="1">
            <a:off x="5054600" y="1816100"/>
            <a:ext cx="1752600" cy="1524000"/>
            <a:chOff x="1248" y="2016"/>
            <a:chExt cx="1104" cy="960"/>
          </a:xfrm>
        </p:grpSpPr>
        <p:grpSp>
          <p:nvGrpSpPr>
            <p:cNvPr id="74767" name="Group 37"/>
            <p:cNvGrpSpPr>
              <a:grpSpLocks/>
            </p:cNvGrpSpPr>
            <p:nvPr/>
          </p:nvGrpSpPr>
          <p:grpSpPr bwMode="auto">
            <a:xfrm>
              <a:off x="1248" y="2016"/>
              <a:ext cx="912" cy="816"/>
              <a:chOff x="3168" y="1824"/>
              <a:chExt cx="912" cy="816"/>
            </a:xfrm>
          </p:grpSpPr>
          <p:sp>
            <p:nvSpPr>
              <p:cNvPr id="74769"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0"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1"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2"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4773"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4774"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4775"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6"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7"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4768"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74761"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2"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3"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4"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5"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4766"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
        <p:nvSpPr>
          <p:cNvPr id="3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8EB9C8-E705-4D1A-BF10-A70D2654F8D1}" type="slidenum">
              <a:rPr lang="x-none" sz="1400">
                <a:latin typeface="Arial" pitchFamily="34" charset="0"/>
                <a:cs typeface="Arial" charset="0"/>
              </a:rPr>
              <a:pPr algn="r" eaLnBrk="0" hangingPunct="0"/>
              <a:t>7</a:t>
            </a:fld>
            <a:endParaRPr lang="en-US" sz="1400" dirty="0">
              <a:latin typeface="Arial" pitchFamily="34" charset="0"/>
              <a:cs typeface="Arial" charset="0"/>
            </a:endParaRPr>
          </a:p>
        </p:txBody>
      </p:sp>
      <p:sp>
        <p:nvSpPr>
          <p:cNvPr id="10244"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2051"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0246" name="Group 4"/>
          <p:cNvGrpSpPr>
            <a:grpSpLocks/>
          </p:cNvGrpSpPr>
          <p:nvPr/>
        </p:nvGrpSpPr>
        <p:grpSpPr bwMode="auto">
          <a:xfrm>
            <a:off x="1130300" y="4305300"/>
            <a:ext cx="5638800" cy="1310881"/>
            <a:chOff x="432" y="1206"/>
            <a:chExt cx="4848" cy="1127"/>
          </a:xfrm>
        </p:grpSpPr>
        <p:sp>
          <p:nvSpPr>
            <p:cNvPr id="642053"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0249" name="Group 6"/>
            <p:cNvGrpSpPr>
              <a:grpSpLocks/>
            </p:cNvGrpSpPr>
            <p:nvPr/>
          </p:nvGrpSpPr>
          <p:grpSpPr bwMode="auto">
            <a:xfrm flipH="1">
              <a:off x="432" y="1206"/>
              <a:ext cx="1256" cy="883"/>
              <a:chOff x="3430" y="2851"/>
              <a:chExt cx="1388" cy="1020"/>
            </a:xfrm>
          </p:grpSpPr>
          <p:sp>
            <p:nvSpPr>
              <p:cNvPr id="10264"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65" name="Group 8"/>
              <p:cNvGrpSpPr>
                <a:grpSpLocks/>
              </p:cNvGrpSpPr>
              <p:nvPr/>
            </p:nvGrpSpPr>
            <p:grpSpPr bwMode="auto">
              <a:xfrm>
                <a:off x="3622" y="2994"/>
                <a:ext cx="912" cy="816"/>
                <a:chOff x="4290" y="2115"/>
                <a:chExt cx="912" cy="816"/>
              </a:xfrm>
            </p:grpSpPr>
            <p:sp>
              <p:nvSpPr>
                <p:cNvPr id="10266"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7"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8"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9"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0"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1"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2"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3"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4"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0250" name="Group 18"/>
            <p:cNvGrpSpPr>
              <a:grpSpLocks/>
            </p:cNvGrpSpPr>
            <p:nvPr/>
          </p:nvGrpSpPr>
          <p:grpSpPr bwMode="auto">
            <a:xfrm>
              <a:off x="4024" y="1206"/>
              <a:ext cx="1256" cy="883"/>
              <a:chOff x="3430" y="2851"/>
              <a:chExt cx="1388" cy="1020"/>
            </a:xfrm>
          </p:grpSpPr>
          <p:sp>
            <p:nvSpPr>
              <p:cNvPr id="10253"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54" name="Group 20"/>
              <p:cNvGrpSpPr>
                <a:grpSpLocks/>
              </p:cNvGrpSpPr>
              <p:nvPr/>
            </p:nvGrpSpPr>
            <p:grpSpPr bwMode="auto">
              <a:xfrm>
                <a:off x="3622" y="2994"/>
                <a:ext cx="912" cy="816"/>
                <a:chOff x="4290" y="2115"/>
                <a:chExt cx="912" cy="816"/>
              </a:xfrm>
            </p:grpSpPr>
            <p:sp>
              <p:nvSpPr>
                <p:cNvPr id="10255"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6"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7"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8"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0259"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0260"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0261"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2"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3"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0251"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0252"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2081" name="Text Box 33"/>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35" name="Footer Placeholder 3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7D7972-55D4-4573-BA27-6703EBFD3133}" type="slidenum">
              <a:rPr lang="x-none" sz="1400">
                <a:latin typeface="Arial" pitchFamily="34" charset="0"/>
                <a:cs typeface="Arial" charset="0"/>
              </a:rPr>
              <a:pPr algn="r" eaLnBrk="0" hangingPunct="0"/>
              <a:t>70</a:t>
            </a:fld>
            <a:endParaRPr lang="en-US" sz="1400" dirty="0">
              <a:latin typeface="Arial" pitchFamily="34" charset="0"/>
              <a:cs typeface="Arial" charset="0"/>
            </a:endParaRPr>
          </a:p>
        </p:txBody>
      </p:sp>
      <p:sp>
        <p:nvSpPr>
          <p:cNvPr id="75780"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5781"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5804"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5805"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5806"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5807"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5808"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5809"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5783"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36"/>
          <p:cNvGrpSpPr>
            <a:grpSpLocks/>
          </p:cNvGrpSpPr>
          <p:nvPr/>
        </p:nvGrpSpPr>
        <p:grpSpPr bwMode="auto">
          <a:xfrm flipH="1">
            <a:off x="5054600" y="1816100"/>
            <a:ext cx="1752600" cy="1524000"/>
            <a:chOff x="1248" y="2016"/>
            <a:chExt cx="1104" cy="960"/>
          </a:xfrm>
        </p:grpSpPr>
        <p:grpSp>
          <p:nvGrpSpPr>
            <p:cNvPr id="75792" name="Group 37"/>
            <p:cNvGrpSpPr>
              <a:grpSpLocks/>
            </p:cNvGrpSpPr>
            <p:nvPr/>
          </p:nvGrpSpPr>
          <p:grpSpPr bwMode="auto">
            <a:xfrm>
              <a:off x="1248" y="2016"/>
              <a:ext cx="912" cy="816"/>
              <a:chOff x="3168" y="1824"/>
              <a:chExt cx="912" cy="816"/>
            </a:xfrm>
          </p:grpSpPr>
          <p:sp>
            <p:nvSpPr>
              <p:cNvPr id="75794"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5"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6"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7"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5798"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5799"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5800"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1"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2"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5793"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487472"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487473"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4"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5"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6"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5790"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75791" name="Text Box 54"/>
          <p:cNvSpPr txBox="1">
            <a:spLocks noChangeArrowheads="1"/>
          </p:cNvSpPr>
          <p:nvPr/>
        </p:nvSpPr>
        <p:spPr bwMode="auto">
          <a:xfrm>
            <a:off x="965252" y="3603625"/>
            <a:ext cx="1603323"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Initially </a:t>
            </a:r>
            <a:r>
              <a:rPr lang="en-US" sz="2800" dirty="0">
                <a:latin typeface="Arial" pitchFamily="34" charset="0"/>
                <a:cs typeface="Courier New" pitchFamily="49" charset="0"/>
              </a:rPr>
              <a:t>0</a:t>
            </a:r>
          </a:p>
        </p:txBody>
      </p:sp>
      <p:sp>
        <p:nvSpPr>
          <p:cNvPr id="34" name="Footer Placeholder 33"/>
          <p:cNvSpPr>
            <a:spLocks noGrp="1"/>
          </p:cNvSpPr>
          <p:nvPr>
            <p:ph type="ftr" sz="quarter" idx="10"/>
          </p:nvPr>
        </p:nvSpPr>
        <p:spPr/>
        <p:txBody>
          <a:bodyPr/>
          <a:lstStyle/>
          <a:p>
            <a:pPr>
              <a:defRPr/>
            </a:pPr>
            <a:r>
              <a:rPr lang="en-US" smtClean="0"/>
              <a:t>Art of Multiprocessor Programming</a:t>
            </a:r>
            <a:endParaRPr lang="en-US" dirty="0"/>
          </a:p>
        </p:txBody>
      </p:sp>
      <p:sp>
        <p:nvSpPr>
          <p:cNvPr id="35"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487473"/>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487474"/>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87475"/>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87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2" grpId="0"/>
      <p:bldP spid="487473" grpId="0"/>
      <p:bldP spid="487474" grpId="0"/>
      <p:bldP spid="487475" grpId="0"/>
      <p:bldP spid="487476" grpId="0" animBg="1"/>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68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7F4A55-7174-4A4F-AA4A-0485CCFA87AD}" type="slidenum">
              <a:rPr lang="x-none" sz="1400">
                <a:latin typeface="Arial" pitchFamily="34" charset="0"/>
                <a:cs typeface="Arial" charset="0"/>
              </a:rPr>
              <a:pPr algn="r" eaLnBrk="0" hangingPunct="0"/>
              <a:t>71</a:t>
            </a:fld>
            <a:endParaRPr lang="en-US" sz="1400" dirty="0">
              <a:latin typeface="Arial" pitchFamily="34" charset="0"/>
              <a:cs typeface="Arial" charset="0"/>
            </a:endParaRPr>
          </a:p>
        </p:txBody>
      </p:sp>
      <p:sp>
        <p:nvSpPr>
          <p:cNvPr id="76804" name="Rectangle 2"/>
          <p:cNvSpPr>
            <a:spLocks noGrp="1" noChangeArrowheads="1"/>
          </p:cNvSpPr>
          <p:nvPr>
            <p:ph type="title" idx="4294967295"/>
          </p:nvPr>
        </p:nvSpPr>
        <p:spPr>
          <a:xfrm>
            <a:off x="609600" y="368300"/>
            <a:ext cx="7772400" cy="1143000"/>
          </a:xfrm>
        </p:spPr>
        <p:txBody>
          <a:bodyPr/>
          <a:lstStyle/>
          <a:p>
            <a:pPr eaLnBrk="1" hangingPunct="1"/>
            <a:r>
              <a:rPr lang="en-US" dirty="0" smtClean="0">
                <a:cs typeface="Arial" charset="0"/>
              </a:rPr>
              <a:t>Writing </a:t>
            </a:r>
            <a:r>
              <a:rPr lang="en-US" i="1" dirty="0" smtClean="0">
                <a:cs typeface="Arial" charset="0"/>
              </a:rPr>
              <a:t>m</a:t>
            </a:r>
            <a:r>
              <a:rPr lang="en-US" dirty="0" smtClean="0">
                <a:cs typeface="Arial" charset="0"/>
              </a:rPr>
              <a:t>-Valued Register</a:t>
            </a:r>
          </a:p>
        </p:txBody>
      </p:sp>
      <p:grpSp>
        <p:nvGrpSpPr>
          <p:cNvPr id="76805" name="Group 3"/>
          <p:cNvGrpSpPr>
            <a:grpSpLocks/>
          </p:cNvGrpSpPr>
          <p:nvPr/>
        </p:nvGrpSpPr>
        <p:grpSpPr bwMode="auto">
          <a:xfrm rot="10800000">
            <a:off x="2963863" y="3529013"/>
            <a:ext cx="3036887" cy="728662"/>
            <a:chOff x="1488" y="1872"/>
            <a:chExt cx="2976" cy="384"/>
          </a:xfrm>
        </p:grpSpPr>
        <p:sp>
          <p:nvSpPr>
            <p:cNvPr id="627716" name="Rectangle 4"/>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6847" name="Line 5"/>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6848" name="Line 6"/>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6849" name="Line 7"/>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6850" name="Line 8"/>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6851" name="Line 9"/>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6852" name="Line 10"/>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6807" name="Text Box 12"/>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13"/>
          <p:cNvGrpSpPr>
            <a:grpSpLocks/>
          </p:cNvGrpSpPr>
          <p:nvPr/>
        </p:nvGrpSpPr>
        <p:grpSpPr bwMode="auto">
          <a:xfrm flipH="1">
            <a:off x="5054600" y="1816100"/>
            <a:ext cx="1752600" cy="1524000"/>
            <a:chOff x="1248" y="2016"/>
            <a:chExt cx="1104" cy="960"/>
          </a:xfrm>
        </p:grpSpPr>
        <p:grpSp>
          <p:nvGrpSpPr>
            <p:cNvPr id="76835" name="Group 14"/>
            <p:cNvGrpSpPr>
              <a:grpSpLocks/>
            </p:cNvGrpSpPr>
            <p:nvPr/>
          </p:nvGrpSpPr>
          <p:grpSpPr bwMode="auto">
            <a:xfrm>
              <a:off x="1248" y="2016"/>
              <a:ext cx="912" cy="816"/>
              <a:chOff x="3168" y="1824"/>
              <a:chExt cx="912" cy="816"/>
            </a:xfrm>
          </p:grpSpPr>
          <p:sp>
            <p:nvSpPr>
              <p:cNvPr id="76837" name="Freeform 1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8" name="Freeform 1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9" name="Freeform 1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40" name="Freeform 1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6841" name="Freeform 1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6842" name="Freeform 2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6843" name="Freeform 2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4" name="Freeform 2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5" name="Freeform 2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6836" name="Freeform 2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627737" name="Text Box 25"/>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627738" name="Text Box 26"/>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39" name="Text Box 27"/>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0" name="Text Box 28"/>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1" name="Text Box 29"/>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FF0000"/>
                </a:solidFill>
                <a:latin typeface="Arial" pitchFamily="34" charset="0"/>
                <a:cs typeface="Courier New" pitchFamily="49" charset="0"/>
              </a:rPr>
              <a:t>0</a:t>
            </a:r>
          </a:p>
        </p:txBody>
      </p:sp>
      <p:sp>
        <p:nvSpPr>
          <p:cNvPr id="76814" name="Text Box 30"/>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627744" name="AutoShape 32"/>
          <p:cNvSpPr>
            <a:spLocks noChangeArrowheads="1"/>
          </p:cNvSpPr>
          <p:nvPr/>
        </p:nvSpPr>
        <p:spPr bwMode="auto">
          <a:xfrm flipH="1">
            <a:off x="4927600" y="4140200"/>
            <a:ext cx="876300" cy="635000"/>
          </a:xfrm>
          <a:prstGeom prst="cloudCallout">
            <a:avLst>
              <a:gd name="adj1" fmla="val 99634"/>
              <a:gd name="adj2" fmla="val 75750"/>
            </a:avLst>
          </a:prstGeom>
          <a:solidFill>
            <a:schemeClr val="bg1"/>
          </a:solid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5</a:t>
            </a:r>
          </a:p>
        </p:txBody>
      </p:sp>
      <p:grpSp>
        <p:nvGrpSpPr>
          <p:cNvPr id="5" name="Group 33"/>
          <p:cNvGrpSpPr>
            <a:grpSpLocks/>
          </p:cNvGrpSpPr>
          <p:nvPr/>
        </p:nvGrpSpPr>
        <p:grpSpPr bwMode="auto">
          <a:xfrm>
            <a:off x="1676400" y="4092575"/>
            <a:ext cx="1574800" cy="1254125"/>
            <a:chOff x="696" y="2754"/>
            <a:chExt cx="992" cy="790"/>
          </a:xfrm>
        </p:grpSpPr>
        <p:grpSp>
          <p:nvGrpSpPr>
            <p:cNvPr id="76818" name="Group 34"/>
            <p:cNvGrpSpPr>
              <a:grpSpLocks/>
            </p:cNvGrpSpPr>
            <p:nvPr/>
          </p:nvGrpSpPr>
          <p:grpSpPr bwMode="auto">
            <a:xfrm flipH="1">
              <a:off x="696" y="3016"/>
              <a:ext cx="584" cy="528"/>
              <a:chOff x="4224" y="1680"/>
              <a:chExt cx="912" cy="816"/>
            </a:xfrm>
          </p:grpSpPr>
          <p:sp>
            <p:nvSpPr>
              <p:cNvPr id="76826" name="Freeform 35"/>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7" name="Freeform 36"/>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8" name="Freeform 37"/>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9" name="Freeform 38"/>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0" name="Freeform 39"/>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1" name="Freeform 40"/>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2" name="Freeform 41"/>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3" name="Freeform 42"/>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4" name="Freeform 43"/>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6819" name="Group 44"/>
            <p:cNvGrpSpPr>
              <a:grpSpLocks/>
            </p:cNvGrpSpPr>
            <p:nvPr/>
          </p:nvGrpSpPr>
          <p:grpSpPr bwMode="auto">
            <a:xfrm rot="3352346">
              <a:off x="1270" y="2631"/>
              <a:ext cx="296" cy="541"/>
              <a:chOff x="464" y="2872"/>
              <a:chExt cx="480" cy="1040"/>
            </a:xfrm>
          </p:grpSpPr>
          <p:grpSp>
            <p:nvGrpSpPr>
              <p:cNvPr id="76820" name="Group 45"/>
              <p:cNvGrpSpPr>
                <a:grpSpLocks/>
              </p:cNvGrpSpPr>
              <p:nvPr/>
            </p:nvGrpSpPr>
            <p:grpSpPr bwMode="auto">
              <a:xfrm>
                <a:off x="512" y="3376"/>
                <a:ext cx="368" cy="536"/>
                <a:chOff x="448" y="2616"/>
                <a:chExt cx="368" cy="536"/>
              </a:xfrm>
            </p:grpSpPr>
            <p:sp>
              <p:nvSpPr>
                <p:cNvPr id="76823" name="Rectangle 46"/>
                <p:cNvSpPr>
                  <a:spLocks noChangeArrowheads="1"/>
                </p:cNvSpPr>
                <p:nvPr/>
              </p:nvSpPr>
              <p:spPr bwMode="auto">
                <a:xfrm>
                  <a:off x="560" y="2808"/>
                  <a:ext cx="152" cy="168"/>
                </a:xfrm>
                <a:prstGeom prst="rect">
                  <a:avLst/>
                </a:prstGeom>
                <a:solidFill>
                  <a:schemeClr val="tx1"/>
                </a:solidFill>
                <a:ln w="19050">
                  <a:solidFill>
                    <a:srgbClr val="FF3300"/>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76824" name="AutoShape 47"/>
                <p:cNvSpPr>
                  <a:spLocks noChangeArrowheads="1"/>
                </p:cNvSpPr>
                <p:nvPr/>
              </p:nvSpPr>
              <p:spPr bwMode="auto">
                <a:xfrm>
                  <a:off x="448"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sp>
              <p:nvSpPr>
                <p:cNvPr id="76825" name="AutoShape 48"/>
                <p:cNvSpPr>
                  <a:spLocks noChangeArrowheads="1"/>
                </p:cNvSpPr>
                <p:nvPr/>
              </p:nvSpPr>
              <p:spPr bwMode="auto">
                <a:xfrm>
                  <a:off x="640"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grpSp>
          <p:sp>
            <p:nvSpPr>
              <p:cNvPr id="76821" name="Line 49"/>
              <p:cNvSpPr>
                <a:spLocks noChangeShapeType="1"/>
              </p:cNvSpPr>
              <p:nvPr/>
            </p:nvSpPr>
            <p:spPr bwMode="auto">
              <a:xfrm flipV="1">
                <a:off x="888" y="2872"/>
                <a:ext cx="56" cy="512"/>
              </a:xfrm>
              <a:prstGeom prst="line">
                <a:avLst/>
              </a:prstGeom>
              <a:noFill/>
              <a:ln w="19050">
                <a:solidFill>
                  <a:srgbClr val="FF3300"/>
                </a:solidFill>
                <a:prstDash val="sysDot"/>
                <a:round/>
                <a:headEnd/>
                <a:tailEnd/>
              </a:ln>
            </p:spPr>
            <p:txBody>
              <a:bodyPr wrap="none" anchor="ctr"/>
              <a:lstStyle/>
              <a:p>
                <a:endParaRPr lang="en-US"/>
              </a:p>
            </p:txBody>
          </p:sp>
          <p:sp>
            <p:nvSpPr>
              <p:cNvPr id="76822" name="Line 50"/>
              <p:cNvSpPr>
                <a:spLocks noChangeShapeType="1"/>
              </p:cNvSpPr>
              <p:nvPr/>
            </p:nvSpPr>
            <p:spPr bwMode="auto">
              <a:xfrm flipH="1" flipV="1">
                <a:off x="464" y="2896"/>
                <a:ext cx="40" cy="456"/>
              </a:xfrm>
              <a:prstGeom prst="line">
                <a:avLst/>
              </a:prstGeom>
              <a:noFill/>
              <a:ln w="19050">
                <a:solidFill>
                  <a:srgbClr val="FF3300"/>
                </a:solidFill>
                <a:prstDash val="sysDot"/>
                <a:round/>
                <a:headEnd/>
                <a:tailEnd/>
              </a:ln>
            </p:spPr>
            <p:txBody>
              <a:bodyPr wrap="none" anchor="ctr"/>
              <a:lstStyle/>
              <a:p>
                <a:endParaRPr lang="en-US"/>
              </a:p>
            </p:txBody>
          </p:sp>
        </p:grpSp>
      </p:grpSp>
      <p:sp>
        <p:nvSpPr>
          <p:cNvPr id="627763" name="AutoShape 51"/>
          <p:cNvSpPr>
            <a:spLocks noChangeArrowheads="1"/>
          </p:cNvSpPr>
          <p:nvPr/>
        </p:nvSpPr>
        <p:spPr bwMode="auto">
          <a:xfrm flipH="1">
            <a:off x="558800" y="3390900"/>
            <a:ext cx="1155700" cy="723900"/>
          </a:xfrm>
          <a:prstGeom prst="cloudCallout">
            <a:avLst>
              <a:gd name="adj1" fmla="val -50829"/>
              <a:gd name="adj2" fmla="val 89472"/>
            </a:avLst>
          </a:prstGeom>
          <a:no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0</a:t>
            </a:r>
          </a:p>
        </p:txBody>
      </p:sp>
      <p:sp>
        <p:nvSpPr>
          <p:cNvPr id="53" name="Footer Placeholder 5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62773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627739"/>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627740"/>
                                        </p:tgtEl>
                                        <p:attrNameLst>
                                          <p:attrName>style.visibility</p:attrName>
                                        </p:attrNameLst>
                                      </p:cBhvr>
                                      <p:to>
                                        <p:strVal val="visible"/>
                                      </p:to>
                                    </p:set>
                                  </p:childTnLst>
                                </p:cTn>
                              </p:par>
                              <p:par>
                                <p:cTn id="17" presetID="1" presetClass="entr" presetSubtype="0" fill="hold" grpId="0" nodeType="withEffect">
                                  <p:stCondLst>
                                    <p:cond delay="4000"/>
                                  </p:stCondLst>
                                  <p:childTnLst>
                                    <p:set>
                                      <p:cBhvr>
                                        <p:cTn id="18" dur="1" fill="hold">
                                          <p:stCondLst>
                                            <p:cond delay="0"/>
                                          </p:stCondLst>
                                        </p:cTn>
                                        <p:tgtEl>
                                          <p:spTgt spid="6277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27763"/>
                                        </p:tgtEl>
                                      </p:cBhvr>
                                    </p:animEffect>
                                    <p:set>
                                      <p:cBhvr>
                                        <p:cTn id="23" dur="1" fill="hold">
                                          <p:stCondLst>
                                            <p:cond delay="499"/>
                                          </p:stCondLst>
                                        </p:cTn>
                                        <p:tgtEl>
                                          <p:spTgt spid="627763"/>
                                        </p:tgtEl>
                                        <p:attrNameLst>
                                          <p:attrName>style.visibility</p:attrName>
                                        </p:attrNameLst>
                                      </p:cBhvr>
                                      <p:to>
                                        <p:strVal val="hidden"/>
                                      </p:to>
                                    </p:set>
                                  </p:childTnLst>
                                </p:cTn>
                              </p:par>
                            </p:childTnLst>
                          </p:cTn>
                        </p:par>
                        <p:par>
                          <p:cTn id="24" fill="hold">
                            <p:stCondLst>
                              <p:cond delay="500"/>
                            </p:stCondLst>
                            <p:childTnLst>
                              <p:par>
                                <p:cTn id="25" presetID="63" presetClass="path" presetSubtype="0" accel="50000" decel="50000" fill="hold" nodeType="afterEffect">
                                  <p:stCondLst>
                                    <p:cond delay="0"/>
                                  </p:stCondLst>
                                  <p:childTnLst>
                                    <p:animMotion origin="layout" path="M -4.44444E-6 -4.44444E-6 L 0.20973 -4.44444E-6 " pathEditMode="relative" rAng="0" ptsTypes="AA">
                                      <p:cBhvr>
                                        <p:cTn id="26" dur="2000" fill="hold"/>
                                        <p:tgtEl>
                                          <p:spTgt spid="5"/>
                                        </p:tgtEl>
                                        <p:attrNameLst>
                                          <p:attrName>ppt_x</p:attrName>
                                          <p:attrName>ppt_y</p:attrName>
                                        </p:attrNameLst>
                                      </p:cBhvr>
                                      <p:rCtr x="105" y="0"/>
                                    </p:animMotion>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627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37" grpId="0"/>
      <p:bldP spid="627738" grpId="0"/>
      <p:bldP spid="627739" grpId="0"/>
      <p:bldP spid="627740" grpId="0"/>
      <p:bldP spid="627741" grpId="0" animBg="1"/>
      <p:bldP spid="627744" grpId="0" animBg="1"/>
      <p:bldP spid="627763" grpId="0" animBg="1"/>
    </p:bld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967B3C-C3B1-4A68-8ABA-DAAE734DA447}" type="slidenum">
              <a:rPr lang="x-none" sz="1400">
                <a:latin typeface="Arial" pitchFamily="34" charset="0"/>
                <a:cs typeface="Arial" charset="0"/>
              </a:rPr>
              <a:pPr algn="r" eaLnBrk="0" hangingPunct="0"/>
              <a:t>72</a:t>
            </a:fld>
            <a:endParaRPr lang="en-US" sz="1400" dirty="0">
              <a:latin typeface="Arial" pitchFamily="34" charset="0"/>
              <a:cs typeface="Arial" charset="0"/>
            </a:endParaRPr>
          </a:p>
        </p:txBody>
      </p:sp>
      <p:sp>
        <p:nvSpPr>
          <p:cNvPr id="77828"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7829"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tx1"/>
                </a:solidFill>
                <a:latin typeface="Courier New" pitchFamily="49" charset="0"/>
                <a:cs typeface="Courier New" pitchFamily="49" charset="0"/>
              </a:rPr>
              <a:t>public class</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RegMRSWRegister</a:t>
            </a:r>
            <a:r>
              <a:rPr lang="en-US" sz="1800" b="1" dirty="0" smtClean="0">
                <a:latin typeface="Courier New" pitchFamily="49" charset="0"/>
                <a:cs typeface="Courier New" pitchFamily="49" charset="0"/>
              </a:rPr>
              <a:t> </a:t>
            </a:r>
            <a:r>
              <a:rPr lang="en-US" sz="1800" b="1" dirty="0" smtClean="0">
                <a:solidFill>
                  <a:schemeClr val="tx1"/>
                </a:solidFill>
                <a:latin typeface="Courier New" pitchFamily="49" charset="0"/>
              </a:rPr>
              <a:t>implements</a:t>
            </a:r>
            <a:r>
              <a:rPr lang="en-US" sz="1800" b="1" dirty="0" smtClean="0">
                <a:latin typeface="Courier New" pitchFamily="49" charset="0"/>
              </a:rPr>
              <a:t> Register{</a:t>
            </a:r>
          </a:p>
          <a:p>
            <a:pPr eaLnBrk="1" hangingPunct="1">
              <a:lnSpc>
                <a:spcPct val="80000"/>
              </a:lnSpc>
              <a:buFontTx/>
              <a:buNone/>
            </a:pPr>
            <a:r>
              <a:rPr lang="en-US" sz="1800" b="1" dirty="0" smtClean="0">
                <a:latin typeface="Courier New" pitchFamily="49" charset="0"/>
              </a:rPr>
              <a:t>  </a:t>
            </a:r>
            <a:r>
              <a:rPr lang="en-US" sz="1800" b="1" dirty="0" err="1" smtClean="0">
                <a:latin typeface="Courier New" pitchFamily="49" charset="0"/>
              </a:rPr>
              <a:t>RegBoolMRSWRegister</a:t>
            </a:r>
            <a:r>
              <a:rPr lang="en-US" sz="1800" b="1" dirty="0" smtClean="0">
                <a:latin typeface="Courier New" pitchFamily="49" charset="0"/>
              </a:rPr>
              <a:t>[M] bit;</a:t>
            </a:r>
          </a:p>
          <a:p>
            <a:pPr eaLnBrk="1" hangingPunct="1">
              <a:lnSpc>
                <a:spcPct val="80000"/>
              </a:lnSpc>
              <a:buFontTx/>
              <a:buNone/>
            </a:pPr>
            <a:endParaRPr lang="en-US" sz="1800" b="1" dirty="0" smtClean="0">
              <a:latin typeface="Courier New" pitchFamily="49" charset="0"/>
            </a:endParaRP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public void</a:t>
            </a:r>
            <a:r>
              <a:rPr lang="en-US" sz="1800" b="1" dirty="0" smtClean="0">
                <a:latin typeface="Courier New" pitchFamily="49" charset="0"/>
              </a:rPr>
              <a:t> write(</a:t>
            </a:r>
            <a:r>
              <a:rPr lang="en-US" sz="1800" b="1" dirty="0" err="1" smtClean="0">
                <a:latin typeface="Courier New" pitchFamily="49" charset="0"/>
              </a:rPr>
              <a:t>int</a:t>
            </a:r>
            <a:r>
              <a:rPr lang="en-US" sz="1800" b="1" dirty="0" smtClean="0">
                <a:latin typeface="Courier New" pitchFamily="49" charset="0"/>
              </a:rPr>
              <a:t> x) {</a:t>
            </a:r>
          </a:p>
          <a:p>
            <a:pPr eaLnBrk="1" hangingPunct="1">
              <a:lnSpc>
                <a:spcPct val="80000"/>
              </a:lnSpc>
              <a:buFontTx/>
              <a:buNone/>
            </a:pPr>
            <a:r>
              <a:rPr lang="en-US" sz="1800" b="1" dirty="0" smtClean="0">
                <a:latin typeface="Courier New" pitchFamily="49" charset="0"/>
              </a:rPr>
              <a:t>    </a:t>
            </a:r>
            <a:r>
              <a:rPr lang="en-US" sz="1800" b="1" dirty="0" err="1" smtClean="0">
                <a:solidFill>
                  <a:schemeClr val="tx1"/>
                </a:solidFill>
                <a:latin typeface="Courier New" pitchFamily="49" charset="0"/>
              </a:rPr>
              <a:t>this</a:t>
            </a:r>
            <a:r>
              <a:rPr lang="en-US" sz="1800" b="1" dirty="0" err="1" smtClean="0">
                <a:latin typeface="Courier New" pitchFamily="49" charset="0"/>
              </a:rPr>
              <a:t>.bit</a:t>
            </a:r>
            <a:r>
              <a:rPr lang="en-US" sz="1800" b="1" dirty="0" smtClean="0">
                <a:latin typeface="Courier New" pitchFamily="49" charset="0"/>
              </a:rPr>
              <a:t>[x].write(true);</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for </a:t>
            </a:r>
            <a:r>
              <a:rPr lang="en-US" sz="1800" b="1" dirty="0" smtClean="0">
                <a:latin typeface="Courier New" pitchFamily="49" charset="0"/>
              </a:rPr>
              <a:t>(</a:t>
            </a:r>
            <a:r>
              <a:rPr lang="en-US" sz="1800" b="1" dirty="0" err="1" smtClean="0">
                <a:solidFill>
                  <a:schemeClr val="tx1"/>
                </a:solidFill>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=x-1; </a:t>
            </a:r>
            <a:r>
              <a:rPr lang="en-US" sz="1800" b="1" dirty="0" err="1" smtClean="0">
                <a:latin typeface="Courier New" pitchFamily="49" charset="0"/>
              </a:rPr>
              <a:t>i</a:t>
            </a:r>
            <a:r>
              <a:rPr lang="en-US" sz="1800" b="1" dirty="0" smtClean="0">
                <a:latin typeface="Courier New" pitchFamily="49" charset="0"/>
              </a:rPr>
              <a:t>&gt;=0; </a:t>
            </a:r>
            <a:r>
              <a:rPr lang="en-US" sz="1800" b="1" dirty="0" err="1" smtClean="0">
                <a:latin typeface="Courier New" pitchFamily="49" charset="0"/>
              </a:rPr>
              <a:t>i</a:t>
            </a:r>
            <a:r>
              <a:rPr lang="en-US" sz="1800" b="1" dirty="0" smtClean="0">
                <a:latin typeface="Courier New" pitchFamily="49" charset="0"/>
              </a:rPr>
              <a:t>--) </a:t>
            </a:r>
          </a:p>
          <a:p>
            <a:pPr eaLnBrk="1" hangingPunct="1">
              <a:lnSpc>
                <a:spcPct val="80000"/>
              </a:lnSpc>
              <a:buFontTx/>
              <a:buNone/>
            </a:pPr>
            <a:r>
              <a:rPr lang="en-US" sz="1800" b="1" dirty="0" smtClean="0">
                <a:latin typeface="Courier New" pitchFamily="49" charset="0"/>
              </a:rPr>
              <a:t>      </a:t>
            </a:r>
            <a:r>
              <a:rPr lang="en-US" sz="1800" b="1" dirty="0" err="1" smtClean="0">
                <a:solidFill>
                  <a:schemeClr val="tx1"/>
                </a:solidFill>
                <a:latin typeface="Courier New" pitchFamily="49" charset="0"/>
              </a:rPr>
              <a:t>this</a:t>
            </a:r>
            <a:r>
              <a:rPr lang="en-US" sz="1800" b="1" dirty="0" err="1" smtClean="0">
                <a:latin typeface="Courier New" pitchFamily="49" charset="0"/>
              </a:rPr>
              <a:t>.bit</a:t>
            </a:r>
            <a:r>
              <a:rPr lang="en-US" sz="1800" b="1" dirty="0" smtClean="0">
                <a:latin typeface="Courier New" pitchFamily="49" charset="0"/>
              </a:rPr>
              <a:t>[</a:t>
            </a:r>
            <a:r>
              <a:rPr lang="en-US" sz="1800" b="1" dirty="0" err="1" smtClean="0">
                <a:latin typeface="Courier New" pitchFamily="49" charset="0"/>
              </a:rPr>
              <a:t>i</a:t>
            </a:r>
            <a:r>
              <a:rPr lang="en-US" sz="1800" b="1" dirty="0" smtClean="0">
                <a:latin typeface="Courier New" pitchFamily="49" charset="0"/>
              </a:rPr>
              <a:t>].write(</a:t>
            </a:r>
            <a:r>
              <a:rPr lang="en-US" sz="1800" b="1" dirty="0" smtClean="0">
                <a:solidFill>
                  <a:schemeClr val="tx1"/>
                </a:solidFill>
                <a:latin typeface="Courier New" pitchFamily="49" charset="0"/>
              </a:rPr>
              <a:t>false</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p>
          <a:p>
            <a:pPr eaLnBrk="1" hangingPunct="1">
              <a:lnSpc>
                <a:spcPct val="80000"/>
              </a:lnSpc>
              <a:buFontTx/>
              <a:buNone/>
            </a:pPr>
            <a:endParaRPr lang="en-US" sz="1800" b="1" dirty="0" smtClean="0">
              <a:latin typeface="Courier New" pitchFamily="49" charset="0"/>
            </a:endParaRP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public </a:t>
            </a:r>
            <a:r>
              <a:rPr lang="en-US" sz="1800" b="1" dirty="0" err="1" smtClean="0">
                <a:solidFill>
                  <a:schemeClr val="tx1"/>
                </a:solidFill>
                <a:latin typeface="Courier New" pitchFamily="49" charset="0"/>
              </a:rPr>
              <a:t>int</a:t>
            </a:r>
            <a:r>
              <a:rPr lang="en-US" sz="1800" b="1" dirty="0" smtClean="0">
                <a:latin typeface="Courier New" pitchFamily="49" charset="0"/>
              </a:rPr>
              <a:t> read() {</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for</a:t>
            </a:r>
            <a:r>
              <a:rPr lang="en-US" sz="1800" b="1" dirty="0" smtClean="0">
                <a:latin typeface="Courier New" pitchFamily="49" charset="0"/>
              </a:rPr>
              <a:t> (</a:t>
            </a:r>
            <a:r>
              <a:rPr lang="en-US" sz="1800" b="1" dirty="0" err="1" smtClean="0">
                <a:solidFill>
                  <a:schemeClr val="tx1"/>
                </a:solidFill>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=0; </a:t>
            </a:r>
            <a:r>
              <a:rPr lang="en-US" sz="1800" b="1" dirty="0" err="1" smtClean="0">
                <a:latin typeface="Courier New" pitchFamily="49" charset="0"/>
              </a:rPr>
              <a:t>i</a:t>
            </a:r>
            <a:r>
              <a:rPr lang="en-US" sz="1800" b="1" dirty="0" smtClean="0">
                <a:latin typeface="Courier New" pitchFamily="49" charset="0"/>
              </a:rPr>
              <a:t> &lt; M; </a:t>
            </a:r>
            <a:r>
              <a:rPr lang="en-US" sz="1800" b="1" dirty="0" err="1" smtClean="0">
                <a:latin typeface="Courier New" pitchFamily="49" charset="0"/>
              </a:rPr>
              <a:t>i</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if</a:t>
            </a:r>
            <a:r>
              <a:rPr lang="en-US" sz="1800" b="1" dirty="0" smtClean="0">
                <a:latin typeface="Courier New" pitchFamily="49" charset="0"/>
              </a:rPr>
              <a:t> (</a:t>
            </a:r>
            <a:r>
              <a:rPr lang="en-US" sz="1800" b="1" dirty="0" err="1" smtClean="0">
                <a:solidFill>
                  <a:schemeClr val="tx1"/>
                </a:solidFill>
                <a:latin typeface="Courier New" pitchFamily="49" charset="0"/>
              </a:rPr>
              <a:t>this</a:t>
            </a:r>
            <a:r>
              <a:rPr lang="en-US" sz="1800" b="1" dirty="0" err="1" smtClean="0">
                <a:latin typeface="Courier New" pitchFamily="49" charset="0"/>
              </a:rPr>
              <a:t>.bit</a:t>
            </a:r>
            <a:r>
              <a:rPr lang="en-US" sz="1800" b="1" dirty="0" smtClean="0">
                <a:latin typeface="Courier New" pitchFamily="49" charset="0"/>
              </a:rPr>
              <a:t>[</a:t>
            </a:r>
            <a:r>
              <a:rPr lang="en-US" sz="1800" b="1" dirty="0" err="1" smtClean="0">
                <a:latin typeface="Courier New" pitchFamily="49" charset="0"/>
              </a:rPr>
              <a:t>i</a:t>
            </a:r>
            <a:r>
              <a:rPr lang="en-US" sz="1800" b="1" dirty="0" smtClean="0">
                <a:latin typeface="Courier New" pitchFamily="49" charset="0"/>
              </a:rPr>
              <a:t>].read())</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return</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0EE72ED-B5CD-495F-8636-3272CD31F61F}" type="slidenum">
              <a:rPr lang="x-none" sz="1400">
                <a:latin typeface="Arial" pitchFamily="34" charset="0"/>
                <a:cs typeface="Arial" charset="0"/>
              </a:rPr>
              <a:pPr algn="r" eaLnBrk="0" hangingPunct="0"/>
              <a:t>73</a:t>
            </a:fld>
            <a:endParaRPr lang="en-US" sz="1400" dirty="0">
              <a:latin typeface="Arial" pitchFamily="34" charset="0"/>
              <a:cs typeface="Arial" charset="0"/>
            </a:endParaRPr>
          </a:p>
        </p:txBody>
      </p:sp>
      <p:sp>
        <p:nvSpPr>
          <p:cNvPr id="78852"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8853"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Courier New" pitchFamily="49" charset="0"/>
                <a:cs typeface="Courier New" pitchFamily="49" charset="0"/>
              </a:rPr>
              <a:t>public class </a:t>
            </a:r>
            <a:r>
              <a:rPr lang="en-US" sz="1800" b="1" dirty="0" err="1" smtClean="0">
                <a:solidFill>
                  <a:schemeClr val="folHlink"/>
                </a:solidFill>
                <a:latin typeface="Courier New" pitchFamily="49" charset="0"/>
                <a:cs typeface="Courier New" pitchFamily="49" charset="0"/>
              </a:rPr>
              <a:t>RegMRSWRegister</a:t>
            </a:r>
            <a:r>
              <a:rPr lang="en-US" sz="1800" b="1" dirty="0" smtClean="0">
                <a:solidFill>
                  <a:schemeClr val="folHlink"/>
                </a:solidFill>
                <a:latin typeface="Courier New" pitchFamily="49" charset="0"/>
                <a:cs typeface="Courier New" pitchFamily="49" charset="0"/>
              </a:rPr>
              <a:t> </a:t>
            </a:r>
            <a:r>
              <a:rPr lang="en-US" sz="1800" b="1" dirty="0" smtClean="0">
                <a:solidFill>
                  <a:schemeClr val="folHlink"/>
                </a:solidFill>
                <a:latin typeface="Courier New" pitchFamily="49" charset="0"/>
              </a:rPr>
              <a:t>implements Register{</a:t>
            </a:r>
          </a:p>
          <a:p>
            <a:pPr eaLnBrk="1" hangingPunct="1">
              <a:lnSpc>
                <a:spcPct val="80000"/>
              </a:lnSpc>
              <a:buFontTx/>
              <a:buNone/>
            </a:pPr>
            <a:r>
              <a:rPr lang="en-US" sz="1800" b="1" dirty="0" smtClean="0">
                <a:latin typeface="Courier New" pitchFamily="49" charset="0"/>
              </a:rPr>
              <a:t>  </a:t>
            </a:r>
            <a:r>
              <a:rPr lang="en-US" sz="1800" b="1" dirty="0" err="1" smtClean="0">
                <a:latin typeface="Courier New" pitchFamily="49" charset="0"/>
              </a:rPr>
              <a:t>RegBoolMRSWRegister</a:t>
            </a:r>
            <a:r>
              <a:rPr lang="en-US" sz="1800" b="1" dirty="0" smtClean="0">
                <a:latin typeface="Courier New" pitchFamily="49" charset="0"/>
              </a:rPr>
              <a:t>[M] bit;</a:t>
            </a:r>
          </a:p>
          <a:p>
            <a:pPr eaLnBrk="1" hangingPunct="1">
              <a:lnSpc>
                <a:spcPct val="80000"/>
              </a:lnSpc>
              <a:buFontTx/>
              <a:buNone/>
            </a:pPr>
            <a:endParaRPr lang="en-US" sz="1800" b="1" dirty="0" smtClean="0">
              <a:latin typeface="Courier New" pitchFamily="49" charset="0"/>
            </a:endParaRPr>
          </a:p>
          <a:p>
            <a:pPr eaLnBrk="1" hangingPunct="1">
              <a:lnSpc>
                <a:spcPct val="80000"/>
              </a:lnSpc>
              <a:buFontTx/>
              <a:buNone/>
            </a:pPr>
            <a:r>
              <a:rPr lang="en-US" sz="1800" b="1" dirty="0" smtClean="0">
                <a:latin typeface="Courier New" pitchFamily="49" charset="0"/>
              </a:rPr>
              <a:t>  </a:t>
            </a:r>
            <a:r>
              <a:rPr lang="en-US" sz="1800" b="1" dirty="0" smtClean="0">
                <a:solidFill>
                  <a:schemeClr val="folHlink"/>
                </a:solidFill>
                <a:latin typeface="Courier New" pitchFamily="49" charset="0"/>
              </a:rPr>
              <a:t>public void write(</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x) {</a:t>
            </a:r>
          </a:p>
          <a:p>
            <a:pPr eaLnBrk="1" hangingPunct="1">
              <a:lnSpc>
                <a:spcPct val="80000"/>
              </a:lnSpc>
              <a:buFontTx/>
              <a:buNone/>
            </a:pPr>
            <a:r>
              <a:rPr lang="en-US" sz="1800" b="1" dirty="0" smtClean="0">
                <a:solidFill>
                  <a:schemeClr val="folHlink"/>
                </a:solidFill>
                <a:latin typeface="Courier New" pitchFamily="49" charset="0"/>
              </a:rPr>
              <a:t>    bit[x].write(true);</a:t>
            </a:r>
          </a:p>
          <a:p>
            <a:pPr eaLnBrk="1" hangingPunct="1">
              <a:lnSpc>
                <a:spcPct val="80000"/>
              </a:lnSpc>
              <a:buFontTx/>
              <a:buNone/>
            </a:pPr>
            <a:r>
              <a:rPr lang="en-US" sz="1800" b="1" dirty="0" smtClean="0">
                <a:solidFill>
                  <a:schemeClr val="folHlink"/>
                </a:solidFill>
                <a:latin typeface="Courier New" pitchFamily="49" charset="0"/>
              </a:rPr>
              <a:t>    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=x-1;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&gt;=0;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a:t>
            </a:r>
          </a:p>
          <a:p>
            <a:pPr eaLnBrk="1" hangingPunct="1">
              <a:lnSpc>
                <a:spcPct val="80000"/>
              </a:lnSpc>
              <a:buFontTx/>
              <a:buNone/>
            </a:pPr>
            <a:r>
              <a:rPr lang="en-US" sz="1800" b="1" dirty="0" smtClean="0">
                <a:solidFill>
                  <a:schemeClr val="folHlink"/>
                </a:solidFill>
                <a:latin typeface="Courier New" pitchFamily="49" charset="0"/>
              </a:rPr>
              <a:t>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].write(false);</a:t>
            </a:r>
          </a:p>
          <a:p>
            <a:pPr eaLnBrk="1" hangingPunct="1">
              <a:lnSpc>
                <a:spcPct val="80000"/>
              </a:lnSpc>
              <a:buFontTx/>
              <a:buNone/>
            </a:pPr>
            <a:r>
              <a:rPr lang="en-US" sz="1800" b="1" dirty="0" smtClean="0">
                <a:solidFill>
                  <a:schemeClr val="folHlink"/>
                </a:solidFill>
                <a:latin typeface="Courier New" pitchFamily="49" charset="0"/>
              </a:rPr>
              <a:t>  }</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read() {</a:t>
            </a:r>
          </a:p>
          <a:p>
            <a:pPr eaLnBrk="1" hangingPunct="1">
              <a:lnSpc>
                <a:spcPct val="80000"/>
              </a:lnSpc>
              <a:buFontTx/>
              <a:buNone/>
            </a:pPr>
            <a:r>
              <a:rPr lang="en-US" sz="1800" b="1" dirty="0" smtClean="0">
                <a:solidFill>
                  <a:schemeClr val="folHlink"/>
                </a:solidFill>
                <a:latin typeface="Courier New" pitchFamily="49" charset="0"/>
              </a:rPr>
              <a:t>    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&lt; M;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if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].read())</a:t>
            </a:r>
          </a:p>
          <a:p>
            <a:pPr eaLnBrk="1" hangingPunct="1">
              <a:lnSpc>
                <a:spcPct val="80000"/>
              </a:lnSpc>
              <a:buFontTx/>
              <a:buNone/>
            </a:pPr>
            <a:r>
              <a:rPr lang="en-US" sz="1800" b="1" dirty="0" smtClean="0">
                <a:solidFill>
                  <a:schemeClr val="folHlink"/>
                </a:solidFill>
                <a:latin typeface="Courier New" pitchFamily="49" charset="0"/>
              </a:rPr>
              <a:t>        return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a:t>
            </a:r>
          </a:p>
        </p:txBody>
      </p:sp>
      <p:sp>
        <p:nvSpPr>
          <p:cNvPr id="78854" name="AutoShape 6"/>
          <p:cNvSpPr>
            <a:spLocks noChangeArrowheads="1"/>
          </p:cNvSpPr>
          <p:nvPr/>
        </p:nvSpPr>
        <p:spPr bwMode="auto">
          <a:xfrm>
            <a:off x="914400" y="1905000"/>
            <a:ext cx="4114800" cy="381000"/>
          </a:xfrm>
          <a:prstGeom prst="wedgeRoundRectCallout">
            <a:avLst>
              <a:gd name="adj1" fmla="val 62463"/>
              <a:gd name="adj2" fmla="val 375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8855" name="Text Box 7"/>
          <p:cNvSpPr txBox="1">
            <a:spLocks noChangeArrowheads="1"/>
          </p:cNvSpPr>
          <p:nvPr/>
        </p:nvSpPr>
        <p:spPr bwMode="auto">
          <a:xfrm>
            <a:off x="3810000" y="3536950"/>
            <a:ext cx="3886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Unary representation: bit[</a:t>
            </a:r>
            <a:r>
              <a:rPr lang="en-US" sz="2800" b="1" dirty="0" err="1">
                <a:solidFill>
                  <a:srgbClr val="FF0000"/>
                </a:solidFill>
                <a:latin typeface="Arial" pitchFamily="34" charset="0"/>
                <a:cs typeface="Courier New" pitchFamily="49" charset="0"/>
              </a:rPr>
              <a:t>i</a:t>
            </a:r>
            <a:r>
              <a:rPr lang="en-US" sz="2800" b="1" dirty="0">
                <a:solidFill>
                  <a:srgbClr val="FF0000"/>
                </a:solidFill>
                <a:latin typeface="Arial" pitchFamily="34" charset="0"/>
                <a:cs typeface="Courier New" pitchFamily="49" charset="0"/>
              </a:rPr>
              <a:t>] means value </a:t>
            </a:r>
            <a:r>
              <a:rPr lang="en-US" sz="2800" b="1" dirty="0" err="1">
                <a:solidFill>
                  <a:srgbClr val="FF0000"/>
                </a:solidFill>
                <a:latin typeface="Arial" pitchFamily="34" charset="0"/>
                <a:cs typeface="Courier New" pitchFamily="49" charset="0"/>
              </a:rPr>
              <a:t>i</a:t>
            </a:r>
            <a:endParaRPr lang="en-US" sz="2800" b="1" dirty="0">
              <a:solidFill>
                <a:srgbClr val="FF00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096227B-2880-499A-94B1-982EC1450A53}" type="slidenum">
              <a:rPr lang="x-none" sz="1400">
                <a:latin typeface="Arial" pitchFamily="34" charset="0"/>
                <a:cs typeface="Arial" charset="0"/>
              </a:rPr>
              <a:pPr algn="r" eaLnBrk="0" hangingPunct="0"/>
              <a:t>74</a:t>
            </a:fld>
            <a:endParaRPr lang="en-US" sz="1400" dirty="0">
              <a:latin typeface="Arial" pitchFamily="34" charset="0"/>
              <a:cs typeface="Arial" charset="0"/>
            </a:endParaRPr>
          </a:p>
        </p:txBody>
      </p:sp>
      <p:sp>
        <p:nvSpPr>
          <p:cNvPr id="79876"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79877"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Courier New" pitchFamily="49" charset="0"/>
                <a:cs typeface="Courier New" pitchFamily="49" charset="0"/>
              </a:rPr>
              <a:t>public class </a:t>
            </a:r>
            <a:r>
              <a:rPr lang="en-US" sz="1800" b="1" dirty="0" err="1" smtClean="0">
                <a:solidFill>
                  <a:schemeClr val="folHlink"/>
                </a:solidFill>
                <a:latin typeface="Courier New" pitchFamily="49" charset="0"/>
                <a:cs typeface="Courier New" pitchFamily="49" charset="0"/>
              </a:rPr>
              <a:t>RegMRSWRegister</a:t>
            </a:r>
            <a:r>
              <a:rPr lang="en-US" sz="1800" b="1" dirty="0" err="1" smtClean="0">
                <a:solidFill>
                  <a:schemeClr val="folHlink"/>
                </a:solidFill>
                <a:latin typeface="Courier New" pitchFamily="49" charset="0"/>
              </a:rPr>
              <a:t>implements</a:t>
            </a:r>
            <a:r>
              <a:rPr lang="en-US" sz="1800" b="1" dirty="0" smtClean="0">
                <a:solidFill>
                  <a:schemeClr val="folHlink"/>
                </a:solidFill>
                <a:latin typeface="Courier New" pitchFamily="49" charset="0"/>
              </a:rPr>
              <a:t> Register {</a:t>
            </a:r>
          </a:p>
          <a:p>
            <a:pPr eaLnBrk="1" hangingPunct="1">
              <a:lnSpc>
                <a:spcPct val="80000"/>
              </a:lnSpc>
              <a:buFontTx/>
              <a:buNone/>
            </a:pP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RegBoolMRSWRegister</a:t>
            </a:r>
            <a:r>
              <a:rPr lang="en-US" sz="1800" b="1" dirty="0" smtClean="0">
                <a:solidFill>
                  <a:schemeClr val="folHlink"/>
                </a:solidFill>
                <a:latin typeface="Courier New" pitchFamily="49" charset="0"/>
              </a:rPr>
              <a:t>[m] bit;</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void write(</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x) {</a:t>
            </a:r>
          </a:p>
          <a:p>
            <a:pPr eaLnBrk="1" hangingPunct="1">
              <a:lnSpc>
                <a:spcPct val="80000"/>
              </a:lnSpc>
              <a:buFontTx/>
              <a:buNone/>
            </a:pPr>
            <a:r>
              <a:rPr lang="en-US" sz="1800" b="1" dirty="0" smtClean="0">
                <a:latin typeface="Courier New" pitchFamily="49" charset="0"/>
              </a:rPr>
              <a:t>    bit[x].write(</a:t>
            </a:r>
            <a:r>
              <a:rPr lang="en-US" sz="1800" b="1" dirty="0" smtClean="0">
                <a:solidFill>
                  <a:schemeClr val="tx1"/>
                </a:solidFill>
                <a:latin typeface="Courier New" pitchFamily="49" charset="0"/>
              </a:rPr>
              <a:t>true</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r>
              <a:rPr lang="en-US" sz="1800" b="1" dirty="0" smtClean="0">
                <a:solidFill>
                  <a:schemeClr val="folHlink"/>
                </a:solidFill>
                <a:latin typeface="Courier New" pitchFamily="49" charset="0"/>
              </a:rPr>
              <a:t>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=x-1;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&gt;=0;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a:t>
            </a:r>
          </a:p>
          <a:p>
            <a:pPr eaLnBrk="1" hangingPunct="1">
              <a:lnSpc>
                <a:spcPct val="80000"/>
              </a:lnSpc>
              <a:buFontTx/>
              <a:buNone/>
            </a:pPr>
            <a:r>
              <a:rPr lang="en-US" sz="1800" b="1" dirty="0" smtClean="0">
                <a:solidFill>
                  <a:schemeClr val="folHlink"/>
                </a:solidFill>
                <a:latin typeface="Courier New" pitchFamily="49" charset="0"/>
              </a:rPr>
              <a:t>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].write(false);</a:t>
            </a:r>
          </a:p>
          <a:p>
            <a:pPr eaLnBrk="1" hangingPunct="1">
              <a:lnSpc>
                <a:spcPct val="80000"/>
              </a:lnSpc>
              <a:buFontTx/>
              <a:buNone/>
            </a:pPr>
            <a:r>
              <a:rPr lang="en-US" sz="1800" b="1" dirty="0" smtClean="0">
                <a:solidFill>
                  <a:schemeClr val="folHlink"/>
                </a:solidFill>
                <a:latin typeface="Courier New" pitchFamily="49" charset="0"/>
              </a:rPr>
              <a:t>  }</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read() {</a:t>
            </a:r>
          </a:p>
          <a:p>
            <a:pPr eaLnBrk="1" hangingPunct="1">
              <a:lnSpc>
                <a:spcPct val="80000"/>
              </a:lnSpc>
              <a:buFontTx/>
              <a:buNone/>
            </a:pPr>
            <a:r>
              <a:rPr lang="en-US" sz="1800" b="1" dirty="0" smtClean="0">
                <a:solidFill>
                  <a:schemeClr val="folHlink"/>
                </a:solidFill>
                <a:latin typeface="Courier New" pitchFamily="49" charset="0"/>
              </a:rPr>
              <a:t>    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&lt; M;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if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].read())</a:t>
            </a:r>
          </a:p>
          <a:p>
            <a:pPr eaLnBrk="1" hangingPunct="1">
              <a:lnSpc>
                <a:spcPct val="80000"/>
              </a:lnSpc>
              <a:buFontTx/>
              <a:buNone/>
            </a:pPr>
            <a:r>
              <a:rPr lang="en-US" sz="1800" b="1" dirty="0" smtClean="0">
                <a:solidFill>
                  <a:schemeClr val="folHlink"/>
                </a:solidFill>
                <a:latin typeface="Courier New" pitchFamily="49" charset="0"/>
              </a:rPr>
              <a:t>        return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a:t>
            </a:r>
          </a:p>
        </p:txBody>
      </p:sp>
      <p:sp>
        <p:nvSpPr>
          <p:cNvPr id="79878" name="AutoShape 5"/>
          <p:cNvSpPr>
            <a:spLocks noChangeArrowheads="1"/>
          </p:cNvSpPr>
          <p:nvPr/>
        </p:nvSpPr>
        <p:spPr bwMode="auto">
          <a:xfrm>
            <a:off x="1219200" y="2743200"/>
            <a:ext cx="2895600" cy="381000"/>
          </a:xfrm>
          <a:prstGeom prst="wedgeRoundRectCallout">
            <a:avLst>
              <a:gd name="adj1" fmla="val 77120"/>
              <a:gd name="adj2" fmla="val 262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9879" name="Text Box 6"/>
          <p:cNvSpPr txBox="1">
            <a:spLocks noChangeArrowheads="1"/>
          </p:cNvSpPr>
          <p:nvPr/>
        </p:nvSpPr>
        <p:spPr bwMode="auto">
          <a:xfrm>
            <a:off x="4343400" y="3962400"/>
            <a:ext cx="2333625" cy="519113"/>
          </a:xfrm>
          <a:prstGeom prst="rect">
            <a:avLst/>
          </a:prstGeom>
          <a:noFill/>
          <a:ln w="9525">
            <a:noFill/>
            <a:miter lim="800000"/>
            <a:headEnd/>
            <a:tailEnd/>
          </a:ln>
        </p:spPr>
        <p:txBody>
          <a:bodyPr>
            <a:spAutoFit/>
          </a:bodyPr>
          <a:lstStyle/>
          <a:p>
            <a:pPr algn="ctr" eaLnBrk="0" hangingPunct="0"/>
            <a:r>
              <a:rPr lang="en-US" sz="2800" b="1" dirty="0" smtClean="0">
                <a:solidFill>
                  <a:srgbClr val="FF0000"/>
                </a:solidFill>
                <a:latin typeface="Arial" pitchFamily="34" charset="0"/>
                <a:cs typeface="Courier New" pitchFamily="49" charset="0"/>
              </a:rPr>
              <a:t>set </a:t>
            </a:r>
            <a:r>
              <a:rPr lang="en-US" sz="2800" b="1" dirty="0">
                <a:solidFill>
                  <a:srgbClr val="FF0000"/>
                </a:solidFill>
                <a:latin typeface="Arial" pitchFamily="34" charset="0"/>
                <a:cs typeface="Courier New" pitchFamily="49" charset="0"/>
              </a:rPr>
              <a:t>bit x</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9ED7686-25FE-481F-AFAB-59876C23D5E9}" type="slidenum">
              <a:rPr lang="x-none" sz="1400">
                <a:latin typeface="Arial" pitchFamily="34" charset="0"/>
                <a:cs typeface="Arial" charset="0"/>
              </a:rPr>
              <a:pPr algn="r" eaLnBrk="0" hangingPunct="0"/>
              <a:t>75</a:t>
            </a:fld>
            <a:endParaRPr lang="en-US" sz="1400" dirty="0">
              <a:latin typeface="Arial" pitchFamily="34" charset="0"/>
              <a:cs typeface="Arial" charset="0"/>
            </a:endParaRPr>
          </a:p>
        </p:txBody>
      </p:sp>
      <p:sp>
        <p:nvSpPr>
          <p:cNvPr id="80900"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80901"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Courier New" pitchFamily="49" charset="0"/>
                <a:cs typeface="Courier New" pitchFamily="49" charset="0"/>
              </a:rPr>
              <a:t>public class </a:t>
            </a:r>
            <a:r>
              <a:rPr lang="en-US" sz="1800" b="1" dirty="0" err="1" smtClean="0">
                <a:solidFill>
                  <a:schemeClr val="folHlink"/>
                </a:solidFill>
                <a:latin typeface="Courier New" pitchFamily="49" charset="0"/>
                <a:cs typeface="Courier New" pitchFamily="49" charset="0"/>
              </a:rPr>
              <a:t>RegMRSWRegister</a:t>
            </a:r>
            <a:r>
              <a:rPr lang="en-US" sz="1800" b="1" dirty="0" err="1" smtClean="0">
                <a:solidFill>
                  <a:schemeClr val="folHlink"/>
                </a:solidFill>
                <a:latin typeface="Courier New" pitchFamily="49" charset="0"/>
              </a:rPr>
              <a:t>implements</a:t>
            </a:r>
            <a:r>
              <a:rPr lang="en-US" sz="1800" b="1" dirty="0" smtClean="0">
                <a:solidFill>
                  <a:schemeClr val="folHlink"/>
                </a:solidFill>
                <a:latin typeface="Courier New" pitchFamily="49" charset="0"/>
              </a:rPr>
              <a:t> Register {</a:t>
            </a:r>
          </a:p>
          <a:p>
            <a:pPr eaLnBrk="1" hangingPunct="1">
              <a:lnSpc>
                <a:spcPct val="80000"/>
              </a:lnSpc>
              <a:buFontTx/>
              <a:buNone/>
            </a:pP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RegBoolMRSWRegister</a:t>
            </a:r>
            <a:r>
              <a:rPr lang="en-US" sz="1800" b="1" dirty="0" smtClean="0">
                <a:solidFill>
                  <a:schemeClr val="folHlink"/>
                </a:solidFill>
                <a:latin typeface="Courier New" pitchFamily="49" charset="0"/>
              </a:rPr>
              <a:t>[m] bit;</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void write(</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x) {</a:t>
            </a:r>
          </a:p>
          <a:p>
            <a:pPr eaLnBrk="1" hangingPunct="1">
              <a:lnSpc>
                <a:spcPct val="80000"/>
              </a:lnSpc>
              <a:buFontTx/>
              <a:buNone/>
            </a:pPr>
            <a:r>
              <a:rPr lang="en-US" sz="1800" b="1" dirty="0" smtClean="0">
                <a:solidFill>
                  <a:schemeClr val="folHlink"/>
                </a:solidFill>
                <a:latin typeface="Courier New" pitchFamily="49" charset="0"/>
              </a:rPr>
              <a:t>    bit[x].write(true);</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for </a:t>
            </a:r>
            <a:r>
              <a:rPr lang="en-US" sz="1800" b="1" dirty="0" smtClean="0">
                <a:latin typeface="Courier New" pitchFamily="49" charset="0"/>
              </a:rPr>
              <a:t>(</a:t>
            </a:r>
            <a:r>
              <a:rPr lang="en-US" sz="1800" b="1" dirty="0" err="1" smtClean="0">
                <a:solidFill>
                  <a:schemeClr val="tx1"/>
                </a:solidFill>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=x-1; </a:t>
            </a:r>
            <a:r>
              <a:rPr lang="en-US" sz="1800" b="1" dirty="0" err="1" smtClean="0">
                <a:latin typeface="Courier New" pitchFamily="49" charset="0"/>
              </a:rPr>
              <a:t>i</a:t>
            </a:r>
            <a:r>
              <a:rPr lang="en-US" sz="1800" b="1" dirty="0" smtClean="0">
                <a:latin typeface="Courier New" pitchFamily="49" charset="0"/>
              </a:rPr>
              <a:t>&gt;=0; </a:t>
            </a:r>
            <a:r>
              <a:rPr lang="en-US" sz="1800" b="1" dirty="0" err="1" smtClean="0">
                <a:latin typeface="Courier New" pitchFamily="49" charset="0"/>
              </a:rPr>
              <a:t>i</a:t>
            </a:r>
            <a:r>
              <a:rPr lang="en-US" sz="1800" b="1" dirty="0" smtClean="0">
                <a:latin typeface="Courier New" pitchFamily="49" charset="0"/>
              </a:rPr>
              <a:t>--) </a:t>
            </a:r>
          </a:p>
          <a:p>
            <a:pPr eaLnBrk="1" hangingPunct="1">
              <a:lnSpc>
                <a:spcPct val="80000"/>
              </a:lnSpc>
              <a:buFontTx/>
              <a:buNone/>
            </a:pPr>
            <a:r>
              <a:rPr lang="en-US" sz="1800" b="1" dirty="0" smtClean="0">
                <a:latin typeface="Courier New" pitchFamily="49" charset="0"/>
              </a:rPr>
              <a:t>      bit[</a:t>
            </a:r>
            <a:r>
              <a:rPr lang="en-US" sz="1800" b="1" dirty="0" err="1" smtClean="0">
                <a:latin typeface="Courier New" pitchFamily="49" charset="0"/>
              </a:rPr>
              <a:t>i</a:t>
            </a:r>
            <a:r>
              <a:rPr lang="en-US" sz="1800" b="1" dirty="0" smtClean="0">
                <a:latin typeface="Courier New" pitchFamily="49" charset="0"/>
              </a:rPr>
              <a:t>].write(</a:t>
            </a:r>
            <a:r>
              <a:rPr lang="en-US" sz="1800" b="1" dirty="0" smtClean="0">
                <a:solidFill>
                  <a:schemeClr val="tx1"/>
                </a:solidFill>
                <a:latin typeface="Courier New" pitchFamily="49" charset="0"/>
              </a:rPr>
              <a:t>false</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r>
              <a:rPr lang="en-US" sz="1800" b="1" dirty="0" smtClean="0">
                <a:solidFill>
                  <a:schemeClr val="folHlink"/>
                </a:solidFill>
                <a:latin typeface="Courier New" pitchFamily="49" charset="0"/>
              </a:rPr>
              <a:t>}</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read() {</a:t>
            </a:r>
          </a:p>
          <a:p>
            <a:pPr eaLnBrk="1" hangingPunct="1">
              <a:lnSpc>
                <a:spcPct val="80000"/>
              </a:lnSpc>
              <a:buFontTx/>
              <a:buNone/>
            </a:pPr>
            <a:r>
              <a:rPr lang="en-US" sz="1800" b="1" dirty="0" smtClean="0">
                <a:solidFill>
                  <a:schemeClr val="folHlink"/>
                </a:solidFill>
                <a:latin typeface="Courier New" pitchFamily="49" charset="0"/>
              </a:rPr>
              <a:t>    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&lt; M;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if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].read())</a:t>
            </a:r>
          </a:p>
          <a:p>
            <a:pPr eaLnBrk="1" hangingPunct="1">
              <a:lnSpc>
                <a:spcPct val="80000"/>
              </a:lnSpc>
              <a:buFontTx/>
              <a:buNone/>
            </a:pPr>
            <a:r>
              <a:rPr lang="en-US" sz="1800" b="1" dirty="0" smtClean="0">
                <a:solidFill>
                  <a:schemeClr val="folHlink"/>
                </a:solidFill>
                <a:latin typeface="Courier New" pitchFamily="49" charset="0"/>
              </a:rPr>
              <a:t>        return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a:t>
            </a:r>
          </a:p>
          <a:p>
            <a:pPr eaLnBrk="1" hangingPunct="1">
              <a:lnSpc>
                <a:spcPct val="80000"/>
              </a:lnSpc>
              <a:buFontTx/>
              <a:buNone/>
            </a:pPr>
            <a:r>
              <a:rPr lang="en-US" sz="1800" b="1" dirty="0" smtClean="0">
                <a:solidFill>
                  <a:schemeClr val="folHlink"/>
                </a:solidFill>
                <a:latin typeface="Courier New" pitchFamily="49" charset="0"/>
              </a:rPr>
              <a:t>   }}</a:t>
            </a:r>
          </a:p>
        </p:txBody>
      </p:sp>
      <p:sp>
        <p:nvSpPr>
          <p:cNvPr id="80902" name="AutoShape 5"/>
          <p:cNvSpPr>
            <a:spLocks noChangeArrowheads="1"/>
          </p:cNvSpPr>
          <p:nvPr/>
        </p:nvSpPr>
        <p:spPr bwMode="auto">
          <a:xfrm>
            <a:off x="1219200" y="2971800"/>
            <a:ext cx="3898900" cy="698500"/>
          </a:xfrm>
          <a:prstGeom prst="wedgeRoundRectCallout">
            <a:avLst>
              <a:gd name="adj1" fmla="val 48819"/>
              <a:gd name="adj2" fmla="val 115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0903" name="Text Box 6"/>
          <p:cNvSpPr txBox="1">
            <a:spLocks noChangeArrowheads="1"/>
          </p:cNvSpPr>
          <p:nvPr/>
        </p:nvSpPr>
        <p:spPr bwMode="auto">
          <a:xfrm>
            <a:off x="5054600" y="3937000"/>
            <a:ext cx="23336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Clear bits from higher to lower</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534C4DB-8751-4C91-8787-1573B189B957}" type="slidenum">
              <a:rPr lang="x-none" sz="1400">
                <a:latin typeface="Arial" pitchFamily="34" charset="0"/>
                <a:cs typeface="Arial" charset="0"/>
              </a:rPr>
              <a:pPr algn="r" eaLnBrk="0" hangingPunct="0"/>
              <a:t>76</a:t>
            </a:fld>
            <a:endParaRPr lang="en-US" sz="1400" dirty="0">
              <a:latin typeface="Arial" pitchFamily="34" charset="0"/>
              <a:cs typeface="Arial" charset="0"/>
            </a:endParaRPr>
          </a:p>
        </p:txBody>
      </p:sp>
      <p:sp>
        <p:nvSpPr>
          <p:cNvPr id="81924" name="Text Box 2"/>
          <p:cNvSpPr>
            <a:spLocks noGrp="1" noChangeArrowheads="1"/>
          </p:cNvSpPr>
          <p:nvPr>
            <p:ph type="title" idx="4294967295"/>
          </p:nvPr>
        </p:nvSpPr>
        <p:spPr>
          <a:solidFill>
            <a:schemeClr val="bg1"/>
          </a:solidFill>
        </p:spPr>
        <p:txBody>
          <a:bodyPr/>
          <a:lstStyle/>
          <a:p>
            <a:pPr eaLnBrk="1" hangingPunct="1"/>
            <a:r>
              <a:rPr lang="en-US" sz="4000" dirty="0" smtClean="0">
                <a:cs typeface="Arial" charset="0"/>
              </a:rPr>
              <a:t>MRSW Regular </a:t>
            </a:r>
            <a:r>
              <a:rPr lang="en-US" sz="4000" i="1" dirty="0" smtClean="0">
                <a:cs typeface="Arial" charset="0"/>
              </a:rPr>
              <a:t>m</a:t>
            </a:r>
            <a:r>
              <a:rPr lang="en-US" sz="4000" dirty="0" smtClean="0">
                <a:cs typeface="Arial" charset="0"/>
              </a:rPr>
              <a:t>-valued from MRSW Regular Boolean</a:t>
            </a:r>
          </a:p>
        </p:txBody>
      </p:sp>
      <p:sp>
        <p:nvSpPr>
          <p:cNvPr id="81925"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smtClean="0">
                <a:solidFill>
                  <a:schemeClr val="folHlink"/>
                </a:solidFill>
                <a:latin typeface="Courier New" pitchFamily="49" charset="0"/>
                <a:cs typeface="Courier New" pitchFamily="49" charset="0"/>
              </a:rPr>
              <a:t>public class </a:t>
            </a:r>
            <a:r>
              <a:rPr lang="en-US" sz="1800" b="1" dirty="0" err="1" smtClean="0">
                <a:solidFill>
                  <a:schemeClr val="folHlink"/>
                </a:solidFill>
                <a:latin typeface="Courier New" pitchFamily="49" charset="0"/>
                <a:cs typeface="Courier New" pitchFamily="49" charset="0"/>
              </a:rPr>
              <a:t>RegMRSWRegister</a:t>
            </a:r>
            <a:r>
              <a:rPr lang="en-US" sz="1800" b="1" dirty="0" err="1" smtClean="0">
                <a:solidFill>
                  <a:schemeClr val="folHlink"/>
                </a:solidFill>
                <a:latin typeface="Courier New" pitchFamily="49" charset="0"/>
              </a:rPr>
              <a:t>implements</a:t>
            </a:r>
            <a:r>
              <a:rPr lang="en-US" sz="1800" b="1" dirty="0" smtClean="0">
                <a:solidFill>
                  <a:schemeClr val="folHlink"/>
                </a:solidFill>
                <a:latin typeface="Courier New" pitchFamily="49" charset="0"/>
              </a:rPr>
              <a:t> Register {</a:t>
            </a:r>
          </a:p>
          <a:p>
            <a:pPr eaLnBrk="1" hangingPunct="1">
              <a:lnSpc>
                <a:spcPct val="80000"/>
              </a:lnSpc>
              <a:buFontTx/>
              <a:buNone/>
            </a:pP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RegBoolMRSWRegister</a:t>
            </a:r>
            <a:r>
              <a:rPr lang="en-US" sz="1800" b="1" dirty="0" smtClean="0">
                <a:solidFill>
                  <a:schemeClr val="folHlink"/>
                </a:solidFill>
                <a:latin typeface="Courier New" pitchFamily="49" charset="0"/>
              </a:rPr>
              <a:t>[m] bit;</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void write(</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x) {</a:t>
            </a:r>
          </a:p>
          <a:p>
            <a:pPr eaLnBrk="1" hangingPunct="1">
              <a:lnSpc>
                <a:spcPct val="80000"/>
              </a:lnSpc>
              <a:buFontTx/>
              <a:buNone/>
            </a:pPr>
            <a:r>
              <a:rPr lang="en-US" sz="1800" b="1" dirty="0" smtClean="0">
                <a:solidFill>
                  <a:schemeClr val="folHlink"/>
                </a:solidFill>
                <a:latin typeface="Courier New" pitchFamily="49" charset="0"/>
              </a:rPr>
              <a:t>    bit[x].write(true);</a:t>
            </a:r>
          </a:p>
          <a:p>
            <a:pPr eaLnBrk="1" hangingPunct="1">
              <a:lnSpc>
                <a:spcPct val="80000"/>
              </a:lnSpc>
              <a:buFontTx/>
              <a:buNone/>
            </a:pPr>
            <a:r>
              <a:rPr lang="en-US" sz="1800" b="1" dirty="0" smtClean="0">
                <a:solidFill>
                  <a:schemeClr val="folHlink"/>
                </a:solidFill>
                <a:latin typeface="Courier New" pitchFamily="49" charset="0"/>
              </a:rPr>
              <a:t>    for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=x-1;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&gt;=0; </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 </a:t>
            </a:r>
          </a:p>
          <a:p>
            <a:pPr eaLnBrk="1" hangingPunct="1">
              <a:lnSpc>
                <a:spcPct val="80000"/>
              </a:lnSpc>
              <a:buFontTx/>
              <a:buNone/>
            </a:pPr>
            <a:r>
              <a:rPr lang="en-US" sz="1800" b="1" dirty="0" smtClean="0">
                <a:solidFill>
                  <a:schemeClr val="folHlink"/>
                </a:solidFill>
                <a:latin typeface="Courier New" pitchFamily="49" charset="0"/>
              </a:rPr>
              <a:t>      bit[</a:t>
            </a:r>
            <a:r>
              <a:rPr lang="en-US" sz="1800" b="1" dirty="0" err="1" smtClean="0">
                <a:solidFill>
                  <a:schemeClr val="folHlink"/>
                </a:solidFill>
                <a:latin typeface="Courier New" pitchFamily="49" charset="0"/>
              </a:rPr>
              <a:t>i</a:t>
            </a:r>
            <a:r>
              <a:rPr lang="en-US" sz="1800" b="1" dirty="0" smtClean="0">
                <a:solidFill>
                  <a:schemeClr val="folHlink"/>
                </a:solidFill>
                <a:latin typeface="Courier New" pitchFamily="49" charset="0"/>
              </a:rPr>
              <a:t>].write(false);</a:t>
            </a:r>
          </a:p>
          <a:p>
            <a:pPr eaLnBrk="1" hangingPunct="1">
              <a:lnSpc>
                <a:spcPct val="80000"/>
              </a:lnSpc>
              <a:buFontTx/>
              <a:buNone/>
            </a:pPr>
            <a:r>
              <a:rPr lang="en-US" sz="1800" b="1" dirty="0" smtClean="0">
                <a:solidFill>
                  <a:schemeClr val="folHlink"/>
                </a:solidFill>
                <a:latin typeface="Courier New" pitchFamily="49" charset="0"/>
              </a:rPr>
              <a:t>  }</a:t>
            </a:r>
          </a:p>
          <a:p>
            <a:pPr eaLnBrk="1" hangingPunct="1">
              <a:lnSpc>
                <a:spcPct val="80000"/>
              </a:lnSpc>
              <a:buFontTx/>
              <a:buNone/>
            </a:pPr>
            <a:endParaRPr lang="en-US" sz="1800" b="1" dirty="0" smtClean="0">
              <a:solidFill>
                <a:schemeClr val="folHlink"/>
              </a:solidFill>
              <a:latin typeface="Courier New" pitchFamily="49" charset="0"/>
            </a:endParaRPr>
          </a:p>
          <a:p>
            <a:pPr eaLnBrk="1" hangingPunct="1">
              <a:lnSpc>
                <a:spcPct val="80000"/>
              </a:lnSpc>
              <a:buFontTx/>
              <a:buNone/>
            </a:pPr>
            <a:r>
              <a:rPr lang="en-US" sz="1800" b="1" dirty="0" smtClean="0">
                <a:solidFill>
                  <a:schemeClr val="folHlink"/>
                </a:solidFill>
                <a:latin typeface="Courier New" pitchFamily="49" charset="0"/>
              </a:rPr>
              <a:t>  public </a:t>
            </a:r>
            <a:r>
              <a:rPr lang="en-US" sz="1800" b="1" dirty="0" err="1" smtClean="0">
                <a:solidFill>
                  <a:schemeClr val="folHlink"/>
                </a:solidFill>
                <a:latin typeface="Courier New" pitchFamily="49" charset="0"/>
              </a:rPr>
              <a:t>int</a:t>
            </a:r>
            <a:r>
              <a:rPr lang="en-US" sz="1800" b="1" dirty="0" smtClean="0">
                <a:solidFill>
                  <a:schemeClr val="folHlink"/>
                </a:solidFill>
                <a:latin typeface="Courier New" pitchFamily="49" charset="0"/>
              </a:rPr>
              <a:t> read() {</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for</a:t>
            </a:r>
            <a:r>
              <a:rPr lang="en-US" sz="1800" b="1" dirty="0" smtClean="0">
                <a:latin typeface="Courier New" pitchFamily="49" charset="0"/>
              </a:rPr>
              <a:t> (</a:t>
            </a:r>
            <a:r>
              <a:rPr lang="en-US" sz="1800" b="1" dirty="0" err="1" smtClean="0">
                <a:solidFill>
                  <a:schemeClr val="tx1"/>
                </a:solidFill>
                <a:latin typeface="Courier New" pitchFamily="49" charset="0"/>
              </a:rPr>
              <a:t>int</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=0; </a:t>
            </a:r>
            <a:r>
              <a:rPr lang="en-US" sz="1800" b="1" dirty="0" err="1" smtClean="0">
                <a:latin typeface="Courier New" pitchFamily="49" charset="0"/>
              </a:rPr>
              <a:t>i</a:t>
            </a:r>
            <a:r>
              <a:rPr lang="en-US" sz="1800" b="1" dirty="0" smtClean="0">
                <a:latin typeface="Courier New" pitchFamily="49" charset="0"/>
              </a:rPr>
              <a:t> &lt; M; </a:t>
            </a:r>
            <a:r>
              <a:rPr lang="en-US" sz="1800" b="1" dirty="0" err="1" smtClean="0">
                <a:latin typeface="Courier New" pitchFamily="49" charset="0"/>
              </a:rPr>
              <a:t>i</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if</a:t>
            </a:r>
            <a:r>
              <a:rPr lang="en-US" sz="1800" b="1" dirty="0" smtClean="0">
                <a:latin typeface="Courier New" pitchFamily="49" charset="0"/>
              </a:rPr>
              <a:t> (bit[</a:t>
            </a:r>
            <a:r>
              <a:rPr lang="en-US" sz="1800" b="1" dirty="0" err="1" smtClean="0">
                <a:latin typeface="Courier New" pitchFamily="49" charset="0"/>
              </a:rPr>
              <a:t>i</a:t>
            </a:r>
            <a:r>
              <a:rPr lang="en-US" sz="1800" b="1" dirty="0" smtClean="0">
                <a:latin typeface="Courier New" pitchFamily="49" charset="0"/>
              </a:rPr>
              <a:t>].read())</a:t>
            </a:r>
          </a:p>
          <a:p>
            <a:pPr eaLnBrk="1" hangingPunct="1">
              <a:lnSpc>
                <a:spcPct val="80000"/>
              </a:lnSpc>
              <a:buFontTx/>
              <a:buNone/>
            </a:pPr>
            <a:r>
              <a:rPr lang="en-US" sz="1800" b="1" dirty="0" smtClean="0">
                <a:latin typeface="Courier New" pitchFamily="49" charset="0"/>
              </a:rPr>
              <a:t>        </a:t>
            </a:r>
            <a:r>
              <a:rPr lang="en-US" sz="1800" b="1" dirty="0" smtClean="0">
                <a:solidFill>
                  <a:schemeClr val="tx1"/>
                </a:solidFill>
                <a:latin typeface="Courier New" pitchFamily="49" charset="0"/>
              </a:rPr>
              <a:t>return</a:t>
            </a:r>
            <a:r>
              <a:rPr lang="en-US" sz="1800" b="1" dirty="0" smtClean="0">
                <a:latin typeface="Courier New" pitchFamily="49" charset="0"/>
              </a:rPr>
              <a:t> </a:t>
            </a:r>
            <a:r>
              <a:rPr lang="en-US" sz="1800" b="1" dirty="0" err="1" smtClean="0">
                <a:latin typeface="Courier New" pitchFamily="49" charset="0"/>
              </a:rPr>
              <a:t>i</a:t>
            </a:r>
            <a:r>
              <a:rPr lang="en-US" sz="1800" b="1" dirty="0" smtClean="0">
                <a:latin typeface="Courier New" pitchFamily="49" charset="0"/>
              </a:rPr>
              <a:t>;</a:t>
            </a:r>
          </a:p>
          <a:p>
            <a:pPr eaLnBrk="1" hangingPunct="1">
              <a:lnSpc>
                <a:spcPct val="80000"/>
              </a:lnSpc>
              <a:buFontTx/>
              <a:buNone/>
            </a:pPr>
            <a:r>
              <a:rPr lang="en-US" sz="1800" b="1" dirty="0" smtClean="0">
                <a:latin typeface="Courier New" pitchFamily="49" charset="0"/>
              </a:rPr>
              <a:t>   </a:t>
            </a:r>
            <a:r>
              <a:rPr lang="en-US" sz="1800" b="1" dirty="0" smtClean="0">
                <a:solidFill>
                  <a:schemeClr val="folHlink"/>
                </a:solidFill>
                <a:latin typeface="Courier New" pitchFamily="49" charset="0"/>
              </a:rPr>
              <a:t>}}</a:t>
            </a:r>
          </a:p>
        </p:txBody>
      </p:sp>
      <p:sp>
        <p:nvSpPr>
          <p:cNvPr id="81926" name="AutoShape 5"/>
          <p:cNvSpPr>
            <a:spLocks noChangeArrowheads="1"/>
          </p:cNvSpPr>
          <p:nvPr/>
        </p:nvSpPr>
        <p:spPr bwMode="auto">
          <a:xfrm>
            <a:off x="1143000" y="4356100"/>
            <a:ext cx="3898900" cy="990600"/>
          </a:xfrm>
          <a:prstGeom prst="wedgeRoundRectCallout">
            <a:avLst>
              <a:gd name="adj1" fmla="val 52403"/>
              <a:gd name="adj2" fmla="val -12339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1927" name="Text Box 6"/>
          <p:cNvSpPr txBox="1">
            <a:spLocks noChangeArrowheads="1"/>
          </p:cNvSpPr>
          <p:nvPr/>
        </p:nvSpPr>
        <p:spPr bwMode="auto">
          <a:xfrm>
            <a:off x="4876800" y="2667000"/>
            <a:ext cx="32861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Scan from lower to higher &amp; return first bit set</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6458B-6988-4E64-BC3C-BF90A8393FAF}" type="slidenum">
              <a:rPr lang="x-none" sz="1400">
                <a:latin typeface="Arial" pitchFamily="34" charset="0"/>
                <a:cs typeface="Arial" charset="0"/>
              </a:rPr>
              <a:pPr algn="r" eaLnBrk="0" hangingPunct="0"/>
              <a:t>77</a:t>
            </a:fld>
            <a:endParaRPr lang="en-US" sz="1400" dirty="0">
              <a:latin typeface="Arial" pitchFamily="34" charset="0"/>
              <a:cs typeface="Arial" charset="0"/>
            </a:endParaRPr>
          </a:p>
        </p:txBody>
      </p:sp>
      <p:sp>
        <p:nvSpPr>
          <p:cNvPr id="82948"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82949"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solidFill>
                  <a:schemeClr val="folHlink"/>
                </a:solidFill>
              </a:rPr>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2950" name="AutoShape 6"/>
          <p:cNvSpPr>
            <a:spLocks noChangeArrowheads="1"/>
          </p:cNvSpPr>
          <p:nvPr/>
        </p:nvSpPr>
        <p:spPr bwMode="auto">
          <a:xfrm>
            <a:off x="5588000" y="2971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2951" name="Text Box 7"/>
          <p:cNvSpPr txBox="1">
            <a:spLocks noChangeArrowheads="1"/>
          </p:cNvSpPr>
          <p:nvPr/>
        </p:nvSpPr>
        <p:spPr bwMode="auto">
          <a:xfrm>
            <a:off x="4483100" y="46228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93696A-B083-4BC5-BB52-E72640EB25A9}" type="slidenum">
              <a:rPr lang="x-none" sz="1400">
                <a:latin typeface="Arial" pitchFamily="34" charset="0"/>
                <a:cs typeface="Arial" charset="0"/>
              </a:rPr>
              <a:pPr algn="r" eaLnBrk="0" hangingPunct="0"/>
              <a:t>78</a:t>
            </a:fld>
            <a:endParaRPr lang="en-US" sz="1400" dirty="0">
              <a:latin typeface="Arial" pitchFamily="34" charset="0"/>
              <a:cs typeface="Arial" charset="0"/>
            </a:endParaRPr>
          </a:p>
        </p:txBody>
      </p:sp>
      <p:sp>
        <p:nvSpPr>
          <p:cNvPr id="83972" name="Rectangle 2"/>
          <p:cNvSpPr>
            <a:spLocks noGrp="1" noChangeArrowheads="1"/>
          </p:cNvSpPr>
          <p:nvPr>
            <p:ph type="title" idx="4294967295"/>
          </p:nvPr>
        </p:nvSpPr>
        <p:spPr/>
        <p:txBody>
          <a:bodyPr/>
          <a:lstStyle/>
          <a:p>
            <a:pPr eaLnBrk="1" hangingPunct="1"/>
            <a:r>
              <a:rPr lang="en-US" dirty="0" smtClean="0">
                <a:cs typeface="Arial" charset="0"/>
              </a:rPr>
              <a:t>Road Map</a:t>
            </a:r>
          </a:p>
        </p:txBody>
      </p:sp>
      <p:sp>
        <p:nvSpPr>
          <p:cNvPr id="83973"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3974" name="AutoShape 7"/>
          <p:cNvSpPr>
            <a:spLocks noChangeArrowheads="1"/>
          </p:cNvSpPr>
          <p:nvPr/>
        </p:nvSpPr>
        <p:spPr bwMode="auto">
          <a:xfrm>
            <a:off x="3987800" y="3581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AE46025-C7F2-4766-9FE6-5F35CAA382F0}" type="slidenum">
              <a:rPr lang="x-none" sz="1400">
                <a:latin typeface="Arial" pitchFamily="34" charset="0"/>
                <a:cs typeface="Arial" charset="0"/>
              </a:rPr>
              <a:pPr algn="r" eaLnBrk="0" hangingPunct="0"/>
              <a:t>79</a:t>
            </a:fld>
            <a:endParaRPr lang="en-US" sz="1400" dirty="0">
              <a:latin typeface="Arial" pitchFamily="34" charset="0"/>
              <a:cs typeface="Arial" charset="0"/>
            </a:endParaRPr>
          </a:p>
        </p:txBody>
      </p:sp>
      <p:sp>
        <p:nvSpPr>
          <p:cNvPr id="84996" name="Rectangle 2"/>
          <p:cNvSpPr>
            <a:spLocks noGrp="1" noChangeArrowheads="1"/>
          </p:cNvSpPr>
          <p:nvPr>
            <p:ph type="title" idx="4294967295"/>
          </p:nvPr>
        </p:nvSpPr>
        <p:spPr/>
        <p:txBody>
          <a:bodyPr/>
          <a:lstStyle/>
          <a:p>
            <a:pPr eaLnBrk="1" hangingPunct="1"/>
            <a:r>
              <a:rPr lang="en-US" dirty="0" smtClean="0">
                <a:cs typeface="Arial" charset="0"/>
              </a:rPr>
              <a:t>Road Map (Slight Detour)</a:t>
            </a:r>
          </a:p>
        </p:txBody>
      </p:sp>
      <p:sp>
        <p:nvSpPr>
          <p:cNvPr id="8499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solidFill>
                  <a:schemeClr val="folHlink"/>
                </a:solidFill>
              </a:rPr>
              <a:t>MRMW atomic</a:t>
            </a:r>
          </a:p>
          <a:p>
            <a:pPr eaLnBrk="1" hangingPunct="1"/>
            <a:r>
              <a:rPr lang="en-US" smtClean="0">
                <a:solidFill>
                  <a:schemeClr val="folHlink"/>
                </a:solidFill>
              </a:rPr>
              <a:t>Atomic snapshot</a:t>
            </a:r>
          </a:p>
        </p:txBody>
      </p:sp>
      <p:sp>
        <p:nvSpPr>
          <p:cNvPr id="84998" name="Text Box 5"/>
          <p:cNvSpPr txBox="1">
            <a:spLocks noChangeArrowheads="1"/>
          </p:cNvSpPr>
          <p:nvPr/>
        </p:nvSpPr>
        <p:spPr bwMode="auto">
          <a:xfrm>
            <a:off x="4429125" y="3775075"/>
            <a:ext cx="2762103" cy="486287"/>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3200" dirty="0">
                <a:solidFill>
                  <a:srgbClr val="0000FF"/>
                </a:solidFill>
                <a:latin typeface="Arial" pitchFamily="34" charset="0"/>
                <a:cs typeface="Courier New" pitchFamily="49" charset="0"/>
              </a:rPr>
              <a:t>SRSW Atomic</a:t>
            </a:r>
          </a:p>
        </p:txBody>
      </p:sp>
      <p:sp>
        <p:nvSpPr>
          <p:cNvPr id="84999" name="AutoShape 7"/>
          <p:cNvSpPr>
            <a:spLocks noChangeArrowheads="1"/>
          </p:cNvSpPr>
          <p:nvPr/>
        </p:nvSpPr>
        <p:spPr bwMode="auto">
          <a:xfrm rot="509914">
            <a:off x="3975100" y="35448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85000" name="AutoShape 8"/>
          <p:cNvSpPr>
            <a:spLocks noChangeArrowheads="1"/>
          </p:cNvSpPr>
          <p:nvPr/>
        </p:nvSpPr>
        <p:spPr bwMode="auto">
          <a:xfrm rot="10001622">
            <a:off x="4051300" y="41290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8B9DDF-1A7D-4FBD-880E-411890165833}" type="slidenum">
              <a:rPr lang="x-none" sz="1400">
                <a:latin typeface="Arial" pitchFamily="34" charset="0"/>
                <a:cs typeface="Arial" charset="0"/>
              </a:rPr>
              <a:pPr algn="r" eaLnBrk="0" hangingPunct="0"/>
              <a:t>8</a:t>
            </a:fld>
            <a:endParaRPr lang="en-US" sz="1400" dirty="0">
              <a:latin typeface="Arial" pitchFamily="34" charset="0"/>
              <a:cs typeface="Arial" charset="0"/>
            </a:endParaRPr>
          </a:p>
        </p:txBody>
      </p:sp>
      <p:sp>
        <p:nvSpPr>
          <p:cNvPr id="11268" name="Rectangle 2"/>
          <p:cNvSpPr>
            <a:spLocks noGrp="1" noChangeArrowheads="1"/>
          </p:cNvSpPr>
          <p:nvPr>
            <p:ph type="title" idx="4294967295"/>
          </p:nvPr>
        </p:nvSpPr>
        <p:spPr/>
        <p:txBody>
          <a:bodyPr/>
          <a:lstStyle/>
          <a:p>
            <a:pPr eaLnBrk="1" hangingPunct="1"/>
            <a:r>
              <a:rPr lang="en-US" sz="4000" dirty="0" smtClean="0">
                <a:cs typeface="Arial" charset="0"/>
              </a:rPr>
              <a:t>Foundations of Shared Memory </a:t>
            </a:r>
          </a:p>
        </p:txBody>
      </p:sp>
      <p:sp>
        <p:nvSpPr>
          <p:cNvPr id="643075"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1270" name="Group 4"/>
          <p:cNvGrpSpPr>
            <a:grpSpLocks/>
          </p:cNvGrpSpPr>
          <p:nvPr/>
        </p:nvGrpSpPr>
        <p:grpSpPr bwMode="auto">
          <a:xfrm>
            <a:off x="1130300" y="4305300"/>
            <a:ext cx="5638800" cy="1310881"/>
            <a:chOff x="432" y="1206"/>
            <a:chExt cx="4848" cy="1127"/>
          </a:xfrm>
        </p:grpSpPr>
        <p:sp>
          <p:nvSpPr>
            <p:cNvPr id="643077"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1274" name="Group 6"/>
            <p:cNvGrpSpPr>
              <a:grpSpLocks/>
            </p:cNvGrpSpPr>
            <p:nvPr/>
          </p:nvGrpSpPr>
          <p:grpSpPr bwMode="auto">
            <a:xfrm flipH="1">
              <a:off x="432" y="1206"/>
              <a:ext cx="1256" cy="883"/>
              <a:chOff x="3430" y="2851"/>
              <a:chExt cx="1388" cy="1020"/>
            </a:xfrm>
          </p:grpSpPr>
          <p:sp>
            <p:nvSpPr>
              <p:cNvPr id="1128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90" name="Group 8"/>
              <p:cNvGrpSpPr>
                <a:grpSpLocks/>
              </p:cNvGrpSpPr>
              <p:nvPr/>
            </p:nvGrpSpPr>
            <p:grpSpPr bwMode="auto">
              <a:xfrm>
                <a:off x="3622" y="2994"/>
                <a:ext cx="912" cy="816"/>
                <a:chOff x="4290" y="2115"/>
                <a:chExt cx="912" cy="816"/>
              </a:xfrm>
            </p:grpSpPr>
            <p:sp>
              <p:nvSpPr>
                <p:cNvPr id="1129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1275" name="Group 18"/>
            <p:cNvGrpSpPr>
              <a:grpSpLocks/>
            </p:cNvGrpSpPr>
            <p:nvPr/>
          </p:nvGrpSpPr>
          <p:grpSpPr bwMode="auto">
            <a:xfrm>
              <a:off x="4024" y="1206"/>
              <a:ext cx="1256" cy="883"/>
              <a:chOff x="3430" y="2851"/>
              <a:chExt cx="1388" cy="1020"/>
            </a:xfrm>
          </p:grpSpPr>
          <p:sp>
            <p:nvSpPr>
              <p:cNvPr id="1127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79" name="Group 20"/>
              <p:cNvGrpSpPr>
                <a:grpSpLocks/>
              </p:cNvGrpSpPr>
              <p:nvPr/>
            </p:nvGrpSpPr>
            <p:grpSpPr bwMode="auto">
              <a:xfrm>
                <a:off x="3622" y="2994"/>
                <a:ext cx="912" cy="816"/>
                <a:chOff x="4290" y="2115"/>
                <a:chExt cx="912" cy="816"/>
              </a:xfrm>
            </p:grpSpPr>
            <p:sp>
              <p:nvSpPr>
                <p:cNvPr id="1128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128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128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128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127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127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3104" name="Text Box 32"/>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643105" name="Text Box 33"/>
          <p:cNvSpPr txBox="1">
            <a:spLocks noChangeArrowheads="1"/>
          </p:cNvSpPr>
          <p:nvPr/>
        </p:nvSpPr>
        <p:spPr bwMode="auto">
          <a:xfrm>
            <a:off x="1560513" y="2540000"/>
            <a:ext cx="7064375" cy="584775"/>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a:t>
            </a:r>
            <a:r>
              <a:rPr lang="en-US" sz="3200" dirty="0">
                <a:latin typeface="Arial" pitchFamily="34" charset="0"/>
                <a:cs typeface="Courier New" pitchFamily="49" charset="0"/>
              </a:rPr>
              <a:t>can</a:t>
            </a:r>
            <a:r>
              <a:rPr lang="en-US" sz="3200" dirty="0">
                <a:solidFill>
                  <a:srgbClr val="0000FF"/>
                </a:solidFill>
                <a:latin typeface="Arial" pitchFamily="34" charset="0"/>
                <a:cs typeface="Courier New" pitchFamily="49" charset="0"/>
              </a:rPr>
              <a:t> it do?</a:t>
            </a:r>
          </a:p>
        </p:txBody>
      </p:sp>
      <p:sp>
        <p:nvSpPr>
          <p:cNvPr id="36" name="Footer Placeholder 35"/>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9" name="Text Box 40"/>
          <p:cNvSpPr txBox="1">
            <a:spLocks noChangeArrowheads="1"/>
          </p:cNvSpPr>
          <p:nvPr/>
        </p:nvSpPr>
        <p:spPr bwMode="auto">
          <a:xfrm>
            <a:off x="2514601" y="4192588"/>
            <a:ext cx="2959100" cy="978729"/>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Concurrent</a:t>
            </a:r>
          </a:p>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Reading</a:t>
            </a:r>
          </a:p>
        </p:txBody>
      </p:sp>
      <p:sp>
        <p:nvSpPr>
          <p:cNvPr id="8602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CC38245-AB8F-4E70-A3CC-1265818162AE}" type="slidenum">
              <a:rPr lang="x-none" sz="1400">
                <a:latin typeface="Arial" pitchFamily="34" charset="0"/>
                <a:cs typeface="Arial" charset="0"/>
              </a:rPr>
              <a:pPr algn="r" eaLnBrk="0" hangingPunct="0"/>
              <a:t>80</a:t>
            </a:fld>
            <a:endParaRPr lang="en-US" sz="1400" dirty="0">
              <a:latin typeface="Arial" pitchFamily="34" charset="0"/>
              <a:cs typeface="Arial" charset="0"/>
            </a:endParaRPr>
          </a:p>
        </p:txBody>
      </p:sp>
      <p:sp>
        <p:nvSpPr>
          <p:cNvPr id="86021"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6022"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6023"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6024" name="Rectangle 5"/>
          <p:cNvSpPr>
            <a:spLocks noChangeArrowheads="1"/>
          </p:cNvSpPr>
          <p:nvPr/>
        </p:nvSpPr>
        <p:spPr bwMode="auto">
          <a:xfrm>
            <a:off x="7593013" y="2855913"/>
            <a:ext cx="1414462" cy="76041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reader</a:t>
            </a:r>
          </a:p>
        </p:txBody>
      </p:sp>
      <p:grpSp>
        <p:nvGrpSpPr>
          <p:cNvPr id="86025" name="Group 6"/>
          <p:cNvGrpSpPr>
            <a:grpSpLocks/>
          </p:cNvGrpSpPr>
          <p:nvPr/>
        </p:nvGrpSpPr>
        <p:grpSpPr bwMode="auto">
          <a:xfrm flipH="1">
            <a:off x="6324600" y="1651000"/>
            <a:ext cx="1752600" cy="1524000"/>
            <a:chOff x="1248" y="2016"/>
            <a:chExt cx="1104" cy="960"/>
          </a:xfrm>
        </p:grpSpPr>
        <p:grpSp>
          <p:nvGrpSpPr>
            <p:cNvPr id="86042" name="Group 7"/>
            <p:cNvGrpSpPr>
              <a:grpSpLocks/>
            </p:cNvGrpSpPr>
            <p:nvPr/>
          </p:nvGrpSpPr>
          <p:grpSpPr bwMode="auto">
            <a:xfrm>
              <a:off x="1248" y="2016"/>
              <a:ext cx="912" cy="816"/>
              <a:chOff x="3168" y="1824"/>
              <a:chExt cx="912" cy="816"/>
            </a:xfrm>
          </p:grpSpPr>
          <p:sp>
            <p:nvSpPr>
              <p:cNvPr id="8604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604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604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605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4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02"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66FF"/>
                </a:solidFill>
                <a:latin typeface="Arial" pitchFamily="34" charset="0"/>
                <a:cs typeface="Courier New" pitchFamily="49" charset="0"/>
              </a:rPr>
              <a:t>1234</a:t>
            </a:r>
          </a:p>
        </p:txBody>
      </p:sp>
      <p:grpSp>
        <p:nvGrpSpPr>
          <p:cNvPr id="86027" name="Group 19"/>
          <p:cNvGrpSpPr>
            <a:grpSpLocks/>
          </p:cNvGrpSpPr>
          <p:nvPr/>
        </p:nvGrpSpPr>
        <p:grpSpPr bwMode="auto">
          <a:xfrm>
            <a:off x="1879600" y="2260600"/>
            <a:ext cx="1752600" cy="1524000"/>
            <a:chOff x="1248" y="2016"/>
            <a:chExt cx="1104" cy="960"/>
          </a:xfrm>
        </p:grpSpPr>
        <p:grpSp>
          <p:nvGrpSpPr>
            <p:cNvPr id="86031" name="Group 20"/>
            <p:cNvGrpSpPr>
              <a:grpSpLocks/>
            </p:cNvGrpSpPr>
            <p:nvPr/>
          </p:nvGrpSpPr>
          <p:grpSpPr bwMode="auto">
            <a:xfrm>
              <a:off x="1248" y="2016"/>
              <a:ext cx="912" cy="816"/>
              <a:chOff x="3168" y="1824"/>
              <a:chExt cx="912" cy="816"/>
            </a:xfrm>
          </p:grpSpPr>
          <p:sp>
            <p:nvSpPr>
              <p:cNvPr id="86033"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4"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5"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6"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6037"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6038"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6039"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0"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1"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32"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15"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912417" name="Text Box 33"/>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Instead of </a:t>
            </a:r>
            <a:r>
              <a:rPr lang="en-US" sz="2400" b="1" dirty="0">
                <a:solidFill>
                  <a:srgbClr val="FF0000"/>
                </a:solidFill>
                <a:latin typeface="Arial" pitchFamily="34" charset="0"/>
                <a:cs typeface="Courier New" pitchFamily="49" charset="0"/>
              </a:rPr>
              <a:t>5678</a:t>
            </a:r>
            <a:r>
              <a:rPr lang="en-US" sz="2400" b="1" dirty="0">
                <a:solidFill>
                  <a:srgbClr val="0000FF"/>
                </a:solidFill>
                <a:latin typeface="Arial" pitchFamily="34" charset="0"/>
                <a:cs typeface="Courier New" pitchFamily="49" charset="0"/>
              </a:rPr>
              <a:t>…</a:t>
            </a:r>
          </a:p>
        </p:txBody>
      </p:sp>
      <p:sp>
        <p:nvSpPr>
          <p:cNvPr id="912424" name="Text Box 40"/>
          <p:cNvSpPr txBox="1">
            <a:spLocks noChangeArrowheads="1"/>
          </p:cNvSpPr>
          <p:nvPr/>
        </p:nvSpPr>
        <p:spPr bwMode="auto">
          <a:xfrm>
            <a:off x="3200400" y="5410200"/>
            <a:ext cx="5159375" cy="486287"/>
          </a:xfrm>
          <a:prstGeom prst="rect">
            <a:avLst/>
          </a:prstGeom>
          <a:solidFill>
            <a:schemeClr val="bg1"/>
          </a:solid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FF0000"/>
                </a:solidFill>
                <a:latin typeface="Arial" pitchFamily="34" charset="0"/>
                <a:cs typeface="Courier New" pitchFamily="49" charset="0"/>
              </a:rPr>
              <a:t>When is this </a:t>
            </a:r>
            <a:r>
              <a:rPr lang="en-US" sz="3200" b="1" dirty="0" smtClean="0">
                <a:solidFill>
                  <a:srgbClr val="FF0000"/>
                </a:solidFill>
                <a:latin typeface="Arial" pitchFamily="34" charset="0"/>
                <a:cs typeface="Courier New" pitchFamily="49" charset="0"/>
              </a:rPr>
              <a:t>a problem</a:t>
            </a:r>
            <a:r>
              <a:rPr lang="he-IL" sz="3200" b="1" dirty="0">
                <a:solidFill>
                  <a:srgbClr val="FF0000"/>
                </a:solidFill>
                <a:latin typeface="Arial" pitchFamily="34" charset="0"/>
                <a:cs typeface="Courier New" pitchFamily="49" charset="0"/>
              </a:rPr>
              <a:t>?</a:t>
            </a:r>
            <a:endParaRPr lang="en-US" sz="3200" b="1" dirty="0">
              <a:solidFill>
                <a:srgbClr val="FF0000"/>
              </a:solidFill>
              <a:latin typeface="Arial" pitchFamily="34" charset="0"/>
              <a:cs typeface="Courier New" pitchFamily="49" charset="0"/>
            </a:endParaRPr>
          </a:p>
        </p:txBody>
      </p:sp>
      <p:sp>
        <p:nvSpPr>
          <p:cNvPr id="37" name="Footer Placeholder 3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2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2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24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2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402" grpId="0" animBg="1"/>
      <p:bldP spid="912415" grpId="0" animBg="1"/>
      <p:bldP spid="912417" grpId="0"/>
      <p:bldP spid="912424" grpId="0" animBg="1"/>
    </p:bld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97B5B5E-B2B3-4315-908A-10914736C0A7}" type="slidenum">
              <a:rPr lang="x-none" sz="1400">
                <a:latin typeface="Arial" pitchFamily="34" charset="0"/>
                <a:cs typeface="Arial" charset="0"/>
              </a:rPr>
              <a:pPr algn="r" eaLnBrk="0" hangingPunct="0"/>
              <a:t>81</a:t>
            </a:fld>
            <a:endParaRPr lang="en-US" sz="1400" dirty="0">
              <a:latin typeface="Arial" pitchFamily="34" charset="0"/>
              <a:cs typeface="Arial" charset="0"/>
            </a:endParaRPr>
          </a:p>
        </p:txBody>
      </p:sp>
      <p:sp>
        <p:nvSpPr>
          <p:cNvPr id="87044"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7045"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7046"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7047"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7048" name="Group 6"/>
          <p:cNvGrpSpPr>
            <a:grpSpLocks/>
          </p:cNvGrpSpPr>
          <p:nvPr/>
        </p:nvGrpSpPr>
        <p:grpSpPr bwMode="auto">
          <a:xfrm flipH="1">
            <a:off x="6324600" y="1651000"/>
            <a:ext cx="1752600" cy="1524000"/>
            <a:chOff x="1248" y="2016"/>
            <a:chExt cx="1104" cy="960"/>
          </a:xfrm>
        </p:grpSpPr>
        <p:grpSp>
          <p:nvGrpSpPr>
            <p:cNvPr id="87068" name="Group 7"/>
            <p:cNvGrpSpPr>
              <a:grpSpLocks/>
            </p:cNvGrpSpPr>
            <p:nvPr/>
          </p:nvGrpSpPr>
          <p:grpSpPr bwMode="auto">
            <a:xfrm>
              <a:off x="1248" y="2016"/>
              <a:ext cx="912" cy="816"/>
              <a:chOff x="3168" y="1824"/>
              <a:chExt cx="912" cy="816"/>
            </a:xfrm>
          </p:grpSpPr>
          <p:sp>
            <p:nvSpPr>
              <p:cNvPr id="87070"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1"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2"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3"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7074"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7075"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7076"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7"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8"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69"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7049"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5678</a:t>
            </a:r>
          </a:p>
        </p:txBody>
      </p:sp>
      <p:grpSp>
        <p:nvGrpSpPr>
          <p:cNvPr id="87050" name="Group 19"/>
          <p:cNvGrpSpPr>
            <a:grpSpLocks/>
          </p:cNvGrpSpPr>
          <p:nvPr/>
        </p:nvGrpSpPr>
        <p:grpSpPr bwMode="auto">
          <a:xfrm>
            <a:off x="1879600" y="2260600"/>
            <a:ext cx="1752600" cy="1524000"/>
            <a:chOff x="1248" y="2016"/>
            <a:chExt cx="1104" cy="960"/>
          </a:xfrm>
        </p:grpSpPr>
        <p:grpSp>
          <p:nvGrpSpPr>
            <p:cNvPr id="87057" name="Group 20"/>
            <p:cNvGrpSpPr>
              <a:grpSpLocks/>
            </p:cNvGrpSpPr>
            <p:nvPr/>
          </p:nvGrpSpPr>
          <p:grpSpPr bwMode="auto">
            <a:xfrm>
              <a:off x="1248" y="2016"/>
              <a:ext cx="912" cy="816"/>
              <a:chOff x="3168" y="1824"/>
              <a:chExt cx="912" cy="816"/>
            </a:xfrm>
          </p:grpSpPr>
          <p:sp>
            <p:nvSpPr>
              <p:cNvPr id="87059"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0"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1"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2"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7063"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7064"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7065"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6"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7"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58"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6511"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7052"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7053" name="AutoShape 36"/>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4" name="AutoShape 37"/>
          <p:cNvSpPr>
            <a:spLocks noChangeArrowheads="1"/>
          </p:cNvSpPr>
          <p:nvPr/>
        </p:nvSpPr>
        <p:spPr bwMode="auto">
          <a:xfrm>
            <a:off x="4595813" y="50530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5" name="Text Box 38"/>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39" name="Footer Placeholder 38"/>
          <p:cNvSpPr>
            <a:spLocks noGrp="1"/>
          </p:cNvSpPr>
          <p:nvPr>
            <p:ph type="ftr" sz="quarter" idx="10"/>
          </p:nvPr>
        </p:nvSpPr>
        <p:spPr/>
        <p:txBody>
          <a:bodyPr/>
          <a:lstStyle/>
          <a:p>
            <a:pPr>
              <a:defRPr/>
            </a:pPr>
            <a:r>
              <a:rPr lang="en-US" smtClean="0"/>
              <a:t>Art of Multiprocessor Programming</a:t>
            </a:r>
            <a:endParaRPr lang="en-US" dirty="0"/>
          </a:p>
        </p:txBody>
      </p:sp>
      <p:sp>
        <p:nvSpPr>
          <p:cNvPr id="916521" name="Text Box 41"/>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21" grpId="0" animBg="1"/>
    </p:bld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10B13D5-6BD3-4E8C-87AE-156CEDC34CCF}" type="slidenum">
              <a:rPr lang="x-none" sz="1400">
                <a:latin typeface="Arial" pitchFamily="34" charset="0"/>
                <a:cs typeface="Arial" charset="0"/>
              </a:rPr>
              <a:pPr algn="r" eaLnBrk="0" hangingPunct="0"/>
              <a:t>82</a:t>
            </a:fld>
            <a:endParaRPr lang="en-US" sz="1400" dirty="0">
              <a:latin typeface="Arial" pitchFamily="34" charset="0"/>
              <a:cs typeface="Arial" charset="0"/>
            </a:endParaRPr>
          </a:p>
        </p:txBody>
      </p:sp>
      <p:sp>
        <p:nvSpPr>
          <p:cNvPr id="88068"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8069"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8070"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8071"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8072" name="Group 6"/>
          <p:cNvGrpSpPr>
            <a:grpSpLocks/>
          </p:cNvGrpSpPr>
          <p:nvPr/>
        </p:nvGrpSpPr>
        <p:grpSpPr bwMode="auto">
          <a:xfrm flipH="1">
            <a:off x="6324600" y="1651000"/>
            <a:ext cx="1752600" cy="1524000"/>
            <a:chOff x="1248" y="2016"/>
            <a:chExt cx="1104" cy="960"/>
          </a:xfrm>
        </p:grpSpPr>
        <p:grpSp>
          <p:nvGrpSpPr>
            <p:cNvPr id="88093" name="Group 7"/>
            <p:cNvGrpSpPr>
              <a:grpSpLocks/>
            </p:cNvGrpSpPr>
            <p:nvPr/>
          </p:nvGrpSpPr>
          <p:grpSpPr bwMode="auto">
            <a:xfrm>
              <a:off x="1248" y="2016"/>
              <a:ext cx="912" cy="816"/>
              <a:chOff x="3168" y="1824"/>
              <a:chExt cx="912" cy="816"/>
            </a:xfrm>
          </p:grpSpPr>
          <p:sp>
            <p:nvSpPr>
              <p:cNvPr id="88095"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6"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7"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8"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8099"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8100"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8101"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2"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3"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94"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073"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8074" name="Group 19"/>
          <p:cNvGrpSpPr>
            <a:grpSpLocks/>
          </p:cNvGrpSpPr>
          <p:nvPr/>
        </p:nvGrpSpPr>
        <p:grpSpPr bwMode="auto">
          <a:xfrm>
            <a:off x="1879600" y="2260600"/>
            <a:ext cx="1752600" cy="1524000"/>
            <a:chOff x="1248" y="2016"/>
            <a:chExt cx="1104" cy="960"/>
          </a:xfrm>
        </p:grpSpPr>
        <p:grpSp>
          <p:nvGrpSpPr>
            <p:cNvPr id="88082" name="Group 20"/>
            <p:cNvGrpSpPr>
              <a:grpSpLocks/>
            </p:cNvGrpSpPr>
            <p:nvPr/>
          </p:nvGrpSpPr>
          <p:grpSpPr bwMode="auto">
            <a:xfrm>
              <a:off x="1248" y="2016"/>
              <a:ext cx="912" cy="816"/>
              <a:chOff x="3168" y="1824"/>
              <a:chExt cx="912" cy="816"/>
            </a:xfrm>
          </p:grpSpPr>
          <p:sp>
            <p:nvSpPr>
              <p:cNvPr id="88084"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5"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6"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7"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088"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089"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090"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1"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2"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83"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8559"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8076"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8077"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8078"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8079" name="AutoShape 35"/>
          <p:cNvSpPr>
            <a:spLocks noChangeArrowheads="1"/>
          </p:cNvSpPr>
          <p:nvPr/>
        </p:nvSpPr>
        <p:spPr bwMode="auto">
          <a:xfrm>
            <a:off x="31099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8080"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18567" name="Text Box 3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40" name="Footer Placeholder 3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67" grpId="0" animBg="1"/>
    </p:bld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53F8FA-2660-42C1-A099-F99DC7B8D50C}" type="slidenum">
              <a:rPr lang="x-none" sz="1400">
                <a:latin typeface="Arial" pitchFamily="34" charset="0"/>
                <a:cs typeface="Arial" charset="0"/>
              </a:rPr>
              <a:pPr algn="r" eaLnBrk="0" hangingPunct="0"/>
              <a:t>83</a:t>
            </a:fld>
            <a:endParaRPr lang="en-US" sz="1400" dirty="0">
              <a:latin typeface="Arial" pitchFamily="34" charset="0"/>
              <a:cs typeface="Arial" charset="0"/>
            </a:endParaRPr>
          </a:p>
        </p:txBody>
      </p:sp>
      <p:sp>
        <p:nvSpPr>
          <p:cNvPr id="89092"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89093"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9094"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9095"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9096" name="Group 6"/>
          <p:cNvGrpSpPr>
            <a:grpSpLocks/>
          </p:cNvGrpSpPr>
          <p:nvPr/>
        </p:nvGrpSpPr>
        <p:grpSpPr bwMode="auto">
          <a:xfrm flipH="1">
            <a:off x="6324600" y="1651000"/>
            <a:ext cx="1752600" cy="1524000"/>
            <a:chOff x="1248" y="2016"/>
            <a:chExt cx="1104" cy="960"/>
          </a:xfrm>
        </p:grpSpPr>
        <p:grpSp>
          <p:nvGrpSpPr>
            <p:cNvPr id="89120" name="Group 7"/>
            <p:cNvGrpSpPr>
              <a:grpSpLocks/>
            </p:cNvGrpSpPr>
            <p:nvPr/>
          </p:nvGrpSpPr>
          <p:grpSpPr bwMode="auto">
            <a:xfrm>
              <a:off x="1248" y="2016"/>
              <a:ext cx="912" cy="816"/>
              <a:chOff x="3168" y="1824"/>
              <a:chExt cx="912" cy="816"/>
            </a:xfrm>
          </p:grpSpPr>
          <p:sp>
            <p:nvSpPr>
              <p:cNvPr id="89122"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3"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4"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5"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9126"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9127"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9128"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29"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30"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21"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9097"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9098" name="Group 19"/>
          <p:cNvGrpSpPr>
            <a:grpSpLocks/>
          </p:cNvGrpSpPr>
          <p:nvPr/>
        </p:nvGrpSpPr>
        <p:grpSpPr bwMode="auto">
          <a:xfrm>
            <a:off x="1879600" y="2260600"/>
            <a:ext cx="1752600" cy="1524000"/>
            <a:chOff x="1248" y="2016"/>
            <a:chExt cx="1104" cy="960"/>
          </a:xfrm>
        </p:grpSpPr>
        <p:grpSp>
          <p:nvGrpSpPr>
            <p:cNvPr id="89109" name="Group 20"/>
            <p:cNvGrpSpPr>
              <a:grpSpLocks/>
            </p:cNvGrpSpPr>
            <p:nvPr/>
          </p:nvGrpSpPr>
          <p:grpSpPr bwMode="auto">
            <a:xfrm>
              <a:off x="1248" y="2016"/>
              <a:ext cx="912" cy="816"/>
              <a:chOff x="3168" y="1824"/>
              <a:chExt cx="912" cy="816"/>
            </a:xfrm>
          </p:grpSpPr>
          <p:sp>
            <p:nvSpPr>
              <p:cNvPr id="89111"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2"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3"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4"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9115"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9116"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9117"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8"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9"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10"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0607"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9100"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9101"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9102"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9103" name="AutoShape 35"/>
          <p:cNvSpPr>
            <a:spLocks noChangeArrowheads="1"/>
          </p:cNvSpPr>
          <p:nvPr/>
        </p:nvSpPr>
        <p:spPr bwMode="auto">
          <a:xfrm>
            <a:off x="3287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read(</a:t>
            </a:r>
            <a:r>
              <a:rPr lang="en-US" b="1" dirty="0" smtClean="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9104"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89105" name="AutoShape 38"/>
          <p:cNvSpPr>
            <a:spLocks noChangeArrowheads="1"/>
          </p:cNvSpPr>
          <p:nvPr/>
        </p:nvSpPr>
        <p:spPr bwMode="auto">
          <a:xfrm>
            <a:off x="773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err="1" smtClean="0">
                <a:latin typeface="Arial" pitchFamily="34" charset="0"/>
                <a:cs typeface="Courier New" pitchFamily="49" charset="0"/>
              </a:rPr>
              <a:t>Reg</a:t>
            </a:r>
            <a:r>
              <a:rPr lang="en-US" b="1" dirty="0" smtClean="0">
                <a:latin typeface="Arial" pitchFamily="34" charset="0"/>
                <a:cs typeface="Courier New" pitchFamily="49" charset="0"/>
              </a:rPr>
              <a:t> read(</a:t>
            </a:r>
            <a:r>
              <a:rPr lang="en-US" b="1" dirty="0" smtClean="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20615" name="Text Box 39"/>
          <p:cNvSpPr txBox="1">
            <a:spLocks noChangeArrowheads="1"/>
          </p:cNvSpPr>
          <p:nvPr/>
        </p:nvSpPr>
        <p:spPr bwMode="auto">
          <a:xfrm rot="-1437750">
            <a:off x="4577534" y="3550924"/>
            <a:ext cx="2762295" cy="1588127"/>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not</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920616" name="Line 40"/>
          <p:cNvSpPr>
            <a:spLocks noChangeShapeType="1"/>
          </p:cNvSpPr>
          <p:nvPr/>
        </p:nvSpPr>
        <p:spPr bwMode="auto">
          <a:xfrm>
            <a:off x="3138488" y="5430838"/>
            <a:ext cx="0" cy="665162"/>
          </a:xfrm>
          <a:prstGeom prst="line">
            <a:avLst/>
          </a:prstGeom>
          <a:noFill/>
          <a:ln w="76200">
            <a:solidFill>
              <a:schemeClr val="accent2"/>
            </a:solidFill>
            <a:prstDash val="sysDot"/>
            <a:round/>
            <a:headEnd/>
            <a:tailEnd/>
          </a:ln>
        </p:spPr>
        <p:txBody>
          <a:bodyPr wrap="none" anchor="ctr"/>
          <a:lstStyle/>
          <a:p>
            <a:endParaRPr lang="en-US"/>
          </a:p>
        </p:txBody>
      </p:sp>
      <p:sp>
        <p:nvSpPr>
          <p:cNvPr id="920617" name="AutoShape 41"/>
          <p:cNvSpPr>
            <a:spLocks noChangeArrowheads="1"/>
          </p:cNvSpPr>
          <p:nvPr/>
        </p:nvSpPr>
        <p:spPr bwMode="auto">
          <a:xfrm>
            <a:off x="361950" y="5875338"/>
            <a:ext cx="2351088" cy="631825"/>
          </a:xfrm>
          <a:prstGeom prst="wedgeRoundRectCallout">
            <a:avLst>
              <a:gd name="adj1" fmla="val 64181"/>
              <a:gd name="adj2" fmla="val -17588"/>
              <a:gd name="adj3" fmla="val 16667"/>
            </a:avLst>
          </a:prstGeom>
          <a:solidFill>
            <a:srgbClr val="DDDDDD"/>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Write 5678 happened</a:t>
            </a:r>
          </a:p>
        </p:txBody>
      </p:sp>
      <p:sp>
        <p:nvSpPr>
          <p:cNvPr id="43" name="Footer Placeholder 4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06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06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0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5" grpId="0" animBg="1"/>
      <p:bldP spid="920616" grpId="0" animBg="1"/>
      <p:bldP spid="920617" grpId="0" animBg="1"/>
    </p:bld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 name="Rectangle 79"/>
          <p:cNvSpPr>
            <a:spLocks noChangeArrowheads="1"/>
          </p:cNvSpPr>
          <p:nvPr/>
        </p:nvSpPr>
        <p:spPr bwMode="auto">
          <a:xfrm>
            <a:off x="6362700" y="3328086"/>
            <a:ext cx="2451100" cy="456514"/>
          </a:xfrm>
          <a:prstGeom prst="rect">
            <a:avLst/>
          </a:prstGeom>
          <a:solidFill>
            <a:srgbClr val="0000FF"/>
          </a:solidFill>
          <a:ln w="38100" algn="ctr">
            <a:solidFill>
              <a:srgbClr val="0000FF"/>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901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04D25F-2880-40E8-A89D-2C4FC8291782}" type="slidenum">
              <a:rPr lang="x-none" sz="1400">
                <a:latin typeface="Arial" pitchFamily="34" charset="0"/>
                <a:cs typeface="Arial" charset="0"/>
              </a:rPr>
              <a:pPr algn="r" eaLnBrk="0" hangingPunct="0"/>
              <a:t>84</a:t>
            </a:fld>
            <a:endParaRPr lang="en-US" sz="1400" dirty="0">
              <a:latin typeface="Arial" pitchFamily="34" charset="0"/>
              <a:cs typeface="Arial" charset="0"/>
            </a:endParaRPr>
          </a:p>
        </p:txBody>
      </p:sp>
      <p:sp>
        <p:nvSpPr>
          <p:cNvPr id="90116" name="Rectangle 2"/>
          <p:cNvSpPr>
            <a:spLocks noGrp="1" noChangeArrowheads="1"/>
          </p:cNvSpPr>
          <p:nvPr>
            <p:ph type="title" idx="4294967295"/>
          </p:nvPr>
        </p:nvSpPr>
        <p:spPr/>
        <p:txBody>
          <a:bodyPr/>
          <a:lstStyle/>
          <a:p>
            <a:pPr eaLnBrk="1" hangingPunct="1"/>
            <a:r>
              <a:rPr lang="en-US" dirty="0" err="1" smtClean="0">
                <a:cs typeface="Arial" charset="0"/>
              </a:rPr>
              <a:t>Timestamped</a:t>
            </a:r>
            <a:r>
              <a:rPr lang="en-US" dirty="0" smtClean="0">
                <a:cs typeface="Arial" charset="0"/>
              </a:rPr>
              <a:t> Values</a:t>
            </a:r>
          </a:p>
        </p:txBody>
      </p:sp>
      <p:sp>
        <p:nvSpPr>
          <p:cNvPr id="90117" name="Rectangle 4"/>
          <p:cNvSpPr>
            <a:spLocks noChangeArrowheads="1"/>
          </p:cNvSpPr>
          <p:nvPr/>
        </p:nvSpPr>
        <p:spPr bwMode="auto">
          <a:xfrm>
            <a:off x="2436813" y="4494213"/>
            <a:ext cx="2704587"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value and stamp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together</a:t>
            </a:r>
          </a:p>
        </p:txBody>
      </p:sp>
      <p:sp>
        <p:nvSpPr>
          <p:cNvPr id="90118" name="Rectangle 5"/>
          <p:cNvSpPr>
            <a:spLocks noChangeArrowheads="1"/>
          </p:cNvSpPr>
          <p:nvPr/>
        </p:nvSpPr>
        <p:spPr bwMode="auto">
          <a:xfrm>
            <a:off x="5307013" y="3922713"/>
            <a:ext cx="3608387" cy="1717393"/>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saves last </a:t>
            </a:r>
            <a:r>
              <a:rPr lang="en-US" sz="2400" b="1" dirty="0" smtClean="0">
                <a:solidFill>
                  <a:srgbClr val="0000FF"/>
                </a:solidFill>
                <a:latin typeface="Arial" pitchFamily="34" charset="0"/>
                <a:cs typeface="Courier New" pitchFamily="49" charset="0"/>
              </a:rPr>
              <a:t>value &amp; stamp read</a:t>
            </a:r>
          </a:p>
          <a:p>
            <a:pPr marL="231775" indent="-231775" eaLnBrk="0" hangingPunct="0">
              <a:lnSpc>
                <a:spcPct val="80000"/>
              </a:lnSpc>
              <a:spcBef>
                <a:spcPct val="20000"/>
              </a:spcBef>
            </a:pPr>
            <a:r>
              <a:rPr lang="en-US" sz="2400" b="1" dirty="0" smtClean="0">
                <a:solidFill>
                  <a:srgbClr val="0000FF"/>
                </a:solidFill>
                <a:latin typeface="Arial" pitchFamily="34" charset="0"/>
                <a:cs typeface="Courier New" pitchFamily="49" charset="0"/>
              </a:rPr>
              <a:t>returns </a:t>
            </a:r>
            <a:r>
              <a:rPr lang="en-US" sz="2400" b="1" dirty="0">
                <a:solidFill>
                  <a:srgbClr val="0000FF"/>
                </a:solidFill>
                <a:latin typeface="Arial" pitchFamily="34" charset="0"/>
                <a:cs typeface="Courier New" pitchFamily="49" charset="0"/>
              </a:rPr>
              <a:t>new value only if </a:t>
            </a:r>
            <a:r>
              <a:rPr lang="en-US" sz="2400" b="1" dirty="0" smtClean="0">
                <a:solidFill>
                  <a:srgbClr val="0000FF"/>
                </a:solidFill>
                <a:latin typeface="Arial" pitchFamily="34" charset="0"/>
                <a:cs typeface="Courier New" pitchFamily="49" charset="0"/>
              </a:rPr>
              <a:t>stamp is higher </a:t>
            </a:r>
            <a:endParaRPr lang="en-US" sz="2400" b="1" dirty="0">
              <a:solidFill>
                <a:srgbClr val="0000FF"/>
              </a:solidFill>
              <a:latin typeface="Arial" pitchFamily="34" charset="0"/>
              <a:cs typeface="Courier New" pitchFamily="49" charset="0"/>
            </a:endParaRP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a:t>
            </a:r>
          </a:p>
        </p:txBody>
      </p:sp>
      <p:sp>
        <p:nvSpPr>
          <p:cNvPr id="818216" name="Line 40"/>
          <p:cNvSpPr>
            <a:spLocks noChangeShapeType="1"/>
          </p:cNvSpPr>
          <p:nvPr/>
        </p:nvSpPr>
        <p:spPr bwMode="auto">
          <a:xfrm>
            <a:off x="4489450" y="2933700"/>
            <a:ext cx="0" cy="4826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57" name="Rectangle 3"/>
          <p:cNvSpPr>
            <a:spLocks noChangeArrowheads="1"/>
          </p:cNvSpPr>
          <p:nvPr/>
        </p:nvSpPr>
        <p:spPr bwMode="auto">
          <a:xfrm>
            <a:off x="4584700" y="3008313"/>
            <a:ext cx="10922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sp>
        <p:nvSpPr>
          <p:cNvPr id="90158" name="Rectangle 32"/>
          <p:cNvSpPr>
            <a:spLocks noChangeArrowheads="1"/>
          </p:cNvSpPr>
          <p:nvPr/>
        </p:nvSpPr>
        <p:spPr bwMode="auto">
          <a:xfrm>
            <a:off x="3251200" y="3021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0147" name="Freeform 43"/>
          <p:cNvSpPr>
            <a:spLocks/>
          </p:cNvSpPr>
          <p:nvPr/>
        </p:nvSpPr>
        <p:spPr bwMode="auto">
          <a:xfrm flipH="1">
            <a:off x="6629400" y="20320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8" name="Freeform 44"/>
          <p:cNvSpPr>
            <a:spLocks/>
          </p:cNvSpPr>
          <p:nvPr/>
        </p:nvSpPr>
        <p:spPr bwMode="auto">
          <a:xfrm flipH="1">
            <a:off x="6959600" y="18034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9" name="Freeform 45"/>
          <p:cNvSpPr>
            <a:spLocks/>
          </p:cNvSpPr>
          <p:nvPr/>
        </p:nvSpPr>
        <p:spPr bwMode="auto">
          <a:xfrm flipH="1">
            <a:off x="7315200" y="1651000"/>
            <a:ext cx="228600" cy="45720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50" name="Freeform 46"/>
          <p:cNvSpPr>
            <a:spLocks/>
          </p:cNvSpPr>
          <p:nvPr/>
        </p:nvSpPr>
        <p:spPr bwMode="auto">
          <a:xfrm flipH="1">
            <a:off x="6705600" y="1651000"/>
            <a:ext cx="1252538" cy="849313"/>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0151" name="Freeform 47"/>
          <p:cNvSpPr>
            <a:spLocks/>
          </p:cNvSpPr>
          <p:nvPr/>
        </p:nvSpPr>
        <p:spPr bwMode="auto">
          <a:xfrm flipH="1">
            <a:off x="7162800" y="1803400"/>
            <a:ext cx="779463" cy="900113"/>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0152" name="Freeform 48"/>
          <p:cNvSpPr>
            <a:spLocks/>
          </p:cNvSpPr>
          <p:nvPr/>
        </p:nvSpPr>
        <p:spPr bwMode="auto">
          <a:xfrm flipH="1">
            <a:off x="6705600" y="2184400"/>
            <a:ext cx="482600" cy="519113"/>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0153" name="Freeform 49"/>
          <p:cNvSpPr>
            <a:spLocks/>
          </p:cNvSpPr>
          <p:nvPr/>
        </p:nvSpPr>
        <p:spPr bwMode="auto">
          <a:xfrm flipH="1">
            <a:off x="7162800" y="2413000"/>
            <a:ext cx="381000" cy="53340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4" name="Freeform 50"/>
          <p:cNvSpPr>
            <a:spLocks/>
          </p:cNvSpPr>
          <p:nvPr/>
        </p:nvSpPr>
        <p:spPr bwMode="auto">
          <a:xfrm flipH="1">
            <a:off x="7467600" y="2184400"/>
            <a:ext cx="381000" cy="45720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5" name="Freeform 51"/>
          <p:cNvSpPr>
            <a:spLocks/>
          </p:cNvSpPr>
          <p:nvPr/>
        </p:nvSpPr>
        <p:spPr bwMode="auto">
          <a:xfrm flipH="1">
            <a:off x="7772400" y="1955800"/>
            <a:ext cx="304800" cy="45720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6" name="Freeform 52"/>
          <p:cNvSpPr>
            <a:spLocks/>
          </p:cNvSpPr>
          <p:nvPr/>
        </p:nvSpPr>
        <p:spPr bwMode="auto">
          <a:xfrm flipH="1">
            <a:off x="6324600" y="2870200"/>
            <a:ext cx="1219200" cy="30480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0136" name="Freeform 67"/>
          <p:cNvSpPr>
            <a:spLocks/>
          </p:cNvSpPr>
          <p:nvPr/>
        </p:nvSpPr>
        <p:spPr bwMode="auto">
          <a:xfrm>
            <a:off x="2565400" y="224155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7" name="Freeform 68"/>
          <p:cNvSpPr>
            <a:spLocks/>
          </p:cNvSpPr>
          <p:nvPr/>
        </p:nvSpPr>
        <p:spPr bwMode="auto">
          <a:xfrm>
            <a:off x="2290233" y="203962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8" name="Freeform 69"/>
          <p:cNvSpPr>
            <a:spLocks/>
          </p:cNvSpPr>
          <p:nvPr/>
        </p:nvSpPr>
        <p:spPr bwMode="auto">
          <a:xfrm>
            <a:off x="1993900" y="1905000"/>
            <a:ext cx="190500" cy="40386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9" name="Freeform 70"/>
          <p:cNvSpPr>
            <a:spLocks/>
          </p:cNvSpPr>
          <p:nvPr/>
        </p:nvSpPr>
        <p:spPr bwMode="auto">
          <a:xfrm>
            <a:off x="1648619" y="1905000"/>
            <a:ext cx="1043781" cy="750226"/>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0140" name="Freeform 71"/>
          <p:cNvSpPr>
            <a:spLocks/>
          </p:cNvSpPr>
          <p:nvPr/>
        </p:nvSpPr>
        <p:spPr bwMode="auto">
          <a:xfrm>
            <a:off x="1661848" y="2039620"/>
            <a:ext cx="649552" cy="795099"/>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0141" name="Freeform 72"/>
          <p:cNvSpPr>
            <a:spLocks/>
          </p:cNvSpPr>
          <p:nvPr/>
        </p:nvSpPr>
        <p:spPr bwMode="auto">
          <a:xfrm>
            <a:off x="2290233" y="2376170"/>
            <a:ext cx="402167" cy="458549"/>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0142" name="Freeform 73"/>
          <p:cNvSpPr>
            <a:spLocks/>
          </p:cNvSpPr>
          <p:nvPr/>
        </p:nvSpPr>
        <p:spPr bwMode="auto">
          <a:xfrm>
            <a:off x="1993900" y="2578100"/>
            <a:ext cx="317500" cy="47117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3" name="Freeform 74"/>
          <p:cNvSpPr>
            <a:spLocks/>
          </p:cNvSpPr>
          <p:nvPr/>
        </p:nvSpPr>
        <p:spPr bwMode="auto">
          <a:xfrm>
            <a:off x="1739900" y="2376170"/>
            <a:ext cx="317500" cy="40386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4" name="Freeform 75"/>
          <p:cNvSpPr>
            <a:spLocks/>
          </p:cNvSpPr>
          <p:nvPr/>
        </p:nvSpPr>
        <p:spPr bwMode="auto">
          <a:xfrm>
            <a:off x="1549400" y="2174240"/>
            <a:ext cx="254000" cy="40386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35" name="Freeform 76"/>
          <p:cNvSpPr>
            <a:spLocks/>
          </p:cNvSpPr>
          <p:nvPr/>
        </p:nvSpPr>
        <p:spPr bwMode="auto">
          <a:xfrm>
            <a:off x="1993900" y="2981960"/>
            <a:ext cx="1016000" cy="26924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18211" name="Line 35"/>
          <p:cNvSpPr>
            <a:spLocks noChangeShapeType="1"/>
          </p:cNvSpPr>
          <p:nvPr/>
        </p:nvSpPr>
        <p:spPr bwMode="auto">
          <a:xfrm>
            <a:off x="3854450" y="3302000"/>
            <a:ext cx="0" cy="4699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30" name="Rectangle 31"/>
          <p:cNvSpPr>
            <a:spLocks noChangeArrowheads="1"/>
          </p:cNvSpPr>
          <p:nvPr/>
        </p:nvSpPr>
        <p:spPr bwMode="auto">
          <a:xfrm>
            <a:off x="3873500" y="33512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31" name="Rectangle 33"/>
          <p:cNvSpPr>
            <a:spLocks noChangeArrowheads="1"/>
          </p:cNvSpPr>
          <p:nvPr/>
        </p:nvSpPr>
        <p:spPr bwMode="auto">
          <a:xfrm>
            <a:off x="2641600" y="33639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0123" name="AutoShape 77"/>
          <p:cNvSpPr>
            <a:spLocks/>
          </p:cNvSpPr>
          <p:nvPr/>
        </p:nvSpPr>
        <p:spPr bwMode="auto">
          <a:xfrm rot="5400000">
            <a:off x="3727450" y="2832100"/>
            <a:ext cx="469900" cy="2590800"/>
          </a:xfrm>
          <a:prstGeom prst="rightBrace">
            <a:avLst>
              <a:gd name="adj1" fmla="val 40991"/>
              <a:gd name="adj2" fmla="val 50000"/>
            </a:avLst>
          </a:prstGeom>
          <a:noFill/>
          <a:ln w="38100">
            <a:solidFill>
              <a:srgbClr val="FF0000"/>
            </a:solidFill>
            <a:round/>
            <a:headEnd/>
            <a:tailEnd/>
          </a:ln>
        </p:spPr>
        <p:txBody>
          <a:bodyPr anchor="ctr">
            <a:no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18256"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25" name="Rectangle 84"/>
          <p:cNvSpPr>
            <a:spLocks noChangeArrowheads="1"/>
          </p:cNvSpPr>
          <p:nvPr/>
        </p:nvSpPr>
        <p:spPr bwMode="auto">
          <a:xfrm>
            <a:off x="7569200" y="3402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26" name="Rectangle 85"/>
          <p:cNvSpPr>
            <a:spLocks noChangeArrowheads="1"/>
          </p:cNvSpPr>
          <p:nvPr/>
        </p:nvSpPr>
        <p:spPr bwMode="auto">
          <a:xfrm>
            <a:off x="6426200" y="33766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49" name="Footer Placeholder 48"/>
          <p:cNvSpPr>
            <a:spLocks noGrp="1"/>
          </p:cNvSpPr>
          <p:nvPr>
            <p:ph type="ftr" sz="quarter" idx="10"/>
          </p:nvPr>
        </p:nvSpPr>
        <p:spPr/>
        <p:txBody>
          <a:bodyPr/>
          <a:lstStyle/>
          <a:p>
            <a:pPr>
              <a:defRPr/>
            </a:pPr>
            <a:r>
              <a:rPr lang="en-US" smtClean="0"/>
              <a:t>Art of Multiprocessor Programming</a:t>
            </a:r>
            <a:endParaRPr lang="en-US" dirty="0"/>
          </a:p>
        </p:txBody>
      </p:sp>
      <p:grpSp>
        <p:nvGrpSpPr>
          <p:cNvPr id="51" name="Group 92"/>
          <p:cNvGrpSpPr>
            <a:grpSpLocks/>
          </p:cNvGrpSpPr>
          <p:nvPr/>
        </p:nvGrpSpPr>
        <p:grpSpPr bwMode="auto">
          <a:xfrm>
            <a:off x="3251200" y="2933700"/>
            <a:ext cx="2463800" cy="482600"/>
            <a:chOff x="2048" y="1848"/>
            <a:chExt cx="1552" cy="304"/>
          </a:xfrm>
        </p:grpSpPr>
        <p:grpSp>
          <p:nvGrpSpPr>
            <p:cNvPr id="52" name="Group 38"/>
            <p:cNvGrpSpPr>
              <a:grpSpLocks/>
            </p:cNvGrpSpPr>
            <p:nvPr/>
          </p:nvGrpSpPr>
          <p:grpSpPr bwMode="auto">
            <a:xfrm>
              <a:off x="2056" y="1848"/>
              <a:ext cx="1544" cy="304"/>
              <a:chOff x="1800" y="2536"/>
              <a:chExt cx="1512" cy="296"/>
            </a:xfrm>
          </p:grpSpPr>
          <p:sp>
            <p:nvSpPr>
              <p:cNvPr id="55" name="Rectangle 3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56" name="Line 4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3" name="Rectangle 3"/>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54" name="Rectangle 3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1:45</a:t>
              </a:r>
            </a:p>
          </p:txBody>
        </p:sp>
      </p:grpSp>
      <p:grpSp>
        <p:nvGrpSpPr>
          <p:cNvPr id="57" name="Group 93"/>
          <p:cNvGrpSpPr>
            <a:grpSpLocks/>
          </p:cNvGrpSpPr>
          <p:nvPr/>
        </p:nvGrpSpPr>
        <p:grpSpPr bwMode="auto">
          <a:xfrm>
            <a:off x="2641600" y="3302000"/>
            <a:ext cx="2438400" cy="469900"/>
            <a:chOff x="1664" y="2080"/>
            <a:chExt cx="1536" cy="296"/>
          </a:xfrm>
        </p:grpSpPr>
        <p:grpSp>
          <p:nvGrpSpPr>
            <p:cNvPr id="58" name="Group 37"/>
            <p:cNvGrpSpPr>
              <a:grpSpLocks/>
            </p:cNvGrpSpPr>
            <p:nvPr/>
          </p:nvGrpSpPr>
          <p:grpSpPr bwMode="auto">
            <a:xfrm>
              <a:off x="1672" y="2080"/>
              <a:ext cx="1512" cy="296"/>
              <a:chOff x="1800" y="2536"/>
              <a:chExt cx="1512" cy="296"/>
            </a:xfrm>
          </p:grpSpPr>
          <p:sp>
            <p:nvSpPr>
              <p:cNvPr id="61" name="Rectangle 34"/>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2" name="Line 35"/>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9" name="Rectangle 31"/>
            <p:cNvSpPr>
              <a:spLocks noChangeArrowheads="1"/>
            </p:cNvSpPr>
            <p:nvPr/>
          </p:nvSpPr>
          <p:spPr bwMode="auto">
            <a:xfrm>
              <a:off x="2440" y="2111"/>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5678</a:t>
              </a:r>
            </a:p>
          </p:txBody>
        </p:sp>
        <p:sp>
          <p:nvSpPr>
            <p:cNvPr id="60" name="Rectangle 33"/>
            <p:cNvSpPr>
              <a:spLocks noChangeArrowheads="1"/>
            </p:cNvSpPr>
            <p:nvPr/>
          </p:nvSpPr>
          <p:spPr bwMode="auto">
            <a:xfrm>
              <a:off x="1664" y="2119"/>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2:00</a:t>
              </a:r>
            </a:p>
          </p:txBody>
        </p:sp>
      </p:grpSp>
      <p:sp>
        <p:nvSpPr>
          <p:cNvPr id="65"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3553BC-CAC7-44EA-9BD6-00C9A3751B11}" type="slidenum">
              <a:rPr lang="x-none" sz="1400">
                <a:latin typeface="Arial" pitchFamily="34" charset="0"/>
                <a:cs typeface="Arial" charset="0"/>
              </a:rPr>
              <a:pPr algn="r" eaLnBrk="0" hangingPunct="0"/>
              <a:t>85</a:t>
            </a:fld>
            <a:endParaRPr lang="en-US" sz="1400" dirty="0">
              <a:latin typeface="Arial" pitchFamily="34" charset="0"/>
              <a:cs typeface="Arial" charset="0"/>
            </a:endParaRPr>
          </a:p>
        </p:txBody>
      </p:sp>
      <p:sp>
        <p:nvSpPr>
          <p:cNvPr id="91140" name="Rectangle 2"/>
          <p:cNvSpPr>
            <a:spLocks noGrp="1" noChangeArrowheads="1"/>
          </p:cNvSpPr>
          <p:nvPr>
            <p:ph type="title" idx="4294967295"/>
          </p:nvPr>
        </p:nvSpPr>
        <p:spPr/>
        <p:txBody>
          <a:bodyPr/>
          <a:lstStyle/>
          <a:p>
            <a:pPr eaLnBrk="1" hangingPunct="1"/>
            <a:r>
              <a:rPr lang="en-US" sz="4000" dirty="0" smtClean="0">
                <a:cs typeface="Arial" charset="0"/>
              </a:rPr>
              <a:t>SRSW Atomic From SRSW Regular </a:t>
            </a:r>
          </a:p>
        </p:txBody>
      </p:sp>
      <p:sp>
        <p:nvSpPr>
          <p:cNvPr id="91141" name="Rectangle 4"/>
          <p:cNvSpPr>
            <a:spLocks noChangeArrowheads="1"/>
          </p:cNvSpPr>
          <p:nvPr/>
        </p:nvSpPr>
        <p:spPr bwMode="auto">
          <a:xfrm>
            <a:off x="595313" y="1370013"/>
            <a:ext cx="1023037"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a:t>
            </a:r>
          </a:p>
        </p:txBody>
      </p:sp>
      <p:sp>
        <p:nvSpPr>
          <p:cNvPr id="91142" name="Rectangle 5"/>
          <p:cNvSpPr>
            <a:spLocks noChangeArrowheads="1"/>
          </p:cNvSpPr>
          <p:nvPr/>
        </p:nvSpPr>
        <p:spPr bwMode="auto">
          <a:xfrm>
            <a:off x="7593013" y="2855913"/>
            <a:ext cx="11652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2" name="Group 6"/>
          <p:cNvGrpSpPr>
            <a:grpSpLocks/>
          </p:cNvGrpSpPr>
          <p:nvPr/>
        </p:nvGrpSpPr>
        <p:grpSpPr bwMode="auto">
          <a:xfrm flipH="1">
            <a:off x="6324600" y="1651000"/>
            <a:ext cx="1752600" cy="1524000"/>
            <a:chOff x="1248" y="2016"/>
            <a:chExt cx="1104" cy="960"/>
          </a:xfrm>
        </p:grpSpPr>
        <p:grpSp>
          <p:nvGrpSpPr>
            <p:cNvPr id="3" name="Group 7"/>
            <p:cNvGrpSpPr>
              <a:grpSpLocks/>
            </p:cNvGrpSpPr>
            <p:nvPr/>
          </p:nvGrpSpPr>
          <p:grpSpPr bwMode="auto">
            <a:xfrm>
              <a:off x="1248" y="2016"/>
              <a:ext cx="912" cy="816"/>
              <a:chOff x="3168" y="1824"/>
              <a:chExt cx="912" cy="816"/>
            </a:xfrm>
          </p:grpSpPr>
          <p:sp>
            <p:nvSpPr>
              <p:cNvPr id="91181"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2"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3"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4"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1185"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1186"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1187"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8"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9"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80"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2642" name="AutoShape 18"/>
          <p:cNvSpPr>
            <a:spLocks noChangeArrowheads="1"/>
          </p:cNvSpPr>
          <p:nvPr/>
        </p:nvSpPr>
        <p:spPr bwMode="auto">
          <a:xfrm>
            <a:off x="4572000" y="3352800"/>
            <a:ext cx="4419600" cy="983873"/>
          </a:xfrm>
          <a:prstGeom prst="cloudCallout">
            <a:avLst>
              <a:gd name="adj1" fmla="val 940"/>
              <a:gd name="adj2" fmla="val -96745"/>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000" b="1" dirty="0">
                <a:solidFill>
                  <a:srgbClr val="0000FF"/>
                </a:solidFill>
                <a:latin typeface="Arial" pitchFamily="34" charset="0"/>
                <a:cs typeface="Courier New" pitchFamily="49" charset="0"/>
              </a:rPr>
              <a:t>1:45 1234 </a:t>
            </a:r>
            <a:r>
              <a:rPr lang="en-US" sz="2000" b="1" dirty="0" smtClean="0">
                <a:latin typeface="Arial" pitchFamily="34" charset="0"/>
                <a:cs typeface="Courier New" pitchFamily="49" charset="0"/>
              </a:rPr>
              <a:t>&lt;</a:t>
            </a:r>
            <a:r>
              <a:rPr lang="en-US" sz="2000" b="1" dirty="0" smtClean="0">
                <a:solidFill>
                  <a:srgbClr val="0000FF"/>
                </a:solidFill>
                <a:latin typeface="Arial" pitchFamily="34" charset="0"/>
                <a:cs typeface="Courier New" pitchFamily="49" charset="0"/>
              </a:rPr>
              <a:t> </a:t>
            </a:r>
            <a:r>
              <a:rPr lang="en-US" sz="2000" b="1" dirty="0">
                <a:solidFill>
                  <a:srgbClr val="0000FF"/>
                </a:solidFill>
                <a:latin typeface="Arial" pitchFamily="34" charset="0"/>
                <a:cs typeface="Courier New" pitchFamily="49" charset="0"/>
              </a:rPr>
              <a:t>2:00 </a:t>
            </a:r>
            <a:r>
              <a:rPr lang="en-US" sz="2000" b="1" dirty="0" smtClean="0">
                <a:solidFill>
                  <a:srgbClr val="0000FF"/>
                </a:solidFill>
                <a:latin typeface="Arial" pitchFamily="34" charset="0"/>
                <a:cs typeface="Courier New" pitchFamily="49" charset="0"/>
              </a:rPr>
              <a:t>5678 </a:t>
            </a:r>
            <a:endParaRPr lang="en-US" sz="2000" b="1" dirty="0">
              <a:solidFill>
                <a:srgbClr val="0000FF"/>
              </a:solidFill>
              <a:latin typeface="Arial" pitchFamily="34" charset="0"/>
              <a:cs typeface="Courier New" pitchFamily="49" charset="0"/>
            </a:endParaRPr>
          </a:p>
          <a:p>
            <a:pPr marL="231775" indent="-231775" algn="ctr" eaLnBrk="0" hangingPunct="0">
              <a:lnSpc>
                <a:spcPct val="80000"/>
              </a:lnSpc>
              <a:spcBef>
                <a:spcPct val="20000"/>
              </a:spcBef>
            </a:pPr>
            <a:r>
              <a:rPr lang="en-US" sz="2000" b="1" dirty="0">
                <a:latin typeface="Arial" pitchFamily="34" charset="0"/>
                <a:cs typeface="Courier New" pitchFamily="49" charset="0"/>
              </a:rPr>
              <a:t>So stick with </a:t>
            </a:r>
            <a:r>
              <a:rPr lang="en-US" sz="2000" b="1" dirty="0">
                <a:solidFill>
                  <a:srgbClr val="0000FF"/>
                </a:solidFill>
                <a:latin typeface="Arial" pitchFamily="34" charset="0"/>
                <a:cs typeface="Courier New" pitchFamily="49" charset="0"/>
              </a:rPr>
              <a:t>5678</a:t>
            </a:r>
          </a:p>
        </p:txBody>
      </p:sp>
      <p:grpSp>
        <p:nvGrpSpPr>
          <p:cNvPr id="4" name="Group 19"/>
          <p:cNvGrpSpPr>
            <a:grpSpLocks/>
          </p:cNvGrpSpPr>
          <p:nvPr/>
        </p:nvGrpSpPr>
        <p:grpSpPr bwMode="auto">
          <a:xfrm>
            <a:off x="1422400" y="1879600"/>
            <a:ext cx="1752600" cy="1524000"/>
            <a:chOff x="1248" y="2016"/>
            <a:chExt cx="1104" cy="960"/>
          </a:xfrm>
        </p:grpSpPr>
        <p:grpSp>
          <p:nvGrpSpPr>
            <p:cNvPr id="5" name="Group 20"/>
            <p:cNvGrpSpPr>
              <a:grpSpLocks/>
            </p:cNvGrpSpPr>
            <p:nvPr/>
          </p:nvGrpSpPr>
          <p:grpSpPr bwMode="auto">
            <a:xfrm>
              <a:off x="1248" y="2016"/>
              <a:ext cx="912" cy="816"/>
              <a:chOff x="3168" y="1824"/>
              <a:chExt cx="912" cy="816"/>
            </a:xfrm>
          </p:grpSpPr>
          <p:sp>
            <p:nvSpPr>
              <p:cNvPr id="91170"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1"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2"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3"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1174"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1175"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1176"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7"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8"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69"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146"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1147" name="AutoShape 34"/>
          <p:cNvSpPr>
            <a:spLocks noChangeArrowheads="1"/>
          </p:cNvSpPr>
          <p:nvPr/>
        </p:nvSpPr>
        <p:spPr bwMode="auto">
          <a:xfrm>
            <a:off x="1819275" y="4508500"/>
            <a:ext cx="3163888" cy="509588"/>
          </a:xfrm>
          <a:prstGeom prst="leftRightArrow">
            <a:avLst>
              <a:gd name="adj1" fmla="val 50000"/>
              <a:gd name="adj2" fmla="val 124174"/>
            </a:avLst>
          </a:prstGeom>
          <a:solidFill>
            <a:srgbClr val="CCECFF"/>
          </a:solidFill>
          <a:ln w="38100">
            <a:solidFill>
              <a:schemeClr val="tx1"/>
            </a:solidFill>
            <a:miter lim="800000"/>
            <a:headEnd/>
            <a:tailEnd/>
          </a:ln>
        </p:spPr>
        <p:txBody>
          <a:bodyPr wrap="none" anchor="ctr"/>
          <a:lstStyle/>
          <a:p>
            <a:pPr algn="ctr" eaLnBrk="0" hangingPunct="0"/>
            <a:r>
              <a:rPr lang="en-US" b="1" dirty="0" smtClean="0">
                <a:latin typeface="Arial" pitchFamily="34" charset="0"/>
                <a:cs typeface="Courier New" pitchFamily="49" charset="0"/>
              </a:rPr>
              <a:t>write(</a:t>
            </a:r>
            <a:r>
              <a:rPr lang="en-US" b="1" dirty="0" smtClean="0">
                <a:solidFill>
                  <a:srgbClr val="FF0000"/>
                </a:solidFill>
                <a:latin typeface="Arial" pitchFamily="34" charset="0"/>
                <a:cs typeface="Courier New" pitchFamily="49" charset="0"/>
              </a:rPr>
              <a:t>2:00</a:t>
            </a:r>
            <a:r>
              <a:rPr lang="en-US" b="1" dirty="0" smtClean="0">
                <a:latin typeface="Arial" pitchFamily="34" charset="0"/>
                <a:cs typeface="Courier New" pitchFamily="49" charset="0"/>
              </a:rPr>
              <a:t> </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48" name="AutoShape 35"/>
          <p:cNvSpPr>
            <a:spLocks noChangeArrowheads="1"/>
          </p:cNvSpPr>
          <p:nvPr/>
        </p:nvSpPr>
        <p:spPr bwMode="auto">
          <a:xfrm>
            <a:off x="3694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1:45</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91149" name="Text Box 36"/>
          <p:cNvSpPr txBox="1">
            <a:spLocks noChangeArrowheads="1"/>
          </p:cNvSpPr>
          <p:nvPr/>
        </p:nvSpPr>
        <p:spPr bwMode="auto">
          <a:xfrm>
            <a:off x="0" y="4800600"/>
            <a:ext cx="1235075" cy="313932"/>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b="1" dirty="0">
                <a:solidFill>
                  <a:srgbClr val="FF0000"/>
                </a:solidFill>
                <a:latin typeface="Arial" pitchFamily="34" charset="0"/>
                <a:cs typeface="Courier New" pitchFamily="49" charset="0"/>
              </a:rPr>
              <a:t>1:45</a:t>
            </a:r>
            <a:r>
              <a:rPr lang="en-US" b="1" dirty="0">
                <a:latin typeface="Arial" pitchFamily="34" charset="0"/>
                <a:cs typeface="Courier New" pitchFamily="49" charset="0"/>
              </a:rPr>
              <a:t> </a:t>
            </a:r>
            <a:r>
              <a:rPr lang="en-US" b="1" dirty="0" smtClean="0">
                <a:solidFill>
                  <a:srgbClr val="FF0000"/>
                </a:solidFill>
                <a:latin typeface="Arial" pitchFamily="34" charset="0"/>
                <a:cs typeface="Courier New" pitchFamily="49" charset="0"/>
              </a:rPr>
              <a:t>1234</a:t>
            </a:r>
            <a:endParaRPr lang="en-US" b="1" dirty="0">
              <a:solidFill>
                <a:srgbClr val="FF0000"/>
              </a:solidFill>
              <a:latin typeface="Arial" pitchFamily="34" charset="0"/>
              <a:cs typeface="Courier New" pitchFamily="49" charset="0"/>
            </a:endParaRPr>
          </a:p>
        </p:txBody>
      </p:sp>
      <p:sp>
        <p:nvSpPr>
          <p:cNvPr id="91150" name="AutoShape 37"/>
          <p:cNvSpPr>
            <a:spLocks noChangeArrowheads="1"/>
          </p:cNvSpPr>
          <p:nvPr/>
        </p:nvSpPr>
        <p:spPr bwMode="auto">
          <a:xfrm>
            <a:off x="1128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2:00</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54" name="Text Box 70"/>
          <p:cNvSpPr txBox="1">
            <a:spLocks noChangeArrowheads="1"/>
          </p:cNvSpPr>
          <p:nvPr/>
        </p:nvSpPr>
        <p:spPr bwMode="auto">
          <a:xfrm>
            <a:off x="4860925" y="57673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4" name="Footer Placeholder 53"/>
          <p:cNvSpPr>
            <a:spLocks noGrp="1"/>
          </p:cNvSpPr>
          <p:nvPr>
            <p:ph type="ftr" sz="quarter" idx="10"/>
          </p:nvPr>
        </p:nvSpPr>
        <p:spPr/>
        <p:txBody>
          <a:bodyPr/>
          <a:lstStyle/>
          <a:p>
            <a:pPr>
              <a:defRPr/>
            </a:pPr>
            <a:r>
              <a:rPr lang="en-US" smtClean="0"/>
              <a:t>Art of Multiprocessor Programming</a:t>
            </a:r>
            <a:endParaRPr lang="en-US" dirty="0"/>
          </a:p>
        </p:txBody>
      </p:sp>
      <p:grpSp>
        <p:nvGrpSpPr>
          <p:cNvPr id="61" name="Group 47"/>
          <p:cNvGrpSpPr>
            <a:grpSpLocks/>
          </p:cNvGrpSpPr>
          <p:nvPr/>
        </p:nvGrpSpPr>
        <p:grpSpPr bwMode="auto">
          <a:xfrm>
            <a:off x="2628900" y="3289300"/>
            <a:ext cx="2463800" cy="482600"/>
            <a:chOff x="2048" y="1848"/>
            <a:chExt cx="1552" cy="304"/>
          </a:xfrm>
        </p:grpSpPr>
        <p:grpSp>
          <p:nvGrpSpPr>
            <p:cNvPr id="62" name="Group 48"/>
            <p:cNvGrpSpPr>
              <a:grpSpLocks/>
            </p:cNvGrpSpPr>
            <p:nvPr/>
          </p:nvGrpSpPr>
          <p:grpSpPr bwMode="auto">
            <a:xfrm>
              <a:off x="2056" y="1848"/>
              <a:ext cx="1544" cy="304"/>
              <a:chOff x="1800" y="2536"/>
              <a:chExt cx="1512" cy="296"/>
            </a:xfrm>
          </p:grpSpPr>
          <p:sp>
            <p:nvSpPr>
              <p:cNvPr id="65" name="Rectangle 4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6" name="Line 5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63" name="Rectangle 51"/>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64" name="Rectangle 5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1:45</a:t>
              </a:r>
            </a:p>
          </p:txBody>
        </p:sp>
      </p:grpSp>
      <p:grpSp>
        <p:nvGrpSpPr>
          <p:cNvPr id="73" name="Group 73"/>
          <p:cNvGrpSpPr>
            <a:grpSpLocks/>
          </p:cNvGrpSpPr>
          <p:nvPr/>
        </p:nvGrpSpPr>
        <p:grpSpPr bwMode="auto">
          <a:xfrm>
            <a:off x="2641600" y="3289300"/>
            <a:ext cx="2463800" cy="482600"/>
            <a:chOff x="2048" y="1848"/>
            <a:chExt cx="1552" cy="304"/>
          </a:xfrm>
        </p:grpSpPr>
        <p:grpSp>
          <p:nvGrpSpPr>
            <p:cNvPr id="74" name="Group 74"/>
            <p:cNvGrpSpPr>
              <a:grpSpLocks/>
            </p:cNvGrpSpPr>
            <p:nvPr/>
          </p:nvGrpSpPr>
          <p:grpSpPr bwMode="auto">
            <a:xfrm>
              <a:off x="2056" y="1848"/>
              <a:ext cx="1544" cy="304"/>
              <a:chOff x="1800" y="2536"/>
              <a:chExt cx="1512" cy="296"/>
            </a:xfrm>
          </p:grpSpPr>
          <p:sp>
            <p:nvSpPr>
              <p:cNvPr id="77" name="Rectangle 75"/>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78" name="Line 76"/>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75" name="Rectangle 77"/>
            <p:cNvSpPr>
              <a:spLocks noChangeArrowheads="1"/>
            </p:cNvSpPr>
            <p:nvPr/>
          </p:nvSpPr>
          <p:spPr bwMode="auto">
            <a:xfrm>
              <a:off x="2888" y="1895"/>
              <a:ext cx="688"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Arial" pitchFamily="34" charset="0"/>
                </a:rPr>
                <a:t>5678</a:t>
              </a:r>
            </a:p>
          </p:txBody>
        </p:sp>
        <p:sp>
          <p:nvSpPr>
            <p:cNvPr id="76" name="Rectangle 78"/>
            <p:cNvSpPr>
              <a:spLocks noChangeArrowheads="1"/>
            </p:cNvSpPr>
            <p:nvPr/>
          </p:nvSpPr>
          <p:spPr bwMode="auto">
            <a:xfrm>
              <a:off x="2048" y="1903"/>
              <a:ext cx="760"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2:00</a:t>
              </a:r>
            </a:p>
          </p:txBody>
        </p:sp>
      </p:grpSp>
      <p:sp>
        <p:nvSpPr>
          <p:cNvPr id="922703" name="Text Box 7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50"/>
                                        </p:tgtEl>
                                        <p:attrNameLst>
                                          <p:attrName>style.visibility</p:attrName>
                                        </p:attrNameLst>
                                      </p:cBhvr>
                                      <p:to>
                                        <p:strVal val="visible"/>
                                      </p:to>
                                    </p:set>
                                    <p:animEffect transition="in" filter="blinds(horizontal)">
                                      <p:cBhvr>
                                        <p:cTn id="12" dur="500"/>
                                        <p:tgtEl>
                                          <p:spTgt spid="91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48"/>
                                        </p:tgtEl>
                                        <p:attrNameLst>
                                          <p:attrName>style.visibility</p:attrName>
                                        </p:attrNameLst>
                                      </p:cBhvr>
                                      <p:to>
                                        <p:strVal val="visible"/>
                                      </p:to>
                                    </p:set>
                                    <p:animEffect transition="in" filter="blinds(horizontal)">
                                      <p:cBhvr>
                                        <p:cTn id="17" dur="500"/>
                                        <p:tgtEl>
                                          <p:spTgt spid="911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6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42" grpId="0" animBg="1"/>
      <p:bldP spid="91147" grpId="0" animBg="1"/>
      <p:bldP spid="91148" grpId="0" animBg="1"/>
      <p:bldP spid="91150" grpId="0" animBg="1"/>
      <p:bldP spid="922703" grpId="0" animBg="1"/>
    </p:bld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 name="Rectangle 19"/>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21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410A04-35DF-47CD-AC4C-A2482A420AAF}" type="slidenum">
              <a:rPr lang="x-none" sz="1400">
                <a:latin typeface="Arial" pitchFamily="34" charset="0"/>
                <a:cs typeface="Arial" charset="0"/>
              </a:rPr>
              <a:pPr algn="r" eaLnBrk="0" hangingPunct="0"/>
              <a:t>86</a:t>
            </a:fld>
            <a:endParaRPr lang="en-US" sz="1400" dirty="0">
              <a:latin typeface="Arial" pitchFamily="34" charset="0"/>
              <a:cs typeface="Arial" charset="0"/>
            </a:endParaRPr>
          </a:p>
        </p:txBody>
      </p:sp>
      <p:sp>
        <p:nvSpPr>
          <p:cNvPr id="92165" name="Rectangle 2"/>
          <p:cNvSpPr>
            <a:spLocks noGrp="1" noChangeArrowheads="1"/>
          </p:cNvSpPr>
          <p:nvPr>
            <p:ph type="title" idx="4294967295"/>
          </p:nvPr>
        </p:nvSpPr>
        <p:spPr/>
        <p:txBody>
          <a:bodyPr/>
          <a:lstStyle/>
          <a:p>
            <a:pPr eaLnBrk="1" hangingPunct="1"/>
            <a:r>
              <a:rPr lang="en-US" sz="4000" dirty="0" smtClean="0">
                <a:cs typeface="Arial" charset="0"/>
              </a:rPr>
              <a:t>Atomic Single-Reader to Atomic Multi-Reader</a:t>
            </a:r>
          </a:p>
        </p:txBody>
      </p:sp>
      <p:grpSp>
        <p:nvGrpSpPr>
          <p:cNvPr id="92166" name="Group 3"/>
          <p:cNvGrpSpPr>
            <a:grpSpLocks/>
          </p:cNvGrpSpPr>
          <p:nvPr/>
        </p:nvGrpSpPr>
        <p:grpSpPr bwMode="auto">
          <a:xfrm>
            <a:off x="2184400" y="3527426"/>
            <a:ext cx="2413000" cy="387350"/>
            <a:chOff x="1216" y="2310"/>
            <a:chExt cx="1520" cy="244"/>
          </a:xfrm>
        </p:grpSpPr>
        <p:sp>
          <p:nvSpPr>
            <p:cNvPr id="92180"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81"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67" name="Rectangle 6"/>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68" name="Rectangle 7"/>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92169" name="Group 8"/>
          <p:cNvGrpSpPr>
            <a:grpSpLocks/>
          </p:cNvGrpSpPr>
          <p:nvPr/>
        </p:nvGrpSpPr>
        <p:grpSpPr bwMode="auto">
          <a:xfrm>
            <a:off x="2184400" y="4378326"/>
            <a:ext cx="2413000" cy="387350"/>
            <a:chOff x="1456" y="3206"/>
            <a:chExt cx="1520" cy="244"/>
          </a:xfrm>
        </p:grpSpPr>
        <p:sp>
          <p:nvSpPr>
            <p:cNvPr id="92178"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9"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2170" name="Group 11"/>
          <p:cNvGrpSpPr>
            <a:grpSpLocks/>
          </p:cNvGrpSpPr>
          <p:nvPr/>
        </p:nvGrpSpPr>
        <p:grpSpPr bwMode="auto">
          <a:xfrm>
            <a:off x="2184400" y="3946526"/>
            <a:ext cx="2413000" cy="387350"/>
            <a:chOff x="3376" y="3358"/>
            <a:chExt cx="1520" cy="244"/>
          </a:xfrm>
        </p:grpSpPr>
        <p:sp>
          <p:nvSpPr>
            <p:cNvPr id="92176" name="Rectangle 12"/>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7" name="Rectangle 13"/>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71" name="Rectangle 14"/>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2172" name="Rectangle 15"/>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2174" name="Text Box 17"/>
          <p:cNvSpPr txBox="1">
            <a:spLocks noChangeArrowheads="1"/>
          </p:cNvSpPr>
          <p:nvPr/>
        </p:nvSpPr>
        <p:spPr bwMode="auto">
          <a:xfrm>
            <a:off x="5749925" y="3748088"/>
            <a:ext cx="23743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One per reader</a:t>
            </a:r>
          </a:p>
        </p:txBody>
      </p:sp>
      <p:sp>
        <p:nvSpPr>
          <p:cNvPr id="92175" name="Line 18"/>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22" name="Footer Placeholder 21"/>
          <p:cNvSpPr>
            <a:spLocks noGrp="1"/>
          </p:cNvSpPr>
          <p:nvPr>
            <p:ph type="ftr" sz="quarter" idx="10"/>
          </p:nvPr>
        </p:nvSpPr>
        <p:spPr/>
        <p:txBody>
          <a:bodyPr/>
          <a:lstStyle/>
          <a:p>
            <a:pPr>
              <a:defRPr/>
            </a:pPr>
            <a:r>
              <a:rPr lang="en-US" smtClean="0"/>
              <a:t>Art of Multiprocessor Programming</a:t>
            </a:r>
            <a:endParaRPr lang="en-US" dirty="0"/>
          </a:p>
        </p:txBody>
      </p:sp>
      <p:sp>
        <p:nvSpPr>
          <p:cNvPr id="24" name="AutoShape 16"/>
          <p:cNvSpPr>
            <a:spLocks/>
          </p:cNvSpPr>
          <p:nvPr/>
        </p:nvSpPr>
        <p:spPr bwMode="auto">
          <a:xfrm>
            <a:off x="5156200" y="3149600"/>
            <a:ext cx="571500" cy="1549400"/>
          </a:xfrm>
          <a:prstGeom prst="rightBrace">
            <a:avLst>
              <a:gd name="adj1" fmla="val 22593"/>
              <a:gd name="adj2" fmla="val 50000"/>
            </a:avLst>
          </a:prstGeom>
          <a:noFill/>
          <a:ln w="38100">
            <a:solidFill>
              <a:srgbClr val="0000FF"/>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31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1A630F-74C3-4AA2-A1D7-9FEAD749D55D}" type="slidenum">
              <a:rPr lang="x-none" sz="1400">
                <a:latin typeface="Arial" pitchFamily="34" charset="0"/>
                <a:cs typeface="Arial" charset="0"/>
              </a:rPr>
              <a:pPr algn="r" eaLnBrk="0" hangingPunct="0"/>
              <a:t>87</a:t>
            </a:fld>
            <a:endParaRPr lang="en-US" sz="1400" dirty="0">
              <a:latin typeface="Arial" pitchFamily="34" charset="0"/>
              <a:cs typeface="Arial" charset="0"/>
            </a:endParaRPr>
          </a:p>
        </p:txBody>
      </p:sp>
      <p:sp>
        <p:nvSpPr>
          <p:cNvPr id="93188" name="Rectangle 2"/>
          <p:cNvSpPr>
            <a:spLocks noGrp="1" noChangeArrowheads="1"/>
          </p:cNvSpPr>
          <p:nvPr>
            <p:ph type="title" idx="4294967295"/>
          </p:nvPr>
        </p:nvSpPr>
        <p:spPr/>
        <p:txBody>
          <a:bodyPr/>
          <a:lstStyle/>
          <a:p>
            <a:pPr eaLnBrk="1" hangingPunct="1"/>
            <a:r>
              <a:rPr lang="en-US" dirty="0" smtClean="0">
                <a:cs typeface="Arial" charset="0"/>
              </a:rPr>
              <a:t>Another Scenario</a:t>
            </a:r>
          </a:p>
        </p:txBody>
      </p:sp>
      <p:grpSp>
        <p:nvGrpSpPr>
          <p:cNvPr id="93189" name="Group 35"/>
          <p:cNvGrpSpPr>
            <a:grpSpLocks/>
          </p:cNvGrpSpPr>
          <p:nvPr/>
        </p:nvGrpSpPr>
        <p:grpSpPr bwMode="auto">
          <a:xfrm>
            <a:off x="571500" y="1778000"/>
            <a:ext cx="1752600" cy="1524000"/>
            <a:chOff x="1248" y="2016"/>
            <a:chExt cx="1104" cy="960"/>
          </a:xfrm>
        </p:grpSpPr>
        <p:grpSp>
          <p:nvGrpSpPr>
            <p:cNvPr id="93206" name="Group 36"/>
            <p:cNvGrpSpPr>
              <a:grpSpLocks/>
            </p:cNvGrpSpPr>
            <p:nvPr/>
          </p:nvGrpSpPr>
          <p:grpSpPr bwMode="auto">
            <a:xfrm>
              <a:off x="1248" y="2016"/>
              <a:ext cx="912" cy="816"/>
              <a:chOff x="3168" y="1824"/>
              <a:chExt cx="912" cy="816"/>
            </a:xfrm>
          </p:grpSpPr>
          <p:sp>
            <p:nvSpPr>
              <p:cNvPr id="93208" name="Freeform 3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09" name="Freeform 3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0" name="Freeform 3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1" name="Freeform 4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3212" name="Freeform 4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3213" name="Freeform 4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3214" name="Freeform 4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5" name="Freeform 4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6" name="Freeform 4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3207" name="Freeform 4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3191" name="Group 48"/>
          <p:cNvGrpSpPr>
            <a:grpSpLocks/>
          </p:cNvGrpSpPr>
          <p:nvPr/>
        </p:nvGrpSpPr>
        <p:grpSpPr bwMode="auto">
          <a:xfrm>
            <a:off x="2184400" y="3527426"/>
            <a:ext cx="2413000" cy="387350"/>
            <a:chOff x="1216" y="2310"/>
            <a:chExt cx="1520" cy="244"/>
          </a:xfrm>
        </p:grpSpPr>
        <p:sp>
          <p:nvSpPr>
            <p:cNvPr id="93204" name="Rectangle 4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5" name="Rectangle 5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2" name="Rectangle 51"/>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3193" name="Rectangle 52"/>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3194" name="Group 53"/>
          <p:cNvGrpSpPr>
            <a:grpSpLocks/>
          </p:cNvGrpSpPr>
          <p:nvPr/>
        </p:nvGrpSpPr>
        <p:grpSpPr bwMode="auto">
          <a:xfrm>
            <a:off x="2184400" y="4378326"/>
            <a:ext cx="2413000" cy="387350"/>
            <a:chOff x="1456" y="3206"/>
            <a:chExt cx="1520" cy="244"/>
          </a:xfrm>
        </p:grpSpPr>
        <p:sp>
          <p:nvSpPr>
            <p:cNvPr id="93202" name="Rectangle 54"/>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3" name="Rectangle 55"/>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3195" name="Group 56"/>
          <p:cNvGrpSpPr>
            <a:grpSpLocks/>
          </p:cNvGrpSpPr>
          <p:nvPr/>
        </p:nvGrpSpPr>
        <p:grpSpPr bwMode="auto">
          <a:xfrm>
            <a:off x="2184400" y="3946526"/>
            <a:ext cx="2413000" cy="387350"/>
            <a:chOff x="3376" y="3358"/>
            <a:chExt cx="1520" cy="244"/>
          </a:xfrm>
        </p:grpSpPr>
        <p:sp>
          <p:nvSpPr>
            <p:cNvPr id="93200" name="Rectangle 57"/>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1" name="Rectangle 58"/>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6" name="Rectangle 59"/>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3197" name="Rectangle 60"/>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3198" name="Line 61"/>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3199" name="AutoShape 62"/>
          <p:cNvSpPr>
            <a:spLocks noChangeArrowheads="1"/>
          </p:cNvSpPr>
          <p:nvPr/>
        </p:nvSpPr>
        <p:spPr bwMode="auto">
          <a:xfrm>
            <a:off x="1955800" y="1536700"/>
            <a:ext cx="2438400" cy="711200"/>
          </a:xfrm>
          <a:prstGeom prst="wedgeRoundRectCallout">
            <a:avLst>
              <a:gd name="adj1" fmla="val -48241"/>
              <a:gd name="adj2" fmla="val 26338"/>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starts write…</a:t>
            </a:r>
          </a:p>
        </p:txBody>
      </p:sp>
      <p:sp>
        <p:nvSpPr>
          <p:cNvPr id="33" name="Footer Placeholder 3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42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FF70C2-F421-4EFD-BDB7-CE417DA9424F}" type="slidenum">
              <a:rPr lang="x-none" sz="1400">
                <a:latin typeface="Arial" pitchFamily="34" charset="0"/>
                <a:cs typeface="Arial" charset="0"/>
              </a:rPr>
              <a:pPr algn="r" eaLnBrk="0" hangingPunct="0"/>
              <a:t>88</a:t>
            </a:fld>
            <a:endParaRPr lang="en-US" sz="1400" dirty="0">
              <a:latin typeface="Arial" pitchFamily="34" charset="0"/>
              <a:cs typeface="Arial" charset="0"/>
            </a:endParaRPr>
          </a:p>
        </p:txBody>
      </p:sp>
      <p:sp>
        <p:nvSpPr>
          <p:cNvPr id="94212" name="Rectangle 2"/>
          <p:cNvSpPr>
            <a:spLocks noGrp="1" noChangeArrowheads="1"/>
          </p:cNvSpPr>
          <p:nvPr>
            <p:ph type="title" idx="4294967295"/>
          </p:nvPr>
        </p:nvSpPr>
        <p:spPr/>
        <p:txBody>
          <a:bodyPr/>
          <a:lstStyle/>
          <a:p>
            <a:pPr eaLnBrk="1" hangingPunct="1"/>
            <a:r>
              <a:rPr lang="en-US" dirty="0" smtClean="0">
                <a:cs typeface="Arial" charset="0"/>
              </a:rPr>
              <a:t>Another Scenario</a:t>
            </a:r>
          </a:p>
        </p:txBody>
      </p:sp>
      <p:grpSp>
        <p:nvGrpSpPr>
          <p:cNvPr id="94213" name="Group 3"/>
          <p:cNvGrpSpPr>
            <a:grpSpLocks/>
          </p:cNvGrpSpPr>
          <p:nvPr/>
        </p:nvGrpSpPr>
        <p:grpSpPr bwMode="auto">
          <a:xfrm>
            <a:off x="571500" y="1778000"/>
            <a:ext cx="1752600" cy="1524000"/>
            <a:chOff x="1248" y="2016"/>
            <a:chExt cx="1104" cy="960"/>
          </a:xfrm>
        </p:grpSpPr>
        <p:grpSp>
          <p:nvGrpSpPr>
            <p:cNvPr id="94259" name="Group 4"/>
            <p:cNvGrpSpPr>
              <a:grpSpLocks/>
            </p:cNvGrpSpPr>
            <p:nvPr/>
          </p:nvGrpSpPr>
          <p:grpSpPr bwMode="auto">
            <a:xfrm>
              <a:off x="1248" y="2016"/>
              <a:ext cx="912" cy="816"/>
              <a:chOff x="3168" y="1824"/>
              <a:chExt cx="912" cy="816"/>
            </a:xfrm>
          </p:grpSpPr>
          <p:sp>
            <p:nvSpPr>
              <p:cNvPr id="94261"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2"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3" name="Freeform 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4"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4265"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4266"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4267" name="Freeform 1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8" name="Freeform 1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9"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60" name="Freeform 1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4215" name="Group 16"/>
          <p:cNvGrpSpPr>
            <a:grpSpLocks/>
          </p:cNvGrpSpPr>
          <p:nvPr/>
        </p:nvGrpSpPr>
        <p:grpSpPr bwMode="auto">
          <a:xfrm>
            <a:off x="2184400" y="3527426"/>
            <a:ext cx="2413000" cy="387350"/>
            <a:chOff x="1216" y="2310"/>
            <a:chExt cx="1520" cy="244"/>
          </a:xfrm>
        </p:grpSpPr>
        <p:sp>
          <p:nvSpPr>
            <p:cNvPr id="94257"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8"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16" name="Rectangle 19"/>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4217" name="Rectangle 20"/>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4218" name="Group 21"/>
          <p:cNvGrpSpPr>
            <a:grpSpLocks/>
          </p:cNvGrpSpPr>
          <p:nvPr/>
        </p:nvGrpSpPr>
        <p:grpSpPr bwMode="auto">
          <a:xfrm>
            <a:off x="2184400" y="4378326"/>
            <a:ext cx="2413000" cy="387350"/>
            <a:chOff x="1456" y="3206"/>
            <a:chExt cx="1520" cy="244"/>
          </a:xfrm>
        </p:grpSpPr>
        <p:sp>
          <p:nvSpPr>
            <p:cNvPr id="94255" name="Rectangle 22"/>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6" name="Rectangle 23"/>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4219" name="Group 24"/>
          <p:cNvGrpSpPr>
            <a:grpSpLocks/>
          </p:cNvGrpSpPr>
          <p:nvPr/>
        </p:nvGrpSpPr>
        <p:grpSpPr bwMode="auto">
          <a:xfrm>
            <a:off x="2184400" y="3946526"/>
            <a:ext cx="2413000" cy="387350"/>
            <a:chOff x="3376" y="3358"/>
            <a:chExt cx="1520" cy="244"/>
          </a:xfrm>
        </p:grpSpPr>
        <p:sp>
          <p:nvSpPr>
            <p:cNvPr id="94253" name="Rectangle 25"/>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4" name="Rectangle 26"/>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20" name="Rectangle 27"/>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4221" name="Rectangle 28"/>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4222" name="Line 29"/>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4223" name="Rectangle 30"/>
          <p:cNvSpPr>
            <a:spLocks noChangeArrowheads="1"/>
          </p:cNvSpPr>
          <p:nvPr/>
        </p:nvSpPr>
        <p:spPr bwMode="auto">
          <a:xfrm>
            <a:off x="7072313" y="2284413"/>
            <a:ext cx="1212191"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a:t>
            </a:r>
          </a:p>
        </p:txBody>
      </p:sp>
      <p:sp>
        <p:nvSpPr>
          <p:cNvPr id="94224" name="AutoShape 31"/>
          <p:cNvSpPr>
            <a:spLocks noChangeArrowheads="1"/>
          </p:cNvSpPr>
          <p:nvPr/>
        </p:nvSpPr>
        <p:spPr bwMode="auto">
          <a:xfrm>
            <a:off x="6019800" y="1231900"/>
            <a:ext cx="2959100" cy="635000"/>
          </a:xfrm>
          <a:prstGeom prst="cloudCallout">
            <a:avLst>
              <a:gd name="adj1" fmla="val -24301"/>
              <a:gd name="adj2" fmla="val 114750"/>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94225" name="Group 32"/>
          <p:cNvGrpSpPr>
            <a:grpSpLocks/>
          </p:cNvGrpSpPr>
          <p:nvPr/>
        </p:nvGrpSpPr>
        <p:grpSpPr bwMode="auto">
          <a:xfrm flipH="1">
            <a:off x="4724400" y="2133600"/>
            <a:ext cx="1905000" cy="1270000"/>
            <a:chOff x="1248" y="2016"/>
            <a:chExt cx="1104" cy="960"/>
          </a:xfrm>
        </p:grpSpPr>
        <p:grpSp>
          <p:nvGrpSpPr>
            <p:cNvPr id="94242" name="Group 33"/>
            <p:cNvGrpSpPr>
              <a:grpSpLocks/>
            </p:cNvGrpSpPr>
            <p:nvPr/>
          </p:nvGrpSpPr>
          <p:grpSpPr bwMode="auto">
            <a:xfrm>
              <a:off x="1248" y="2016"/>
              <a:ext cx="912" cy="816"/>
              <a:chOff x="3168" y="1824"/>
              <a:chExt cx="912" cy="816"/>
            </a:xfrm>
          </p:grpSpPr>
          <p:sp>
            <p:nvSpPr>
              <p:cNvPr id="9424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424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424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425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4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4226" name="AutoShape 44"/>
          <p:cNvSpPr>
            <a:spLocks noChangeArrowheads="1"/>
          </p:cNvSpPr>
          <p:nvPr/>
        </p:nvSpPr>
        <p:spPr bwMode="auto">
          <a:xfrm>
            <a:off x="1955800" y="1536700"/>
            <a:ext cx="1130300" cy="431800"/>
          </a:xfrm>
          <a:prstGeom prst="wedgeRoundRectCallout">
            <a:avLst>
              <a:gd name="adj1" fmla="val -46208"/>
              <a:gd name="adj2" fmla="val 75736"/>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t>
            </a:r>
          </a:p>
        </p:txBody>
      </p:sp>
      <p:grpSp>
        <p:nvGrpSpPr>
          <p:cNvPr id="9" name="Group 45"/>
          <p:cNvGrpSpPr>
            <a:grpSpLocks/>
          </p:cNvGrpSpPr>
          <p:nvPr/>
        </p:nvGrpSpPr>
        <p:grpSpPr bwMode="auto">
          <a:xfrm flipH="1">
            <a:off x="4826000" y="3302000"/>
            <a:ext cx="1765300" cy="1270000"/>
            <a:chOff x="1248" y="2016"/>
            <a:chExt cx="1104" cy="960"/>
          </a:xfrm>
        </p:grpSpPr>
        <p:grpSp>
          <p:nvGrpSpPr>
            <p:cNvPr id="94231" name="Group 46"/>
            <p:cNvGrpSpPr>
              <a:grpSpLocks/>
            </p:cNvGrpSpPr>
            <p:nvPr/>
          </p:nvGrpSpPr>
          <p:grpSpPr bwMode="auto">
            <a:xfrm>
              <a:off x="1248" y="2016"/>
              <a:ext cx="912" cy="816"/>
              <a:chOff x="3168" y="1824"/>
              <a:chExt cx="912" cy="816"/>
            </a:xfrm>
          </p:grpSpPr>
          <p:sp>
            <p:nvSpPr>
              <p:cNvPr id="94233" name="Freeform 4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4" name="Freeform 4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5" name="Freeform 4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6" name="Freeform 5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4237" name="Freeform 5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4238" name="Freeform 5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4239" name="Freeform 5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0" name="Freeform 5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1" name="Freeform 5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32" name="Freeform 5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8889" name="AutoShape 57"/>
          <p:cNvSpPr>
            <a:spLocks noChangeArrowheads="1"/>
          </p:cNvSpPr>
          <p:nvPr/>
        </p:nvSpPr>
        <p:spPr bwMode="auto">
          <a:xfrm>
            <a:off x="5334000" y="4578350"/>
            <a:ext cx="2606675" cy="593252"/>
          </a:xfrm>
          <a:prstGeom prst="cloudCallout">
            <a:avLst>
              <a:gd name="adj1" fmla="val -43181"/>
              <a:gd name="adj2" fmla="val -87037"/>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 </a:t>
            </a:r>
            <a:r>
              <a:rPr lang="en-US" sz="2400" b="1" dirty="0">
                <a:solidFill>
                  <a:srgbClr val="FF3300"/>
                </a:solidFill>
                <a:latin typeface="Arial" pitchFamily="34" charset="0"/>
                <a:cs typeface="Courier New" pitchFamily="49" charset="0"/>
              </a:rPr>
              <a:t>1234</a:t>
            </a:r>
            <a:endParaRPr lang="en-US" sz="2400" b="1" dirty="0">
              <a:solidFill>
                <a:srgbClr val="FF0000"/>
              </a:solidFill>
              <a:latin typeface="Arial" pitchFamily="34" charset="0"/>
              <a:cs typeface="Courier New" pitchFamily="49" charset="0"/>
            </a:endParaRPr>
          </a:p>
        </p:txBody>
      </p:sp>
      <p:sp>
        <p:nvSpPr>
          <p:cNvPr id="888890" name="Rectangle 58"/>
          <p:cNvSpPr>
            <a:spLocks noChangeArrowheads="1"/>
          </p:cNvSpPr>
          <p:nvPr/>
        </p:nvSpPr>
        <p:spPr bwMode="auto">
          <a:xfrm>
            <a:off x="6678613" y="3173413"/>
            <a:ext cx="1127232"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later </a:t>
            </a:r>
          </a:p>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reader</a:t>
            </a:r>
          </a:p>
        </p:txBody>
      </p:sp>
      <p:sp>
        <p:nvSpPr>
          <p:cNvPr id="888891" name="Rectangle 59"/>
          <p:cNvSpPr>
            <a:spLocks noChangeArrowheads="1"/>
          </p:cNvSpPr>
          <p:nvPr/>
        </p:nvSpPr>
        <p:spPr bwMode="auto">
          <a:xfrm>
            <a:off x="1573213" y="5486400"/>
            <a:ext cx="6232525" cy="704850"/>
          </a:xfrm>
          <a:prstGeom prst="rect">
            <a:avLst/>
          </a:prstGeom>
          <a:solidFill>
            <a:schemeClr val="bg1"/>
          </a:solidFill>
          <a:ln w="28575"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Yellow was completely after Blue but read earlier value…not </a:t>
            </a:r>
            <a:r>
              <a:rPr lang="en-US" sz="2400" b="1" dirty="0" err="1">
                <a:latin typeface="Arial" pitchFamily="34" charset="0"/>
                <a:cs typeface="Courier New" pitchFamily="49" charset="0"/>
              </a:rPr>
              <a:t>linearizable</a:t>
            </a:r>
            <a:r>
              <a:rPr lang="en-US" sz="2400" b="1" dirty="0">
                <a:latin typeface="Arial" pitchFamily="34" charset="0"/>
                <a:cs typeface="Courier New" pitchFamily="49" charset="0"/>
              </a:rPr>
              <a:t>!</a:t>
            </a:r>
          </a:p>
        </p:txBody>
      </p:sp>
      <p:sp>
        <p:nvSpPr>
          <p:cNvPr id="62" name="Footer Placeholder 61"/>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88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8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8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89" grpId="0" animBg="1"/>
      <p:bldP spid="888890" grpId="0"/>
      <p:bldP spid="888891" grpId="0" animBg="1"/>
    </p:bld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52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AEA11C-97BC-49CF-A715-E3B735DB29C7}" type="slidenum">
              <a:rPr lang="x-none" sz="1400">
                <a:latin typeface="Arial" pitchFamily="34" charset="0"/>
                <a:cs typeface="Arial" charset="0"/>
              </a:rPr>
              <a:pPr algn="r" eaLnBrk="0" hangingPunct="0"/>
              <a:t>89</a:t>
            </a:fld>
            <a:endParaRPr lang="en-US" sz="1400" dirty="0">
              <a:latin typeface="Arial" pitchFamily="34" charset="0"/>
              <a:cs typeface="Arial" charset="0"/>
            </a:endParaRPr>
          </a:p>
        </p:txBody>
      </p:sp>
      <p:sp>
        <p:nvSpPr>
          <p:cNvPr id="95237" name="Rectangle 2"/>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5238" name="Group 3"/>
          <p:cNvGrpSpPr>
            <a:grpSpLocks/>
          </p:cNvGrpSpPr>
          <p:nvPr/>
        </p:nvGrpSpPr>
        <p:grpSpPr bwMode="auto">
          <a:xfrm>
            <a:off x="1092200" y="3197226"/>
            <a:ext cx="2413000" cy="387350"/>
            <a:chOff x="1216" y="2310"/>
            <a:chExt cx="1520" cy="244"/>
          </a:xfrm>
        </p:grpSpPr>
        <p:sp>
          <p:nvSpPr>
            <p:cNvPr id="95275"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6"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39" name="Group 8"/>
          <p:cNvGrpSpPr>
            <a:grpSpLocks/>
          </p:cNvGrpSpPr>
          <p:nvPr/>
        </p:nvGrpSpPr>
        <p:grpSpPr bwMode="auto">
          <a:xfrm>
            <a:off x="3505200" y="3197226"/>
            <a:ext cx="2413000" cy="387350"/>
            <a:chOff x="1456" y="3206"/>
            <a:chExt cx="1520" cy="244"/>
          </a:xfrm>
        </p:grpSpPr>
        <p:sp>
          <p:nvSpPr>
            <p:cNvPr id="95273"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4"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0" name="Group 55"/>
          <p:cNvGrpSpPr>
            <a:grpSpLocks/>
          </p:cNvGrpSpPr>
          <p:nvPr/>
        </p:nvGrpSpPr>
        <p:grpSpPr bwMode="auto">
          <a:xfrm>
            <a:off x="1092200" y="3616326"/>
            <a:ext cx="2413000" cy="387350"/>
            <a:chOff x="1216" y="2310"/>
            <a:chExt cx="1520" cy="244"/>
          </a:xfrm>
        </p:grpSpPr>
        <p:sp>
          <p:nvSpPr>
            <p:cNvPr id="95271" name="Rectangle 5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2" name="Rectangle 5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1" name="Group 58"/>
          <p:cNvGrpSpPr>
            <a:grpSpLocks/>
          </p:cNvGrpSpPr>
          <p:nvPr/>
        </p:nvGrpSpPr>
        <p:grpSpPr bwMode="auto">
          <a:xfrm>
            <a:off x="1092200" y="4073526"/>
            <a:ext cx="2413000" cy="387350"/>
            <a:chOff x="1216" y="2310"/>
            <a:chExt cx="1520" cy="244"/>
          </a:xfrm>
        </p:grpSpPr>
        <p:sp>
          <p:nvSpPr>
            <p:cNvPr id="95269" name="Rectangle 5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0" name="Rectangle 6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2" name="Group 61"/>
          <p:cNvGrpSpPr>
            <a:grpSpLocks/>
          </p:cNvGrpSpPr>
          <p:nvPr/>
        </p:nvGrpSpPr>
        <p:grpSpPr bwMode="auto">
          <a:xfrm>
            <a:off x="3505200" y="4086226"/>
            <a:ext cx="2413000" cy="387350"/>
            <a:chOff x="1216" y="2310"/>
            <a:chExt cx="1520" cy="244"/>
          </a:xfrm>
        </p:grpSpPr>
        <p:sp>
          <p:nvSpPr>
            <p:cNvPr id="95267" name="Rectangle 6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8" name="Rectangle 6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3" name="Group 64"/>
          <p:cNvGrpSpPr>
            <a:grpSpLocks/>
          </p:cNvGrpSpPr>
          <p:nvPr/>
        </p:nvGrpSpPr>
        <p:grpSpPr bwMode="auto">
          <a:xfrm>
            <a:off x="3505200" y="3641726"/>
            <a:ext cx="2413000" cy="387350"/>
            <a:chOff x="1216" y="2310"/>
            <a:chExt cx="1520" cy="244"/>
          </a:xfrm>
        </p:grpSpPr>
        <p:sp>
          <p:nvSpPr>
            <p:cNvPr id="95265" name="Rectangle 6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6" name="Rectangle 6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46" name="Text Box 70"/>
          <p:cNvSpPr txBox="1">
            <a:spLocks noChangeArrowheads="1"/>
          </p:cNvSpPr>
          <p:nvPr/>
        </p:nvSpPr>
        <p:spPr bwMode="auto">
          <a:xfrm>
            <a:off x="3405981" y="1995488"/>
            <a:ext cx="2547938" cy="384175"/>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smtClean="0">
                <a:solidFill>
                  <a:srgbClr val="0000FF"/>
                </a:solidFill>
                <a:latin typeface="Arial" pitchFamily="34" charset="0"/>
                <a:cs typeface="Courier New" pitchFamily="49" charset="0"/>
              </a:rPr>
              <a:t>one </a:t>
            </a:r>
            <a:r>
              <a:rPr lang="en-US" sz="2400" b="1" dirty="0">
                <a:solidFill>
                  <a:srgbClr val="0000FF"/>
                </a:solidFill>
                <a:latin typeface="Arial" pitchFamily="34" charset="0"/>
                <a:cs typeface="Courier New" pitchFamily="49" charset="0"/>
              </a:rPr>
              <a:t>per thread</a:t>
            </a:r>
          </a:p>
        </p:txBody>
      </p:sp>
      <p:grpSp>
        <p:nvGrpSpPr>
          <p:cNvPr id="95247" name="Group 71"/>
          <p:cNvGrpSpPr>
            <a:grpSpLocks/>
          </p:cNvGrpSpPr>
          <p:nvPr/>
        </p:nvGrpSpPr>
        <p:grpSpPr bwMode="auto">
          <a:xfrm>
            <a:off x="5905500" y="4098926"/>
            <a:ext cx="2413000" cy="387350"/>
            <a:chOff x="1216" y="2310"/>
            <a:chExt cx="1520" cy="244"/>
          </a:xfrm>
        </p:grpSpPr>
        <p:sp>
          <p:nvSpPr>
            <p:cNvPr id="95263" name="Rectangle 7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4" name="Rectangle 7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8" name="Group 74"/>
          <p:cNvGrpSpPr>
            <a:grpSpLocks/>
          </p:cNvGrpSpPr>
          <p:nvPr/>
        </p:nvGrpSpPr>
        <p:grpSpPr bwMode="auto">
          <a:xfrm>
            <a:off x="5905500" y="3654426"/>
            <a:ext cx="2413000" cy="387350"/>
            <a:chOff x="1216" y="2310"/>
            <a:chExt cx="1520" cy="244"/>
          </a:xfrm>
        </p:grpSpPr>
        <p:sp>
          <p:nvSpPr>
            <p:cNvPr id="95261" name="Rectangle 7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2" name="Rectangle 7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9" name="Group 77"/>
          <p:cNvGrpSpPr>
            <a:grpSpLocks/>
          </p:cNvGrpSpPr>
          <p:nvPr/>
        </p:nvGrpSpPr>
        <p:grpSpPr bwMode="auto">
          <a:xfrm>
            <a:off x="5905500" y="3209926"/>
            <a:ext cx="2413000" cy="387350"/>
            <a:chOff x="1216" y="2310"/>
            <a:chExt cx="1520" cy="244"/>
          </a:xfrm>
        </p:grpSpPr>
        <p:sp>
          <p:nvSpPr>
            <p:cNvPr id="95259" name="Rectangle 7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0" name="Rectangle 7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50" name="Line 80"/>
          <p:cNvSpPr>
            <a:spLocks noChangeShapeType="1"/>
          </p:cNvSpPr>
          <p:nvPr/>
        </p:nvSpPr>
        <p:spPr bwMode="auto">
          <a:xfrm>
            <a:off x="2298700" y="3073400"/>
            <a:ext cx="0" cy="1422400"/>
          </a:xfrm>
          <a:prstGeom prst="line">
            <a:avLst/>
          </a:prstGeom>
          <a:noFill/>
          <a:ln w="38100">
            <a:solidFill>
              <a:schemeClr val="bg1"/>
            </a:solidFill>
            <a:prstDash val="sysDot"/>
            <a:round/>
            <a:headEnd/>
            <a:tailEnd/>
          </a:ln>
        </p:spPr>
        <p:txBody>
          <a:bodyPr wrap="square">
            <a:spAutoFit/>
          </a:bodyPr>
          <a:lstStyle/>
          <a:p>
            <a:endParaRPr lang="en-US"/>
          </a:p>
        </p:txBody>
      </p:sp>
      <p:sp>
        <p:nvSpPr>
          <p:cNvPr id="95251" name="Line 81"/>
          <p:cNvSpPr>
            <a:spLocks noChangeShapeType="1"/>
          </p:cNvSpPr>
          <p:nvPr/>
        </p:nvSpPr>
        <p:spPr bwMode="auto">
          <a:xfrm>
            <a:off x="4711700" y="3225800"/>
            <a:ext cx="0" cy="1270000"/>
          </a:xfrm>
          <a:prstGeom prst="line">
            <a:avLst/>
          </a:prstGeom>
          <a:noFill/>
          <a:ln w="38100">
            <a:solidFill>
              <a:schemeClr val="bg1"/>
            </a:solidFill>
            <a:prstDash val="sysDot"/>
            <a:round/>
            <a:headEnd/>
            <a:tailEnd/>
          </a:ln>
        </p:spPr>
        <p:txBody>
          <a:bodyPr wrap="square">
            <a:spAutoFit/>
          </a:bodyPr>
          <a:lstStyle/>
          <a:p>
            <a:endParaRPr lang="en-US"/>
          </a:p>
        </p:txBody>
      </p:sp>
      <p:sp>
        <p:nvSpPr>
          <p:cNvPr id="95252" name="Line 82"/>
          <p:cNvSpPr>
            <a:spLocks noChangeShapeType="1"/>
          </p:cNvSpPr>
          <p:nvPr/>
        </p:nvSpPr>
        <p:spPr bwMode="auto">
          <a:xfrm>
            <a:off x="7112000" y="3238500"/>
            <a:ext cx="0" cy="1257300"/>
          </a:xfrm>
          <a:prstGeom prst="line">
            <a:avLst/>
          </a:prstGeom>
          <a:noFill/>
          <a:ln w="38100">
            <a:solidFill>
              <a:schemeClr val="bg1"/>
            </a:solidFill>
            <a:prstDash val="sysDot"/>
            <a:round/>
            <a:headEnd/>
            <a:tailEnd/>
          </a:ln>
        </p:spPr>
        <p:txBody>
          <a:bodyPr wrap="square">
            <a:spAutoFit/>
          </a:bodyPr>
          <a:lstStyle/>
          <a:p>
            <a:endParaRPr lang="en-US"/>
          </a:p>
        </p:txBody>
      </p:sp>
      <p:sp>
        <p:nvSpPr>
          <p:cNvPr id="95253" name="Text Box 97"/>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4" name="Text Box 98"/>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5" name="Text Box 99"/>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5256" name="Text Box 100"/>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7" name="Text Box 101"/>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8" name="Text Box 102"/>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45" name="Footer Placeholder 44"/>
          <p:cNvSpPr>
            <a:spLocks noGrp="1"/>
          </p:cNvSpPr>
          <p:nvPr>
            <p:ph type="ftr" sz="quarter" idx="10"/>
          </p:nvPr>
        </p:nvSpPr>
        <p:spPr/>
        <p:txBody>
          <a:bodyPr/>
          <a:lstStyle/>
          <a:p>
            <a:pPr>
              <a:defRPr/>
            </a:pPr>
            <a:r>
              <a:rPr lang="en-US" smtClean="0"/>
              <a:t>Art of Multiprocessor Programming</a:t>
            </a:r>
            <a:endParaRPr lang="en-US" dirty="0"/>
          </a:p>
        </p:txBody>
      </p:sp>
      <p:sp>
        <p:nvSpPr>
          <p:cNvPr id="47" name="AutoShape 67"/>
          <p:cNvSpPr>
            <a:spLocks/>
          </p:cNvSpPr>
          <p:nvPr/>
        </p:nvSpPr>
        <p:spPr bwMode="auto">
          <a:xfrm>
            <a:off x="8445500" y="3200400"/>
            <a:ext cx="482600" cy="1270000"/>
          </a:xfrm>
          <a:prstGeom prst="rightBrace">
            <a:avLst>
              <a:gd name="adj1" fmla="val 2193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48" name="AutoShape 69"/>
          <p:cNvSpPr>
            <a:spLocks/>
          </p:cNvSpPr>
          <p:nvPr/>
        </p:nvSpPr>
        <p:spPr bwMode="auto">
          <a:xfrm rot="16200000">
            <a:off x="4381500" y="-838200"/>
            <a:ext cx="596900" cy="7162800"/>
          </a:xfrm>
          <a:prstGeom prst="rightBrace">
            <a:avLst>
              <a:gd name="adj1" fmla="val 10000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4F1D06-8C67-4CBD-BBD5-3ACC6759D28E}" type="slidenum">
              <a:rPr lang="x-none" sz="1400">
                <a:latin typeface="Arial" pitchFamily="34" charset="0"/>
                <a:cs typeface="Arial" charset="0"/>
              </a:rPr>
              <a:pPr algn="r" eaLnBrk="0" hangingPunct="0"/>
              <a:t>9</a:t>
            </a:fld>
            <a:endParaRPr lang="en-US" sz="1400" dirty="0">
              <a:latin typeface="Arial" pitchFamily="34" charset="0"/>
              <a:cs typeface="Arial" charset="0"/>
            </a:endParaRPr>
          </a:p>
        </p:txBody>
      </p:sp>
      <p:sp>
        <p:nvSpPr>
          <p:cNvPr id="13316" name="Rectangle 2"/>
          <p:cNvSpPr>
            <a:spLocks noGrp="1" noChangeArrowheads="1"/>
          </p:cNvSpPr>
          <p:nvPr>
            <p:ph type="title" idx="4294967295"/>
          </p:nvPr>
        </p:nvSpPr>
        <p:spPr/>
        <p:txBody>
          <a:bodyPr/>
          <a:lstStyle/>
          <a:p>
            <a:pPr eaLnBrk="1" hangingPunct="1"/>
            <a:r>
              <a:rPr lang="en-US" smtClean="0">
                <a:cs typeface="Arial" charset="0"/>
              </a:rPr>
              <a:t>Register*</a:t>
            </a:r>
            <a:endParaRPr lang="en-US" dirty="0" smtClean="0">
              <a:cs typeface="Arial" charset="0"/>
            </a:endParaRPr>
          </a:p>
        </p:txBody>
      </p:sp>
      <p:sp>
        <p:nvSpPr>
          <p:cNvPr id="486403" name="Text Box 3"/>
          <p:cNvSpPr txBox="1">
            <a:spLocks noChangeArrowheads="1"/>
          </p:cNvSpPr>
          <p:nvPr/>
        </p:nvSpPr>
        <p:spPr bwMode="auto">
          <a:xfrm>
            <a:off x="3886200" y="44196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3318" name="AutoShape 4"/>
          <p:cNvSpPr>
            <a:spLocks noChangeArrowheads="1"/>
          </p:cNvSpPr>
          <p:nvPr/>
        </p:nvSpPr>
        <p:spPr bwMode="auto">
          <a:xfrm>
            <a:off x="3733800" y="4038600"/>
            <a:ext cx="2286000" cy="1524000"/>
          </a:xfrm>
          <a:prstGeom prst="wedgeRoundRectCallout">
            <a:avLst>
              <a:gd name="adj1" fmla="val -100597"/>
              <a:gd name="adj2" fmla="val -6594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319" name="Text Box 5"/>
          <p:cNvSpPr txBox="1">
            <a:spLocks noChangeArrowheads="1"/>
          </p:cNvSpPr>
          <p:nvPr/>
        </p:nvSpPr>
        <p:spPr bwMode="auto">
          <a:xfrm>
            <a:off x="1143000" y="2667000"/>
            <a:ext cx="28194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Holds a (binary) value</a:t>
            </a:r>
          </a:p>
        </p:txBody>
      </p:sp>
      <p:sp>
        <p:nvSpPr>
          <p:cNvPr id="486407" name="Text Box 7"/>
          <p:cNvSpPr txBox="1">
            <a:spLocks noChangeArrowheads="1"/>
          </p:cNvSpPr>
          <p:nvPr/>
        </p:nvSpPr>
        <p:spPr bwMode="auto">
          <a:xfrm>
            <a:off x="695325" y="5780088"/>
            <a:ext cx="60547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 A memory location: name is historical</a:t>
            </a:r>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6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7" grpId="0"/>
    </p:bld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62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755F6F-5FDB-4AB3-9ED7-F2935167A5BC}" type="slidenum">
              <a:rPr lang="x-none" sz="1400">
                <a:latin typeface="Arial" pitchFamily="34" charset="0"/>
                <a:cs typeface="Arial" charset="0"/>
              </a:rPr>
              <a:pPr algn="r" eaLnBrk="0" hangingPunct="0"/>
              <a:t>90</a:t>
            </a:fld>
            <a:endParaRPr lang="en-US" sz="1400" dirty="0">
              <a:latin typeface="Arial" pitchFamily="34" charset="0"/>
              <a:cs typeface="Arial" charset="0"/>
            </a:endParaRPr>
          </a:p>
        </p:txBody>
      </p:sp>
      <p:sp>
        <p:nvSpPr>
          <p:cNvPr id="96261" name="Rectangle 3"/>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6262" name="Group 4"/>
          <p:cNvGrpSpPr>
            <a:grpSpLocks/>
          </p:cNvGrpSpPr>
          <p:nvPr/>
        </p:nvGrpSpPr>
        <p:grpSpPr bwMode="auto">
          <a:xfrm>
            <a:off x="1092200" y="3197226"/>
            <a:ext cx="2413000" cy="387350"/>
            <a:chOff x="1216" y="2310"/>
            <a:chExt cx="1520" cy="244"/>
          </a:xfrm>
        </p:grpSpPr>
        <p:sp>
          <p:nvSpPr>
            <p:cNvPr id="963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3" name="Group 7"/>
          <p:cNvGrpSpPr>
            <a:grpSpLocks/>
          </p:cNvGrpSpPr>
          <p:nvPr/>
        </p:nvGrpSpPr>
        <p:grpSpPr bwMode="auto">
          <a:xfrm>
            <a:off x="3505200" y="3197226"/>
            <a:ext cx="2413000" cy="387350"/>
            <a:chOff x="1456" y="3206"/>
            <a:chExt cx="1520" cy="244"/>
          </a:xfrm>
        </p:grpSpPr>
        <p:sp>
          <p:nvSpPr>
            <p:cNvPr id="96347"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8"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4" name="Group 10"/>
          <p:cNvGrpSpPr>
            <a:grpSpLocks/>
          </p:cNvGrpSpPr>
          <p:nvPr/>
        </p:nvGrpSpPr>
        <p:grpSpPr bwMode="auto">
          <a:xfrm>
            <a:off x="1092200" y="3616326"/>
            <a:ext cx="2413000" cy="387350"/>
            <a:chOff x="1216" y="2310"/>
            <a:chExt cx="1520" cy="244"/>
          </a:xfrm>
        </p:grpSpPr>
        <p:sp>
          <p:nvSpPr>
            <p:cNvPr id="96345"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6"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5" name="Group 13"/>
          <p:cNvGrpSpPr>
            <a:grpSpLocks/>
          </p:cNvGrpSpPr>
          <p:nvPr/>
        </p:nvGrpSpPr>
        <p:grpSpPr bwMode="auto">
          <a:xfrm>
            <a:off x="1092200" y="4073526"/>
            <a:ext cx="2413000" cy="387350"/>
            <a:chOff x="1216" y="2310"/>
            <a:chExt cx="1520" cy="244"/>
          </a:xfrm>
        </p:grpSpPr>
        <p:sp>
          <p:nvSpPr>
            <p:cNvPr id="96343"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4"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6" name="Group 16"/>
          <p:cNvGrpSpPr>
            <a:grpSpLocks/>
          </p:cNvGrpSpPr>
          <p:nvPr/>
        </p:nvGrpSpPr>
        <p:grpSpPr bwMode="auto">
          <a:xfrm>
            <a:off x="3505200" y="4086226"/>
            <a:ext cx="2413000" cy="387350"/>
            <a:chOff x="1216" y="2310"/>
            <a:chExt cx="1520" cy="244"/>
          </a:xfrm>
        </p:grpSpPr>
        <p:sp>
          <p:nvSpPr>
            <p:cNvPr id="96341"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2"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7" name="Group 19"/>
          <p:cNvGrpSpPr>
            <a:grpSpLocks/>
          </p:cNvGrpSpPr>
          <p:nvPr/>
        </p:nvGrpSpPr>
        <p:grpSpPr bwMode="auto">
          <a:xfrm>
            <a:off x="3505200" y="3641726"/>
            <a:ext cx="2413000" cy="387350"/>
            <a:chOff x="1216" y="2310"/>
            <a:chExt cx="1520" cy="244"/>
          </a:xfrm>
        </p:grpSpPr>
        <p:sp>
          <p:nvSpPr>
            <p:cNvPr id="96339"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0"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8" name="Group 25"/>
          <p:cNvGrpSpPr>
            <a:grpSpLocks/>
          </p:cNvGrpSpPr>
          <p:nvPr/>
        </p:nvGrpSpPr>
        <p:grpSpPr bwMode="auto">
          <a:xfrm>
            <a:off x="5905500" y="4098926"/>
            <a:ext cx="2413000" cy="387350"/>
            <a:chOff x="1216" y="2310"/>
            <a:chExt cx="1520" cy="244"/>
          </a:xfrm>
        </p:grpSpPr>
        <p:sp>
          <p:nvSpPr>
            <p:cNvPr id="96337"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8"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9" name="Group 28"/>
          <p:cNvGrpSpPr>
            <a:grpSpLocks/>
          </p:cNvGrpSpPr>
          <p:nvPr/>
        </p:nvGrpSpPr>
        <p:grpSpPr bwMode="auto">
          <a:xfrm>
            <a:off x="5905500" y="3654426"/>
            <a:ext cx="2413000" cy="387350"/>
            <a:chOff x="1216" y="2310"/>
            <a:chExt cx="1520" cy="244"/>
          </a:xfrm>
        </p:grpSpPr>
        <p:sp>
          <p:nvSpPr>
            <p:cNvPr id="96335" name="Rectangle 2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6" name="Rectangle 3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6270" name="Line 34"/>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1" name="Line 35"/>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2" name="Line 36"/>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3" name="AutoShape 49"/>
          <p:cNvSpPr>
            <a:spLocks noChangeArrowheads="1"/>
          </p:cNvSpPr>
          <p:nvPr/>
        </p:nvSpPr>
        <p:spPr bwMode="auto">
          <a:xfrm>
            <a:off x="850900" y="266700"/>
            <a:ext cx="3403600" cy="762000"/>
          </a:xfrm>
          <a:prstGeom prst="wedgeRoundRectCallout">
            <a:avLst>
              <a:gd name="adj1" fmla="val -38667"/>
              <a:gd name="adj2" fmla="val 111250"/>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column…</a:t>
            </a:r>
          </a:p>
        </p:txBody>
      </p:sp>
      <p:grpSp>
        <p:nvGrpSpPr>
          <p:cNvPr id="96274" name="Group 37"/>
          <p:cNvGrpSpPr>
            <a:grpSpLocks/>
          </p:cNvGrpSpPr>
          <p:nvPr/>
        </p:nvGrpSpPr>
        <p:grpSpPr bwMode="auto">
          <a:xfrm>
            <a:off x="406400" y="1625600"/>
            <a:ext cx="1447800" cy="1625600"/>
            <a:chOff x="1248" y="2016"/>
            <a:chExt cx="1104" cy="960"/>
          </a:xfrm>
        </p:grpSpPr>
        <p:grpSp>
          <p:nvGrpSpPr>
            <p:cNvPr id="96324" name="Group 38"/>
            <p:cNvGrpSpPr>
              <a:grpSpLocks/>
            </p:cNvGrpSpPr>
            <p:nvPr/>
          </p:nvGrpSpPr>
          <p:grpSpPr bwMode="auto">
            <a:xfrm>
              <a:off x="1248" y="2016"/>
              <a:ext cx="912" cy="816"/>
              <a:chOff x="3168" y="1824"/>
              <a:chExt cx="912" cy="816"/>
            </a:xfrm>
          </p:grpSpPr>
          <p:sp>
            <p:nvSpPr>
              <p:cNvPr id="96326" name="Freeform 3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7" name="Freeform 4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8" name="Freeform 4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9" name="Freeform 4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6330" name="Freeform 4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6331" name="Freeform 4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6332" name="Freeform 4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3" name="Freeform 4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4" name="Freeform 4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6325" name="Freeform 4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2" name="Group 54"/>
          <p:cNvGrpSpPr>
            <a:grpSpLocks/>
          </p:cNvGrpSpPr>
          <p:nvPr/>
        </p:nvGrpSpPr>
        <p:grpSpPr bwMode="auto">
          <a:xfrm>
            <a:off x="1079500" y="3209926"/>
            <a:ext cx="2413000" cy="396875"/>
            <a:chOff x="744" y="3174"/>
            <a:chExt cx="1520" cy="250"/>
          </a:xfrm>
        </p:grpSpPr>
        <p:sp>
          <p:nvSpPr>
            <p:cNvPr id="96321" name="Rectangle 51"/>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22" name="Rectangle 52"/>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3" name="Line 5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3" name="Group 55"/>
          <p:cNvGrpSpPr>
            <a:grpSpLocks/>
          </p:cNvGrpSpPr>
          <p:nvPr/>
        </p:nvGrpSpPr>
        <p:grpSpPr bwMode="auto">
          <a:xfrm>
            <a:off x="1079500" y="3654426"/>
            <a:ext cx="2413000" cy="396875"/>
            <a:chOff x="744" y="3174"/>
            <a:chExt cx="1520" cy="250"/>
          </a:xfrm>
        </p:grpSpPr>
        <p:sp>
          <p:nvSpPr>
            <p:cNvPr id="96318" name="Rectangle 5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9" name="Rectangle 5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0" name="Line 5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4" name="Group 59"/>
          <p:cNvGrpSpPr>
            <a:grpSpLocks/>
          </p:cNvGrpSpPr>
          <p:nvPr/>
        </p:nvGrpSpPr>
        <p:grpSpPr bwMode="auto">
          <a:xfrm>
            <a:off x="1079500" y="4073526"/>
            <a:ext cx="2413000" cy="396875"/>
            <a:chOff x="744" y="3174"/>
            <a:chExt cx="1520" cy="250"/>
          </a:xfrm>
        </p:grpSpPr>
        <p:sp>
          <p:nvSpPr>
            <p:cNvPr id="96315" name="Rectangle 6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6" name="Rectangle 6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17" name="Line 6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6278" name="AutoShape 63"/>
          <p:cNvSpPr>
            <a:spLocks noChangeArrowheads="1"/>
          </p:cNvSpPr>
          <p:nvPr/>
        </p:nvSpPr>
        <p:spPr bwMode="auto">
          <a:xfrm>
            <a:off x="508000" y="3478911"/>
            <a:ext cx="177800" cy="624078"/>
          </a:xfrm>
          <a:prstGeom prst="downArrow">
            <a:avLst>
              <a:gd name="adj1" fmla="val 50000"/>
              <a:gd name="adj2" fmla="val 26607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6279" name="Group 31"/>
          <p:cNvGrpSpPr>
            <a:grpSpLocks/>
          </p:cNvGrpSpPr>
          <p:nvPr/>
        </p:nvGrpSpPr>
        <p:grpSpPr bwMode="auto">
          <a:xfrm>
            <a:off x="5905500" y="3209926"/>
            <a:ext cx="2413000" cy="387350"/>
            <a:chOff x="1216" y="2310"/>
            <a:chExt cx="1520" cy="244"/>
          </a:xfrm>
        </p:grpSpPr>
        <p:sp>
          <p:nvSpPr>
            <p:cNvPr id="96313" name="Rectangle 3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14" name="Rectangle 3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0944" name="Rectangle 64"/>
          <p:cNvSpPr>
            <a:spLocks noChangeArrowheads="1"/>
          </p:cNvSpPr>
          <p:nvPr/>
        </p:nvSpPr>
        <p:spPr bwMode="auto">
          <a:xfrm>
            <a:off x="5802313" y="1852613"/>
            <a:ext cx="1657826"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 row</a:t>
            </a:r>
          </a:p>
        </p:txBody>
      </p:sp>
      <p:sp>
        <p:nvSpPr>
          <p:cNvPr id="890945" name="AutoShape 65"/>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16" name="Group 67"/>
          <p:cNvGrpSpPr>
            <a:grpSpLocks/>
          </p:cNvGrpSpPr>
          <p:nvPr/>
        </p:nvGrpSpPr>
        <p:grpSpPr bwMode="auto">
          <a:xfrm flipH="1">
            <a:off x="7677150" y="1892300"/>
            <a:ext cx="1174750" cy="1090613"/>
            <a:chOff x="3168" y="1824"/>
            <a:chExt cx="912" cy="816"/>
          </a:xfrm>
        </p:grpSpPr>
        <p:sp>
          <p:nvSpPr>
            <p:cNvPr id="96304" name="Freeform 6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5" name="Freeform 6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6" name="Freeform 7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7" name="Freeform 7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6308" name="Freeform 7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6309" name="Freeform 7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6310" name="Freeform 7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1" name="Freeform 7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2" name="Freeform 7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0957" name="Freeform 77"/>
          <p:cNvSpPr>
            <a:spLocks/>
          </p:cNvSpPr>
          <p:nvPr/>
        </p:nvSpPr>
        <p:spPr bwMode="auto">
          <a:xfrm flipH="1">
            <a:off x="8077200" y="2663825"/>
            <a:ext cx="277813" cy="11842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6284" name="Text Box 78"/>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6285" name="Text Box 79"/>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6" name="Text Box 80"/>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87" name="Text Box 81"/>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6288" name="Text Box 82"/>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9" name="Text Box 83"/>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90" name="Text Box 84"/>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7" name="Group 94"/>
          <p:cNvGrpSpPr>
            <a:grpSpLocks/>
          </p:cNvGrpSpPr>
          <p:nvPr/>
        </p:nvGrpSpPr>
        <p:grpSpPr bwMode="auto">
          <a:xfrm>
            <a:off x="5905500" y="3654426"/>
            <a:ext cx="2413000" cy="396875"/>
            <a:chOff x="744" y="3174"/>
            <a:chExt cx="1520" cy="250"/>
          </a:xfrm>
        </p:grpSpPr>
        <p:sp>
          <p:nvSpPr>
            <p:cNvPr id="96301" name="Rectangle 9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302" name="Rectangle 9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3" name="Line 9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98"/>
          <p:cNvGrpSpPr>
            <a:grpSpLocks/>
          </p:cNvGrpSpPr>
          <p:nvPr/>
        </p:nvGrpSpPr>
        <p:grpSpPr bwMode="auto">
          <a:xfrm>
            <a:off x="3492500" y="3641726"/>
            <a:ext cx="2413000" cy="396875"/>
            <a:chOff x="744" y="3174"/>
            <a:chExt cx="1520" cy="250"/>
          </a:xfrm>
        </p:grpSpPr>
        <p:sp>
          <p:nvSpPr>
            <p:cNvPr id="96298" name="Rectangle 99"/>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9" name="Rectangle 100"/>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0" name="Line 101"/>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02"/>
          <p:cNvGrpSpPr>
            <a:grpSpLocks/>
          </p:cNvGrpSpPr>
          <p:nvPr/>
        </p:nvGrpSpPr>
        <p:grpSpPr bwMode="auto">
          <a:xfrm>
            <a:off x="1079500" y="3654426"/>
            <a:ext cx="2413000" cy="396875"/>
            <a:chOff x="744" y="3174"/>
            <a:chExt cx="1520" cy="250"/>
          </a:xfrm>
        </p:grpSpPr>
        <p:sp>
          <p:nvSpPr>
            <p:cNvPr id="96295" name="Rectangle 103"/>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6" name="Rectangle 104"/>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297" name="Line 105"/>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0986" name="Text Box 106"/>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sp>
        <p:nvSpPr>
          <p:cNvPr id="95" name="Footer Placeholder 94"/>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45"/>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150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4" grpId="0"/>
      <p:bldP spid="890945" grpId="0" animBg="1"/>
      <p:bldP spid="890957" grpId="0" animBg="1"/>
      <p:bldP spid="890986" grpId="0"/>
    </p:bld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72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85751E-7ACE-4936-AED9-D6236F0B0D73}" type="slidenum">
              <a:rPr lang="x-none" sz="1400">
                <a:latin typeface="Arial" pitchFamily="34" charset="0"/>
                <a:cs typeface="Arial" charset="0"/>
              </a:rPr>
              <a:pPr algn="r" eaLnBrk="0" hangingPunct="0"/>
              <a:t>91</a:t>
            </a:fld>
            <a:endParaRPr lang="en-US" sz="1400" dirty="0">
              <a:latin typeface="Arial" pitchFamily="34" charset="0"/>
              <a:cs typeface="Arial" charset="0"/>
            </a:endParaRPr>
          </a:p>
        </p:txBody>
      </p:sp>
      <p:sp>
        <p:nvSpPr>
          <p:cNvPr id="97284" name="Rectangle 2"/>
          <p:cNvSpPr>
            <a:spLocks noChangeArrowheads="1"/>
          </p:cNvSpPr>
          <p:nvPr/>
        </p:nvSpPr>
        <p:spPr bwMode="auto">
          <a:xfrm>
            <a:off x="1155700" y="3768501"/>
            <a:ext cx="7277100" cy="387798"/>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285" name="Rectangle 3"/>
          <p:cNvSpPr>
            <a:spLocks noGrp="1" noChangeArrowheads="1"/>
          </p:cNvSpPr>
          <p:nvPr>
            <p:ph type="title" idx="4294967295"/>
          </p:nvPr>
        </p:nvSpPr>
        <p:spPr/>
        <p:txBody>
          <a:bodyPr/>
          <a:lstStyle/>
          <a:p>
            <a:pPr eaLnBrk="1" hangingPunct="1"/>
            <a:r>
              <a:rPr lang="en-US" dirty="0" smtClean="0">
                <a:cs typeface="Arial" charset="0"/>
              </a:rPr>
              <a:t>Multi-Reader </a:t>
            </a:r>
            <a:r>
              <a:rPr lang="en-US" dirty="0" err="1" smtClean="0">
                <a:cs typeface="Arial" charset="0"/>
              </a:rPr>
              <a:t>Redux</a:t>
            </a:r>
            <a:endParaRPr lang="en-US" dirty="0" smtClean="0">
              <a:cs typeface="Arial" charset="0"/>
            </a:endParaRPr>
          </a:p>
        </p:txBody>
      </p:sp>
      <p:grpSp>
        <p:nvGrpSpPr>
          <p:cNvPr id="97286" name="Group 4"/>
          <p:cNvGrpSpPr>
            <a:grpSpLocks/>
          </p:cNvGrpSpPr>
          <p:nvPr/>
        </p:nvGrpSpPr>
        <p:grpSpPr bwMode="auto">
          <a:xfrm>
            <a:off x="1092200" y="3197226"/>
            <a:ext cx="2413000" cy="387350"/>
            <a:chOff x="1216" y="2310"/>
            <a:chExt cx="1520" cy="244"/>
          </a:xfrm>
        </p:grpSpPr>
        <p:sp>
          <p:nvSpPr>
            <p:cNvPr id="97407"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8"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7" name="Group 7"/>
          <p:cNvGrpSpPr>
            <a:grpSpLocks/>
          </p:cNvGrpSpPr>
          <p:nvPr/>
        </p:nvGrpSpPr>
        <p:grpSpPr bwMode="auto">
          <a:xfrm>
            <a:off x="3505200" y="3197226"/>
            <a:ext cx="2413000" cy="387350"/>
            <a:chOff x="1456" y="3206"/>
            <a:chExt cx="1520" cy="244"/>
          </a:xfrm>
        </p:grpSpPr>
        <p:sp>
          <p:nvSpPr>
            <p:cNvPr id="97405"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6"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8" name="Group 10"/>
          <p:cNvGrpSpPr>
            <a:grpSpLocks/>
          </p:cNvGrpSpPr>
          <p:nvPr/>
        </p:nvGrpSpPr>
        <p:grpSpPr bwMode="auto">
          <a:xfrm>
            <a:off x="1092200" y="3616326"/>
            <a:ext cx="2413000" cy="387350"/>
            <a:chOff x="1216" y="2310"/>
            <a:chExt cx="1520" cy="244"/>
          </a:xfrm>
        </p:grpSpPr>
        <p:sp>
          <p:nvSpPr>
            <p:cNvPr id="97403"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4"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9" name="Group 13"/>
          <p:cNvGrpSpPr>
            <a:grpSpLocks/>
          </p:cNvGrpSpPr>
          <p:nvPr/>
        </p:nvGrpSpPr>
        <p:grpSpPr bwMode="auto">
          <a:xfrm>
            <a:off x="1092200" y="4073526"/>
            <a:ext cx="2413000" cy="387350"/>
            <a:chOff x="1216" y="2310"/>
            <a:chExt cx="1520" cy="244"/>
          </a:xfrm>
        </p:grpSpPr>
        <p:sp>
          <p:nvSpPr>
            <p:cNvPr id="97401"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2"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0" name="Group 16"/>
          <p:cNvGrpSpPr>
            <a:grpSpLocks/>
          </p:cNvGrpSpPr>
          <p:nvPr/>
        </p:nvGrpSpPr>
        <p:grpSpPr bwMode="auto">
          <a:xfrm>
            <a:off x="3505200" y="4086226"/>
            <a:ext cx="2413000" cy="387350"/>
            <a:chOff x="1216" y="2310"/>
            <a:chExt cx="1520" cy="244"/>
          </a:xfrm>
        </p:grpSpPr>
        <p:sp>
          <p:nvSpPr>
            <p:cNvPr id="97399"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0"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1" name="Group 19"/>
          <p:cNvGrpSpPr>
            <a:grpSpLocks/>
          </p:cNvGrpSpPr>
          <p:nvPr/>
        </p:nvGrpSpPr>
        <p:grpSpPr bwMode="auto">
          <a:xfrm>
            <a:off x="3505200" y="3641726"/>
            <a:ext cx="2413000" cy="387350"/>
            <a:chOff x="1216" y="2310"/>
            <a:chExt cx="1520" cy="244"/>
          </a:xfrm>
        </p:grpSpPr>
        <p:sp>
          <p:nvSpPr>
            <p:cNvPr id="97397"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8"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2" name="Group 22"/>
          <p:cNvGrpSpPr>
            <a:grpSpLocks/>
          </p:cNvGrpSpPr>
          <p:nvPr/>
        </p:nvGrpSpPr>
        <p:grpSpPr bwMode="auto">
          <a:xfrm>
            <a:off x="5905500" y="4098926"/>
            <a:ext cx="2413000" cy="387350"/>
            <a:chOff x="1216" y="2310"/>
            <a:chExt cx="1520" cy="244"/>
          </a:xfrm>
        </p:grpSpPr>
        <p:sp>
          <p:nvSpPr>
            <p:cNvPr id="97395" name="Rectangle 23"/>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6" name="Rectangle 24"/>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3" name="Group 25"/>
          <p:cNvGrpSpPr>
            <a:grpSpLocks/>
          </p:cNvGrpSpPr>
          <p:nvPr/>
        </p:nvGrpSpPr>
        <p:grpSpPr bwMode="auto">
          <a:xfrm>
            <a:off x="5905500" y="3654426"/>
            <a:ext cx="2413000" cy="387350"/>
            <a:chOff x="1216" y="2310"/>
            <a:chExt cx="1520" cy="244"/>
          </a:xfrm>
        </p:grpSpPr>
        <p:sp>
          <p:nvSpPr>
            <p:cNvPr id="97393"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4"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7294" name="Line 28"/>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5" name="Line 29"/>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6" name="Line 30"/>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97297" name="Group 32"/>
          <p:cNvGrpSpPr>
            <a:grpSpLocks/>
          </p:cNvGrpSpPr>
          <p:nvPr/>
        </p:nvGrpSpPr>
        <p:grpSpPr bwMode="auto">
          <a:xfrm>
            <a:off x="406400" y="1625600"/>
            <a:ext cx="1447800" cy="1625600"/>
            <a:chOff x="1248" y="2016"/>
            <a:chExt cx="1104" cy="960"/>
          </a:xfrm>
        </p:grpSpPr>
        <p:grpSp>
          <p:nvGrpSpPr>
            <p:cNvPr id="97382" name="Group 33"/>
            <p:cNvGrpSpPr>
              <a:grpSpLocks/>
            </p:cNvGrpSpPr>
            <p:nvPr/>
          </p:nvGrpSpPr>
          <p:grpSpPr bwMode="auto">
            <a:xfrm>
              <a:off x="1248" y="2016"/>
              <a:ext cx="912" cy="816"/>
              <a:chOff x="3168" y="1824"/>
              <a:chExt cx="912" cy="816"/>
            </a:xfrm>
          </p:grpSpPr>
          <p:sp>
            <p:nvSpPr>
              <p:cNvPr id="9738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738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738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739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8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7298" name="Group 44"/>
          <p:cNvGrpSpPr>
            <a:grpSpLocks/>
          </p:cNvGrpSpPr>
          <p:nvPr/>
        </p:nvGrpSpPr>
        <p:grpSpPr bwMode="auto">
          <a:xfrm>
            <a:off x="1079500" y="3209926"/>
            <a:ext cx="2413000" cy="396875"/>
            <a:chOff x="744" y="3174"/>
            <a:chExt cx="1520" cy="250"/>
          </a:xfrm>
        </p:grpSpPr>
        <p:sp>
          <p:nvSpPr>
            <p:cNvPr id="97379" name="Rectangle 45"/>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80" name="Rectangle 46"/>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81" name="Line 4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299" name="AutoShape 56"/>
          <p:cNvSpPr>
            <a:spLocks noChangeArrowheads="1"/>
          </p:cNvSpPr>
          <p:nvPr/>
        </p:nvSpPr>
        <p:spPr bwMode="auto">
          <a:xfrm flipH="1">
            <a:off x="444500" y="3159367"/>
            <a:ext cx="228600" cy="526566"/>
          </a:xfrm>
          <a:prstGeom prst="downArrow">
            <a:avLst>
              <a:gd name="adj1" fmla="val 50000"/>
              <a:gd name="adj2" fmla="val 12361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7300" name="Group 57"/>
          <p:cNvGrpSpPr>
            <a:grpSpLocks/>
          </p:cNvGrpSpPr>
          <p:nvPr/>
        </p:nvGrpSpPr>
        <p:grpSpPr bwMode="auto">
          <a:xfrm>
            <a:off x="5905500" y="3209926"/>
            <a:ext cx="2413000" cy="387350"/>
            <a:chOff x="1216" y="2310"/>
            <a:chExt cx="1520" cy="244"/>
          </a:xfrm>
        </p:grpSpPr>
        <p:sp>
          <p:nvSpPr>
            <p:cNvPr id="97377" name="Rectangle 5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78" name="Rectangle 5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2988" name="Rectangle 60"/>
          <p:cNvSpPr>
            <a:spLocks noChangeArrowheads="1"/>
          </p:cNvSpPr>
          <p:nvPr/>
        </p:nvSpPr>
        <p:spPr bwMode="auto">
          <a:xfrm>
            <a:off x="2513013" y="1814513"/>
            <a:ext cx="4306887" cy="978729"/>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writes column to notify others of what it read</a:t>
            </a:r>
          </a:p>
        </p:txBody>
      </p:sp>
      <p:grpSp>
        <p:nvGrpSpPr>
          <p:cNvPr id="97302" name="Group 62"/>
          <p:cNvGrpSpPr>
            <a:grpSpLocks/>
          </p:cNvGrpSpPr>
          <p:nvPr/>
        </p:nvGrpSpPr>
        <p:grpSpPr bwMode="auto">
          <a:xfrm flipH="1">
            <a:off x="7677150" y="1892300"/>
            <a:ext cx="1174750" cy="1090613"/>
            <a:chOff x="3168" y="1824"/>
            <a:chExt cx="912" cy="816"/>
          </a:xfrm>
        </p:grpSpPr>
        <p:sp>
          <p:nvSpPr>
            <p:cNvPr id="97368" name="Freeform 6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69" name="Freeform 6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0" name="Freeform 65"/>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1" name="Freeform 6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7372" name="Freeform 6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7373" name="Freeform 6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7374" name="Freeform 69"/>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5" name="Freeform 70"/>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6" name="Freeform 7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03" name="Text Box 73"/>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7304" name="Text Box 74"/>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5" name="Text Box 75"/>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6" name="Text Box 76"/>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7307" name="Text Box 77"/>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8" name="Text Box 78"/>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9" name="Text Box 79"/>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5" name="Group 80"/>
          <p:cNvGrpSpPr>
            <a:grpSpLocks/>
          </p:cNvGrpSpPr>
          <p:nvPr/>
        </p:nvGrpSpPr>
        <p:grpSpPr bwMode="auto">
          <a:xfrm>
            <a:off x="5905500" y="3654426"/>
            <a:ext cx="2413000" cy="396875"/>
            <a:chOff x="744" y="3174"/>
            <a:chExt cx="1520" cy="250"/>
          </a:xfrm>
        </p:grpSpPr>
        <p:sp>
          <p:nvSpPr>
            <p:cNvPr id="97365" name="Rectangle 81"/>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6" name="Rectangle 82"/>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7" name="Line 8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6" name="Group 84"/>
          <p:cNvGrpSpPr>
            <a:grpSpLocks/>
          </p:cNvGrpSpPr>
          <p:nvPr/>
        </p:nvGrpSpPr>
        <p:grpSpPr bwMode="auto">
          <a:xfrm>
            <a:off x="3492500" y="3641726"/>
            <a:ext cx="2413000" cy="396875"/>
            <a:chOff x="744" y="3174"/>
            <a:chExt cx="1520" cy="250"/>
          </a:xfrm>
        </p:grpSpPr>
        <p:sp>
          <p:nvSpPr>
            <p:cNvPr id="97362" name="Rectangle 8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3" name="Rectangle 8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4" name="Line 8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20" name="Text Box 92"/>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grpSp>
        <p:nvGrpSpPr>
          <p:cNvPr id="17" name="Group 105"/>
          <p:cNvGrpSpPr>
            <a:grpSpLocks/>
          </p:cNvGrpSpPr>
          <p:nvPr/>
        </p:nvGrpSpPr>
        <p:grpSpPr bwMode="auto">
          <a:xfrm>
            <a:off x="3492500" y="3222626"/>
            <a:ext cx="2413000" cy="396875"/>
            <a:chOff x="744" y="3174"/>
            <a:chExt cx="1520" cy="250"/>
          </a:xfrm>
        </p:grpSpPr>
        <p:sp>
          <p:nvSpPr>
            <p:cNvPr id="97359" name="Rectangle 10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60" name="Rectangle 10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61" name="Line 10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109"/>
          <p:cNvGrpSpPr>
            <a:grpSpLocks/>
          </p:cNvGrpSpPr>
          <p:nvPr/>
        </p:nvGrpSpPr>
        <p:grpSpPr bwMode="auto">
          <a:xfrm>
            <a:off x="3492500" y="3667126"/>
            <a:ext cx="2413000" cy="396875"/>
            <a:chOff x="744" y="3174"/>
            <a:chExt cx="1520" cy="250"/>
          </a:xfrm>
        </p:grpSpPr>
        <p:sp>
          <p:nvSpPr>
            <p:cNvPr id="97356" name="Rectangle 11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7" name="Rectangle 11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8" name="Line 11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13"/>
          <p:cNvGrpSpPr>
            <a:grpSpLocks/>
          </p:cNvGrpSpPr>
          <p:nvPr/>
        </p:nvGrpSpPr>
        <p:grpSpPr bwMode="auto">
          <a:xfrm>
            <a:off x="3492500" y="4086226"/>
            <a:ext cx="2413000" cy="396875"/>
            <a:chOff x="744" y="3174"/>
            <a:chExt cx="1520" cy="250"/>
          </a:xfrm>
        </p:grpSpPr>
        <p:sp>
          <p:nvSpPr>
            <p:cNvPr id="97353" name="Rectangle 114"/>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4" name="Rectangle 115"/>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5" name="Line 11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97316" name="Group 121"/>
          <p:cNvGrpSpPr>
            <a:grpSpLocks/>
          </p:cNvGrpSpPr>
          <p:nvPr/>
        </p:nvGrpSpPr>
        <p:grpSpPr bwMode="auto">
          <a:xfrm>
            <a:off x="1079500" y="3654426"/>
            <a:ext cx="2413000" cy="396875"/>
            <a:chOff x="744" y="3174"/>
            <a:chExt cx="1520" cy="250"/>
          </a:xfrm>
        </p:grpSpPr>
        <p:sp>
          <p:nvSpPr>
            <p:cNvPr id="97350" name="Rectangle 122"/>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1" name="Rectangle 123"/>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2" name="Line 12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1" name="Group 117"/>
          <p:cNvGrpSpPr>
            <a:grpSpLocks/>
          </p:cNvGrpSpPr>
          <p:nvPr/>
        </p:nvGrpSpPr>
        <p:grpSpPr bwMode="auto">
          <a:xfrm>
            <a:off x="1079500" y="3654426"/>
            <a:ext cx="2413000" cy="396875"/>
            <a:chOff x="744" y="3174"/>
            <a:chExt cx="1520" cy="250"/>
          </a:xfrm>
        </p:grpSpPr>
        <p:sp>
          <p:nvSpPr>
            <p:cNvPr id="97347" name="Rectangle 118"/>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48" name="Rectangle 119"/>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49" name="Line 12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318" name="AutoShape 125"/>
          <p:cNvSpPr>
            <a:spLocks noChangeArrowheads="1"/>
          </p:cNvSpPr>
          <p:nvPr/>
        </p:nvSpPr>
        <p:spPr bwMode="auto">
          <a:xfrm>
            <a:off x="1130300" y="901700"/>
            <a:ext cx="2819400" cy="825500"/>
          </a:xfrm>
          <a:prstGeom prst="wedgeRoundRectCallout">
            <a:avLst>
              <a:gd name="adj1" fmla="val -37218"/>
              <a:gd name="adj2" fmla="val 72694"/>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…after second write</a:t>
            </a:r>
          </a:p>
        </p:txBody>
      </p:sp>
      <p:sp>
        <p:nvSpPr>
          <p:cNvPr id="893054" name="AutoShape 126"/>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sp>
        <p:nvSpPr>
          <p:cNvPr id="893055" name="AutoShape 127"/>
          <p:cNvSpPr>
            <a:spLocks noChangeArrowheads="1"/>
          </p:cNvSpPr>
          <p:nvPr/>
        </p:nvSpPr>
        <p:spPr bwMode="auto">
          <a:xfrm flipH="1">
            <a:off x="4584700" y="2885890"/>
            <a:ext cx="215900" cy="552819"/>
          </a:xfrm>
          <a:prstGeom prst="downArrow">
            <a:avLst>
              <a:gd name="adj1" fmla="val 50000"/>
              <a:gd name="adj2" fmla="val 152941"/>
            </a:avLst>
          </a:prstGeom>
          <a:solidFill>
            <a:srgbClr val="0000FF"/>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21" name="Freeform 72"/>
          <p:cNvSpPr>
            <a:spLocks/>
          </p:cNvSpPr>
          <p:nvPr/>
        </p:nvSpPr>
        <p:spPr bwMode="auto">
          <a:xfrm flipH="1">
            <a:off x="4953000" y="2663825"/>
            <a:ext cx="3402013" cy="6000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2" name="Group 128"/>
          <p:cNvGrpSpPr>
            <a:grpSpLocks/>
          </p:cNvGrpSpPr>
          <p:nvPr/>
        </p:nvGrpSpPr>
        <p:grpSpPr bwMode="auto">
          <a:xfrm>
            <a:off x="7467600" y="5119688"/>
            <a:ext cx="1447800" cy="1295400"/>
            <a:chOff x="3168" y="1824"/>
            <a:chExt cx="912" cy="816"/>
          </a:xfrm>
        </p:grpSpPr>
        <p:sp>
          <p:nvSpPr>
            <p:cNvPr id="97338" name="Freeform 12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39" name="Freeform 13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0" name="Freeform 13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1" name="Freeform 13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7342" name="Freeform 13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7343" name="Freeform 13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7344" name="Freeform 13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5" name="Freeform 13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6" name="Freeform 13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3066" name="Freeform 138"/>
          <p:cNvSpPr>
            <a:spLocks/>
          </p:cNvSpPr>
          <p:nvPr/>
        </p:nvSpPr>
        <p:spPr bwMode="auto">
          <a:xfrm rot="-7282380">
            <a:off x="7466806" y="4272757"/>
            <a:ext cx="811213" cy="15113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3" name="Group 153"/>
          <p:cNvGrpSpPr>
            <a:grpSpLocks/>
          </p:cNvGrpSpPr>
          <p:nvPr/>
        </p:nvGrpSpPr>
        <p:grpSpPr bwMode="auto">
          <a:xfrm>
            <a:off x="5905500" y="4086226"/>
            <a:ext cx="2413000" cy="396875"/>
            <a:chOff x="744" y="3174"/>
            <a:chExt cx="1520" cy="250"/>
          </a:xfrm>
        </p:grpSpPr>
        <p:sp>
          <p:nvSpPr>
            <p:cNvPr id="97335" name="Rectangle 154"/>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6" name="Rectangle 155"/>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7" name="Line 15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4" name="Group 157"/>
          <p:cNvGrpSpPr>
            <a:grpSpLocks/>
          </p:cNvGrpSpPr>
          <p:nvPr/>
        </p:nvGrpSpPr>
        <p:grpSpPr bwMode="auto">
          <a:xfrm>
            <a:off x="3492500" y="4086226"/>
            <a:ext cx="2413000" cy="396875"/>
            <a:chOff x="744" y="3174"/>
            <a:chExt cx="1520" cy="250"/>
          </a:xfrm>
        </p:grpSpPr>
        <p:sp>
          <p:nvSpPr>
            <p:cNvPr id="97332" name="Rectangle 158"/>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3" name="Rectangle 159"/>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4" name="Line 16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5" name="Group 161"/>
          <p:cNvGrpSpPr>
            <a:grpSpLocks/>
          </p:cNvGrpSpPr>
          <p:nvPr/>
        </p:nvGrpSpPr>
        <p:grpSpPr bwMode="auto">
          <a:xfrm>
            <a:off x="1066800" y="4086226"/>
            <a:ext cx="2413000" cy="396875"/>
            <a:chOff x="744" y="3174"/>
            <a:chExt cx="1520" cy="250"/>
          </a:xfrm>
        </p:grpSpPr>
        <p:sp>
          <p:nvSpPr>
            <p:cNvPr id="97329" name="Rectangle 162"/>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0" name="Rectangle 163"/>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1" name="Line 16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67" name="AutoShape 139"/>
          <p:cNvSpPr>
            <a:spLocks noChangeArrowheads="1"/>
          </p:cNvSpPr>
          <p:nvPr/>
        </p:nvSpPr>
        <p:spPr bwMode="auto">
          <a:xfrm>
            <a:off x="3467100" y="4006850"/>
            <a:ext cx="2592388" cy="590324"/>
          </a:xfrm>
          <a:prstGeom prst="cloudCallout">
            <a:avLst>
              <a:gd name="adj1" fmla="val 98375"/>
              <a:gd name="adj2" fmla="val 113681"/>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893093" name="Rectangle 165"/>
          <p:cNvSpPr>
            <a:spLocks noChangeArrowheads="1"/>
          </p:cNvSpPr>
          <p:nvPr/>
        </p:nvSpPr>
        <p:spPr bwMode="auto">
          <a:xfrm>
            <a:off x="2106613" y="5091113"/>
            <a:ext cx="5284787" cy="978729"/>
          </a:xfrm>
          <a:prstGeom prst="rect">
            <a:avLst/>
          </a:prstGeom>
          <a:solidFill>
            <a:schemeClr val="bg1"/>
          </a:solid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  Yellow reader will read new value in column written by earlier Blue reader</a:t>
            </a:r>
          </a:p>
        </p:txBody>
      </p:sp>
      <p:sp>
        <p:nvSpPr>
          <p:cNvPr id="129" name="Footer Placeholder 12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3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30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929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930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50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100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930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9306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93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88" grpId="0"/>
      <p:bldP spid="893020" grpId="0"/>
      <p:bldP spid="893054" grpId="0" animBg="1"/>
      <p:bldP spid="893055" grpId="0" animBg="1"/>
      <p:bldP spid="893066" grpId="0" animBg="1"/>
      <p:bldP spid="893067" grpId="0" animBg="1"/>
      <p:bldP spid="893093" grpId="0" animBg="1"/>
    </p:bld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B1BE6A-6665-4D8F-9963-58875D320DEF}" type="slidenum">
              <a:rPr lang="x-none" sz="1400">
                <a:latin typeface="Arial" pitchFamily="34" charset="0"/>
                <a:cs typeface="Arial" charset="0"/>
              </a:rPr>
              <a:pPr algn="r" eaLnBrk="0" hangingPunct="0"/>
              <a:t>92</a:t>
            </a:fld>
            <a:endParaRPr lang="en-US" sz="1400" dirty="0">
              <a:latin typeface="Arial" pitchFamily="34" charset="0"/>
              <a:cs typeface="Arial" charset="0"/>
            </a:endParaRPr>
          </a:p>
        </p:txBody>
      </p:sp>
      <p:sp>
        <p:nvSpPr>
          <p:cNvPr id="98308" name="Rectangle 2"/>
          <p:cNvSpPr>
            <a:spLocks noGrp="1" noChangeArrowheads="1"/>
          </p:cNvSpPr>
          <p:nvPr>
            <p:ph type="title" idx="4294967295"/>
          </p:nvPr>
        </p:nvSpPr>
        <p:spPr/>
        <p:txBody>
          <a:bodyPr/>
          <a:lstStyle/>
          <a:p>
            <a:pPr eaLnBrk="1" hangingPunct="1"/>
            <a:r>
              <a:rPr lang="en-US" sz="4000" dirty="0" smtClean="0">
                <a:cs typeface="Arial" charset="0"/>
              </a:rPr>
              <a:t>Can’t Yellow Miss Blue’s Update? … Only if Readers Overlap…</a:t>
            </a:r>
          </a:p>
        </p:txBody>
      </p:sp>
      <p:sp>
        <p:nvSpPr>
          <p:cNvPr id="98309"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8310" name="AutoShape 5"/>
          <p:cNvSpPr>
            <a:spLocks noChangeArrowheads="1"/>
          </p:cNvSpPr>
          <p:nvPr/>
        </p:nvSpPr>
        <p:spPr bwMode="auto">
          <a:xfrm>
            <a:off x="2505075" y="32004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8311" name="AutoShape 6"/>
          <p:cNvSpPr>
            <a:spLocks noChangeArrowheads="1"/>
          </p:cNvSpPr>
          <p:nvPr/>
        </p:nvSpPr>
        <p:spPr bwMode="auto">
          <a:xfrm>
            <a:off x="2919413" y="4621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read(1:45 1234)</a:t>
            </a:r>
          </a:p>
        </p:txBody>
      </p:sp>
      <p:sp>
        <p:nvSpPr>
          <p:cNvPr id="98312" name="Text Box 7"/>
          <p:cNvSpPr txBox="1">
            <a:spLocks noChangeArrowheads="1"/>
          </p:cNvSpPr>
          <p:nvPr/>
        </p:nvSpPr>
        <p:spPr bwMode="auto">
          <a:xfrm>
            <a:off x="466725" y="30368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8313" name="AutoShape 8"/>
          <p:cNvSpPr>
            <a:spLocks noChangeArrowheads="1"/>
          </p:cNvSpPr>
          <p:nvPr/>
        </p:nvSpPr>
        <p:spPr bwMode="auto">
          <a:xfrm>
            <a:off x="1916113" y="39354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8314"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7758" name="Line 14"/>
          <p:cNvSpPr>
            <a:spLocks noChangeShapeType="1"/>
          </p:cNvSpPr>
          <p:nvPr/>
        </p:nvSpPr>
        <p:spPr bwMode="auto">
          <a:xfrm>
            <a:off x="3570288" y="4757738"/>
            <a:ext cx="0" cy="665162"/>
          </a:xfrm>
          <a:prstGeom prst="line">
            <a:avLst/>
          </a:prstGeom>
          <a:noFill/>
          <a:ln w="76200">
            <a:solidFill>
              <a:srgbClr val="FFFF00"/>
            </a:solidFill>
            <a:prstDash val="sysDot"/>
            <a:round/>
            <a:headEnd/>
            <a:tailEnd/>
          </a:ln>
        </p:spPr>
        <p:txBody>
          <a:bodyPr wrap="none" anchor="ctr"/>
          <a:lstStyle/>
          <a:p>
            <a:endParaRPr lang="en-US"/>
          </a:p>
        </p:txBody>
      </p:sp>
      <p:sp>
        <p:nvSpPr>
          <p:cNvPr id="927759" name="AutoShape 15"/>
          <p:cNvSpPr>
            <a:spLocks noChangeArrowheads="1"/>
          </p:cNvSpPr>
          <p:nvPr/>
        </p:nvSpPr>
        <p:spPr bwMode="auto">
          <a:xfrm>
            <a:off x="793750" y="5202238"/>
            <a:ext cx="2389188" cy="923925"/>
          </a:xfrm>
          <a:prstGeom prst="wedgeRoundRectCallout">
            <a:avLst>
              <a:gd name="adj1" fmla="val 65546"/>
              <a:gd name="adj2" fmla="val -27833"/>
              <a:gd name="adj3" fmla="val 16667"/>
            </a:avLst>
          </a:prstGeom>
          <a:solidFill>
            <a:schemeClr val="bg2"/>
          </a:solidFill>
          <a:ln w="38100">
            <a:solidFill>
              <a:schemeClr val="tx1"/>
            </a:solidFill>
            <a:miter lim="800000"/>
            <a:headEnd/>
            <a:tailEnd/>
          </a:ln>
        </p:spPr>
        <p:txBody>
          <a:bodyPr anchor="ctr"/>
          <a:lstStyle/>
          <a:p>
            <a:pPr algn="ctr" eaLnBrk="0" hangingPunct="0"/>
            <a:r>
              <a:rPr lang="en-US" sz="2000" b="1" dirty="0">
                <a:solidFill>
                  <a:srgbClr val="FFFF00"/>
                </a:solidFill>
                <a:latin typeface="Arial" pitchFamily="34" charset="0"/>
                <a:cs typeface="Courier New" pitchFamily="49" charset="0"/>
              </a:rPr>
              <a:t>In which case its OK to read 1234</a:t>
            </a:r>
          </a:p>
        </p:txBody>
      </p:sp>
      <p:sp>
        <p:nvSpPr>
          <p:cNvPr id="927760" name="Line 16"/>
          <p:cNvSpPr>
            <a:spLocks noChangeShapeType="1"/>
          </p:cNvSpPr>
          <p:nvPr/>
        </p:nvSpPr>
        <p:spPr bwMode="auto">
          <a:xfrm>
            <a:off x="3786188" y="4338638"/>
            <a:ext cx="0" cy="1096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7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7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27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8" grpId="0" animBg="1"/>
      <p:bldP spid="927759" grpId="0" animBg="1"/>
      <p:bldP spid="927759" grpId="1" animBg="1"/>
      <p:bldP spid="927760" grpId="0" animBg="1"/>
    </p:bld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327C78-571D-4DC3-BD6B-66E4E5081AD1}" type="slidenum">
              <a:rPr lang="x-none" sz="1400">
                <a:latin typeface="Arial" pitchFamily="34" charset="0"/>
                <a:cs typeface="Arial" charset="0"/>
              </a:rPr>
              <a:pPr algn="r" eaLnBrk="0" hangingPunct="0"/>
              <a:t>93</a:t>
            </a:fld>
            <a:endParaRPr lang="en-US" sz="1400" dirty="0">
              <a:latin typeface="Arial" pitchFamily="34" charset="0"/>
              <a:cs typeface="Arial" charset="0"/>
            </a:endParaRPr>
          </a:p>
        </p:txBody>
      </p:sp>
      <p:sp>
        <p:nvSpPr>
          <p:cNvPr id="99332" name="Rectangle 2"/>
          <p:cNvSpPr>
            <a:spLocks noGrp="1" noChangeArrowheads="1"/>
          </p:cNvSpPr>
          <p:nvPr>
            <p:ph type="title" idx="4294967295"/>
          </p:nvPr>
        </p:nvSpPr>
        <p:spPr/>
        <p:txBody>
          <a:bodyPr/>
          <a:lstStyle/>
          <a:p>
            <a:pPr eaLnBrk="1" hangingPunct="1"/>
            <a:r>
              <a:rPr lang="en-US" sz="4000" smtClean="0">
                <a:latin typeface="Arial" charset="0"/>
                <a:cs typeface="Arial" charset="0"/>
              </a:rPr>
              <a:t>Bad Case Only When Readers </a:t>
            </a:r>
            <a:br>
              <a:rPr lang="en-US" sz="4000" smtClean="0">
                <a:latin typeface="Arial" charset="0"/>
                <a:cs typeface="Arial" charset="0"/>
              </a:rPr>
            </a:br>
            <a:r>
              <a:rPr lang="en-US" sz="4000" smtClean="0">
                <a:latin typeface="Arial" charset="0"/>
                <a:cs typeface="Arial" charset="0"/>
              </a:rPr>
              <a:t>Don’t Overlap </a:t>
            </a:r>
          </a:p>
        </p:txBody>
      </p:sp>
      <p:sp>
        <p:nvSpPr>
          <p:cNvPr id="99333" name="AutoShape 3"/>
          <p:cNvSpPr>
            <a:spLocks noChangeArrowheads="1"/>
          </p:cNvSpPr>
          <p:nvPr/>
        </p:nvSpPr>
        <p:spPr bwMode="auto">
          <a:xfrm>
            <a:off x="863600" y="50419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9334" name="AutoShape 4"/>
          <p:cNvSpPr>
            <a:spLocks noChangeArrowheads="1"/>
          </p:cNvSpPr>
          <p:nvPr/>
        </p:nvSpPr>
        <p:spPr bwMode="auto">
          <a:xfrm>
            <a:off x="2505075" y="26035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9335" name="AutoShape 5"/>
          <p:cNvSpPr>
            <a:spLocks noChangeArrowheads="1"/>
          </p:cNvSpPr>
          <p:nvPr/>
        </p:nvSpPr>
        <p:spPr bwMode="auto">
          <a:xfrm>
            <a:off x="4456113" y="3986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6" name="Text Box 6"/>
          <p:cNvSpPr txBox="1">
            <a:spLocks noChangeArrowheads="1"/>
          </p:cNvSpPr>
          <p:nvPr/>
        </p:nvSpPr>
        <p:spPr bwMode="auto">
          <a:xfrm>
            <a:off x="466725" y="24399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9337" name="AutoShape 7"/>
          <p:cNvSpPr>
            <a:spLocks noChangeArrowheads="1"/>
          </p:cNvSpPr>
          <p:nvPr/>
        </p:nvSpPr>
        <p:spPr bwMode="auto">
          <a:xfrm>
            <a:off x="1916113" y="33385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8" name="Text Box 8"/>
          <p:cNvSpPr txBox="1">
            <a:spLocks noChangeArrowheads="1"/>
          </p:cNvSpPr>
          <p:nvPr/>
        </p:nvSpPr>
        <p:spPr bwMode="auto">
          <a:xfrm>
            <a:off x="4860925" y="46878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9801" name="Line 9"/>
          <p:cNvSpPr>
            <a:spLocks noChangeShapeType="1"/>
          </p:cNvSpPr>
          <p:nvPr/>
        </p:nvSpPr>
        <p:spPr bwMode="auto">
          <a:xfrm>
            <a:off x="4535488" y="4249738"/>
            <a:ext cx="12700" cy="957262"/>
          </a:xfrm>
          <a:prstGeom prst="line">
            <a:avLst/>
          </a:prstGeom>
          <a:noFill/>
          <a:ln w="76200">
            <a:solidFill>
              <a:srgbClr val="FFFF00"/>
            </a:solidFill>
            <a:prstDash val="sysDot"/>
            <a:round/>
            <a:headEnd/>
            <a:tailEnd/>
          </a:ln>
        </p:spPr>
        <p:txBody>
          <a:bodyPr wrap="none" anchor="ctr"/>
          <a:lstStyle/>
          <a:p>
            <a:endParaRPr lang="en-US"/>
          </a:p>
        </p:txBody>
      </p:sp>
      <p:sp>
        <p:nvSpPr>
          <p:cNvPr id="929802" name="AutoShape 10"/>
          <p:cNvSpPr>
            <a:spLocks noChangeArrowheads="1"/>
          </p:cNvSpPr>
          <p:nvPr/>
        </p:nvSpPr>
        <p:spPr bwMode="auto">
          <a:xfrm>
            <a:off x="400050" y="4135438"/>
            <a:ext cx="3100388" cy="1304925"/>
          </a:xfrm>
          <a:prstGeom prst="wedgeRoundRectCallout">
            <a:avLst>
              <a:gd name="adj1" fmla="val 73042"/>
              <a:gd name="adj2" fmla="val 27981"/>
              <a:gd name="adj3" fmla="val 16667"/>
            </a:avLst>
          </a:prstGeom>
          <a:solidFill>
            <a:schemeClr val="bg1"/>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In which case Blue will complete writing 2:00 5678 to its </a:t>
            </a:r>
          </a:p>
          <a:p>
            <a:pPr algn="ctr" eaLnBrk="0" hangingPunct="0"/>
            <a:r>
              <a:rPr lang="en-US" sz="2000" b="1" dirty="0">
                <a:solidFill>
                  <a:srgbClr val="0000FF"/>
                </a:solidFill>
                <a:latin typeface="Arial" pitchFamily="34" charset="0"/>
                <a:cs typeface="Courier New" pitchFamily="49" charset="0"/>
              </a:rPr>
              <a:t>column</a:t>
            </a:r>
          </a:p>
        </p:txBody>
      </p:sp>
      <p:sp>
        <p:nvSpPr>
          <p:cNvPr id="929803" name="Line 11"/>
          <p:cNvSpPr>
            <a:spLocks noChangeShapeType="1"/>
          </p:cNvSpPr>
          <p:nvPr/>
        </p:nvSpPr>
        <p:spPr bwMode="auto">
          <a:xfrm>
            <a:off x="4294188" y="3716338"/>
            <a:ext cx="0" cy="1477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8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98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9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801" grpId="0" animBg="1"/>
      <p:bldP spid="929802" grpId="0" animBg="1"/>
      <p:bldP spid="929803" grpId="0" animBg="1"/>
    </p:bld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458B75F-6ED3-419F-BC8B-2674CE831852}" type="slidenum">
              <a:rPr lang="x-none" sz="1400">
                <a:latin typeface="Arial" pitchFamily="34" charset="0"/>
                <a:cs typeface="Arial" charset="0"/>
              </a:rPr>
              <a:pPr algn="r" eaLnBrk="0" hangingPunct="0"/>
              <a:t>94</a:t>
            </a:fld>
            <a:endParaRPr lang="en-US" sz="1400" dirty="0">
              <a:latin typeface="Arial" pitchFamily="34" charset="0"/>
              <a:cs typeface="Arial" charset="0"/>
            </a:endParaRPr>
          </a:p>
        </p:txBody>
      </p:sp>
      <p:sp>
        <p:nvSpPr>
          <p:cNvPr id="100356" name="Rectangle 2"/>
          <p:cNvSpPr>
            <a:spLocks noGrp="1" noChangeArrowheads="1"/>
          </p:cNvSpPr>
          <p:nvPr>
            <p:ph type="title" idx="4294967295"/>
          </p:nvPr>
        </p:nvSpPr>
        <p:spPr/>
        <p:txBody>
          <a:bodyPr/>
          <a:lstStyle/>
          <a:p>
            <a:pPr eaLnBrk="1" hangingPunct="1"/>
            <a:r>
              <a:rPr lang="en-US" smtClean="0">
                <a:latin typeface="Arial" charset="0"/>
                <a:cs typeface="Arial" charset="0"/>
              </a:rPr>
              <a:t>Road Map</a:t>
            </a:r>
          </a:p>
        </p:txBody>
      </p:sp>
      <p:sp>
        <p:nvSpPr>
          <p:cNvPr id="100357" name="Rectangle 3"/>
          <p:cNvSpPr>
            <a:spLocks noGrp="1" noChangeArrowheads="1"/>
          </p:cNvSpPr>
          <p:nvPr>
            <p:ph type="body" idx="4294967295"/>
          </p:nvPr>
        </p:nvSpPr>
        <p:spPr/>
        <p:txBody>
          <a:bodyPr/>
          <a:lstStyle/>
          <a:p>
            <a:pPr eaLnBrk="1" hangingPunct="1"/>
            <a:r>
              <a:rPr lang="en-US" smtClean="0"/>
              <a:t>SRSW safe Boolean</a:t>
            </a:r>
          </a:p>
          <a:p>
            <a:pPr eaLnBrk="1" hangingPunct="1"/>
            <a:r>
              <a:rPr lang="en-US" smtClean="0"/>
              <a:t>MRSW safe Boolean</a:t>
            </a:r>
          </a:p>
          <a:p>
            <a:pPr eaLnBrk="1" hangingPunct="1"/>
            <a:r>
              <a:rPr lang="en-US" smtClean="0"/>
              <a:t>MRSW regular Boolean</a:t>
            </a:r>
          </a:p>
          <a:p>
            <a:pPr eaLnBrk="1" hangingPunct="1"/>
            <a:r>
              <a:rPr lang="en-US" smtClean="0"/>
              <a:t>MRSW regular</a:t>
            </a:r>
          </a:p>
          <a:p>
            <a:pPr eaLnBrk="1" hangingPunct="1"/>
            <a:r>
              <a:rPr lang="en-US" smtClean="0"/>
              <a:t>MRSW atomic</a:t>
            </a:r>
          </a:p>
          <a:p>
            <a:pPr eaLnBrk="1" hangingPunct="1"/>
            <a:r>
              <a:rPr lang="en-US" smtClean="0"/>
              <a:t>MRMW atomic</a:t>
            </a:r>
          </a:p>
          <a:p>
            <a:pPr eaLnBrk="1" hangingPunct="1"/>
            <a:r>
              <a:rPr lang="en-US" smtClean="0">
                <a:solidFill>
                  <a:schemeClr val="folHlink"/>
                </a:solidFill>
              </a:rPr>
              <a:t>Atomic snapshot</a:t>
            </a:r>
          </a:p>
        </p:txBody>
      </p:sp>
      <p:sp>
        <p:nvSpPr>
          <p:cNvPr id="100358" name="Text Box 6"/>
          <p:cNvSpPr txBox="1">
            <a:spLocks noChangeArrowheads="1"/>
          </p:cNvSpPr>
          <p:nvPr/>
        </p:nvSpPr>
        <p:spPr bwMode="auto">
          <a:xfrm>
            <a:off x="4216400" y="42672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00359" name="AutoShape 7"/>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 name="Rectangle 2"/>
          <p:cNvSpPr>
            <a:spLocks noChangeArrowheads="1"/>
          </p:cNvSpPr>
          <p:nvPr/>
        </p:nvSpPr>
        <p:spPr bwMode="auto">
          <a:xfrm>
            <a:off x="2540000" y="33909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1013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9BB19E-288E-4BC9-BFFF-5F89047DAB6B}" type="slidenum">
              <a:rPr lang="x-none" sz="1400">
                <a:latin typeface="Arial" pitchFamily="34" charset="0"/>
                <a:cs typeface="Arial" charset="0"/>
              </a:rPr>
              <a:pPr algn="r" eaLnBrk="0" hangingPunct="0"/>
              <a:t>95</a:t>
            </a:fld>
            <a:endParaRPr lang="en-US" sz="1400" dirty="0">
              <a:latin typeface="Arial" pitchFamily="34" charset="0"/>
              <a:cs typeface="Arial" charset="0"/>
            </a:endParaRPr>
          </a:p>
        </p:txBody>
      </p:sp>
      <p:sp>
        <p:nvSpPr>
          <p:cNvPr id="101381" name="Rectangle 3"/>
          <p:cNvSpPr>
            <a:spLocks noGrp="1" noChangeArrowheads="1"/>
          </p:cNvSpPr>
          <p:nvPr>
            <p:ph type="title" idx="4294967295"/>
          </p:nvPr>
        </p:nvSpPr>
        <p:spPr/>
        <p:txBody>
          <a:bodyPr/>
          <a:lstStyle/>
          <a:p>
            <a:pPr eaLnBrk="1" hangingPunct="1"/>
            <a:r>
              <a:rPr lang="en-US" sz="4000" smtClean="0">
                <a:latin typeface="Arial" charset="0"/>
                <a:cs typeface="Arial" charset="0"/>
              </a:rPr>
              <a:t>Multi-Writer Atomic From Multi-Reader Atomic</a:t>
            </a:r>
          </a:p>
        </p:txBody>
      </p:sp>
      <p:grpSp>
        <p:nvGrpSpPr>
          <p:cNvPr id="101382" name="Group 4"/>
          <p:cNvGrpSpPr>
            <a:grpSpLocks/>
          </p:cNvGrpSpPr>
          <p:nvPr/>
        </p:nvGrpSpPr>
        <p:grpSpPr bwMode="auto">
          <a:xfrm>
            <a:off x="2451100" y="3756026"/>
            <a:ext cx="2413000" cy="387350"/>
            <a:chOff x="1216" y="2310"/>
            <a:chExt cx="1520" cy="244"/>
          </a:xfrm>
        </p:grpSpPr>
        <p:sp>
          <p:nvSpPr>
            <p:cNvPr id="1014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3" name="Rectangle 7"/>
          <p:cNvSpPr>
            <a:spLocks noChangeArrowheads="1"/>
          </p:cNvSpPr>
          <p:nvPr/>
        </p:nvSpPr>
        <p:spPr bwMode="auto">
          <a:xfrm>
            <a:off x="24511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384" name="Rectangle 8"/>
          <p:cNvSpPr>
            <a:spLocks noChangeArrowheads="1"/>
          </p:cNvSpPr>
          <p:nvPr/>
        </p:nvSpPr>
        <p:spPr bwMode="auto">
          <a:xfrm>
            <a:off x="36576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101385" name="Group 9"/>
          <p:cNvGrpSpPr>
            <a:grpSpLocks/>
          </p:cNvGrpSpPr>
          <p:nvPr/>
        </p:nvGrpSpPr>
        <p:grpSpPr bwMode="auto">
          <a:xfrm>
            <a:off x="2451100" y="4606926"/>
            <a:ext cx="2413000" cy="387350"/>
            <a:chOff x="1456" y="3206"/>
            <a:chExt cx="1520" cy="244"/>
          </a:xfrm>
        </p:grpSpPr>
        <p:sp>
          <p:nvSpPr>
            <p:cNvPr id="101447" name="Rectangle 10"/>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8" name="Rectangle 11"/>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101386" name="Group 12"/>
          <p:cNvGrpSpPr>
            <a:grpSpLocks/>
          </p:cNvGrpSpPr>
          <p:nvPr/>
        </p:nvGrpSpPr>
        <p:grpSpPr bwMode="auto">
          <a:xfrm>
            <a:off x="2451100" y="4175126"/>
            <a:ext cx="2413000" cy="387350"/>
            <a:chOff x="3376" y="3358"/>
            <a:chExt cx="1520" cy="244"/>
          </a:xfrm>
        </p:grpSpPr>
        <p:sp>
          <p:nvSpPr>
            <p:cNvPr id="101445" name="Rectangle 13"/>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6" name="Rectangle 14"/>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7" name="Rectangle 15"/>
          <p:cNvSpPr>
            <a:spLocks noChangeArrowheads="1"/>
          </p:cNvSpPr>
          <p:nvPr/>
        </p:nvSpPr>
        <p:spPr bwMode="auto">
          <a:xfrm>
            <a:off x="2573338" y="27797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101388" name="Rectangle 16"/>
          <p:cNvSpPr>
            <a:spLocks noChangeArrowheads="1"/>
          </p:cNvSpPr>
          <p:nvPr/>
        </p:nvSpPr>
        <p:spPr bwMode="auto">
          <a:xfrm>
            <a:off x="3829050" y="27797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101390" name="Text Box 18"/>
          <p:cNvSpPr txBox="1">
            <a:spLocks noChangeArrowheads="1"/>
          </p:cNvSpPr>
          <p:nvPr/>
        </p:nvSpPr>
        <p:spPr bwMode="auto">
          <a:xfrm>
            <a:off x="6181725" y="3519488"/>
            <a:ext cx="2234907" cy="126188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Readers read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and take max</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(Lexicographic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like Bakery)</a:t>
            </a:r>
          </a:p>
        </p:txBody>
      </p:sp>
      <p:sp>
        <p:nvSpPr>
          <p:cNvPr id="101391" name="Line 19"/>
          <p:cNvSpPr>
            <a:spLocks noChangeShapeType="1"/>
          </p:cNvSpPr>
          <p:nvPr/>
        </p:nvSpPr>
        <p:spPr bwMode="auto">
          <a:xfrm>
            <a:off x="3657600" y="33020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5" name="Group 20"/>
          <p:cNvGrpSpPr>
            <a:grpSpLocks/>
          </p:cNvGrpSpPr>
          <p:nvPr/>
        </p:nvGrpSpPr>
        <p:grpSpPr bwMode="auto">
          <a:xfrm flipH="1">
            <a:off x="4978400" y="2184400"/>
            <a:ext cx="1905000" cy="1270000"/>
            <a:chOff x="1248" y="2016"/>
            <a:chExt cx="1104" cy="960"/>
          </a:xfrm>
        </p:grpSpPr>
        <p:grpSp>
          <p:nvGrpSpPr>
            <p:cNvPr id="101434" name="Group 21"/>
            <p:cNvGrpSpPr>
              <a:grpSpLocks/>
            </p:cNvGrpSpPr>
            <p:nvPr/>
          </p:nvGrpSpPr>
          <p:grpSpPr bwMode="auto">
            <a:xfrm>
              <a:off x="1248" y="2016"/>
              <a:ext cx="912" cy="816"/>
              <a:chOff x="3168" y="1824"/>
              <a:chExt cx="912" cy="816"/>
            </a:xfrm>
          </p:grpSpPr>
          <p:sp>
            <p:nvSpPr>
              <p:cNvPr id="101436" name="Freeform 22"/>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7" name="Freeform 23"/>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8" name="Freeform 24"/>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9" name="Freeform 25"/>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0" name="Freeform 26"/>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1" name="Freeform 27"/>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01442" name="Freeform 28"/>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3" name="Freeform 29"/>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4" name="Freeform 30"/>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435" name="Freeform 31"/>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01393" name="Group 33"/>
          <p:cNvGrpSpPr>
            <a:grpSpLocks/>
          </p:cNvGrpSpPr>
          <p:nvPr/>
        </p:nvGrpSpPr>
        <p:grpSpPr bwMode="auto">
          <a:xfrm>
            <a:off x="901700" y="2222500"/>
            <a:ext cx="1436688" cy="1155700"/>
            <a:chOff x="3168" y="1824"/>
            <a:chExt cx="912" cy="816"/>
          </a:xfrm>
        </p:grpSpPr>
        <p:sp>
          <p:nvSpPr>
            <p:cNvPr id="101425"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6"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7"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8"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01429"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01430"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01431"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2"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3"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4" name="Freeform 43"/>
          <p:cNvSpPr>
            <a:spLocks/>
          </p:cNvSpPr>
          <p:nvPr/>
        </p:nvSpPr>
        <p:spPr bwMode="auto">
          <a:xfrm>
            <a:off x="1431925" y="3170238"/>
            <a:ext cx="1146175" cy="792162"/>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101396" name="Text Box 45"/>
          <p:cNvSpPr txBox="1">
            <a:spLocks noChangeArrowheads="1"/>
          </p:cNvSpPr>
          <p:nvPr/>
        </p:nvSpPr>
        <p:spPr bwMode="auto">
          <a:xfrm>
            <a:off x="161925" y="3468688"/>
            <a:ext cx="1805302" cy="156966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Each writer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reads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then writes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Max+1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to its register</a:t>
            </a:r>
          </a:p>
        </p:txBody>
      </p:sp>
      <p:grpSp>
        <p:nvGrpSpPr>
          <p:cNvPr id="101397" name="Group 47"/>
          <p:cNvGrpSpPr>
            <a:grpSpLocks/>
          </p:cNvGrpSpPr>
          <p:nvPr/>
        </p:nvGrpSpPr>
        <p:grpSpPr bwMode="auto">
          <a:xfrm>
            <a:off x="457200" y="5092700"/>
            <a:ext cx="1458913" cy="1079500"/>
            <a:chOff x="3168" y="1824"/>
            <a:chExt cx="912" cy="816"/>
          </a:xfrm>
        </p:grpSpPr>
        <p:sp>
          <p:nvSpPr>
            <p:cNvPr id="101416" name="Freeform 4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7" name="Freeform 4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8" name="Freeform 5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9" name="Freeform 5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0" name="Freeform 5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1" name="Freeform 5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101422" name="Freeform 5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3" name="Freeform 5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4" name="Freeform 5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8" name="Freeform 57"/>
          <p:cNvSpPr>
            <a:spLocks/>
          </p:cNvSpPr>
          <p:nvPr/>
        </p:nvSpPr>
        <p:spPr bwMode="auto">
          <a:xfrm rot="-3520279">
            <a:off x="1596232" y="5207794"/>
            <a:ext cx="1354137" cy="31432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95034" name="Rectangle 58"/>
          <p:cNvSpPr>
            <a:spLocks noChangeArrowheads="1"/>
          </p:cNvSpPr>
          <p:nvPr/>
        </p:nvSpPr>
        <p:spPr bwMode="auto">
          <a:xfrm>
            <a:off x="24511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895035" name="Rectangle 59"/>
          <p:cNvSpPr>
            <a:spLocks noChangeArrowheads="1"/>
          </p:cNvSpPr>
          <p:nvPr/>
        </p:nvSpPr>
        <p:spPr bwMode="auto">
          <a:xfrm>
            <a:off x="36703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895036" name="Rectangle 60"/>
          <p:cNvSpPr>
            <a:spLocks noChangeArrowheads="1"/>
          </p:cNvSpPr>
          <p:nvPr/>
        </p:nvSpPr>
        <p:spPr bwMode="auto">
          <a:xfrm>
            <a:off x="24638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2:15</a:t>
            </a:r>
          </a:p>
        </p:txBody>
      </p:sp>
      <p:sp>
        <p:nvSpPr>
          <p:cNvPr id="895037" name="Rectangle 61"/>
          <p:cNvSpPr>
            <a:spLocks noChangeArrowheads="1"/>
          </p:cNvSpPr>
          <p:nvPr/>
        </p:nvSpPr>
        <p:spPr bwMode="auto">
          <a:xfrm>
            <a:off x="36703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XYZW</a:t>
            </a:r>
          </a:p>
        </p:txBody>
      </p:sp>
      <p:sp>
        <p:nvSpPr>
          <p:cNvPr id="895039" name="AutoShape 63"/>
          <p:cNvSpPr>
            <a:spLocks noChangeArrowheads="1"/>
          </p:cNvSpPr>
          <p:nvPr/>
        </p:nvSpPr>
        <p:spPr bwMode="auto">
          <a:xfrm>
            <a:off x="4724400" y="5105400"/>
            <a:ext cx="3654425" cy="1040094"/>
          </a:xfrm>
          <a:prstGeom prst="cloudCallout">
            <a:avLst>
              <a:gd name="adj1" fmla="val -21162"/>
              <a:gd name="adj2" fmla="val -69671"/>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Max is 2:15, return XYZW</a:t>
            </a:r>
          </a:p>
        </p:txBody>
      </p:sp>
      <p:grpSp>
        <p:nvGrpSpPr>
          <p:cNvPr id="9" name="Group 67"/>
          <p:cNvGrpSpPr>
            <a:grpSpLocks/>
          </p:cNvGrpSpPr>
          <p:nvPr/>
        </p:nvGrpSpPr>
        <p:grpSpPr bwMode="auto">
          <a:xfrm>
            <a:off x="2451100" y="3362326"/>
            <a:ext cx="2413000" cy="387350"/>
            <a:chOff x="1648" y="1278"/>
            <a:chExt cx="1520" cy="244"/>
          </a:xfrm>
        </p:grpSpPr>
        <p:sp>
          <p:nvSpPr>
            <p:cNvPr id="101414" name="Rectangle 6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5" name="Rectangle 6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0" name="Group 68"/>
          <p:cNvGrpSpPr>
            <a:grpSpLocks/>
          </p:cNvGrpSpPr>
          <p:nvPr/>
        </p:nvGrpSpPr>
        <p:grpSpPr bwMode="auto">
          <a:xfrm>
            <a:off x="2451100" y="3768726"/>
            <a:ext cx="2413000" cy="387350"/>
            <a:chOff x="1648" y="1278"/>
            <a:chExt cx="1520" cy="244"/>
          </a:xfrm>
        </p:grpSpPr>
        <p:sp>
          <p:nvSpPr>
            <p:cNvPr id="101412" name="Rectangle 69"/>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3" name="Rectangle 70"/>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1" name="Group 71"/>
          <p:cNvGrpSpPr>
            <a:grpSpLocks/>
          </p:cNvGrpSpPr>
          <p:nvPr/>
        </p:nvGrpSpPr>
        <p:grpSpPr bwMode="auto">
          <a:xfrm>
            <a:off x="2451100" y="4162426"/>
            <a:ext cx="2413000" cy="387350"/>
            <a:chOff x="1648" y="1278"/>
            <a:chExt cx="1520" cy="244"/>
          </a:xfrm>
        </p:grpSpPr>
        <p:sp>
          <p:nvSpPr>
            <p:cNvPr id="101410" name="Rectangle 72"/>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1" name="Rectangle 73"/>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2" name="Group 74"/>
          <p:cNvGrpSpPr>
            <a:grpSpLocks/>
          </p:cNvGrpSpPr>
          <p:nvPr/>
        </p:nvGrpSpPr>
        <p:grpSpPr bwMode="auto">
          <a:xfrm>
            <a:off x="2451100" y="4594226"/>
            <a:ext cx="2413000" cy="387350"/>
            <a:chOff x="1648" y="1278"/>
            <a:chExt cx="1520" cy="244"/>
          </a:xfrm>
        </p:grpSpPr>
        <p:sp>
          <p:nvSpPr>
            <p:cNvPr id="101408" name="Rectangle 7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09" name="Rectangle 7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sp>
        <p:nvSpPr>
          <p:cNvPr id="75" name="Footer Placeholder 74"/>
          <p:cNvSpPr>
            <a:spLocks noGrp="1"/>
          </p:cNvSpPr>
          <p:nvPr>
            <p:ph type="ftr" sz="quarter" idx="10"/>
          </p:nvPr>
        </p:nvSpPr>
        <p:spPr/>
        <p:txBody>
          <a:bodyPr/>
          <a:lstStyle/>
          <a:p>
            <a:pPr>
              <a:defRPr/>
            </a:pPr>
            <a:r>
              <a:rPr lang="en-US" smtClean="0"/>
              <a:t>Art of Multiprocessor Programming</a:t>
            </a:r>
            <a:endParaRPr lang="en-US" dirty="0"/>
          </a:p>
        </p:txBody>
      </p:sp>
      <p:sp>
        <p:nvSpPr>
          <p:cNvPr id="77" name="AutoShape 17"/>
          <p:cNvSpPr>
            <a:spLocks/>
          </p:cNvSpPr>
          <p:nvPr/>
        </p:nvSpPr>
        <p:spPr bwMode="auto">
          <a:xfrm>
            <a:off x="5207000" y="33782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78" name="AutoShape 44"/>
          <p:cNvSpPr>
            <a:spLocks/>
          </p:cNvSpPr>
          <p:nvPr/>
        </p:nvSpPr>
        <p:spPr bwMode="auto">
          <a:xfrm rot="10800000">
            <a:off x="1943100" y="33401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5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5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50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5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11111E-6 -1.11111E-6 L -1.11111E-6 0.20185 " pathEditMode="relative" rAng="0" ptsTypes="AA">
                                      <p:cBhvr>
                                        <p:cTn id="18" dur="3000" fill="hold"/>
                                        <p:tgtEl>
                                          <p:spTgt spid="5"/>
                                        </p:tgtEl>
                                        <p:attrNameLst>
                                          <p:attrName>ppt_x</p:attrName>
                                          <p:attrName>ppt_y</p:attrName>
                                        </p:attrNameLst>
                                      </p:cBhvr>
                                      <p:rCtr x="0" y="101"/>
                                    </p:animMotion>
                                  </p:childTnLst>
                                </p:cTn>
                              </p:par>
                              <p:par>
                                <p:cTn id="19" presetID="1" presetClass="entr" presetSubtype="0" fill="hold"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15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200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3000"/>
                                  </p:stCondLst>
                                  <p:childTnLst>
                                    <p:set>
                                      <p:cBhvr>
                                        <p:cTn id="28" dur="1" fill="hold">
                                          <p:stCondLst>
                                            <p:cond delay="0"/>
                                          </p:stCondLst>
                                        </p:cTn>
                                        <p:tgtEl>
                                          <p:spTgt spid="895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034" grpId="0" animBg="1"/>
      <p:bldP spid="895035" grpId="0" animBg="1"/>
      <p:bldP spid="895036" grpId="0" animBg="1"/>
      <p:bldP spid="895037" grpId="0" animBg="1"/>
      <p:bldP spid="895039" grpId="0" animBg="1"/>
    </p:bld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307054-B39E-4687-A5FF-48A4DCFFC645}" type="slidenum">
              <a:rPr lang="x-none" sz="1400">
                <a:latin typeface="Arial" pitchFamily="34" charset="0"/>
                <a:cs typeface="Arial" charset="0"/>
              </a:rPr>
              <a:pPr algn="r" eaLnBrk="0" hangingPunct="0"/>
              <a:t>96</a:t>
            </a:fld>
            <a:endParaRPr lang="en-US" sz="1400" dirty="0">
              <a:latin typeface="Arial" pitchFamily="34" charset="0"/>
              <a:cs typeface="Arial" charset="0"/>
            </a:endParaRPr>
          </a:p>
        </p:txBody>
      </p:sp>
      <p:sp>
        <p:nvSpPr>
          <p:cNvPr id="102404" name="Rectangle 2"/>
          <p:cNvSpPr>
            <a:spLocks noGrp="1" noChangeArrowheads="1"/>
          </p:cNvSpPr>
          <p:nvPr>
            <p:ph type="title" idx="4294967295"/>
          </p:nvPr>
        </p:nvSpPr>
        <p:spPr/>
        <p:txBody>
          <a:bodyPr/>
          <a:lstStyle/>
          <a:p>
            <a:pPr eaLnBrk="1" hangingPunct="1"/>
            <a:r>
              <a:rPr lang="en-US" sz="4000" dirty="0" smtClean="0">
                <a:latin typeface="Arial" charset="0"/>
                <a:cs typeface="Arial" charset="0"/>
              </a:rPr>
              <a:t>Atomic Execution </a:t>
            </a:r>
            <a:br>
              <a:rPr lang="en-US" sz="4000" dirty="0" smtClean="0">
                <a:latin typeface="Arial" charset="0"/>
                <a:cs typeface="Arial" charset="0"/>
              </a:rPr>
            </a:br>
            <a:r>
              <a:rPr lang="en-US" sz="4000" dirty="0" smtClean="0">
                <a:latin typeface="Arial" charset="0"/>
                <a:cs typeface="Arial" charset="0"/>
              </a:rPr>
              <a:t>Means it is </a:t>
            </a:r>
            <a:r>
              <a:rPr lang="en-US" sz="4000" dirty="0" err="1" smtClean="0">
                <a:latin typeface="Arial" charset="0"/>
                <a:cs typeface="Arial" charset="0"/>
              </a:rPr>
              <a:t>Linearizable</a:t>
            </a:r>
            <a:endParaRPr lang="en-US" sz="4000" dirty="0" smtClean="0">
              <a:latin typeface="Arial" charset="0"/>
              <a:cs typeface="Arial" charset="0"/>
            </a:endParaRPr>
          </a:p>
        </p:txBody>
      </p:sp>
      <p:sp>
        <p:nvSpPr>
          <p:cNvPr id="10240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6" name="AutoShape 6"/>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2407" name="AutoShape 9"/>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2408" name="Text Box 10"/>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9" name="AutoShape 15"/>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2410" name="AutoShape 16"/>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2411" name="AutoShape 17"/>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2" name="AutoShape 18"/>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2413" name="AutoShape 19"/>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2414" name="AutoShape 20"/>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2415" name="AutoShape 2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6" name="AutoShape 22"/>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52CD19-078D-40B0-B491-FBC4E9FFFE5B}" type="slidenum">
              <a:rPr lang="x-none" sz="1400">
                <a:latin typeface="Arial" pitchFamily="34" charset="0"/>
                <a:cs typeface="Arial" charset="0"/>
              </a:rPr>
              <a:pPr algn="r" eaLnBrk="0" hangingPunct="0"/>
              <a:t>97</a:t>
            </a:fld>
            <a:endParaRPr lang="en-US" sz="1400" dirty="0">
              <a:latin typeface="Arial" pitchFamily="34" charset="0"/>
              <a:cs typeface="Arial" charset="0"/>
            </a:endParaRPr>
          </a:p>
        </p:txBody>
      </p:sp>
      <p:sp>
        <p:nvSpPr>
          <p:cNvPr id="103428"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342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343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3432"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3" name="AutoShape 8"/>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3434" name="AutoShape 9"/>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3435" name="AutoShape 10"/>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36" name="AutoShape 11"/>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3437" name="AutoShape 12"/>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3438" name="AutoShape 13"/>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3439" name="AutoShape 14"/>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40" name="AutoShape 15"/>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410B5BB-FFA8-4C90-A041-E4A221B76477}" type="slidenum">
              <a:rPr lang="x-none" sz="1400">
                <a:latin typeface="Arial" pitchFamily="34" charset="0"/>
                <a:cs typeface="Arial" charset="0"/>
              </a:rPr>
              <a:pPr algn="r" eaLnBrk="0" hangingPunct="0"/>
              <a:t>98</a:t>
            </a:fld>
            <a:endParaRPr lang="en-US" sz="1400" dirty="0">
              <a:latin typeface="Arial" pitchFamily="34" charset="0"/>
              <a:cs typeface="Arial" charset="0"/>
            </a:endParaRPr>
          </a:p>
        </p:txBody>
      </p:sp>
      <p:sp>
        <p:nvSpPr>
          <p:cNvPr id="104452"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4453"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4"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4455"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4456"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7" name="AutoShape 7"/>
          <p:cNvSpPr>
            <a:spLocks noChangeArrowheads="1"/>
          </p:cNvSpPr>
          <p:nvPr/>
        </p:nvSpPr>
        <p:spPr bwMode="auto">
          <a:xfrm>
            <a:off x="742950" y="17970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Look at Writes First</a:t>
            </a:r>
          </a:p>
        </p:txBody>
      </p:sp>
      <p:sp>
        <p:nvSpPr>
          <p:cNvPr id="104458" name="AutoShape 10"/>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4459" name="AutoShape 11"/>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4460" name="AutoShape 12"/>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4461" name="AutoShape 15"/>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4" name="Footer Placeholder 13"/>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17AE813-7C49-411C-B789-DFFA4986FA1D}" type="slidenum">
              <a:rPr lang="x-none" sz="1400">
                <a:latin typeface="Arial" pitchFamily="34" charset="0"/>
                <a:cs typeface="Arial" charset="0"/>
              </a:rPr>
              <a:pPr algn="r" eaLnBrk="0" hangingPunct="0"/>
              <a:t>99</a:t>
            </a:fld>
            <a:endParaRPr lang="en-US" sz="1400" dirty="0">
              <a:latin typeface="Arial" pitchFamily="34" charset="0"/>
              <a:cs typeface="Arial" charset="0"/>
            </a:endParaRPr>
          </a:p>
        </p:txBody>
      </p:sp>
      <p:sp>
        <p:nvSpPr>
          <p:cNvPr id="105476" name="Rectangle 2"/>
          <p:cNvSpPr>
            <a:spLocks noGrp="1" noChangeArrowheads="1"/>
          </p:cNvSpPr>
          <p:nvPr>
            <p:ph type="title" idx="4294967295"/>
          </p:nvPr>
        </p:nvSpPr>
        <p:spPr/>
        <p:txBody>
          <a:bodyPr/>
          <a:lstStyle/>
          <a:p>
            <a:pPr eaLnBrk="1" hangingPunct="1"/>
            <a:r>
              <a:rPr lang="en-US" smtClean="0">
                <a:latin typeface="Arial" charset="0"/>
                <a:cs typeface="Arial" charset="0"/>
              </a:rPr>
              <a:t>Linearization Points</a:t>
            </a:r>
          </a:p>
        </p:txBody>
      </p:sp>
      <p:sp>
        <p:nvSpPr>
          <p:cNvPr id="105477"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78"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5479"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80"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81" name="AutoShape 11"/>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5482" name="AutoShape 12"/>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3" name="AutoShape 13"/>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5484" name="AutoShape 16"/>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5" name="Line 19"/>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5486" name="Line 20"/>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5487" name="Line 27"/>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5488" name="Line 28"/>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5489" name="Line 29"/>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5490" name="Line 30"/>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1" name="Oval 31"/>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2" name="Oval 32"/>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3" name="Oval 33"/>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4" name="Oval 34"/>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5" name="Line 35"/>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5496" name="Line 36"/>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7" name="Oval 37"/>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8" name="Line 38"/>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5499" name="Line 39"/>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5500" name="AutoShape 56"/>
          <p:cNvSpPr>
            <a:spLocks noChangeArrowheads="1"/>
          </p:cNvSpPr>
          <p:nvPr/>
        </p:nvSpPr>
        <p:spPr bwMode="auto">
          <a:xfrm>
            <a:off x="895350" y="19494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writes by </a:t>
            </a:r>
            <a:r>
              <a:rPr lang="en-US" sz="2800" b="1" dirty="0" err="1">
                <a:solidFill>
                  <a:srgbClr val="0000FF"/>
                </a:solidFill>
                <a:latin typeface="Arial" pitchFamily="34" charset="0"/>
                <a:cs typeface="Courier New" pitchFamily="49" charset="0"/>
              </a:rPr>
              <a:t>TimeStamp</a:t>
            </a:r>
            <a:endParaRPr lang="en-US" sz="2800" b="1" dirty="0">
              <a:solidFill>
                <a:srgbClr val="0000FF"/>
              </a:solidFill>
              <a:latin typeface="Arial" pitchFamily="34" charset="0"/>
              <a:cs typeface="Courier New" pitchFamily="49" charset="0"/>
            </a:endParaRPr>
          </a:p>
        </p:txBody>
      </p:sp>
      <p:sp>
        <p:nvSpPr>
          <p:cNvPr id="29" name="Footer Placeholder 2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mc:AlternateContent>
    <mc:Choice xmlns:mc="http://schemas.openxmlformats.org/markup-compatibility/2006" xmlns:p14="http://schemas.microsoft.com/office/powerpoint/2010/main" xmlns:p="http://schemas.openxmlformats.org/presentationml/2006/main" xmlns:r="http://schemas.openxmlformats.org/officeDocument/2006/relationships" xmlns:a="http://schemas.openxmlformats.org/drawingml/2006/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08080"/>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round/>
          <a:headEnd/>
          <a:tailEnd/>
        </a:ln>
      </a:spPr>
      <a:bodyPr anchor="ctr">
        <a:noAutofit/>
      </a:bodyPr>
      <a:lstStyle>
        <a:defPPr eaLnBrk="0" hangingPunct="0">
          <a:lnSpc>
            <a:spcPct val="80000"/>
          </a:lnSpc>
          <a:spcBef>
            <a:spcPct val="20000"/>
          </a:spcBef>
          <a:defRPr sz="2400" b="1" dirty="0">
            <a:solidFill>
              <a:srgbClr val="009900"/>
            </a:solidFill>
            <a:latin typeface="Arial" pitchFamily="34" charset="0"/>
            <a:cs typeface="Courier New" pitchFamily="49" charset="0"/>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10929</Words>
  <Application>Microsoft Macintosh PowerPoint</Application>
  <PresentationFormat>On-screen Show (4:3)</PresentationFormat>
  <Paragraphs>2407</Paragraphs>
  <Slides>155</Slides>
  <Notes>155</Notes>
  <HiddenSlides>0</HiddenSlides>
  <MMClips>0</MMClips>
  <ScaleCrop>false</ScaleCrop>
  <HeadingPairs>
    <vt:vector size="4" baseType="variant">
      <vt:variant>
        <vt:lpstr>Design Template</vt:lpstr>
      </vt:variant>
      <vt:variant>
        <vt:i4>1</vt:i4>
      </vt:variant>
      <vt:variant>
        <vt:lpstr>Slide Titles</vt:lpstr>
      </vt:variant>
      <vt:variant>
        <vt:i4>155</vt:i4>
      </vt:variant>
    </vt:vector>
  </HeadingPairs>
  <TitlesOfParts>
    <vt:vector size="156" baseType="lpstr">
      <vt:lpstr>Default Design</vt:lpstr>
      <vt:lpstr>Foundations of Shared Memory</vt:lpstr>
      <vt:lpstr>Fundamentals</vt:lpstr>
      <vt:lpstr>Alan Turing</vt:lpstr>
      <vt:lpstr>Slide 4</vt:lpstr>
      <vt:lpstr>Slide 5</vt:lpstr>
      <vt:lpstr>Foundations of Shared Memory </vt:lpstr>
      <vt:lpstr>Foundations of Shared Memory </vt:lpstr>
      <vt:lpstr>Foundations of Shared Memory </vt:lpstr>
      <vt:lpstr>Register*</vt:lpstr>
      <vt:lpstr>Register</vt:lpstr>
      <vt:lpstr>Register</vt:lpstr>
      <vt:lpstr>Registers</vt:lpstr>
      <vt:lpstr>Registers</vt:lpstr>
      <vt:lpstr>Single-Reader/Single-Writer Register</vt:lpstr>
      <vt:lpstr>Multi-Reader/Single-Writer Register</vt:lpstr>
      <vt:lpstr>Multi-Reader/Multi-Writer Register</vt:lpstr>
      <vt:lpstr>Jargon Watch</vt:lpstr>
      <vt:lpstr>Safe Register</vt:lpstr>
      <vt:lpstr>Safe Register</vt:lpstr>
      <vt:lpstr>Regular Register</vt:lpstr>
      <vt:lpstr>Regular or Not?</vt:lpstr>
      <vt:lpstr>Regular or Not?</vt:lpstr>
      <vt:lpstr>Regular or Not?</vt:lpstr>
      <vt:lpstr>Regular or Not?</vt:lpstr>
      <vt:lpstr>Regular ≠ Linearizable</vt:lpstr>
      <vt:lpstr>Atomic Register</vt:lpstr>
      <vt:lpstr>Atomic Register</vt:lpstr>
      <vt:lpstr>Register Space</vt:lpstr>
      <vt:lpstr>Weakest Register</vt:lpstr>
      <vt:lpstr>Weakest Register</vt:lpstr>
      <vt:lpstr>Results</vt:lpstr>
      <vt:lpstr>Locking within Registers</vt:lpstr>
      <vt:lpstr>Definition</vt:lpstr>
      <vt:lpstr>From Safe SRSW Boolean to Atomic Snapshots</vt:lpstr>
      <vt:lpstr>Road Map</vt:lpstr>
      <vt:lpstr>Road Map</vt:lpstr>
      <vt:lpstr>Register Names</vt:lpstr>
      <vt:lpstr>Register Names</vt:lpstr>
      <vt:lpstr>Register Names</vt:lpstr>
      <vt:lpstr>Register Names</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Multi-Valued MRSW from Safe Multi-Valued SRSW?</vt:lpstr>
      <vt:lpstr>Road Map</vt:lpstr>
      <vt:lpstr>Road Map</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Multi-Valued MRSW from  Safe Multi-Valued MRSW?</vt:lpstr>
      <vt:lpstr>Road Map</vt:lpstr>
      <vt:lpstr>Road Map</vt:lpstr>
      <vt:lpstr>Representing m Values</vt:lpstr>
      <vt:lpstr>Writing m-Valued Register</vt:lpstr>
      <vt:lpstr>Writing m-Valued Register</vt:lpstr>
      <vt:lpstr>Writing m-Valued Register</vt:lpstr>
      <vt:lpstr>MRSW Regular m-valued from MRSW Regular Boolean</vt:lpstr>
      <vt:lpstr>MRSW Regular m-valued from MRSW Regular Boolean</vt:lpstr>
      <vt:lpstr>MRSW Regular m-valued from MRSW Regular Boolean</vt:lpstr>
      <vt:lpstr>MRSW Regular m-valued from MRSW Regular Boolean</vt:lpstr>
      <vt:lpstr>MRSW Regular m-valued from MRSW Regular Boolean</vt:lpstr>
      <vt:lpstr>Road Map</vt:lpstr>
      <vt:lpstr>Road Map</vt:lpstr>
      <vt:lpstr>Road Map (Slight Detour)</vt:lpstr>
      <vt:lpstr>SRSW Atomic From SRSW Regular </vt:lpstr>
      <vt:lpstr>SRSW Atomic From SRSW Regular </vt:lpstr>
      <vt:lpstr>SRSW Atomic From SRSW Regular </vt:lpstr>
      <vt:lpstr>SRSW Atomic From SRSW Regular </vt:lpstr>
      <vt:lpstr>Timestamped Values</vt:lpstr>
      <vt:lpstr>SRSW Atomic From SRSW Regular </vt:lpstr>
      <vt:lpstr>Atomic Single-Reader to Atomic Multi-Reader</vt:lpstr>
      <vt:lpstr>Another Scenario</vt:lpstr>
      <vt:lpstr>Another Scenario</vt:lpstr>
      <vt:lpstr>Multi-Reader Redux</vt:lpstr>
      <vt:lpstr>Multi-Reader Redux</vt:lpstr>
      <vt:lpstr>Multi-Reader Redux</vt:lpstr>
      <vt:lpstr>Can’t Yellow Miss Blue’s Update? … Only if Readers Overlap…</vt:lpstr>
      <vt:lpstr>Bad Case Only When Readers  Don’t Overlap </vt:lpstr>
      <vt:lpstr>Road Map</vt:lpstr>
      <vt:lpstr>Multi-Writer Atomic From Multi-Reader Atomic</vt:lpstr>
      <vt:lpstr>Atomic Execution  Means it is Linearizable</vt:lpstr>
      <vt:lpstr>Linearization Points</vt:lpstr>
      <vt:lpstr>Linearization Points</vt:lpstr>
      <vt:lpstr>Linearization Points</vt:lpstr>
      <vt:lpstr>Linearization Points</vt:lpstr>
      <vt:lpstr>Linearization Points</vt:lpstr>
      <vt:lpstr>Linearization Points</vt:lpstr>
      <vt:lpstr>Road Map</vt:lpstr>
      <vt:lpstr>Road Map</vt:lpstr>
      <vt:lpstr>Atomic Snapshot</vt:lpstr>
      <vt:lpstr>Atomic Snapshot</vt:lpstr>
      <vt:lpstr>Snapshot Interface</vt:lpstr>
      <vt:lpstr>Snapshot Interface</vt:lpstr>
      <vt:lpstr>Snapshot Interface</vt:lpstr>
      <vt:lpstr>Atomic Snapshot</vt:lpstr>
      <vt:lpstr>Clean Collects</vt:lpstr>
      <vt:lpstr>Simple Snapshot</vt:lpstr>
      <vt:lpstr>Claim: We Must Use Labels</vt:lpstr>
      <vt:lpstr>Must Use Labels</vt:lpstr>
      <vt:lpstr>Simple Snapshot</vt:lpstr>
      <vt:lpstr>Simple Snapshot: Update</vt:lpstr>
      <vt:lpstr>Simple Snapshot: Update</vt:lpstr>
      <vt:lpstr>Simple Snapshot: Update</vt:lpstr>
      <vt:lpstr>Simple Snapshot: Collect</vt:lpstr>
      <vt:lpstr>Simple Snapshot</vt:lpstr>
      <vt:lpstr>Simple Snapshot: Scan</vt:lpstr>
      <vt:lpstr>Simple Snapshot: Scan</vt:lpstr>
      <vt:lpstr>Simple Snapshot: Scan</vt:lpstr>
      <vt:lpstr>Simple Snapshot: Scan</vt:lpstr>
      <vt:lpstr>Simple Snapshot: Scan</vt:lpstr>
      <vt:lpstr>Simple Snapshot</vt:lpstr>
      <vt:lpstr>Wait-Free Snapshot</vt:lpstr>
      <vt:lpstr>Wait-free Snapshot</vt:lpstr>
      <vt:lpstr>Wait-free Snapshot</vt:lpstr>
      <vt:lpstr>Wait-free Snapshot</vt:lpstr>
      <vt:lpstr>Wait-free Snapshot</vt:lpstr>
      <vt:lpstr>Wait-free Snapshot</vt:lpstr>
      <vt:lpstr>Once is not Enough</vt:lpstr>
      <vt:lpstr>Someone Must Move Twice</vt:lpstr>
      <vt:lpstr>Scan is Wait-free </vt:lpstr>
      <vt:lpstr>Wait-Free Snapshot Label</vt:lpstr>
      <vt:lpstr>Wait-Free Snapshot Label</vt:lpstr>
      <vt:lpstr>Wait-Free Snapshot Label</vt:lpstr>
      <vt:lpstr>Wait-Free Snapshot Label</vt:lpstr>
      <vt:lpstr>Wait-Free Snapshot Label</vt:lpstr>
      <vt:lpstr>Wait-free Update</vt:lpstr>
      <vt:lpstr>Wait-free Scan</vt:lpstr>
      <vt:lpstr>Wait-free Scan</vt:lpstr>
      <vt:lpstr>Wait-free Scan</vt:lpstr>
      <vt:lpstr>Wait-free Scan</vt:lpstr>
      <vt:lpstr>Wait-free Scan</vt:lpstr>
      <vt:lpstr>Wait-free Scan</vt:lpstr>
      <vt:lpstr>Mismatch Detected</vt:lpstr>
      <vt:lpstr>Mismatch Detected</vt:lpstr>
      <vt:lpstr>Mismatch Detected</vt:lpstr>
      <vt:lpstr>Observations</vt:lpstr>
      <vt:lpstr>Summary</vt:lpstr>
      <vt:lpstr>Grand Challenge</vt:lpstr>
      <vt:lpstr>Grand Challenge</vt:lpstr>
      <vt:lpstr>Slide 155</vt:lpstr>
    </vt:vector>
  </TitlesOfParts>
  <Company>Brown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Shared Memory</dc:title>
  <dc:creator>mph</dc:creator>
  <cp:lastModifiedBy>Hai Zhou</cp:lastModifiedBy>
  <cp:revision>69</cp:revision>
  <dcterms:created xsi:type="dcterms:W3CDTF">2013-10-17T17:19:27Z</dcterms:created>
  <dcterms:modified xsi:type="dcterms:W3CDTF">2013-10-17T23:24:14Z</dcterms:modified>
</cp:coreProperties>
</file>