
<file path=[Content_Types].xml><?xml version="1.0" encoding="utf-8"?>
<Types xmlns="http://schemas.openxmlformats.org/package/2006/content-types">
  <Override PartName="/ppt/slides/slide41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50.xml" ContentType="application/vnd.openxmlformats-officedocument.presentationml.slide+xml"/>
  <Override PartName="/ppt/slides/slide18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60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70.xml" ContentType="application/vnd.openxmlformats-officedocument.presentationml.slide+xml"/>
  <Override PartName="/ppt/slides/slide9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47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64.xml" ContentType="application/vnd.openxmlformats-officedocument.presentationml.notesSlide+xml"/>
  <Override PartName="/ppt/slides/slide66.xml" ContentType="application/vnd.openxmlformats-officedocument.presentationml.slide+xml"/>
  <Override PartName="/ppt/theme/theme1.xml" ContentType="application/vnd.openxmlformats-officedocument.theme+xml"/>
  <Override PartName="/ppt/notesSlides/notesSlide74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75.xml" ContentType="application/vnd.openxmlformats-officedocument.presentationml.slide+xml"/>
  <Override PartName="/ppt/notesSlides/notesSlide83.xml" ContentType="application/vnd.openxmlformats-officedocument.presentationml.notesSlide+xml"/>
  <Override PartName="/ppt/slides/slide85.xml" ContentType="application/vnd.openxmlformats-officedocument.presentationml.slide+xml"/>
  <Override PartName="/ppt/notesSlides/notesSlide93.xml" ContentType="application/vnd.openxmlformats-officedocument.presentationml.notesSlide+xml"/>
  <Override PartName="/ppt/slides/slide95.xml" ContentType="application/vnd.openxmlformats-officedocument.presentationml.slide+xml"/>
  <Default Extension="jpeg" ContentType="image/jpeg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8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notesSlides/notesSlide40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42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51.xml" ContentType="application/vnd.openxmlformats-officedocument.presentationml.slide+xml"/>
  <Override PartName="/ppt/slides/slide19.xml" ContentType="application/vnd.openxmlformats-officedocument.presentationml.slide+xml"/>
  <Override PartName="/ppt/notesSlides/notesSlide27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61.xml" ContentType="application/vnd.openxmlformats-officedocument.presentationml.slide+xml"/>
  <Override PartName="/ppt/slides/slide29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8.xml" ContentType="application/vnd.openxmlformats-officedocument.presentationml.slide+xml"/>
  <Override PartName="/ppt/slides/slide71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80.xml" ContentType="application/vnd.openxmlformats-officedocument.presentationml.slide+xml"/>
  <Override PartName="/ppt/slides/slide48.xml" ContentType="application/vnd.openxmlformats-officedocument.presentationml.slide+xml"/>
  <Override PartName="/ppt/notesSlides/notesSlide56.xml" ContentType="application/vnd.openxmlformats-officedocument.presentationml.notesSlide+xml"/>
  <Override PartName="/ppt/slides/slide57.xml" ContentType="application/vnd.openxmlformats-officedocument.presentationml.slide+xml"/>
  <Override PartName="/ppt/slides/slide90.xml" ContentType="application/vnd.openxmlformats-officedocument.presentationml.slide+xml"/>
  <Override PartName="/ppt/notesSlides/notesSlide65.xml" ContentType="application/vnd.openxmlformats-officedocument.presentationml.notesSlide+xml"/>
  <Override PartName="/ppt/slides/slide67.xml" ContentType="application/vnd.openxmlformats-officedocument.presentationml.slide+xml"/>
  <Override PartName="/ppt/theme/theme2.xml" ContentType="application/vnd.openxmlformats-officedocument.theme+xml"/>
  <Override PartName="/ppt/notesSlides/notesSlide75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76.xml" ContentType="application/vnd.openxmlformats-officedocument.presentationml.slide+xml"/>
  <Override PartName="/docProps/custom.xml" ContentType="application/vnd.openxmlformats-officedocument.custom-properties+xml"/>
  <Override PartName="/ppt/notesSlides/notesSlide84.xml" ContentType="application/vnd.openxmlformats-officedocument.presentationml.notesSlide+xml"/>
  <Override PartName="/ppt/slides/slide86.xml" ContentType="application/vnd.openxmlformats-officedocument.presentationml.slide+xml"/>
  <Override PartName="/ppt/notesSlides/notesSlide9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slides/slide5.xml" ContentType="application/vnd.openxmlformats-officedocument.presentationml.slide+xml"/>
  <Default Extension="xml" ContentType="application/xml"/>
  <Override PartName="/ppt/slideLayouts/slideLayout6.xml" ContentType="application/vnd.openxmlformats-officedocument.presentationml.slideLayout+xml"/>
  <Override PartName="/ppt/tableStyles.xml" ContentType="application/vnd.openxmlformats-officedocument.presentationml.tableStyles+xml"/>
  <Override PartName="/ppt/slides/slide43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1.xml" ContentType="application/vnd.openxmlformats-officedocument.presentationml.notesSlide+xml"/>
  <Override PartName="/ppt/slides/slide52.xml" ContentType="application/vnd.openxmlformats-officedocument.presentationml.slide+xml"/>
  <Override PartName="/ppt/notesSlides/notesSlide60.xml" ContentType="application/vnd.openxmlformats-officedocument.presentationml.notesSlide+xml"/>
  <Override PartName="/ppt/notesSlides/notesSlide28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s/slide6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70.xml" ContentType="application/vnd.openxmlformats-officedocument.presentationml.notesSlide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notesSlides/notesSlide47.xml" ContentType="application/vnd.openxmlformats-officedocument.presentationml.notesSlide+xml"/>
  <Override PartName="/ppt/slides/slide81.xml" ContentType="application/vnd.openxmlformats-officedocument.presentationml.slide+xml"/>
  <Override PartName="/ppt/slides/slide49.xml" ContentType="application/vnd.openxmlformats-officedocument.presentationml.slide+xml"/>
  <Override PartName="/ppt/notesSlides/notesSlide57.xml" ContentType="application/vnd.openxmlformats-officedocument.presentationml.notesSlide+xml"/>
  <Override PartName="/ppt/slides/slide58.xml" ContentType="application/vnd.openxmlformats-officedocument.presentationml.slide+xml"/>
  <Override PartName="/ppt/slides/slide91.xml" ContentType="application/vnd.openxmlformats-officedocument.presentationml.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ppt/slides/slide68.xml" ContentType="application/vnd.openxmlformats-officedocument.presentationml.slide+xml"/>
  <Override PartName="/ppt/theme/theme3.xml" ContentType="application/vnd.openxmlformats-officedocument.theme+xml"/>
  <Override PartName="/ppt/notesSlides/notesSlide76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77.xml" ContentType="application/vnd.openxmlformats-officedocument.presentationml.slide+xml"/>
  <Override PartName="/ppt/notesSlides/notesSlide85.xml" ContentType="application/vnd.openxmlformats-officedocument.presentationml.notesSlide+xml"/>
  <Override PartName="/ppt/slides/slide87.xml" ContentType="application/vnd.openxmlformats-officedocument.presentationml.slide+xml"/>
  <Override PartName="/ppt/notesSlides/notesSlide95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42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61.xml" ContentType="application/vnd.openxmlformats-officedocument.presentationml.notesSlide+xml"/>
  <Override PartName="/ppt/notesSlides/notesSlide29.xml" ContentType="application/vnd.openxmlformats-officedocument.presentationml.notesSlide+xml"/>
  <Override PartName="/ppt/slides/slide6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71.xml" ContentType="application/vnd.openxmlformats-officedocument.presentationml.notesSlide+xml"/>
  <Override PartName="/ppt/slides/slide72.xml" ContentType="application/vnd.openxmlformats-officedocument.presentationml.slide+xml"/>
  <Override PartName="/ppt/notesSlides/notesSlide80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82.xml" ContentType="application/vnd.openxmlformats-officedocument.presentationml.slide+xml"/>
  <Override PartName="/ppt/notesSlides/notesSlide90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92.xml" ContentType="application/vnd.openxmlformats-officedocument.presentationml.slide+xml"/>
  <Override PartName="/ppt/slides/slide59.xml" ContentType="application/vnd.openxmlformats-officedocument.presentationml.slide+xml"/>
  <Override PartName="/ppt/notesSlides/notesSlide67.xml" ContentType="application/vnd.openxmlformats-officedocument.presentationml.notesSlide+xml"/>
  <Override PartName="/ppt/slides/slide69.xml" ContentType="application/vnd.openxmlformats-officedocument.presentationml.slide+xml"/>
  <Override PartName="/ppt/notesSlides/notesSlide77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78.xml" ContentType="application/vnd.openxmlformats-officedocument.presentationml.slide+xml"/>
  <Override PartName="/ppt/slides/slide10.xml" ContentType="application/vnd.openxmlformats-officedocument.presentationml.slide+xml"/>
  <Override PartName="/ppt/notesSlides/notesSlide86.xml" ContentType="application/vnd.openxmlformats-officedocument.presentationml.notesSlide+xml"/>
  <Override PartName="/ppt/slides/slide88.xml" ContentType="application/vnd.openxmlformats-officedocument.presentationml.slide+xml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4.xml" ContentType="application/vnd.openxmlformats-officedocument.presentationml.notesSlide+xml"/>
  <Override PartName="/ppt/viewProps.xml" ContentType="application/vnd.openxmlformats-officedocument.presentationml.viewProps+xml"/>
  <Default Extension="rels" ContentType="application/vnd.openxmlformats-package.relationships+xml"/>
  <Override PartName="/ppt/slides/slide26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35.xml" ContentType="application/vnd.openxmlformats-officedocument.presentationml.slide+xml"/>
  <Override PartName="/ppt/slides/slide7.xml" ContentType="application/vnd.openxmlformats-officedocument.presentationml.slide+xml"/>
  <Override PartName="/ppt/notesSlides/notesSlide43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5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54.xml" ContentType="application/vnd.openxmlformats-officedocument.presentationml.slide+xml"/>
  <Override PartName="/ppt/notesSlides/notesSlide62.xml" ContentType="application/vnd.openxmlformats-officedocument.presentationml.notes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73.xml" ContentType="application/vnd.openxmlformats-officedocument.presentationml.slide+xml"/>
  <Override PartName="/ppt/notesSlides/notesSlide81.xml" ContentType="application/vnd.openxmlformats-officedocument.presentationml.notesSlide+xml"/>
  <Override PartName="/ppt/presentation.xml" ContentType="application/vnd.openxmlformats-officedocument.presentationml.presentation.main+xml"/>
  <Override PartName="/ppt/notesSlides/notesSlide49.xml" ContentType="application/vnd.openxmlformats-officedocument.presentationml.notesSlide+xml"/>
  <Override PartName="/ppt/slides/slide83.xml" ContentType="application/vnd.openxmlformats-officedocument.presentationml.slide+xml"/>
  <Override PartName="/ppt/notesSlides/notesSlide9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93.xml" ContentType="application/vnd.openxmlformats-officedocument.presentationml.slide+xml"/>
  <Override PartName="/ppt/notesSlides/notesSlide68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87.xml" ContentType="application/vnd.openxmlformats-officedocument.presentationml.notesSlide+xml"/>
  <Override PartName="/ppt/slides/slide89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3.xml" ContentType="application/vnd.openxmlformats-officedocument.presentationml.slideLayout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notesSlides/notesSlide44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46.xml" ContentType="application/vnd.openxmlformats-officedocument.presentationml.slide+xml"/>
  <Override PartName="/ppt/notesSlides/notesSlide54.xml" ContentType="application/vnd.openxmlformats-officedocument.presentationml.notesSlide+xml"/>
  <Override PartName="/ppt/slides/slide55.xml" ContentType="application/vnd.openxmlformats-officedocument.presentationml.slide+xml"/>
  <Override PartName="/ppt/notesSlides/notesSlide63.xml" ContentType="application/vnd.openxmlformats-officedocument.presentationml.notesSlide+xml"/>
  <Override PartName="/ppt/slides/slide65.xml" ContentType="application/vnd.openxmlformats-officedocument.presentationml.slide+xml"/>
  <Override PartName="/ppt/notesSlides/notesSlide7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4.xml" ContentType="application/vnd.openxmlformats-officedocument.presentationml.slide+xml"/>
  <Override PartName="/ppt/notesSlides/notesSlide82.xml" ContentType="application/vnd.openxmlformats-officedocument.presentationml.notesSlide+xml"/>
  <Override PartName="/ppt/slides/slide84.xml" ContentType="application/vnd.openxmlformats-officedocument.presentationml.slide+xml"/>
  <Override PartName="/ppt/notesSlides/notesSlide92.xml" ContentType="application/vnd.openxmlformats-officedocument.presentationml.notesSlide+xml"/>
  <Override PartName="/ppt/slides/slide94.xml" ContentType="application/vnd.openxmlformats-officedocument.presentationml.slide+xml"/>
  <Override PartName="/ppt/notesSlides/notesSlide69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88.xml" ContentType="application/vnd.openxmlformats-officedocument.presentationml.notesSlide+xml"/>
  <Override PartName="/ppt/notesSlides/notesSlide20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>
  <p:sldMasterIdLst>
    <p:sldMasterId id="2147483648" r:id="rId1"/>
  </p:sldMasterIdLst>
  <p:notesMasterIdLst>
    <p:notesMasterId r:id="rId97"/>
  </p:notesMasterIdLst>
  <p:handoutMasterIdLst>
    <p:handoutMasterId r:id="rId98"/>
  </p:handoutMasterIdLst>
  <p:sldIdLst>
    <p:sldId id="995" r:id="rId2"/>
    <p:sldId id="987" r:id="rId3"/>
    <p:sldId id="986" r:id="rId4"/>
    <p:sldId id="988" r:id="rId5"/>
    <p:sldId id="989" r:id="rId6"/>
    <p:sldId id="990" r:id="rId7"/>
    <p:sldId id="991" r:id="rId8"/>
    <p:sldId id="992" r:id="rId9"/>
    <p:sldId id="907" r:id="rId10"/>
    <p:sldId id="908" r:id="rId11"/>
    <p:sldId id="909" r:id="rId12"/>
    <p:sldId id="910" r:id="rId13"/>
    <p:sldId id="911" r:id="rId14"/>
    <p:sldId id="912" r:id="rId15"/>
    <p:sldId id="913" r:id="rId16"/>
    <p:sldId id="830" r:id="rId17"/>
    <p:sldId id="993" r:id="rId18"/>
    <p:sldId id="948" r:id="rId19"/>
    <p:sldId id="961" r:id="rId20"/>
    <p:sldId id="950" r:id="rId21"/>
    <p:sldId id="951" r:id="rId22"/>
    <p:sldId id="952" r:id="rId23"/>
    <p:sldId id="700" r:id="rId24"/>
    <p:sldId id="962" r:id="rId25"/>
    <p:sldId id="963" r:id="rId26"/>
    <p:sldId id="964" r:id="rId27"/>
    <p:sldId id="965" r:id="rId28"/>
    <p:sldId id="953" r:id="rId29"/>
    <p:sldId id="966" r:id="rId30"/>
    <p:sldId id="970" r:id="rId31"/>
    <p:sldId id="972" r:id="rId32"/>
    <p:sldId id="973" r:id="rId33"/>
    <p:sldId id="954" r:id="rId34"/>
    <p:sldId id="947" r:id="rId35"/>
    <p:sldId id="924" r:id="rId36"/>
    <p:sldId id="923" r:id="rId37"/>
    <p:sldId id="925" r:id="rId38"/>
    <p:sldId id="926" r:id="rId39"/>
    <p:sldId id="927" r:id="rId40"/>
    <p:sldId id="928" r:id="rId41"/>
    <p:sldId id="929" r:id="rId42"/>
    <p:sldId id="840" r:id="rId43"/>
    <p:sldId id="930" r:id="rId44"/>
    <p:sldId id="931" r:id="rId45"/>
    <p:sldId id="932" r:id="rId46"/>
    <p:sldId id="933" r:id="rId47"/>
    <p:sldId id="934" r:id="rId48"/>
    <p:sldId id="845" r:id="rId49"/>
    <p:sldId id="846" r:id="rId50"/>
    <p:sldId id="974" r:id="rId51"/>
    <p:sldId id="998" r:id="rId52"/>
    <p:sldId id="937" r:id="rId53"/>
    <p:sldId id="999" r:id="rId54"/>
    <p:sldId id="938" r:id="rId55"/>
    <p:sldId id="1000" r:id="rId56"/>
    <p:sldId id="853" r:id="rId57"/>
    <p:sldId id="854" r:id="rId58"/>
    <p:sldId id="855" r:id="rId59"/>
    <p:sldId id="939" r:id="rId60"/>
    <p:sldId id="941" r:id="rId61"/>
    <p:sldId id="942" r:id="rId62"/>
    <p:sldId id="943" r:id="rId63"/>
    <p:sldId id="945" r:id="rId64"/>
    <p:sldId id="946" r:id="rId65"/>
    <p:sldId id="852" r:id="rId66"/>
    <p:sldId id="866" r:id="rId67"/>
    <p:sldId id="878" r:id="rId68"/>
    <p:sldId id="879" r:id="rId69"/>
    <p:sldId id="886" r:id="rId70"/>
    <p:sldId id="881" r:id="rId71"/>
    <p:sldId id="882" r:id="rId72"/>
    <p:sldId id="884" r:id="rId73"/>
    <p:sldId id="883" r:id="rId74"/>
    <p:sldId id="885" r:id="rId75"/>
    <p:sldId id="887" r:id="rId76"/>
    <p:sldId id="895" r:id="rId77"/>
    <p:sldId id="867" r:id="rId78"/>
    <p:sldId id="890" r:id="rId79"/>
    <p:sldId id="891" r:id="rId80"/>
    <p:sldId id="892" r:id="rId81"/>
    <p:sldId id="889" r:id="rId82"/>
    <p:sldId id="915" r:id="rId83"/>
    <p:sldId id="916" r:id="rId84"/>
    <p:sldId id="917" r:id="rId85"/>
    <p:sldId id="918" r:id="rId86"/>
    <p:sldId id="919" r:id="rId87"/>
    <p:sldId id="920" r:id="rId88"/>
    <p:sldId id="921" r:id="rId89"/>
    <p:sldId id="922" r:id="rId90"/>
    <p:sldId id="1013" r:id="rId91"/>
    <p:sldId id="1011" r:id="rId92"/>
    <p:sldId id="1001" r:id="rId93"/>
    <p:sldId id="1012" r:id="rId94"/>
    <p:sldId id="1014" r:id="rId95"/>
    <p:sldId id="997" r:id="rId96"/>
  </p:sldIdLst>
  <p:sldSz cx="9144000" cy="6858000" type="overhead"/>
  <p:notesSz cx="7026275" cy="9280525"/>
  <p:defaultTextStyle>
    <a:defPPr>
      <a:defRPr lang="en-US"/>
    </a:defPPr>
    <a:lvl1pPr algn="ctr" rtl="0" eaLnBrk="0" fontAlgn="base" hangingPunct="0">
      <a:spcBef>
        <a:spcPct val="20000"/>
      </a:spcBef>
      <a:spcAft>
        <a:spcPct val="0"/>
      </a:spcAft>
      <a:defRPr sz="2400" b="1" kern="1200">
        <a:solidFill>
          <a:srgbClr val="FF0000"/>
        </a:solidFill>
        <a:latin typeface="Comic Sans MS" pitchFamily="-65" charset="0"/>
        <a:ea typeface="+mn-ea"/>
        <a:cs typeface="+mn-cs"/>
      </a:defRPr>
    </a:lvl1pPr>
    <a:lvl2pPr marL="457200" algn="ctr" rtl="0" eaLnBrk="0" fontAlgn="base" hangingPunct="0">
      <a:spcBef>
        <a:spcPct val="20000"/>
      </a:spcBef>
      <a:spcAft>
        <a:spcPct val="0"/>
      </a:spcAft>
      <a:defRPr sz="2400" b="1" kern="1200">
        <a:solidFill>
          <a:srgbClr val="FF0000"/>
        </a:solidFill>
        <a:latin typeface="Comic Sans MS" pitchFamily="-65" charset="0"/>
        <a:ea typeface="+mn-ea"/>
        <a:cs typeface="+mn-cs"/>
      </a:defRPr>
    </a:lvl2pPr>
    <a:lvl3pPr marL="914400" algn="ctr" rtl="0" eaLnBrk="0" fontAlgn="base" hangingPunct="0">
      <a:spcBef>
        <a:spcPct val="20000"/>
      </a:spcBef>
      <a:spcAft>
        <a:spcPct val="0"/>
      </a:spcAft>
      <a:defRPr sz="2400" b="1" kern="1200">
        <a:solidFill>
          <a:srgbClr val="FF0000"/>
        </a:solidFill>
        <a:latin typeface="Comic Sans MS" pitchFamily="-65" charset="0"/>
        <a:ea typeface="+mn-ea"/>
        <a:cs typeface="+mn-cs"/>
      </a:defRPr>
    </a:lvl3pPr>
    <a:lvl4pPr marL="1371600" algn="ctr" rtl="0" eaLnBrk="0" fontAlgn="base" hangingPunct="0">
      <a:spcBef>
        <a:spcPct val="20000"/>
      </a:spcBef>
      <a:spcAft>
        <a:spcPct val="0"/>
      </a:spcAft>
      <a:defRPr sz="2400" b="1" kern="1200">
        <a:solidFill>
          <a:srgbClr val="FF0000"/>
        </a:solidFill>
        <a:latin typeface="Comic Sans MS" pitchFamily="-65" charset="0"/>
        <a:ea typeface="+mn-ea"/>
        <a:cs typeface="+mn-cs"/>
      </a:defRPr>
    </a:lvl4pPr>
    <a:lvl5pPr marL="1828800" algn="ctr" rtl="0" eaLnBrk="0" fontAlgn="base" hangingPunct="0">
      <a:spcBef>
        <a:spcPct val="20000"/>
      </a:spcBef>
      <a:spcAft>
        <a:spcPct val="0"/>
      </a:spcAft>
      <a:defRPr sz="2400" b="1" kern="1200">
        <a:solidFill>
          <a:srgbClr val="FF0000"/>
        </a:solidFill>
        <a:latin typeface="Comic Sans MS" pitchFamily="-65" charset="0"/>
        <a:ea typeface="+mn-ea"/>
        <a:cs typeface="+mn-cs"/>
      </a:defRPr>
    </a:lvl5pPr>
    <a:lvl6pPr marL="2286000" algn="l" defTabSz="457200" rtl="0" eaLnBrk="1" latinLnBrk="0" hangingPunct="1">
      <a:defRPr sz="2400" b="1" kern="1200">
        <a:solidFill>
          <a:srgbClr val="FF0000"/>
        </a:solidFill>
        <a:latin typeface="Comic Sans MS" pitchFamily="-65" charset="0"/>
        <a:ea typeface="+mn-ea"/>
        <a:cs typeface="+mn-cs"/>
      </a:defRPr>
    </a:lvl6pPr>
    <a:lvl7pPr marL="2743200" algn="l" defTabSz="457200" rtl="0" eaLnBrk="1" latinLnBrk="0" hangingPunct="1">
      <a:defRPr sz="2400" b="1" kern="1200">
        <a:solidFill>
          <a:srgbClr val="FF0000"/>
        </a:solidFill>
        <a:latin typeface="Comic Sans MS" pitchFamily="-65" charset="0"/>
        <a:ea typeface="+mn-ea"/>
        <a:cs typeface="+mn-cs"/>
      </a:defRPr>
    </a:lvl7pPr>
    <a:lvl8pPr marL="3200400" algn="l" defTabSz="457200" rtl="0" eaLnBrk="1" latinLnBrk="0" hangingPunct="1">
      <a:defRPr sz="2400" b="1" kern="1200">
        <a:solidFill>
          <a:srgbClr val="FF0000"/>
        </a:solidFill>
        <a:latin typeface="Comic Sans MS" pitchFamily="-65" charset="0"/>
        <a:ea typeface="+mn-ea"/>
        <a:cs typeface="+mn-cs"/>
      </a:defRPr>
    </a:lvl8pPr>
    <a:lvl9pPr marL="3657600" algn="l" defTabSz="457200" rtl="0" eaLnBrk="1" latinLnBrk="0" hangingPunct="1">
      <a:defRPr sz="2400" b="1" kern="1200">
        <a:solidFill>
          <a:srgbClr val="FF0000"/>
        </a:solidFill>
        <a:latin typeface="Comic Sans MS" pitchFamily="-65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CCFFCC"/>
    <a:srgbClr val="0000FF"/>
    <a:srgbClr val="FF99FF"/>
    <a:srgbClr val="FF0000"/>
    <a:srgbClr val="FFFFCC"/>
    <a:srgbClr val="99FFCC"/>
    <a:srgbClr val="99CC00"/>
    <a:srgbClr val="99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802" autoAdjust="0"/>
    <p:restoredTop sz="94176" autoAdjust="0"/>
  </p:normalViewPr>
  <p:slideViewPr>
    <p:cSldViewPr snapToGrid="0">
      <p:cViewPr>
        <p:scale>
          <a:sx n="75" d="100"/>
          <a:sy n="75" d="100"/>
        </p:scale>
        <p:origin x="-312" y="-88"/>
      </p:cViewPr>
      <p:guideLst>
        <p:guide orient="horz" pos="3360"/>
        <p:guide pos="2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0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viewProps" Target="viewProps.xml"/><Relationship Id="rId102" Type="http://schemas.openxmlformats.org/officeDocument/2006/relationships/theme" Target="theme/theme1.xml"/><Relationship Id="rId10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notesMaster" Target="notesMasters/notesMaster1.xml"/><Relationship Id="rId98" Type="http://schemas.openxmlformats.org/officeDocument/2006/relationships/handoutMaster" Target="handoutMasters/handoutMaster1.xml"/><Relationship Id="rId99" Type="http://schemas.openxmlformats.org/officeDocument/2006/relationships/printerSettings" Target="printerSettings/printerSettings1.bin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presProps" Target="presProps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48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7" tIns="46589" rIns="93177" bIns="46589" numCol="1" anchor="ctr" anchorCtr="0" compatLnSpc="1">
            <a:prstTxWarp prst="textNoShape">
              <a:avLst/>
            </a:prstTxWarp>
          </a:bodyPr>
          <a:lstStyle>
            <a:lvl1pPr algn="l" defTabSz="931863">
              <a:spcBef>
                <a:spcPct val="0"/>
              </a:spcBef>
              <a:defRPr sz="1200" b="0">
                <a:solidFill>
                  <a:srgbClr val="0000FF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1450" y="0"/>
            <a:ext cx="30448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7" tIns="46589" rIns="93177" bIns="46589" numCol="1" anchor="ctr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defRPr sz="1200" b="0">
                <a:solidFill>
                  <a:srgbClr val="0000FF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6975"/>
            <a:ext cx="30448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spcBef>
                <a:spcPct val="0"/>
              </a:spcBef>
              <a:defRPr sz="1200" b="0">
                <a:solidFill>
                  <a:srgbClr val="0000FF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1450" y="8816975"/>
            <a:ext cx="30448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defRPr sz="1200" b="0">
                <a:solidFill>
                  <a:srgbClr val="0000FF"/>
                </a:solidFill>
              </a:defRPr>
            </a:lvl1pPr>
          </a:lstStyle>
          <a:p>
            <a:fld id="{DD1E91C0-163C-1549-AFEE-9B6DC81E467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48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spcBef>
                <a:spcPct val="0"/>
              </a:spcBef>
              <a:defRPr sz="1200" b="0">
                <a:solidFill>
                  <a:srgbClr val="0000FF"/>
                </a:solidFill>
                <a:latin typeface="Marlett" pitchFamily="2" charset="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1450" y="0"/>
            <a:ext cx="30448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defRPr sz="1200" b="0">
                <a:solidFill>
                  <a:srgbClr val="0000FF"/>
                </a:solidFill>
                <a:latin typeface="Marlett" pitchFamily="2" charset="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2213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08488"/>
            <a:ext cx="515302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448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spcBef>
                <a:spcPct val="0"/>
              </a:spcBef>
              <a:defRPr sz="1200" b="0">
                <a:solidFill>
                  <a:srgbClr val="0000FF"/>
                </a:solidFill>
                <a:latin typeface="Marlett" pitchFamily="2" charset="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1450" y="8816975"/>
            <a:ext cx="30448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defRPr sz="1200" b="0">
                <a:solidFill>
                  <a:srgbClr val="0000FF"/>
                </a:solidFill>
                <a:latin typeface="Marlett" pitchFamily="-65" charset="0"/>
              </a:defRPr>
            </a:lvl1pPr>
          </a:lstStyle>
          <a:p>
            <a:fld id="{0EEAE233-8959-BB4F-9507-AF128239017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DDB029-EE18-1049-9F9F-FBC5F18CF0D9}" type="slidenum">
              <a:rPr lang="en-US"/>
              <a:pPr/>
              <a:t>1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696913"/>
            <a:ext cx="4640263" cy="347980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08488"/>
            <a:ext cx="5153025" cy="4175125"/>
          </a:xfrm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87E6CF-41AE-1649-AB94-007851870623}" type="slidenum">
              <a:rPr lang="en-US"/>
              <a:pPr/>
              <a:t>10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60D31A-62B9-C345-A36D-CF4E80852CD6}" type="slidenum">
              <a:rPr lang="en-US"/>
              <a:pPr/>
              <a:t>11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5B23F9-EF13-B24F-A60E-83F734B7CF6E}" type="slidenum">
              <a:rPr lang="en-US"/>
              <a:pPr/>
              <a:t>12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903757-6B90-7942-8D66-B9889A0C0DFA}" type="slidenum">
              <a:rPr lang="en-US"/>
              <a:pPr/>
              <a:t>13</a:t>
            </a:fld>
            <a:endParaRPr 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BD98FD-103F-8044-9304-8283FBE78921}" type="slidenum">
              <a:rPr lang="en-US"/>
              <a:pPr/>
              <a:t>14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9F3093-5FF8-8D46-8CA0-1E29BB348E29}" type="slidenum">
              <a:rPr lang="en-US"/>
              <a:pPr/>
              <a:t>15</a:t>
            </a:fld>
            <a:endParaRPr 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78E5E0-7D43-104A-A97C-EEACC8495A21}" type="slidenum">
              <a:rPr lang="en-US"/>
              <a:pPr/>
              <a:t>16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AF7195-8700-944B-A9D3-1F2561AD81EB}" type="slidenum">
              <a:rPr lang="en-US"/>
              <a:pPr/>
              <a:t>17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DFE728-304C-0349-B7D8-93D7CA8F5AD2}" type="slidenum">
              <a:rPr lang="en-US"/>
              <a:pPr/>
              <a:t>18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7D8AB6-9FA8-F545-8449-EF9E205F61FE}" type="slidenum">
              <a:rPr lang="en-US"/>
              <a:pPr/>
              <a:t>19</a:t>
            </a:fld>
            <a:endParaRPr lang="en-US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C76243-6165-8948-AEE5-8AC8F391F680}" type="slidenum">
              <a:rPr lang="en-US"/>
              <a:pPr/>
              <a:t>2</a:t>
            </a:fld>
            <a:endParaRPr 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E0198C-997F-6843-835B-07AC5A0F2236}" type="slidenum">
              <a:rPr lang="en-US"/>
              <a:pPr/>
              <a:t>20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A6A717-D585-4A46-B494-291C3E3D179A}" type="slidenum">
              <a:rPr lang="en-US"/>
              <a:pPr/>
              <a:t>21</a:t>
            </a:fld>
            <a:endParaRPr lang="en-US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8D9824-5740-EC4B-9C2D-C227857027C2}" type="slidenum">
              <a:rPr lang="en-US"/>
              <a:pPr/>
              <a:t>22</a:t>
            </a:fld>
            <a:endParaRPr lang="en-US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306598-098F-A642-BCA8-267078784325}" type="slidenum">
              <a:rPr lang="en-US"/>
              <a:pPr/>
              <a:t>23</a:t>
            </a:fld>
            <a:endParaRPr 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265CAB-D0E6-0443-999B-DD05ACDE9B4B}" type="slidenum">
              <a:rPr lang="en-US"/>
              <a:pPr/>
              <a:t>24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62EB47-D242-5B45-8CA1-25713E90D3F5}" type="slidenum">
              <a:rPr lang="en-US"/>
              <a:pPr/>
              <a:t>25</a:t>
            </a:fld>
            <a:endParaRPr lang="en-US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5ECDBA-AC61-334E-8348-AF0D97536223}" type="slidenum">
              <a:rPr lang="en-US"/>
              <a:pPr/>
              <a:t>26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FC9AE4-1446-F241-BDDC-02BA6F686D8A}" type="slidenum">
              <a:rPr lang="en-US"/>
              <a:pPr/>
              <a:t>27</a:t>
            </a:fld>
            <a:endParaRPr lang="en-US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4364F7-D187-094B-A38A-2A2A2A7ACB34}" type="slidenum">
              <a:rPr lang="en-US"/>
              <a:pPr/>
              <a:t>28</a:t>
            </a:fld>
            <a:endParaRPr lang="en-US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B40698-54A5-234C-9958-3552FF85BB3C}" type="slidenum">
              <a:rPr lang="en-US"/>
              <a:pPr/>
              <a:t>29</a:t>
            </a:fld>
            <a:endParaRPr lang="en-US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E33737-AACF-A54C-AACF-0C1E3411C7CA}" type="slidenum">
              <a:rPr lang="en-US"/>
              <a:pPr/>
              <a:t>3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B394E9-B097-2645-BECB-E23600CFD71B}" type="slidenum">
              <a:rPr lang="en-US"/>
              <a:pPr/>
              <a:t>30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A24791-C8AE-FD45-9F71-EC5CAB3CDC1D}" type="slidenum">
              <a:rPr lang="en-US"/>
              <a:pPr/>
              <a:t>31</a:t>
            </a:fld>
            <a:endParaRPr lang="en-US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E7BAF9-129A-2748-9600-695A98BF99CA}" type="slidenum">
              <a:rPr lang="en-US"/>
              <a:pPr/>
              <a:t>32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B92E93-5AEC-2D41-BF10-969A6A77668B}" type="slidenum">
              <a:rPr lang="en-US"/>
              <a:pPr/>
              <a:t>33</a:t>
            </a:fld>
            <a:endParaRPr lang="en-US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E2F607-D79A-7348-9134-F7196A6E98F5}" type="slidenum">
              <a:rPr lang="en-US"/>
              <a:pPr/>
              <a:t>34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61DFE9-646F-8C4F-BC05-097CE5C8637B}" type="slidenum">
              <a:rPr lang="en-US"/>
              <a:pPr/>
              <a:t>35</a:t>
            </a:fld>
            <a:endParaRPr lang="en-US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9EECD8-97DA-704C-9368-C19C908E6760}" type="slidenum">
              <a:rPr lang="en-US"/>
              <a:pPr/>
              <a:t>36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B3BF8-3CDA-754A-A440-44D25953587E}" type="slidenum">
              <a:rPr lang="en-US"/>
              <a:pPr/>
              <a:t>37</a:t>
            </a:fld>
            <a:endParaRPr lang="en-US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4A521A-5F9C-874A-AD5E-DEC7B8DCE04B}" type="slidenum">
              <a:rPr lang="en-US"/>
              <a:pPr/>
              <a:t>38</a:t>
            </a:fld>
            <a:endParaRPr lang="en-US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25AA54-4546-C249-AAEC-45D61569CCF9}" type="slidenum">
              <a:rPr lang="en-US"/>
              <a:pPr/>
              <a:t>39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CC132F-E6C4-7946-BD9F-01D0C35F4E31}" type="slidenum">
              <a:rPr lang="en-US"/>
              <a:pPr/>
              <a:t>4</a:t>
            </a:fld>
            <a:endParaRPr 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ED0FB0-1882-D347-AE71-AA8ABB4FDA47}" type="slidenum">
              <a:rPr lang="en-US"/>
              <a:pPr/>
              <a:t>40</a:t>
            </a:fld>
            <a:endParaRPr lang="en-US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EBEE59-7EA8-8142-802E-455DFF8ADB57}" type="slidenum">
              <a:rPr lang="en-US"/>
              <a:pPr/>
              <a:t>41</a:t>
            </a:fld>
            <a:endParaRPr lang="en-US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945DF9-F53D-E541-8CEE-F9D232D7F295}" type="slidenum">
              <a:rPr lang="en-US"/>
              <a:pPr/>
              <a:t>42</a:t>
            </a:fld>
            <a:endParaRPr lang="en-US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90F297-88FE-8441-A271-D39FA8E489CC}" type="slidenum">
              <a:rPr lang="en-US"/>
              <a:pPr/>
              <a:t>43</a:t>
            </a:fld>
            <a:endParaRPr lang="en-US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14E13B-846C-D048-B2A5-69F0B04F752D}" type="slidenum">
              <a:rPr lang="en-US"/>
              <a:pPr/>
              <a:t>44</a:t>
            </a:fld>
            <a:endParaRPr lang="en-US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4BB22A-8556-D547-8B1E-DAEB991713FA}" type="slidenum">
              <a:rPr lang="en-US"/>
              <a:pPr/>
              <a:t>45</a:t>
            </a:fld>
            <a:endParaRPr lang="en-US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869175-C170-4747-831E-2ADD2E1E27ED}" type="slidenum">
              <a:rPr lang="en-US"/>
              <a:pPr/>
              <a:t>46</a:t>
            </a:fld>
            <a:endParaRPr lang="en-US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4479DE-5D00-9D45-867D-E16062A82768}" type="slidenum">
              <a:rPr lang="en-US"/>
              <a:pPr/>
              <a:t>47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E225FC-1AA3-6A40-80DD-4B4B4CF69389}" type="slidenum">
              <a:rPr lang="en-US"/>
              <a:pPr/>
              <a:t>48</a:t>
            </a:fld>
            <a:endParaRPr lang="en-US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28F83A-6E28-7148-BF9C-86AAA86181DC}" type="slidenum">
              <a:rPr lang="en-US"/>
              <a:pPr/>
              <a:t>49</a:t>
            </a:fld>
            <a:endParaRPr lang="en-US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203B1B-6106-3D4A-95CA-7925E03E8DF2}" type="slidenum">
              <a:rPr lang="en-US"/>
              <a:pPr/>
              <a:t>5</a:t>
            </a:fld>
            <a:endParaRPr 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124789-46CF-5541-85B1-996C8657D593}" type="slidenum">
              <a:rPr lang="en-US"/>
              <a:pPr/>
              <a:t>50</a:t>
            </a:fld>
            <a:endParaRPr lang="en-US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4342C3-2B09-8B43-9530-662F2FFD8D6D}" type="slidenum">
              <a:rPr lang="en-US"/>
              <a:pPr/>
              <a:t>51</a:t>
            </a:fld>
            <a:endParaRPr lang="en-US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37F147-1669-004F-BBB1-DE1414F96455}" type="slidenum">
              <a:rPr lang="en-US"/>
              <a:pPr/>
              <a:t>52</a:t>
            </a:fld>
            <a:endParaRPr lang="en-US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6DA40E-6D68-6A4A-8B33-D200442EEA01}" type="slidenum">
              <a:rPr lang="en-US"/>
              <a:pPr/>
              <a:t>53</a:t>
            </a:fld>
            <a:endParaRPr lang="en-US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D114FB-2422-8C44-83A0-6088D0BC0E78}" type="slidenum">
              <a:rPr lang="en-US"/>
              <a:pPr/>
              <a:t>54</a:t>
            </a:fld>
            <a:endParaRPr lang="en-US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E94C9C-95C0-CF47-A26B-8BD34C72024D}" type="slidenum">
              <a:rPr lang="en-US"/>
              <a:pPr/>
              <a:t>55</a:t>
            </a:fld>
            <a:endParaRPr lang="en-US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899F66-94AE-B145-AB27-3E19AC8AB851}" type="slidenum">
              <a:rPr lang="en-US"/>
              <a:pPr/>
              <a:t>56</a:t>
            </a:fld>
            <a:endParaRPr lang="en-US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9FD2F-8F92-814A-B66D-B8B0768135A8}" type="slidenum">
              <a:rPr lang="en-US"/>
              <a:pPr/>
              <a:t>57</a:t>
            </a:fld>
            <a:endParaRPr lang="en-US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A030D2-5F71-7145-B73B-2800552D2681}" type="slidenum">
              <a:rPr lang="en-US"/>
              <a:pPr/>
              <a:t>58</a:t>
            </a:fld>
            <a:endParaRPr lang="en-US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C931DC-D70B-0247-A505-38F29B34ECE4}" type="slidenum">
              <a:rPr lang="en-US"/>
              <a:pPr/>
              <a:t>59</a:t>
            </a:fld>
            <a:endParaRPr lang="en-US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466A15-9941-3046-9DD5-FAADFBB6651E}" type="slidenum">
              <a:rPr lang="en-US"/>
              <a:pPr/>
              <a:t>6</a:t>
            </a:fld>
            <a:endParaRPr lang="en-US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100C2C-F8FE-564E-8DE0-AC8A9A9E03A6}" type="slidenum">
              <a:rPr lang="en-US"/>
              <a:pPr/>
              <a:t>60</a:t>
            </a:fld>
            <a:endParaRPr lang="en-US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CC65D-880B-B748-9F30-D152921C1B6A}" type="slidenum">
              <a:rPr lang="en-US"/>
              <a:pPr/>
              <a:t>61</a:t>
            </a:fld>
            <a:endParaRPr lang="en-US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741054-F424-C242-B252-98FB0E00E435}" type="slidenum">
              <a:rPr lang="en-US"/>
              <a:pPr/>
              <a:t>62</a:t>
            </a:fld>
            <a:endParaRPr lang="en-US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3F48B5-669B-D84B-B8FF-FA167592A051}" type="slidenum">
              <a:rPr lang="en-US"/>
              <a:pPr/>
              <a:t>63</a:t>
            </a:fld>
            <a:endParaRPr lang="en-US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2883E3-0A3B-5F48-9D2F-F80E08FBCE3A}" type="slidenum">
              <a:rPr lang="en-US"/>
              <a:pPr/>
              <a:t>64</a:t>
            </a:fld>
            <a:endParaRPr lang="en-US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EB8642-6F1E-084E-8D7A-771E3BAA25A3}" type="slidenum">
              <a:rPr lang="en-US"/>
              <a:pPr/>
              <a:t>65</a:t>
            </a:fld>
            <a:endParaRPr lang="en-US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D49C24-5D87-F544-BCC8-ED485FF53AAE}" type="slidenum">
              <a:rPr lang="en-US"/>
              <a:pPr/>
              <a:t>66</a:t>
            </a:fld>
            <a:endParaRPr lang="en-US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52B141-A315-594C-A14B-20CFA535FA05}" type="slidenum">
              <a:rPr lang="en-US"/>
              <a:pPr/>
              <a:t>67</a:t>
            </a:fld>
            <a:endParaRPr lang="en-US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2B8ACC-CAB1-D84F-BBBA-0034B80E67B8}" type="slidenum">
              <a:rPr lang="en-US"/>
              <a:pPr/>
              <a:t>68</a:t>
            </a:fld>
            <a:endParaRPr lang="en-US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B9F48B-A901-784E-85AC-8B7F95BC9AD5}" type="slidenum">
              <a:rPr lang="en-US"/>
              <a:pPr/>
              <a:t>69</a:t>
            </a:fld>
            <a:endParaRPr lang="en-US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83864E-175D-104D-A534-DFFBD844F856}" type="slidenum">
              <a:rPr lang="en-US"/>
              <a:pPr/>
              <a:t>7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BBCFDF-85DD-5F4D-9B6A-6358A1B62B32}" type="slidenum">
              <a:rPr lang="en-US"/>
              <a:pPr/>
              <a:t>70</a:t>
            </a:fld>
            <a:endParaRPr lang="en-US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03F6A3-5442-3D42-A915-3C9C16E7E68F}" type="slidenum">
              <a:rPr lang="en-US"/>
              <a:pPr/>
              <a:t>71</a:t>
            </a:fld>
            <a:endParaRPr lang="en-US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D729C7-0F9F-1248-A28A-3C8F14C66546}" type="slidenum">
              <a:rPr lang="en-US"/>
              <a:pPr/>
              <a:t>72</a:t>
            </a:fld>
            <a:endParaRPr lang="en-US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DAB24C-7164-8E41-BD33-066EA7AE0C88}" type="slidenum">
              <a:rPr lang="en-US"/>
              <a:pPr/>
              <a:t>73</a:t>
            </a:fld>
            <a:endParaRPr lang="en-US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6857A4-6252-E74B-BF53-46D235C0427D}" type="slidenum">
              <a:rPr lang="en-US"/>
              <a:pPr/>
              <a:t>74</a:t>
            </a:fld>
            <a:endParaRPr lang="en-US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D902E9-9493-4D4A-B386-8BB19528FE66}" type="slidenum">
              <a:rPr lang="en-US"/>
              <a:pPr/>
              <a:t>75</a:t>
            </a:fld>
            <a:endParaRPr lang="en-US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D0E273-D1F3-9F4F-A90D-179CEF85E9AE}" type="slidenum">
              <a:rPr lang="en-US"/>
              <a:pPr/>
              <a:t>76</a:t>
            </a:fld>
            <a:endParaRPr lang="en-US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559DB8-C63C-2944-8E1C-7603F012D0D2}" type="slidenum">
              <a:rPr lang="en-US"/>
              <a:pPr/>
              <a:t>77</a:t>
            </a:fld>
            <a:endParaRPr lang="en-US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D54987-39E4-6F4C-974F-F1523BC449AF}" type="slidenum">
              <a:rPr lang="en-US"/>
              <a:pPr/>
              <a:t>78</a:t>
            </a:fld>
            <a:endParaRPr lang="en-US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827A47-AF49-7548-AE58-D85978142BF8}" type="slidenum">
              <a:rPr lang="en-US"/>
              <a:pPr/>
              <a:t>79</a:t>
            </a:fld>
            <a:endParaRPr lang="en-US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FB256F-22B7-FF4D-BE39-A8EFC995F2FC}" type="slidenum">
              <a:rPr lang="en-US"/>
              <a:pPr/>
              <a:t>8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1F3956-44A8-3F45-92BC-CECB625134FE}" type="slidenum">
              <a:rPr lang="en-US"/>
              <a:pPr/>
              <a:t>80</a:t>
            </a:fld>
            <a:endParaRPr lang="en-US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EE31AE-7B0E-3C48-9EE2-82829B745C72}" type="slidenum">
              <a:rPr lang="en-US"/>
              <a:pPr/>
              <a:t>81</a:t>
            </a:fld>
            <a:endParaRPr lang="en-US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82230B-60DD-574F-B588-4020F67BD7B1}" type="slidenum">
              <a:rPr lang="en-US"/>
              <a:pPr/>
              <a:t>82</a:t>
            </a:fld>
            <a:endParaRPr lang="en-US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AF2B35-9EB9-CF40-A4B6-FF25487824BC}" type="slidenum">
              <a:rPr lang="en-US"/>
              <a:pPr/>
              <a:t>83</a:t>
            </a:fld>
            <a:endParaRPr lang="en-US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D37668-9A5C-4B40-9CA6-698DC6335849}" type="slidenum">
              <a:rPr lang="en-US"/>
              <a:pPr/>
              <a:t>84</a:t>
            </a:fld>
            <a:endParaRPr lang="en-US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BA7598-3DBE-0749-86EF-BDC607D57D3B}" type="slidenum">
              <a:rPr lang="en-US"/>
              <a:pPr/>
              <a:t>85</a:t>
            </a:fld>
            <a:endParaRPr lang="en-US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34061-8E76-A248-8650-F3E66DF76A1D}" type="slidenum">
              <a:rPr lang="en-US"/>
              <a:pPr/>
              <a:t>86</a:t>
            </a:fld>
            <a:endParaRPr lang="en-US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AE8EB7-15E3-D540-9B00-43560405B449}" type="slidenum">
              <a:rPr lang="en-US"/>
              <a:pPr/>
              <a:t>87</a:t>
            </a:fld>
            <a:endParaRPr lang="en-US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58BBD1-4A7F-BE44-9F0A-9FE0FA986CFF}" type="slidenum">
              <a:rPr lang="en-US"/>
              <a:pPr/>
              <a:t>88</a:t>
            </a:fld>
            <a:endParaRPr lang="en-US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6D7E5A-8D62-0249-8039-1F26306E225F}" type="slidenum">
              <a:rPr lang="en-US"/>
              <a:pPr/>
              <a:t>89</a:t>
            </a:fld>
            <a:endParaRPr lang="en-US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63B4F-901B-E146-B0D3-A3F47429C815}" type="slidenum">
              <a:rPr lang="en-US"/>
              <a:pPr/>
              <a:t>9</a:t>
            </a:fld>
            <a:endParaRPr 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9B6F8F-1016-834B-850C-092CC70D2A3F}" type="slidenum">
              <a:rPr lang="en-US"/>
              <a:pPr/>
              <a:t>90</a:t>
            </a:fld>
            <a:endParaRPr lang="en-US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426FDD-4165-D247-8919-7C431E8391F1}" type="slidenum">
              <a:rPr lang="en-US"/>
              <a:pPr/>
              <a:t>91</a:t>
            </a:fld>
            <a:endParaRPr lang="en-US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8051C-96DE-8846-AC2D-E25FF4EBF8E2}" type="slidenum">
              <a:rPr lang="en-US"/>
              <a:pPr/>
              <a:t>92</a:t>
            </a:fld>
            <a:endParaRPr lang="en-US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Comic Sans MS" pitchFamily="-65" charset="0"/>
              </a:rPr>
              <a:t>We describe the static tree using counters in the nodes but could use simple array of locations, each written by a child, all spun on (repeatedly read) by the parent </a:t>
            </a: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361077-37A2-794D-A62B-CC23B47F79AE}" type="slidenum">
              <a:rPr lang="en-US"/>
              <a:pPr/>
              <a:t>93</a:t>
            </a:fld>
            <a:endParaRPr lang="en-US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Comic Sans MS" pitchFamily="-65" charset="0"/>
              </a:rPr>
              <a:t>We describe the static tree using counters in the nodes but could use simple array of locations, each written by a child, all spun on (repeatedly read) by the parent </a:t>
            </a: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F968BE-174B-CC4F-9856-2C1EDE32F562}" type="slidenum">
              <a:rPr lang="en-US"/>
              <a:pPr/>
              <a:t>94</a:t>
            </a:fld>
            <a:endParaRPr lang="en-US"/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A8332B-3EEB-FC45-816E-E1B96DB50CD6}" type="slidenum">
              <a:rPr lang="en-US"/>
              <a:pPr/>
              <a:t>95</a:t>
            </a:fld>
            <a:endParaRPr lang="en-US"/>
          </a:p>
        </p:txBody>
      </p:sp>
      <p:sp>
        <p:nvSpPr>
          <p:cNvPr id="216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696913"/>
            <a:ext cx="4640263" cy="3479800"/>
          </a:xfrm>
          <a:ln/>
        </p:spPr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08488"/>
            <a:ext cx="5153025" cy="4175125"/>
          </a:xfrm>
          <a:noFill/>
          <a:ln/>
        </p:spPr>
        <p:txBody>
          <a:bodyPr/>
          <a:lstStyle/>
          <a:p>
            <a:endParaRPr lang="en-US">
              <a:latin typeface="Comic Sans MS" pitchFamily="-65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145F0E-DB30-4B48-908A-C93F1168D1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F0C068-E200-8948-924A-CCE59D7D3A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31FC76-74FF-E64C-ADA1-E089A3E0AE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9B8CE3-FBAE-FD4C-81B5-261244EF55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8D408-2B66-354F-873F-489C4FFD4C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7014EB-8F53-7F4F-BD18-E00DE774E4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D5EEB3-9BAE-804C-BD22-52C9A236B6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AAB03-3AE2-5C41-838B-F32CBA5F30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FD7A26-6261-9248-9715-270C96A86C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C5B17D-D7E3-7846-85FC-AA63917863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39E8EB-8E2F-5C40-B21C-0A0F233C10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solidFill>
                  <a:schemeClr val="tx1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fld id="{97DC680F-DB2E-A141-881D-9225278E013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" name="Picture 8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069975" y="6326188"/>
            <a:ext cx="144463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FF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FF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FF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  <a:ea typeface="ＭＳ Ｐゴシック" pitchFamily="-65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2.5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gi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0000" y="2540000"/>
            <a:ext cx="1270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magi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0000" y="2540000"/>
            <a:ext cx="1270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016000"/>
            <a:ext cx="7772400" cy="1143000"/>
          </a:xfrm>
        </p:spPr>
        <p:txBody>
          <a:bodyPr/>
          <a:lstStyle/>
          <a:p>
            <a:r>
              <a:rPr lang="en-US"/>
              <a:t>Barrier Synchronization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343400"/>
            <a:ext cx="6400800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solidFill>
                  <a:schemeClr val="accent1"/>
                </a:solidFill>
              </a:rPr>
              <a:t>Companion slides for</a:t>
            </a:r>
          </a:p>
          <a:p>
            <a:pPr>
              <a:lnSpc>
                <a:spcPct val="80000"/>
              </a:lnSpc>
            </a:pPr>
            <a:r>
              <a:rPr lang="en-US" sz="2800">
                <a:solidFill>
                  <a:schemeClr val="tx1"/>
                </a:solidFill>
              </a:rPr>
              <a:t>The Art of Multiprocessor Programming</a:t>
            </a:r>
          </a:p>
          <a:p>
            <a:pPr>
              <a:lnSpc>
                <a:spcPct val="80000"/>
              </a:lnSpc>
            </a:pPr>
            <a:r>
              <a:rPr lang="en-US" sz="2800">
                <a:solidFill>
                  <a:schemeClr val="accent1"/>
                </a:solidFill>
              </a:rPr>
              <a:t>by Maurice Herlihy &amp; Nir Shavit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92113" y="5927725"/>
            <a:ext cx="1509712" cy="930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9BE74D6-BB04-C147-BE5C-91FA41C23DE4}" type="slidenum">
              <a:rPr lang="en-US"/>
              <a:pPr/>
              <a:t>10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Ideal Parallel Computation</a:t>
            </a:r>
            <a:endParaRPr lang="en-US" sz="1800"/>
          </a:p>
        </p:txBody>
      </p:sp>
      <p:sp>
        <p:nvSpPr>
          <p:cNvPr id="1076227" name="Rectangle 3"/>
          <p:cNvSpPr>
            <a:spLocks noChangeArrowheads="1"/>
          </p:cNvSpPr>
          <p:nvPr/>
        </p:nvSpPr>
        <p:spPr bwMode="auto">
          <a:xfrm>
            <a:off x="1689100" y="2171700"/>
            <a:ext cx="2692400" cy="1854200"/>
          </a:xfrm>
          <a:prstGeom prst="rect">
            <a:avLst/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pitchFamily="66" charset="0"/>
            </a:endParaRPr>
          </a:p>
        </p:txBody>
      </p:sp>
      <p:sp>
        <p:nvSpPr>
          <p:cNvPr id="1076228" name="Rectangle 4"/>
          <p:cNvSpPr>
            <a:spLocks noChangeArrowheads="1"/>
          </p:cNvSpPr>
          <p:nvPr/>
        </p:nvSpPr>
        <p:spPr bwMode="auto">
          <a:xfrm>
            <a:off x="5537200" y="3238500"/>
            <a:ext cx="2692400" cy="1854200"/>
          </a:xfrm>
          <a:prstGeom prst="rect">
            <a:avLst/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pitchFamily="66" charset="0"/>
            </a:endParaRPr>
          </a:p>
        </p:txBody>
      </p:sp>
      <p:sp>
        <p:nvSpPr>
          <p:cNvPr id="11271" name="AutoShape 5"/>
          <p:cNvSpPr>
            <a:spLocks noChangeArrowheads="1"/>
          </p:cNvSpPr>
          <p:nvPr/>
        </p:nvSpPr>
        <p:spPr bwMode="auto">
          <a:xfrm rot="3874924">
            <a:off x="4953000" y="1943100"/>
            <a:ext cx="1143000" cy="1206500"/>
          </a:xfrm>
          <a:custGeom>
            <a:avLst/>
            <a:gdLst>
              <a:gd name="T0" fmla="*/ 42355397 w 21600"/>
              <a:gd name="T1" fmla="*/ 0 h 21600"/>
              <a:gd name="T2" fmla="*/ 42355397 w 21600"/>
              <a:gd name="T3" fmla="*/ 37932304 h 21600"/>
              <a:gd name="T4" fmla="*/ 9064149 w 21600"/>
              <a:gd name="T5" fmla="*/ 67390848 h 21600"/>
              <a:gd name="T6" fmla="*/ 60483755 w 21600"/>
              <a:gd name="T7" fmla="*/ 18966180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2" name="AutoShape 6"/>
          <p:cNvSpPr>
            <a:spLocks noChangeArrowheads="1"/>
          </p:cNvSpPr>
          <p:nvPr/>
        </p:nvSpPr>
        <p:spPr bwMode="auto">
          <a:xfrm rot="-6821971">
            <a:off x="3962400" y="4191000"/>
            <a:ext cx="1143000" cy="1206500"/>
          </a:xfrm>
          <a:custGeom>
            <a:avLst/>
            <a:gdLst>
              <a:gd name="T0" fmla="*/ 42355397 w 21600"/>
              <a:gd name="T1" fmla="*/ 0 h 21600"/>
              <a:gd name="T2" fmla="*/ 42355397 w 21600"/>
              <a:gd name="T3" fmla="*/ 37932304 h 21600"/>
              <a:gd name="T4" fmla="*/ 9064149 w 21600"/>
              <a:gd name="T5" fmla="*/ 67390848 h 21600"/>
              <a:gd name="T6" fmla="*/ 60483755 w 21600"/>
              <a:gd name="T7" fmla="*/ 18966180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101850" y="2414588"/>
            <a:ext cx="939800" cy="925512"/>
            <a:chOff x="1584" y="816"/>
            <a:chExt cx="912" cy="816"/>
          </a:xfrm>
        </p:grpSpPr>
        <p:sp>
          <p:nvSpPr>
            <p:cNvPr id="11330" name="Freeform 8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31" name="Freeform 9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32" name="Freeform 10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33" name="Freeform 11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3399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34" name="Freeform 12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399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35" name="Freeform 13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3399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36" name="Freeform 14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37" name="Freeform 15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38" name="Freeform 16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079750" y="2439988"/>
            <a:ext cx="939800" cy="925512"/>
            <a:chOff x="1584" y="816"/>
            <a:chExt cx="912" cy="816"/>
          </a:xfrm>
        </p:grpSpPr>
        <p:sp>
          <p:nvSpPr>
            <p:cNvPr id="11321" name="Freeform 18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22" name="Freeform 19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23" name="Freeform 20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24" name="Freeform 21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9966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25" name="Freeform 22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966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26" name="Freeform 23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966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27" name="Freeform 24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28" name="Freeform 25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29" name="Freeform 26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736850" y="3151188"/>
            <a:ext cx="939800" cy="925512"/>
            <a:chOff x="1584" y="816"/>
            <a:chExt cx="912" cy="816"/>
          </a:xfrm>
        </p:grpSpPr>
        <p:sp>
          <p:nvSpPr>
            <p:cNvPr id="11312" name="Freeform 28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3" name="Freeform 29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4" name="Freeform 30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5" name="Freeform 31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6FF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6" name="Freeform 32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66FF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7" name="Freeform 33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66FF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8" name="Freeform 34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9" name="Freeform 35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20" name="Freeform 36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5937250" y="3494088"/>
            <a:ext cx="939800" cy="925512"/>
            <a:chOff x="1584" y="816"/>
            <a:chExt cx="912" cy="816"/>
          </a:xfrm>
        </p:grpSpPr>
        <p:sp>
          <p:nvSpPr>
            <p:cNvPr id="11303" name="Freeform 38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4" name="Freeform 39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5" name="Freeform 40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6" name="Freeform 41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3399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7" name="Freeform 42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399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8" name="Freeform 43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3399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9" name="Freeform 44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0" name="Freeform 45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1" name="Freeform 46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6915150" y="3519488"/>
            <a:ext cx="939800" cy="925512"/>
            <a:chOff x="1584" y="816"/>
            <a:chExt cx="912" cy="816"/>
          </a:xfrm>
        </p:grpSpPr>
        <p:sp>
          <p:nvSpPr>
            <p:cNvPr id="11294" name="Freeform 48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5" name="Freeform 49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6" name="Freeform 50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7" name="Freeform 51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9966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8" name="Freeform 52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966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9" name="Freeform 53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966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0" name="Freeform 54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1" name="Freeform 55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2" name="Freeform 56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6572250" y="4230688"/>
            <a:ext cx="939800" cy="925512"/>
            <a:chOff x="1584" y="816"/>
            <a:chExt cx="912" cy="816"/>
          </a:xfrm>
        </p:grpSpPr>
        <p:sp>
          <p:nvSpPr>
            <p:cNvPr id="11285" name="Freeform 58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6" name="Freeform 59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7" name="Freeform 60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8" name="Freeform 61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6FF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9" name="Freeform 62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66FF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0" name="Freeform 63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66FF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1" name="Freeform 64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2" name="Freeform 65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3" name="Freeform 66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76291" name="AutoShape 67"/>
          <p:cNvSpPr>
            <a:spLocks noChangeArrowheads="1"/>
          </p:cNvSpPr>
          <p:nvPr/>
        </p:nvSpPr>
        <p:spPr bwMode="auto">
          <a:xfrm>
            <a:off x="3873500" y="1816100"/>
            <a:ext cx="660400" cy="558800"/>
          </a:xfrm>
          <a:prstGeom prst="cloudCallout">
            <a:avLst>
              <a:gd name="adj1" fmla="val -74519"/>
              <a:gd name="adj2" fmla="val 72157"/>
            </a:avLst>
          </a:prstGeom>
          <a:solidFill>
            <a:schemeClr val="bg1"/>
          </a:solidFill>
          <a:ln w="38100">
            <a:solidFill>
              <a:srgbClr val="9966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996600"/>
                </a:solidFill>
              </a:rPr>
              <a:t>2</a:t>
            </a:r>
          </a:p>
        </p:txBody>
      </p:sp>
      <p:sp>
        <p:nvSpPr>
          <p:cNvPr id="1076292" name="AutoShape 68"/>
          <p:cNvSpPr>
            <a:spLocks noChangeArrowheads="1"/>
          </p:cNvSpPr>
          <p:nvPr/>
        </p:nvSpPr>
        <p:spPr bwMode="auto">
          <a:xfrm>
            <a:off x="2971800" y="1752600"/>
            <a:ext cx="660400" cy="558800"/>
          </a:xfrm>
          <a:prstGeom prst="cloudCallout">
            <a:avLst>
              <a:gd name="adj1" fmla="val -74519"/>
              <a:gd name="adj2" fmla="val 72157"/>
            </a:avLst>
          </a:prstGeom>
          <a:solidFill>
            <a:schemeClr val="bg1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076293" name="AutoShape 69"/>
          <p:cNvSpPr>
            <a:spLocks noChangeArrowheads="1"/>
          </p:cNvSpPr>
          <p:nvPr/>
        </p:nvSpPr>
        <p:spPr bwMode="auto">
          <a:xfrm>
            <a:off x="3873500" y="2870200"/>
            <a:ext cx="660400" cy="558800"/>
          </a:xfrm>
          <a:prstGeom prst="cloudCallout">
            <a:avLst>
              <a:gd name="adj1" fmla="val -74519"/>
              <a:gd name="adj2" fmla="val 72157"/>
            </a:avLst>
          </a:prstGeom>
          <a:solidFill>
            <a:schemeClr val="bg1"/>
          </a:solidFill>
          <a:ln w="38100">
            <a:solidFill>
              <a:srgbClr val="66FF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66FF66"/>
                </a:solidFill>
              </a:rPr>
              <a:t>2</a:t>
            </a:r>
          </a:p>
        </p:txBody>
      </p:sp>
      <p:sp>
        <p:nvSpPr>
          <p:cNvPr id="1076294" name="AutoShape 70"/>
          <p:cNvSpPr>
            <a:spLocks noChangeArrowheads="1"/>
          </p:cNvSpPr>
          <p:nvPr/>
        </p:nvSpPr>
        <p:spPr bwMode="auto">
          <a:xfrm>
            <a:off x="7810500" y="2908300"/>
            <a:ext cx="660400" cy="558800"/>
          </a:xfrm>
          <a:prstGeom prst="cloudCallout">
            <a:avLst>
              <a:gd name="adj1" fmla="val -74519"/>
              <a:gd name="adj2" fmla="val 72157"/>
            </a:avLst>
          </a:prstGeom>
          <a:solidFill>
            <a:schemeClr val="bg1"/>
          </a:solidFill>
          <a:ln w="38100">
            <a:solidFill>
              <a:srgbClr val="9966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996600"/>
                </a:solidFill>
              </a:rPr>
              <a:t>1</a:t>
            </a:r>
          </a:p>
        </p:txBody>
      </p:sp>
      <p:sp>
        <p:nvSpPr>
          <p:cNvPr id="1076295" name="AutoShape 71"/>
          <p:cNvSpPr>
            <a:spLocks noChangeArrowheads="1"/>
          </p:cNvSpPr>
          <p:nvPr/>
        </p:nvSpPr>
        <p:spPr bwMode="auto">
          <a:xfrm>
            <a:off x="6908800" y="2844800"/>
            <a:ext cx="660400" cy="558800"/>
          </a:xfrm>
          <a:prstGeom prst="cloudCallout">
            <a:avLst>
              <a:gd name="adj1" fmla="val -74519"/>
              <a:gd name="adj2" fmla="val 72157"/>
            </a:avLst>
          </a:prstGeom>
          <a:solidFill>
            <a:schemeClr val="bg1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076296" name="AutoShape 72"/>
          <p:cNvSpPr>
            <a:spLocks noChangeArrowheads="1"/>
          </p:cNvSpPr>
          <p:nvPr/>
        </p:nvSpPr>
        <p:spPr bwMode="auto">
          <a:xfrm>
            <a:off x="7810500" y="3962400"/>
            <a:ext cx="660400" cy="558800"/>
          </a:xfrm>
          <a:prstGeom prst="cloudCallout">
            <a:avLst>
              <a:gd name="adj1" fmla="val -74519"/>
              <a:gd name="adj2" fmla="val 72157"/>
            </a:avLst>
          </a:prstGeom>
          <a:solidFill>
            <a:schemeClr val="bg1"/>
          </a:solidFill>
          <a:ln w="38100">
            <a:solidFill>
              <a:srgbClr val="66FF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66FF66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076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7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1076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7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076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7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6291" grpId="0" animBg="1"/>
      <p:bldP spid="1076292" grpId="0" animBg="1"/>
      <p:bldP spid="1076293" grpId="0" animBg="1"/>
      <p:bldP spid="1076294" grpId="0" animBg="1"/>
      <p:bldP spid="1076295" grpId="0" animBg="1"/>
      <p:bldP spid="107629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0D9002D-BD12-8741-95E6-02867F79C929}" type="slidenum">
              <a:rPr lang="en-US"/>
              <a:pPr/>
              <a:t>11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Real-Life Parallel Computation</a:t>
            </a:r>
            <a:endParaRPr lang="en-US" sz="1600"/>
          </a:p>
        </p:txBody>
      </p:sp>
      <p:sp>
        <p:nvSpPr>
          <p:cNvPr id="1077251" name="Rectangle 3"/>
          <p:cNvSpPr>
            <a:spLocks noChangeArrowheads="1"/>
          </p:cNvSpPr>
          <p:nvPr/>
        </p:nvSpPr>
        <p:spPr bwMode="auto">
          <a:xfrm>
            <a:off x="1689100" y="2171700"/>
            <a:ext cx="2692400" cy="1854200"/>
          </a:xfrm>
          <a:prstGeom prst="rect">
            <a:avLst/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pitchFamily="66" charset="0"/>
            </a:endParaRPr>
          </a:p>
        </p:txBody>
      </p:sp>
      <p:sp>
        <p:nvSpPr>
          <p:cNvPr id="1077252" name="Rectangle 4"/>
          <p:cNvSpPr>
            <a:spLocks noChangeArrowheads="1"/>
          </p:cNvSpPr>
          <p:nvPr/>
        </p:nvSpPr>
        <p:spPr bwMode="auto">
          <a:xfrm>
            <a:off x="5537200" y="3238500"/>
            <a:ext cx="2692400" cy="1854200"/>
          </a:xfrm>
          <a:prstGeom prst="rect">
            <a:avLst/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pitchFamily="66" charset="0"/>
            </a:endParaRPr>
          </a:p>
        </p:txBody>
      </p:sp>
      <p:sp>
        <p:nvSpPr>
          <p:cNvPr id="12295" name="AutoShape 5"/>
          <p:cNvSpPr>
            <a:spLocks noChangeArrowheads="1"/>
          </p:cNvSpPr>
          <p:nvPr/>
        </p:nvSpPr>
        <p:spPr bwMode="auto">
          <a:xfrm rot="3874924">
            <a:off x="4953000" y="1943100"/>
            <a:ext cx="1143000" cy="1206500"/>
          </a:xfrm>
          <a:custGeom>
            <a:avLst/>
            <a:gdLst>
              <a:gd name="T0" fmla="*/ 42355397 w 21600"/>
              <a:gd name="T1" fmla="*/ 0 h 21600"/>
              <a:gd name="T2" fmla="*/ 42355397 w 21600"/>
              <a:gd name="T3" fmla="*/ 37932304 h 21600"/>
              <a:gd name="T4" fmla="*/ 9064149 w 21600"/>
              <a:gd name="T5" fmla="*/ 67390848 h 21600"/>
              <a:gd name="T6" fmla="*/ 60483755 w 21600"/>
              <a:gd name="T7" fmla="*/ 18966180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296" name="AutoShape 6"/>
          <p:cNvSpPr>
            <a:spLocks noChangeArrowheads="1"/>
          </p:cNvSpPr>
          <p:nvPr/>
        </p:nvSpPr>
        <p:spPr bwMode="auto">
          <a:xfrm rot="-6821971">
            <a:off x="3962400" y="4191000"/>
            <a:ext cx="1143000" cy="1206500"/>
          </a:xfrm>
          <a:custGeom>
            <a:avLst/>
            <a:gdLst>
              <a:gd name="T0" fmla="*/ 42355397 w 21600"/>
              <a:gd name="T1" fmla="*/ 0 h 21600"/>
              <a:gd name="T2" fmla="*/ 42355397 w 21600"/>
              <a:gd name="T3" fmla="*/ 37932304 h 21600"/>
              <a:gd name="T4" fmla="*/ 9064149 w 21600"/>
              <a:gd name="T5" fmla="*/ 67390848 h 21600"/>
              <a:gd name="T6" fmla="*/ 60483755 w 21600"/>
              <a:gd name="T7" fmla="*/ 18966180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101850" y="2414588"/>
            <a:ext cx="939800" cy="925512"/>
            <a:chOff x="1584" y="816"/>
            <a:chExt cx="912" cy="816"/>
          </a:xfrm>
        </p:grpSpPr>
        <p:sp>
          <p:nvSpPr>
            <p:cNvPr id="12344" name="Freeform 8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45" name="Freeform 9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46" name="Freeform 10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47" name="Freeform 11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3399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48" name="Freeform 12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399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49" name="Freeform 13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3399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0" name="Freeform 14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1" name="Freeform 15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2" name="Freeform 16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079750" y="2439988"/>
            <a:ext cx="939800" cy="925512"/>
            <a:chOff x="1584" y="816"/>
            <a:chExt cx="912" cy="816"/>
          </a:xfrm>
        </p:grpSpPr>
        <p:sp>
          <p:nvSpPr>
            <p:cNvPr id="12335" name="Freeform 18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6" name="Freeform 19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7" name="Freeform 20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8" name="Freeform 21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9966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9" name="Freeform 22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966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40" name="Freeform 23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966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41" name="Freeform 24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42" name="Freeform 25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43" name="Freeform 26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299" name="Group 27"/>
          <p:cNvGrpSpPr>
            <a:grpSpLocks/>
          </p:cNvGrpSpPr>
          <p:nvPr/>
        </p:nvGrpSpPr>
        <p:grpSpPr bwMode="auto">
          <a:xfrm>
            <a:off x="2736850" y="3151188"/>
            <a:ext cx="939800" cy="925512"/>
            <a:chOff x="1584" y="816"/>
            <a:chExt cx="912" cy="816"/>
          </a:xfrm>
        </p:grpSpPr>
        <p:sp>
          <p:nvSpPr>
            <p:cNvPr id="12326" name="Freeform 28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7" name="Freeform 29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8" name="Freeform 30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9" name="Freeform 31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6FF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0" name="Freeform 32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66FF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1" name="Freeform 33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66FF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2" name="Freeform 34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3" name="Freeform 35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4" name="Freeform 36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5937250" y="3494088"/>
            <a:ext cx="939800" cy="925512"/>
            <a:chOff x="1584" y="816"/>
            <a:chExt cx="912" cy="816"/>
          </a:xfrm>
        </p:grpSpPr>
        <p:sp>
          <p:nvSpPr>
            <p:cNvPr id="12317" name="Freeform 38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8" name="Freeform 39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9" name="Freeform 40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0" name="Freeform 41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3399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1" name="Freeform 42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399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2" name="Freeform 43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3399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3" name="Freeform 44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4" name="Freeform 45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5" name="Freeform 46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6915150" y="3519488"/>
            <a:ext cx="939800" cy="925512"/>
            <a:chOff x="1584" y="816"/>
            <a:chExt cx="912" cy="816"/>
          </a:xfrm>
        </p:grpSpPr>
        <p:sp>
          <p:nvSpPr>
            <p:cNvPr id="12308" name="Freeform 48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9" name="Freeform 49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0" name="Freeform 50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1" name="Freeform 51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9966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2" name="Freeform 52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966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3" name="Freeform 53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966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4" name="Freeform 54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5" name="Freeform 55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6" name="Freeform 56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77305" name="AutoShape 57"/>
          <p:cNvSpPr>
            <a:spLocks noChangeArrowheads="1"/>
          </p:cNvSpPr>
          <p:nvPr/>
        </p:nvSpPr>
        <p:spPr bwMode="auto">
          <a:xfrm>
            <a:off x="3873500" y="1816100"/>
            <a:ext cx="660400" cy="558800"/>
          </a:xfrm>
          <a:prstGeom prst="cloudCallout">
            <a:avLst>
              <a:gd name="adj1" fmla="val -74519"/>
              <a:gd name="adj2" fmla="val 72157"/>
            </a:avLst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0</a:t>
            </a:r>
          </a:p>
        </p:txBody>
      </p:sp>
      <p:sp>
        <p:nvSpPr>
          <p:cNvPr id="1077306" name="AutoShape 58"/>
          <p:cNvSpPr>
            <a:spLocks noChangeArrowheads="1"/>
          </p:cNvSpPr>
          <p:nvPr/>
        </p:nvSpPr>
        <p:spPr bwMode="auto">
          <a:xfrm>
            <a:off x="2971800" y="1752600"/>
            <a:ext cx="660400" cy="558800"/>
          </a:xfrm>
          <a:prstGeom prst="cloudCallout">
            <a:avLst>
              <a:gd name="adj1" fmla="val -74519"/>
              <a:gd name="adj2" fmla="val 72157"/>
            </a:avLst>
          </a:prstGeom>
          <a:solidFill>
            <a:schemeClr val="bg1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077307" name="AutoShape 59"/>
          <p:cNvSpPr>
            <a:spLocks noChangeArrowheads="1"/>
          </p:cNvSpPr>
          <p:nvPr/>
        </p:nvSpPr>
        <p:spPr bwMode="auto">
          <a:xfrm>
            <a:off x="3873500" y="2870200"/>
            <a:ext cx="660400" cy="558800"/>
          </a:xfrm>
          <a:prstGeom prst="cloudCallout">
            <a:avLst>
              <a:gd name="adj1" fmla="val -74519"/>
              <a:gd name="adj2" fmla="val 72157"/>
            </a:avLst>
          </a:prstGeom>
          <a:solidFill>
            <a:schemeClr val="bg1"/>
          </a:solidFill>
          <a:ln w="38100">
            <a:solidFill>
              <a:srgbClr val="66FF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66FF66"/>
                </a:solidFill>
              </a:rPr>
              <a:t>0</a:t>
            </a:r>
          </a:p>
        </p:txBody>
      </p:sp>
      <p:sp>
        <p:nvSpPr>
          <p:cNvPr id="1077308" name="AutoShape 60"/>
          <p:cNvSpPr>
            <a:spLocks noChangeArrowheads="1"/>
          </p:cNvSpPr>
          <p:nvPr/>
        </p:nvSpPr>
        <p:spPr bwMode="auto">
          <a:xfrm>
            <a:off x="7810500" y="2908300"/>
            <a:ext cx="660400" cy="558800"/>
          </a:xfrm>
          <a:prstGeom prst="cloudCallout">
            <a:avLst>
              <a:gd name="adj1" fmla="val -74519"/>
              <a:gd name="adj2" fmla="val 72157"/>
            </a:avLst>
          </a:prstGeom>
          <a:solidFill>
            <a:schemeClr val="bg1"/>
          </a:solidFill>
          <a:ln w="38100">
            <a:solidFill>
              <a:srgbClr val="9966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996600"/>
                </a:solidFill>
              </a:rPr>
              <a:t>1</a:t>
            </a:r>
          </a:p>
        </p:txBody>
      </p:sp>
      <p:sp>
        <p:nvSpPr>
          <p:cNvPr id="1077309" name="AutoShape 61"/>
          <p:cNvSpPr>
            <a:spLocks noChangeArrowheads="1"/>
          </p:cNvSpPr>
          <p:nvPr/>
        </p:nvSpPr>
        <p:spPr bwMode="auto">
          <a:xfrm>
            <a:off x="6908800" y="2844800"/>
            <a:ext cx="660400" cy="558800"/>
          </a:xfrm>
          <a:prstGeom prst="cloudCallout">
            <a:avLst>
              <a:gd name="adj1" fmla="val -74519"/>
              <a:gd name="adj2" fmla="val 72157"/>
            </a:avLst>
          </a:prstGeom>
          <a:solidFill>
            <a:schemeClr val="bg1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077310" name="AutoShape 62"/>
          <p:cNvSpPr>
            <a:spLocks noChangeArrowheads="1"/>
          </p:cNvSpPr>
          <p:nvPr/>
        </p:nvSpPr>
        <p:spPr bwMode="auto">
          <a:xfrm>
            <a:off x="3975100" y="2882900"/>
            <a:ext cx="1524000" cy="558800"/>
          </a:xfrm>
          <a:prstGeom prst="cloudCallout">
            <a:avLst>
              <a:gd name="adj1" fmla="val -65625"/>
              <a:gd name="adj2" fmla="val 74431"/>
            </a:avLst>
          </a:prstGeom>
          <a:solidFill>
            <a:schemeClr val="bg1"/>
          </a:solidFill>
          <a:ln w="38100">
            <a:solidFill>
              <a:srgbClr val="66FF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66FF66"/>
                </a:solidFill>
              </a:rPr>
              <a:t>zzz…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077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77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1077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77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077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77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7305" grpId="0" animBg="1"/>
      <p:bldP spid="1077306" grpId="0" animBg="1"/>
      <p:bldP spid="1077307" grpId="0" animBg="1"/>
      <p:bldP spid="1077308" grpId="0" animBg="1"/>
      <p:bldP spid="1077309" grpId="0" animBg="1"/>
      <p:bldP spid="10773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C9DA93D-B39B-364A-8063-A2AF443B7614}" type="slidenum">
              <a:rPr lang="en-US"/>
              <a:pPr/>
              <a:t>12</a:t>
            </a:fld>
            <a:endParaRPr lang="en-US"/>
          </a:p>
        </p:txBody>
      </p:sp>
      <p:sp>
        <p:nvSpPr>
          <p:cNvPr id="1078275" name="Rectangle 3"/>
          <p:cNvSpPr>
            <a:spLocks noChangeArrowheads="1"/>
          </p:cNvSpPr>
          <p:nvPr/>
        </p:nvSpPr>
        <p:spPr bwMode="auto">
          <a:xfrm>
            <a:off x="1689100" y="2171700"/>
            <a:ext cx="2692400" cy="1854200"/>
          </a:xfrm>
          <a:prstGeom prst="rect">
            <a:avLst/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pitchFamily="66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079750" y="2439988"/>
            <a:ext cx="939800" cy="925512"/>
            <a:chOff x="1584" y="816"/>
            <a:chExt cx="912" cy="816"/>
          </a:xfrm>
        </p:grpSpPr>
        <p:sp>
          <p:nvSpPr>
            <p:cNvPr id="13359" name="Freeform 8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60" name="Freeform 9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61" name="Freeform 10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62" name="Freeform 11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9966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63" name="Freeform 12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966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64" name="Freeform 13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966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65" name="Freeform 14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66" name="Freeform 15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67" name="Freeform 16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318" name="Group 54"/>
          <p:cNvGrpSpPr>
            <a:grpSpLocks/>
          </p:cNvGrpSpPr>
          <p:nvPr/>
        </p:nvGrpSpPr>
        <p:grpSpPr bwMode="auto">
          <a:xfrm>
            <a:off x="2889250" y="3303588"/>
            <a:ext cx="939800" cy="925512"/>
            <a:chOff x="1584" y="816"/>
            <a:chExt cx="912" cy="816"/>
          </a:xfrm>
        </p:grpSpPr>
        <p:sp>
          <p:nvSpPr>
            <p:cNvPr id="13350" name="Freeform 55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1" name="Freeform 56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2" name="Freeform 57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3" name="Freeform 58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6FF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4" name="Freeform 59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66FF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5" name="Freeform 60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66FF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6" name="Freeform 61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7" name="Freeform 62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8" name="Freeform 63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78324" name="AutoShape 52"/>
          <p:cNvSpPr>
            <a:spLocks noChangeArrowheads="1"/>
          </p:cNvSpPr>
          <p:nvPr/>
        </p:nvSpPr>
        <p:spPr bwMode="auto">
          <a:xfrm>
            <a:off x="3695700" y="1612900"/>
            <a:ext cx="1092200" cy="26924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CCFFCC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Real-Life Parallel Computation</a:t>
            </a:r>
            <a:endParaRPr lang="en-US" sz="1600"/>
          </a:p>
        </p:txBody>
      </p:sp>
      <p:sp>
        <p:nvSpPr>
          <p:cNvPr id="1078276" name="Rectangle 4"/>
          <p:cNvSpPr>
            <a:spLocks noChangeArrowheads="1"/>
          </p:cNvSpPr>
          <p:nvPr/>
        </p:nvSpPr>
        <p:spPr bwMode="auto">
          <a:xfrm>
            <a:off x="5537200" y="3238500"/>
            <a:ext cx="2692400" cy="1854200"/>
          </a:xfrm>
          <a:prstGeom prst="rect">
            <a:avLst/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pitchFamily="66" charset="0"/>
            </a:endParaRPr>
          </a:p>
        </p:txBody>
      </p:sp>
      <p:sp>
        <p:nvSpPr>
          <p:cNvPr id="13322" name="AutoShape 5"/>
          <p:cNvSpPr>
            <a:spLocks noChangeArrowheads="1"/>
          </p:cNvSpPr>
          <p:nvPr/>
        </p:nvSpPr>
        <p:spPr bwMode="auto">
          <a:xfrm rot="3874924">
            <a:off x="4953000" y="1943100"/>
            <a:ext cx="1143000" cy="1206500"/>
          </a:xfrm>
          <a:custGeom>
            <a:avLst/>
            <a:gdLst>
              <a:gd name="T0" fmla="*/ 42355397 w 21600"/>
              <a:gd name="T1" fmla="*/ 0 h 21600"/>
              <a:gd name="T2" fmla="*/ 42355397 w 21600"/>
              <a:gd name="T3" fmla="*/ 37932304 h 21600"/>
              <a:gd name="T4" fmla="*/ 9064149 w 21600"/>
              <a:gd name="T5" fmla="*/ 67390848 h 21600"/>
              <a:gd name="T6" fmla="*/ 60483755 w 21600"/>
              <a:gd name="T7" fmla="*/ 18966180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323" name="AutoShape 6"/>
          <p:cNvSpPr>
            <a:spLocks noChangeArrowheads="1"/>
          </p:cNvSpPr>
          <p:nvPr/>
        </p:nvSpPr>
        <p:spPr bwMode="auto">
          <a:xfrm rot="-6821971">
            <a:off x="3962400" y="4191000"/>
            <a:ext cx="1143000" cy="1206500"/>
          </a:xfrm>
          <a:custGeom>
            <a:avLst/>
            <a:gdLst>
              <a:gd name="T0" fmla="*/ 42355397 w 21600"/>
              <a:gd name="T1" fmla="*/ 0 h 21600"/>
              <a:gd name="T2" fmla="*/ 42355397 w 21600"/>
              <a:gd name="T3" fmla="*/ 37932304 h 21600"/>
              <a:gd name="T4" fmla="*/ 9064149 w 21600"/>
              <a:gd name="T5" fmla="*/ 67390848 h 21600"/>
              <a:gd name="T6" fmla="*/ 60483755 w 21600"/>
              <a:gd name="T7" fmla="*/ 18966180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3324" name="Group 17"/>
          <p:cNvGrpSpPr>
            <a:grpSpLocks/>
          </p:cNvGrpSpPr>
          <p:nvPr/>
        </p:nvGrpSpPr>
        <p:grpSpPr bwMode="auto">
          <a:xfrm>
            <a:off x="5937250" y="3494088"/>
            <a:ext cx="939800" cy="925512"/>
            <a:chOff x="1584" y="816"/>
            <a:chExt cx="912" cy="816"/>
          </a:xfrm>
        </p:grpSpPr>
        <p:sp>
          <p:nvSpPr>
            <p:cNvPr id="13341" name="Freeform 18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2" name="Freeform 19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3" name="Freeform 20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4" name="Freeform 21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3399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5" name="Freeform 22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399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6" name="Freeform 23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3399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7" name="Freeform 24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8" name="Freeform 25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9" name="Freeform 26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6915150" y="3519488"/>
            <a:ext cx="939800" cy="925512"/>
            <a:chOff x="1584" y="816"/>
            <a:chExt cx="912" cy="816"/>
          </a:xfrm>
        </p:grpSpPr>
        <p:sp>
          <p:nvSpPr>
            <p:cNvPr id="13332" name="Freeform 28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3" name="Freeform 29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4" name="Freeform 30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5" name="Freeform 31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9966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6" name="Freeform 32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966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7" name="Freeform 33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966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8" name="Freeform 34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9" name="Freeform 35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0" name="Freeform 36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78309" name="AutoShape 37"/>
          <p:cNvSpPr>
            <a:spLocks noChangeArrowheads="1"/>
          </p:cNvSpPr>
          <p:nvPr/>
        </p:nvSpPr>
        <p:spPr bwMode="auto">
          <a:xfrm>
            <a:off x="3873500" y="1816100"/>
            <a:ext cx="660400" cy="558800"/>
          </a:xfrm>
          <a:prstGeom prst="cloudCallout">
            <a:avLst>
              <a:gd name="adj1" fmla="val -74519"/>
              <a:gd name="adj2" fmla="val 72157"/>
            </a:avLst>
          </a:prstGeom>
          <a:solidFill>
            <a:schemeClr val="bg1"/>
          </a:solidFill>
          <a:ln w="38100">
            <a:solidFill>
              <a:srgbClr val="9966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996600"/>
                </a:solidFill>
              </a:rPr>
              <a:t>2</a:t>
            </a:r>
          </a:p>
        </p:txBody>
      </p:sp>
      <p:sp>
        <p:nvSpPr>
          <p:cNvPr id="1078310" name="AutoShape 38"/>
          <p:cNvSpPr>
            <a:spLocks noChangeArrowheads="1"/>
          </p:cNvSpPr>
          <p:nvPr/>
        </p:nvSpPr>
        <p:spPr bwMode="auto">
          <a:xfrm>
            <a:off x="7810500" y="2908300"/>
            <a:ext cx="660400" cy="558800"/>
          </a:xfrm>
          <a:prstGeom prst="cloudCallout">
            <a:avLst>
              <a:gd name="adj1" fmla="val -74519"/>
              <a:gd name="adj2" fmla="val 72157"/>
            </a:avLst>
          </a:prstGeom>
          <a:solidFill>
            <a:schemeClr val="bg1"/>
          </a:solidFill>
          <a:ln w="38100">
            <a:solidFill>
              <a:srgbClr val="9966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996600"/>
                </a:solidFill>
              </a:rPr>
              <a:t>1</a:t>
            </a:r>
          </a:p>
        </p:txBody>
      </p:sp>
      <p:sp>
        <p:nvSpPr>
          <p:cNvPr id="1078311" name="AutoShape 39"/>
          <p:cNvSpPr>
            <a:spLocks noChangeArrowheads="1"/>
          </p:cNvSpPr>
          <p:nvPr/>
        </p:nvSpPr>
        <p:spPr bwMode="auto">
          <a:xfrm>
            <a:off x="6908800" y="2844800"/>
            <a:ext cx="660400" cy="558800"/>
          </a:xfrm>
          <a:prstGeom prst="cloudCallout">
            <a:avLst>
              <a:gd name="adj1" fmla="val -74519"/>
              <a:gd name="adj2" fmla="val 72157"/>
            </a:avLst>
          </a:prstGeom>
          <a:solidFill>
            <a:schemeClr val="bg1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078323" name="AutoShape 51"/>
          <p:cNvSpPr>
            <a:spLocks noChangeArrowheads="1"/>
          </p:cNvSpPr>
          <p:nvPr/>
        </p:nvSpPr>
        <p:spPr bwMode="auto">
          <a:xfrm>
            <a:off x="6845300" y="2798763"/>
            <a:ext cx="1370013" cy="692150"/>
          </a:xfrm>
          <a:prstGeom prst="cloudCallout">
            <a:avLst>
              <a:gd name="adj1" fmla="val -66454"/>
              <a:gd name="adj2" fmla="val 70870"/>
            </a:avLst>
          </a:prstGeom>
          <a:solidFill>
            <a:schemeClr val="bg1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zzz…</a:t>
            </a:r>
          </a:p>
        </p:txBody>
      </p:sp>
      <p:sp>
        <p:nvSpPr>
          <p:cNvPr id="1078325" name="Text Box 53"/>
          <p:cNvSpPr txBox="1">
            <a:spLocks noChangeArrowheads="1"/>
          </p:cNvSpPr>
          <p:nvPr/>
        </p:nvSpPr>
        <p:spPr bwMode="auto">
          <a:xfrm>
            <a:off x="2955925" y="5105400"/>
            <a:ext cx="11842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Uh, oh</a:t>
            </a:r>
          </a:p>
        </p:txBody>
      </p:sp>
      <p:sp>
        <p:nvSpPr>
          <p:cNvPr id="13331" name="AutoShape 64"/>
          <p:cNvSpPr>
            <a:spLocks noChangeArrowheads="1"/>
          </p:cNvSpPr>
          <p:nvPr/>
        </p:nvSpPr>
        <p:spPr bwMode="auto">
          <a:xfrm>
            <a:off x="4025900" y="3022600"/>
            <a:ext cx="660400" cy="558800"/>
          </a:xfrm>
          <a:prstGeom prst="cloudCallout">
            <a:avLst>
              <a:gd name="adj1" fmla="val -74519"/>
              <a:gd name="adj2" fmla="val 72157"/>
            </a:avLst>
          </a:prstGeom>
          <a:solidFill>
            <a:schemeClr val="bg1"/>
          </a:solidFill>
          <a:ln w="38100">
            <a:solidFill>
              <a:srgbClr val="66FF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66FF66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078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7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078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7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7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7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8324" grpId="0" animBg="1"/>
      <p:bldP spid="1078309" grpId="0" animBg="1"/>
      <p:bldP spid="1078310" grpId="0" animBg="1"/>
      <p:bldP spid="1078311" grpId="0" animBg="1"/>
      <p:bldP spid="1078323" grpId="0" animBg="1"/>
      <p:bldP spid="10783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CFA733D-E17E-8844-BD58-D341CEE7926B}" type="slidenum">
              <a:rPr lang="en-US"/>
              <a:pPr/>
              <a:t>13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Barrier Synchronization</a:t>
            </a:r>
            <a:endParaRPr lang="en-US" sz="1800"/>
          </a:p>
        </p:txBody>
      </p:sp>
      <p:sp>
        <p:nvSpPr>
          <p:cNvPr id="1079299" name="Rectangle 3"/>
          <p:cNvSpPr>
            <a:spLocks noChangeArrowheads="1"/>
          </p:cNvSpPr>
          <p:nvPr/>
        </p:nvSpPr>
        <p:spPr bwMode="auto">
          <a:xfrm>
            <a:off x="1689100" y="2171700"/>
            <a:ext cx="2692400" cy="1854200"/>
          </a:xfrm>
          <a:prstGeom prst="rect">
            <a:avLst/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pitchFamily="66" charset="0"/>
            </a:endParaRPr>
          </a:p>
        </p:txBody>
      </p:sp>
      <p:sp>
        <p:nvSpPr>
          <p:cNvPr id="1079300" name="Rectangle 4"/>
          <p:cNvSpPr>
            <a:spLocks noChangeArrowheads="1"/>
          </p:cNvSpPr>
          <p:nvPr/>
        </p:nvSpPr>
        <p:spPr bwMode="auto">
          <a:xfrm>
            <a:off x="5537200" y="3238500"/>
            <a:ext cx="2692400" cy="1854200"/>
          </a:xfrm>
          <a:prstGeom prst="rect">
            <a:avLst/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pitchFamily="66" charset="0"/>
            </a:endParaRPr>
          </a:p>
        </p:txBody>
      </p:sp>
      <p:sp>
        <p:nvSpPr>
          <p:cNvPr id="14343" name="AutoShape 5"/>
          <p:cNvSpPr>
            <a:spLocks noChangeArrowheads="1"/>
          </p:cNvSpPr>
          <p:nvPr/>
        </p:nvSpPr>
        <p:spPr bwMode="auto">
          <a:xfrm rot="3874924">
            <a:off x="4953000" y="1943100"/>
            <a:ext cx="1143000" cy="1206500"/>
          </a:xfrm>
          <a:custGeom>
            <a:avLst/>
            <a:gdLst>
              <a:gd name="T0" fmla="*/ 42355397 w 21600"/>
              <a:gd name="T1" fmla="*/ 0 h 21600"/>
              <a:gd name="T2" fmla="*/ 42355397 w 21600"/>
              <a:gd name="T3" fmla="*/ 37932304 h 21600"/>
              <a:gd name="T4" fmla="*/ 9064149 w 21600"/>
              <a:gd name="T5" fmla="*/ 67390848 h 21600"/>
              <a:gd name="T6" fmla="*/ 60483755 w 21600"/>
              <a:gd name="T7" fmla="*/ 18966180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344" name="AutoShape 6"/>
          <p:cNvSpPr>
            <a:spLocks noChangeArrowheads="1"/>
          </p:cNvSpPr>
          <p:nvPr/>
        </p:nvSpPr>
        <p:spPr bwMode="auto">
          <a:xfrm rot="-6821971">
            <a:off x="3962400" y="4191000"/>
            <a:ext cx="1143000" cy="1206500"/>
          </a:xfrm>
          <a:custGeom>
            <a:avLst/>
            <a:gdLst>
              <a:gd name="T0" fmla="*/ 42355397 w 21600"/>
              <a:gd name="T1" fmla="*/ 0 h 21600"/>
              <a:gd name="T2" fmla="*/ 42355397 w 21600"/>
              <a:gd name="T3" fmla="*/ 37932304 h 21600"/>
              <a:gd name="T4" fmla="*/ 9064149 w 21600"/>
              <a:gd name="T5" fmla="*/ 67390848 h 21600"/>
              <a:gd name="T6" fmla="*/ 60483755 w 21600"/>
              <a:gd name="T7" fmla="*/ 18966180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101850" y="2414588"/>
            <a:ext cx="939800" cy="925512"/>
            <a:chOff x="1584" y="816"/>
            <a:chExt cx="912" cy="816"/>
          </a:xfrm>
        </p:grpSpPr>
        <p:sp>
          <p:nvSpPr>
            <p:cNvPr id="14401" name="Freeform 8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02" name="Freeform 9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03" name="Freeform 10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04" name="Freeform 11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3399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05" name="Freeform 12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399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06" name="Freeform 13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3399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07" name="Freeform 14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08" name="Freeform 15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09" name="Freeform 16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079750" y="2439988"/>
            <a:ext cx="939800" cy="925512"/>
            <a:chOff x="1584" y="816"/>
            <a:chExt cx="912" cy="816"/>
          </a:xfrm>
        </p:grpSpPr>
        <p:sp>
          <p:nvSpPr>
            <p:cNvPr id="14392" name="Freeform 18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93" name="Freeform 19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94" name="Freeform 20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95" name="Freeform 21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9966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96" name="Freeform 22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966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97" name="Freeform 23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966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98" name="Freeform 24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99" name="Freeform 25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00" name="Freeform 26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736850" y="3151188"/>
            <a:ext cx="939800" cy="925512"/>
            <a:chOff x="1584" y="816"/>
            <a:chExt cx="912" cy="816"/>
          </a:xfrm>
        </p:grpSpPr>
        <p:sp>
          <p:nvSpPr>
            <p:cNvPr id="14383" name="Freeform 28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84" name="Freeform 29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85" name="Freeform 30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86" name="Freeform 31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6FF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87" name="Freeform 32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66FF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88" name="Freeform 33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66FF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89" name="Freeform 34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90" name="Freeform 35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91" name="Freeform 36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4743450" y="2693988"/>
            <a:ext cx="939800" cy="925512"/>
            <a:chOff x="1584" y="816"/>
            <a:chExt cx="912" cy="816"/>
          </a:xfrm>
        </p:grpSpPr>
        <p:sp>
          <p:nvSpPr>
            <p:cNvPr id="14374" name="Freeform 38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5" name="Freeform 39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6" name="Freeform 40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7" name="Freeform 41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3399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8" name="Freeform 42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399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9" name="Freeform 43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3399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80" name="Freeform 44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81" name="Freeform 45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82" name="Freeform 46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5264150" y="1550988"/>
            <a:ext cx="939800" cy="925512"/>
            <a:chOff x="1584" y="816"/>
            <a:chExt cx="912" cy="816"/>
          </a:xfrm>
        </p:grpSpPr>
        <p:sp>
          <p:nvSpPr>
            <p:cNvPr id="14365" name="Freeform 48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6" name="Freeform 49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7" name="Freeform 50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8" name="Freeform 51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9966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9" name="Freeform 52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966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0" name="Freeform 53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966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1" name="Freeform 54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2" name="Freeform 55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3" name="Freeform 56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5010150" y="2109788"/>
            <a:ext cx="939800" cy="925512"/>
            <a:chOff x="1584" y="816"/>
            <a:chExt cx="912" cy="816"/>
          </a:xfrm>
        </p:grpSpPr>
        <p:sp>
          <p:nvSpPr>
            <p:cNvPr id="14356" name="Freeform 58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57" name="Freeform 59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58" name="Freeform 60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59" name="Freeform 61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6FF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0" name="Freeform 62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66FF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1" name="Freeform 63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66FF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2" name="Freeform 64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3" name="Freeform 65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4" name="Freeform 66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79363" name="AutoShape 67"/>
          <p:cNvSpPr>
            <a:spLocks noChangeArrowheads="1"/>
          </p:cNvSpPr>
          <p:nvPr/>
        </p:nvSpPr>
        <p:spPr bwMode="auto">
          <a:xfrm>
            <a:off x="3873500" y="1816100"/>
            <a:ext cx="660400" cy="558800"/>
          </a:xfrm>
          <a:prstGeom prst="cloudCallout">
            <a:avLst>
              <a:gd name="adj1" fmla="val -74519"/>
              <a:gd name="adj2" fmla="val 72157"/>
            </a:avLst>
          </a:prstGeom>
          <a:solidFill>
            <a:schemeClr val="bg1"/>
          </a:solidFill>
          <a:ln w="38100">
            <a:solidFill>
              <a:srgbClr val="9966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996600"/>
                </a:solidFill>
              </a:rPr>
              <a:t>0</a:t>
            </a:r>
          </a:p>
        </p:txBody>
      </p:sp>
      <p:sp>
        <p:nvSpPr>
          <p:cNvPr id="1079364" name="AutoShape 68"/>
          <p:cNvSpPr>
            <a:spLocks noChangeArrowheads="1"/>
          </p:cNvSpPr>
          <p:nvPr/>
        </p:nvSpPr>
        <p:spPr bwMode="auto">
          <a:xfrm>
            <a:off x="2971800" y="1752600"/>
            <a:ext cx="660400" cy="558800"/>
          </a:xfrm>
          <a:prstGeom prst="cloudCallout">
            <a:avLst>
              <a:gd name="adj1" fmla="val -74519"/>
              <a:gd name="adj2" fmla="val 72157"/>
            </a:avLst>
          </a:prstGeom>
          <a:solidFill>
            <a:schemeClr val="bg1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079365" name="AutoShape 69"/>
          <p:cNvSpPr>
            <a:spLocks noChangeArrowheads="1"/>
          </p:cNvSpPr>
          <p:nvPr/>
        </p:nvSpPr>
        <p:spPr bwMode="auto">
          <a:xfrm>
            <a:off x="3873500" y="2870200"/>
            <a:ext cx="660400" cy="558800"/>
          </a:xfrm>
          <a:prstGeom prst="cloudCallout">
            <a:avLst>
              <a:gd name="adj1" fmla="val -74519"/>
              <a:gd name="adj2" fmla="val 72157"/>
            </a:avLst>
          </a:prstGeom>
          <a:solidFill>
            <a:schemeClr val="bg1"/>
          </a:solidFill>
          <a:ln w="38100">
            <a:solidFill>
              <a:srgbClr val="66FF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66FF66"/>
                </a:solidFill>
              </a:rPr>
              <a:t>0</a:t>
            </a:r>
          </a:p>
        </p:txBody>
      </p:sp>
      <p:sp>
        <p:nvSpPr>
          <p:cNvPr id="14354" name="Line 70"/>
          <p:cNvSpPr>
            <a:spLocks noChangeShapeType="1"/>
          </p:cNvSpPr>
          <p:nvPr/>
        </p:nvSpPr>
        <p:spPr bwMode="auto">
          <a:xfrm flipV="1">
            <a:off x="4799013" y="1562100"/>
            <a:ext cx="1133475" cy="19605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5" name="Text Box 71"/>
          <p:cNvSpPr txBox="1">
            <a:spLocks noChangeArrowheads="1"/>
          </p:cNvSpPr>
          <p:nvPr/>
        </p:nvSpPr>
        <p:spPr bwMode="auto">
          <a:xfrm>
            <a:off x="6196013" y="2168525"/>
            <a:ext cx="1404937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barrier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079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079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79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9363" grpId="0" animBg="1"/>
      <p:bldP spid="1079364" grpId="0" animBg="1"/>
      <p:bldP spid="10793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B7C3B46-DE9D-774F-AC55-80DB415F70D0}" type="slidenum">
              <a:rPr lang="en-US"/>
              <a:pPr/>
              <a:t>14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Barrier Synchronization</a:t>
            </a:r>
            <a:endParaRPr lang="en-US" sz="1800"/>
          </a:p>
        </p:txBody>
      </p:sp>
      <p:sp>
        <p:nvSpPr>
          <p:cNvPr id="1080323" name="Rectangle 3"/>
          <p:cNvSpPr>
            <a:spLocks noChangeArrowheads="1"/>
          </p:cNvSpPr>
          <p:nvPr/>
        </p:nvSpPr>
        <p:spPr bwMode="auto">
          <a:xfrm>
            <a:off x="1689100" y="2171700"/>
            <a:ext cx="2692400" cy="1854200"/>
          </a:xfrm>
          <a:prstGeom prst="rect">
            <a:avLst/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pitchFamily="66" charset="0"/>
            </a:endParaRPr>
          </a:p>
        </p:txBody>
      </p:sp>
      <p:sp>
        <p:nvSpPr>
          <p:cNvPr id="1080324" name="Rectangle 4"/>
          <p:cNvSpPr>
            <a:spLocks noChangeArrowheads="1"/>
          </p:cNvSpPr>
          <p:nvPr/>
        </p:nvSpPr>
        <p:spPr bwMode="auto">
          <a:xfrm>
            <a:off x="5537200" y="3238500"/>
            <a:ext cx="2692400" cy="1854200"/>
          </a:xfrm>
          <a:prstGeom prst="rect">
            <a:avLst/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pitchFamily="66" charset="0"/>
            </a:endParaRPr>
          </a:p>
        </p:txBody>
      </p:sp>
      <p:sp>
        <p:nvSpPr>
          <p:cNvPr id="15367" name="AutoShape 5"/>
          <p:cNvSpPr>
            <a:spLocks noChangeArrowheads="1"/>
          </p:cNvSpPr>
          <p:nvPr/>
        </p:nvSpPr>
        <p:spPr bwMode="auto">
          <a:xfrm rot="3874924">
            <a:off x="4953000" y="1943100"/>
            <a:ext cx="1143000" cy="1206500"/>
          </a:xfrm>
          <a:custGeom>
            <a:avLst/>
            <a:gdLst>
              <a:gd name="T0" fmla="*/ 42355397 w 21600"/>
              <a:gd name="T1" fmla="*/ 0 h 21600"/>
              <a:gd name="T2" fmla="*/ 42355397 w 21600"/>
              <a:gd name="T3" fmla="*/ 37932304 h 21600"/>
              <a:gd name="T4" fmla="*/ 9064149 w 21600"/>
              <a:gd name="T5" fmla="*/ 67390848 h 21600"/>
              <a:gd name="T6" fmla="*/ 60483755 w 21600"/>
              <a:gd name="T7" fmla="*/ 18966180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68" name="AutoShape 6"/>
          <p:cNvSpPr>
            <a:spLocks noChangeArrowheads="1"/>
          </p:cNvSpPr>
          <p:nvPr/>
        </p:nvSpPr>
        <p:spPr bwMode="auto">
          <a:xfrm rot="-6821971">
            <a:off x="3962400" y="4191000"/>
            <a:ext cx="1143000" cy="1206500"/>
          </a:xfrm>
          <a:custGeom>
            <a:avLst/>
            <a:gdLst>
              <a:gd name="T0" fmla="*/ 42355397 w 21600"/>
              <a:gd name="T1" fmla="*/ 0 h 21600"/>
              <a:gd name="T2" fmla="*/ 42355397 w 21600"/>
              <a:gd name="T3" fmla="*/ 37932304 h 21600"/>
              <a:gd name="T4" fmla="*/ 9064149 w 21600"/>
              <a:gd name="T5" fmla="*/ 67390848 h 21600"/>
              <a:gd name="T6" fmla="*/ 60483755 w 21600"/>
              <a:gd name="T7" fmla="*/ 18966180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743450" y="2693988"/>
            <a:ext cx="939800" cy="925512"/>
            <a:chOff x="1584" y="816"/>
            <a:chExt cx="912" cy="816"/>
          </a:xfrm>
        </p:grpSpPr>
        <p:sp>
          <p:nvSpPr>
            <p:cNvPr id="15425" name="Freeform 8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26" name="Freeform 9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27" name="Freeform 10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28" name="Freeform 11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3399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29" name="Freeform 12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399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30" name="Freeform 13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3399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31" name="Freeform 14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32" name="Freeform 15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33" name="Freeform 16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264150" y="1550988"/>
            <a:ext cx="939800" cy="925512"/>
            <a:chOff x="1584" y="816"/>
            <a:chExt cx="912" cy="816"/>
          </a:xfrm>
        </p:grpSpPr>
        <p:sp>
          <p:nvSpPr>
            <p:cNvPr id="15416" name="Freeform 18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17" name="Freeform 19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18" name="Freeform 20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19" name="Freeform 21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9966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20" name="Freeform 22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966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21" name="Freeform 23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966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22" name="Freeform 24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23" name="Freeform 25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24" name="Freeform 26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010150" y="2109788"/>
            <a:ext cx="939800" cy="925512"/>
            <a:chOff x="1584" y="816"/>
            <a:chExt cx="912" cy="816"/>
          </a:xfrm>
        </p:grpSpPr>
        <p:sp>
          <p:nvSpPr>
            <p:cNvPr id="15407" name="Freeform 28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08" name="Freeform 29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09" name="Freeform 30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10" name="Freeform 31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6FF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11" name="Freeform 32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66FF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12" name="Freeform 33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66FF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13" name="Freeform 34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14" name="Freeform 35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15" name="Freeform 36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372" name="Line 37"/>
          <p:cNvSpPr>
            <a:spLocks noChangeShapeType="1"/>
          </p:cNvSpPr>
          <p:nvPr/>
        </p:nvSpPr>
        <p:spPr bwMode="auto">
          <a:xfrm flipV="1">
            <a:off x="4799013" y="1562100"/>
            <a:ext cx="1133475" cy="19605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3" name="Text Box 38"/>
          <p:cNvSpPr txBox="1">
            <a:spLocks noChangeArrowheads="1"/>
          </p:cNvSpPr>
          <p:nvPr/>
        </p:nvSpPr>
        <p:spPr bwMode="auto">
          <a:xfrm>
            <a:off x="6196013" y="2168525"/>
            <a:ext cx="1404937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barrier</a:t>
            </a: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5924550" y="3430588"/>
            <a:ext cx="939800" cy="925512"/>
            <a:chOff x="1584" y="816"/>
            <a:chExt cx="912" cy="816"/>
          </a:xfrm>
        </p:grpSpPr>
        <p:sp>
          <p:nvSpPr>
            <p:cNvPr id="15398" name="Freeform 40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99" name="Freeform 41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00" name="Freeform 42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01" name="Freeform 43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3399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02" name="Freeform 44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399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03" name="Freeform 45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3399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04" name="Freeform 46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05" name="Freeform 47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06" name="Freeform 48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6902450" y="3455988"/>
            <a:ext cx="939800" cy="925512"/>
            <a:chOff x="1584" y="816"/>
            <a:chExt cx="912" cy="816"/>
          </a:xfrm>
        </p:grpSpPr>
        <p:sp>
          <p:nvSpPr>
            <p:cNvPr id="15389" name="Freeform 50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90" name="Freeform 51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91" name="Freeform 52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92" name="Freeform 53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9966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93" name="Freeform 54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966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94" name="Freeform 55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966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95" name="Freeform 56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96" name="Freeform 57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97" name="Freeform 58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6559550" y="4167188"/>
            <a:ext cx="939800" cy="925512"/>
            <a:chOff x="1584" y="816"/>
            <a:chExt cx="912" cy="816"/>
          </a:xfrm>
        </p:grpSpPr>
        <p:sp>
          <p:nvSpPr>
            <p:cNvPr id="15380" name="Freeform 60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1" name="Freeform 61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2" name="Freeform 62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3" name="Freeform 63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6FF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4" name="Freeform 64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66FF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5" name="Freeform 65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66FF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6" name="Freeform 66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7" name="Freeform 67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8" name="Freeform 68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80389" name="AutoShape 69"/>
          <p:cNvSpPr>
            <a:spLocks noChangeArrowheads="1"/>
          </p:cNvSpPr>
          <p:nvPr/>
        </p:nvSpPr>
        <p:spPr bwMode="auto">
          <a:xfrm>
            <a:off x="7696200" y="2832100"/>
            <a:ext cx="660400" cy="558800"/>
          </a:xfrm>
          <a:prstGeom prst="cloudCallout">
            <a:avLst>
              <a:gd name="adj1" fmla="val -74519"/>
              <a:gd name="adj2" fmla="val 72157"/>
            </a:avLst>
          </a:prstGeom>
          <a:solidFill>
            <a:schemeClr val="bg1"/>
          </a:solidFill>
          <a:ln w="38100">
            <a:solidFill>
              <a:srgbClr val="9966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996600"/>
                </a:solidFill>
              </a:rPr>
              <a:t>1</a:t>
            </a:r>
          </a:p>
        </p:txBody>
      </p:sp>
      <p:sp>
        <p:nvSpPr>
          <p:cNvPr id="1080390" name="AutoShape 70"/>
          <p:cNvSpPr>
            <a:spLocks noChangeArrowheads="1"/>
          </p:cNvSpPr>
          <p:nvPr/>
        </p:nvSpPr>
        <p:spPr bwMode="auto">
          <a:xfrm>
            <a:off x="6794500" y="2768600"/>
            <a:ext cx="660400" cy="558800"/>
          </a:xfrm>
          <a:prstGeom prst="cloudCallout">
            <a:avLst>
              <a:gd name="adj1" fmla="val -74519"/>
              <a:gd name="adj2" fmla="val 72157"/>
            </a:avLst>
          </a:prstGeom>
          <a:solidFill>
            <a:schemeClr val="bg1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080391" name="AutoShape 71"/>
          <p:cNvSpPr>
            <a:spLocks noChangeArrowheads="1"/>
          </p:cNvSpPr>
          <p:nvPr/>
        </p:nvSpPr>
        <p:spPr bwMode="auto">
          <a:xfrm>
            <a:off x="7696200" y="3886200"/>
            <a:ext cx="660400" cy="558800"/>
          </a:xfrm>
          <a:prstGeom prst="cloudCallout">
            <a:avLst>
              <a:gd name="adj1" fmla="val -74519"/>
              <a:gd name="adj2" fmla="val 72157"/>
            </a:avLst>
          </a:prstGeom>
          <a:solidFill>
            <a:schemeClr val="bg1"/>
          </a:solidFill>
          <a:ln w="38100">
            <a:solidFill>
              <a:srgbClr val="66FF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66FF66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8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8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8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0389" grpId="0" animBg="1"/>
      <p:bldP spid="1080390" grpId="0" animBg="1"/>
      <p:bldP spid="108039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894F288-DA40-6642-9D1B-30ACB8400246}" type="slidenum">
              <a:rPr lang="en-US"/>
              <a:pPr/>
              <a:t>15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Barrier Synchronization</a:t>
            </a:r>
            <a:endParaRPr lang="en-US" sz="1800"/>
          </a:p>
        </p:txBody>
      </p:sp>
      <p:sp>
        <p:nvSpPr>
          <p:cNvPr id="1081347" name="Rectangle 3"/>
          <p:cNvSpPr>
            <a:spLocks noChangeArrowheads="1"/>
          </p:cNvSpPr>
          <p:nvPr/>
        </p:nvSpPr>
        <p:spPr bwMode="auto">
          <a:xfrm>
            <a:off x="1689100" y="2171700"/>
            <a:ext cx="2692400" cy="1854200"/>
          </a:xfrm>
          <a:prstGeom prst="rect">
            <a:avLst/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pitchFamily="66" charset="0"/>
            </a:endParaRPr>
          </a:p>
        </p:txBody>
      </p:sp>
      <p:sp>
        <p:nvSpPr>
          <p:cNvPr id="1081348" name="Rectangle 4"/>
          <p:cNvSpPr>
            <a:spLocks noChangeArrowheads="1"/>
          </p:cNvSpPr>
          <p:nvPr/>
        </p:nvSpPr>
        <p:spPr bwMode="auto">
          <a:xfrm>
            <a:off x="5537200" y="3238500"/>
            <a:ext cx="2692400" cy="1854200"/>
          </a:xfrm>
          <a:prstGeom prst="rect">
            <a:avLst/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pitchFamily="66" charset="0"/>
            </a:endParaRPr>
          </a:p>
        </p:txBody>
      </p:sp>
      <p:sp>
        <p:nvSpPr>
          <p:cNvPr id="16391" name="AutoShape 5"/>
          <p:cNvSpPr>
            <a:spLocks noChangeArrowheads="1"/>
          </p:cNvSpPr>
          <p:nvPr/>
        </p:nvSpPr>
        <p:spPr bwMode="auto">
          <a:xfrm rot="3874924">
            <a:off x="4953000" y="1943100"/>
            <a:ext cx="1143000" cy="1206500"/>
          </a:xfrm>
          <a:custGeom>
            <a:avLst/>
            <a:gdLst>
              <a:gd name="T0" fmla="*/ 42355397 w 21600"/>
              <a:gd name="T1" fmla="*/ 0 h 21600"/>
              <a:gd name="T2" fmla="*/ 42355397 w 21600"/>
              <a:gd name="T3" fmla="*/ 37932304 h 21600"/>
              <a:gd name="T4" fmla="*/ 9064149 w 21600"/>
              <a:gd name="T5" fmla="*/ 67390848 h 21600"/>
              <a:gd name="T6" fmla="*/ 60483755 w 21600"/>
              <a:gd name="T7" fmla="*/ 18966180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392" name="AutoShape 6"/>
          <p:cNvSpPr>
            <a:spLocks noChangeArrowheads="1"/>
          </p:cNvSpPr>
          <p:nvPr/>
        </p:nvSpPr>
        <p:spPr bwMode="auto">
          <a:xfrm rot="-6821971">
            <a:off x="3962400" y="4191000"/>
            <a:ext cx="1143000" cy="1206500"/>
          </a:xfrm>
          <a:custGeom>
            <a:avLst/>
            <a:gdLst>
              <a:gd name="T0" fmla="*/ 42355397 w 21600"/>
              <a:gd name="T1" fmla="*/ 0 h 21600"/>
              <a:gd name="T2" fmla="*/ 42355397 w 21600"/>
              <a:gd name="T3" fmla="*/ 37932304 h 21600"/>
              <a:gd name="T4" fmla="*/ 9064149 w 21600"/>
              <a:gd name="T5" fmla="*/ 67390848 h 21600"/>
              <a:gd name="T6" fmla="*/ 60483755 w 21600"/>
              <a:gd name="T7" fmla="*/ 18966180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6393" name="Group 7"/>
          <p:cNvGrpSpPr>
            <a:grpSpLocks/>
          </p:cNvGrpSpPr>
          <p:nvPr/>
        </p:nvGrpSpPr>
        <p:grpSpPr bwMode="auto">
          <a:xfrm>
            <a:off x="4743450" y="2693988"/>
            <a:ext cx="939800" cy="925512"/>
            <a:chOff x="1584" y="816"/>
            <a:chExt cx="912" cy="816"/>
          </a:xfrm>
        </p:grpSpPr>
        <p:sp>
          <p:nvSpPr>
            <p:cNvPr id="16420" name="Freeform 8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21" name="Freeform 9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22" name="Freeform 10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23" name="Freeform 11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folHlink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24" name="Freeform 12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folHlink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25" name="Freeform 13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folHlink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26" name="Freeform 14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27" name="Freeform 15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28" name="Freeform 16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394" name="Group 17"/>
          <p:cNvGrpSpPr>
            <a:grpSpLocks/>
          </p:cNvGrpSpPr>
          <p:nvPr/>
        </p:nvGrpSpPr>
        <p:grpSpPr bwMode="auto">
          <a:xfrm>
            <a:off x="5264150" y="1550988"/>
            <a:ext cx="939800" cy="925512"/>
            <a:chOff x="1584" y="816"/>
            <a:chExt cx="912" cy="816"/>
          </a:xfrm>
        </p:grpSpPr>
        <p:sp>
          <p:nvSpPr>
            <p:cNvPr id="16411" name="Freeform 18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12" name="Freeform 19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13" name="Freeform 20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14" name="Freeform 21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folHlink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15" name="Freeform 22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folHlink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16" name="Freeform 23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folHlink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17" name="Freeform 24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18" name="Freeform 25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19" name="Freeform 26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395" name="Group 27"/>
          <p:cNvGrpSpPr>
            <a:grpSpLocks/>
          </p:cNvGrpSpPr>
          <p:nvPr/>
        </p:nvGrpSpPr>
        <p:grpSpPr bwMode="auto">
          <a:xfrm>
            <a:off x="5010150" y="2109788"/>
            <a:ext cx="939800" cy="925512"/>
            <a:chOff x="1584" y="816"/>
            <a:chExt cx="912" cy="816"/>
          </a:xfrm>
        </p:grpSpPr>
        <p:sp>
          <p:nvSpPr>
            <p:cNvPr id="16402" name="Freeform 28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03" name="Freeform 29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04" name="Freeform 30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05" name="Freeform 31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folHlink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06" name="Freeform 32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folHlink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07" name="Freeform 33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folHlink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08" name="Freeform 34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09" name="Freeform 35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10" name="Freeform 36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396" name="Line 37"/>
          <p:cNvSpPr>
            <a:spLocks noChangeShapeType="1"/>
          </p:cNvSpPr>
          <p:nvPr/>
        </p:nvSpPr>
        <p:spPr bwMode="auto">
          <a:xfrm flipV="1">
            <a:off x="4799013" y="1562100"/>
            <a:ext cx="1133475" cy="19605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7" name="Text Box 38"/>
          <p:cNvSpPr txBox="1">
            <a:spLocks noChangeArrowheads="1"/>
          </p:cNvSpPr>
          <p:nvPr/>
        </p:nvSpPr>
        <p:spPr bwMode="auto">
          <a:xfrm>
            <a:off x="6196013" y="2168525"/>
            <a:ext cx="1404937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barrier</a:t>
            </a:r>
          </a:p>
        </p:txBody>
      </p:sp>
      <p:sp>
        <p:nvSpPr>
          <p:cNvPr id="1081383" name="AutoShape 39"/>
          <p:cNvSpPr>
            <a:spLocks noChangeArrowheads="1"/>
          </p:cNvSpPr>
          <p:nvPr/>
        </p:nvSpPr>
        <p:spPr bwMode="auto">
          <a:xfrm>
            <a:off x="5905500" y="3702050"/>
            <a:ext cx="2057400" cy="1181100"/>
          </a:xfrm>
          <a:prstGeom prst="wedgeRoundRectCallout">
            <a:avLst>
              <a:gd name="adj1" fmla="val -542"/>
              <a:gd name="adj2" fmla="val 103361"/>
              <a:gd name="adj3" fmla="val 16667"/>
            </a:avLst>
          </a:prstGeom>
          <a:solidFill>
            <a:srgbClr val="CCFFCC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081384" name="Text Box 40"/>
          <p:cNvSpPr txBox="1">
            <a:spLocks noChangeArrowheads="1"/>
          </p:cNvSpPr>
          <p:nvPr/>
        </p:nvSpPr>
        <p:spPr bwMode="auto">
          <a:xfrm>
            <a:off x="5989638" y="5541963"/>
            <a:ext cx="2038350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No thread enters here</a:t>
            </a:r>
          </a:p>
        </p:txBody>
      </p:sp>
      <p:sp>
        <p:nvSpPr>
          <p:cNvPr id="1081385" name="AutoShape 41"/>
          <p:cNvSpPr>
            <a:spLocks noChangeArrowheads="1"/>
          </p:cNvSpPr>
          <p:nvPr/>
        </p:nvSpPr>
        <p:spPr bwMode="auto">
          <a:xfrm>
            <a:off x="1930400" y="2533650"/>
            <a:ext cx="2057400" cy="1181100"/>
          </a:xfrm>
          <a:prstGeom prst="wedgeRoundRectCallout">
            <a:avLst>
              <a:gd name="adj1" fmla="val -542"/>
              <a:gd name="adj2" fmla="val 103361"/>
              <a:gd name="adj3" fmla="val 16667"/>
            </a:avLst>
          </a:prstGeom>
          <a:solidFill>
            <a:srgbClr val="CCFFCC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081386" name="Text Box 42"/>
          <p:cNvSpPr txBox="1">
            <a:spLocks noChangeArrowheads="1"/>
          </p:cNvSpPr>
          <p:nvPr/>
        </p:nvSpPr>
        <p:spPr bwMode="auto">
          <a:xfrm>
            <a:off x="2014538" y="4373563"/>
            <a:ext cx="2038350" cy="10064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Until every thread has left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8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8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8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1383" grpId="0" animBg="1"/>
      <p:bldP spid="1081384" grpId="0"/>
      <p:bldP spid="1081385" grpId="0" animBg="1"/>
      <p:bldP spid="10813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6209E1E-579F-7A44-8349-60E32D3010C2}" type="slidenum">
              <a:rPr lang="en-US"/>
              <a:pPr/>
              <a:t>16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Care?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Mostly of interest to</a:t>
            </a:r>
          </a:p>
          <a:p>
            <a:pPr lvl="1"/>
            <a:r>
              <a:rPr lang="en-US"/>
              <a:t>Scientific &amp; numeric computation</a:t>
            </a:r>
          </a:p>
          <a:p>
            <a:r>
              <a:rPr lang="en-US"/>
              <a:t>Elsewhere</a:t>
            </a:r>
          </a:p>
          <a:p>
            <a:pPr lvl="1"/>
            <a:r>
              <a:rPr lang="en-US"/>
              <a:t>Garbage collection</a:t>
            </a:r>
          </a:p>
          <a:p>
            <a:pPr lvl="1"/>
            <a:r>
              <a:rPr lang="en-US"/>
              <a:t>Less common in systems programming</a:t>
            </a:r>
          </a:p>
          <a:p>
            <a:pPr lvl="1"/>
            <a:r>
              <a:rPr lang="en-US"/>
              <a:t>Still important topic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1276C30-B3E3-FB42-B86E-9E56FB76ED31}" type="slidenum">
              <a:rPr lang="en-US"/>
              <a:pPr/>
              <a:t>17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Duality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Dual to mutual exclusion</a:t>
            </a:r>
          </a:p>
          <a:p>
            <a:pPr lvl="1"/>
            <a:r>
              <a:rPr lang="en-US"/>
              <a:t>Include others, not exclude them</a:t>
            </a:r>
          </a:p>
          <a:p>
            <a:r>
              <a:rPr lang="en-US"/>
              <a:t>Same implementation issues</a:t>
            </a:r>
          </a:p>
          <a:p>
            <a:pPr lvl="1"/>
            <a:r>
              <a:rPr lang="en-US"/>
              <a:t>Interaction with caches …</a:t>
            </a:r>
          </a:p>
          <a:p>
            <a:pPr lvl="2"/>
            <a:r>
              <a:rPr lang="en-US"/>
              <a:t>Invalidation?</a:t>
            </a:r>
          </a:p>
          <a:p>
            <a:pPr lvl="2"/>
            <a:r>
              <a:rPr lang="en-US"/>
              <a:t>Local spinning?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CF46E9E-8A55-3240-994B-C71885ABA81E}" type="slidenum">
              <a:rPr lang="en-US"/>
              <a:pPr/>
              <a:t>18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Parallel Prefix</a:t>
            </a:r>
          </a:p>
        </p:txBody>
      </p:sp>
      <p:sp>
        <p:nvSpPr>
          <p:cNvPr id="19461" name="Rectangle 18"/>
          <p:cNvSpPr>
            <a:spLocks noChangeArrowheads="1"/>
          </p:cNvSpPr>
          <p:nvPr/>
        </p:nvSpPr>
        <p:spPr bwMode="auto">
          <a:xfrm>
            <a:off x="1612900" y="2381250"/>
            <a:ext cx="1092200" cy="10795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a</a:t>
            </a:r>
          </a:p>
        </p:txBody>
      </p:sp>
      <p:sp>
        <p:nvSpPr>
          <p:cNvPr id="19462" name="Rectangle 19"/>
          <p:cNvSpPr>
            <a:spLocks noChangeArrowheads="1"/>
          </p:cNvSpPr>
          <p:nvPr/>
        </p:nvSpPr>
        <p:spPr bwMode="auto">
          <a:xfrm>
            <a:off x="2705100" y="2381250"/>
            <a:ext cx="1092200" cy="10795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b</a:t>
            </a:r>
          </a:p>
        </p:txBody>
      </p:sp>
      <p:sp>
        <p:nvSpPr>
          <p:cNvPr id="19463" name="Rectangle 20"/>
          <p:cNvSpPr>
            <a:spLocks noChangeArrowheads="1"/>
          </p:cNvSpPr>
          <p:nvPr/>
        </p:nvSpPr>
        <p:spPr bwMode="auto">
          <a:xfrm>
            <a:off x="3797300" y="2381250"/>
            <a:ext cx="1092200" cy="10795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c</a:t>
            </a:r>
          </a:p>
        </p:txBody>
      </p:sp>
      <p:sp>
        <p:nvSpPr>
          <p:cNvPr id="19464" name="Rectangle 21"/>
          <p:cNvSpPr>
            <a:spLocks noChangeArrowheads="1"/>
          </p:cNvSpPr>
          <p:nvPr/>
        </p:nvSpPr>
        <p:spPr bwMode="auto">
          <a:xfrm>
            <a:off x="4889500" y="2381250"/>
            <a:ext cx="1092200" cy="10795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d</a:t>
            </a:r>
          </a:p>
        </p:txBody>
      </p:sp>
      <p:sp>
        <p:nvSpPr>
          <p:cNvPr id="19465" name="Rectangle 22"/>
          <p:cNvSpPr>
            <a:spLocks noChangeArrowheads="1"/>
          </p:cNvSpPr>
          <p:nvPr/>
        </p:nvSpPr>
        <p:spPr bwMode="auto">
          <a:xfrm>
            <a:off x="3492500" y="4235450"/>
            <a:ext cx="1092200" cy="10795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19466" name="Rectangle 23"/>
          <p:cNvSpPr>
            <a:spLocks noChangeArrowheads="1"/>
          </p:cNvSpPr>
          <p:nvPr/>
        </p:nvSpPr>
        <p:spPr bwMode="auto">
          <a:xfrm>
            <a:off x="4584700" y="4235450"/>
            <a:ext cx="1092200" cy="10795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FF"/>
                </a:solidFill>
              </a:rPr>
              <a:t>a+b</a:t>
            </a:r>
          </a:p>
        </p:txBody>
      </p:sp>
      <p:sp>
        <p:nvSpPr>
          <p:cNvPr id="19467" name="Rectangle 24"/>
          <p:cNvSpPr>
            <a:spLocks noChangeArrowheads="1"/>
          </p:cNvSpPr>
          <p:nvPr/>
        </p:nvSpPr>
        <p:spPr bwMode="auto">
          <a:xfrm>
            <a:off x="5676900" y="4235450"/>
            <a:ext cx="1092200" cy="10795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FF"/>
                </a:solidFill>
              </a:rPr>
              <a:t>a+b+c</a:t>
            </a:r>
          </a:p>
        </p:txBody>
      </p:sp>
      <p:sp>
        <p:nvSpPr>
          <p:cNvPr id="19468" name="Rectangle 25"/>
          <p:cNvSpPr>
            <a:spLocks noChangeArrowheads="1"/>
          </p:cNvSpPr>
          <p:nvPr/>
        </p:nvSpPr>
        <p:spPr bwMode="auto">
          <a:xfrm>
            <a:off x="6769100" y="4235450"/>
            <a:ext cx="1092200" cy="10795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FF"/>
                </a:solidFill>
              </a:rPr>
              <a:t>a+b+c</a:t>
            </a:r>
          </a:p>
          <a:p>
            <a:r>
              <a:rPr lang="en-US">
                <a:solidFill>
                  <a:srgbClr val="0000FF"/>
                </a:solidFill>
              </a:rPr>
              <a:t>+d</a:t>
            </a:r>
          </a:p>
        </p:txBody>
      </p:sp>
      <p:sp>
        <p:nvSpPr>
          <p:cNvPr id="19469" name="Text Box 26"/>
          <p:cNvSpPr txBox="1">
            <a:spLocks noChangeArrowheads="1"/>
          </p:cNvSpPr>
          <p:nvPr/>
        </p:nvSpPr>
        <p:spPr bwMode="auto">
          <a:xfrm>
            <a:off x="6189663" y="2611438"/>
            <a:ext cx="1166812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before</a:t>
            </a:r>
          </a:p>
        </p:txBody>
      </p:sp>
      <p:sp>
        <p:nvSpPr>
          <p:cNvPr id="19470" name="Text Box 27"/>
          <p:cNvSpPr txBox="1">
            <a:spLocks noChangeArrowheads="1"/>
          </p:cNvSpPr>
          <p:nvPr/>
        </p:nvSpPr>
        <p:spPr bwMode="auto">
          <a:xfrm>
            <a:off x="2019300" y="4529138"/>
            <a:ext cx="9683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after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464F37E-D577-6F4D-976C-51AD6A5B9B04}" type="slidenum">
              <a:rPr lang="en-US"/>
              <a:pPr/>
              <a:t>19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Prefix</a:t>
            </a:r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3492500" y="4235450"/>
            <a:ext cx="1092200" cy="10795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4584700" y="4235450"/>
            <a:ext cx="1092200" cy="10795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20487" name="Rectangle 9"/>
          <p:cNvSpPr>
            <a:spLocks noChangeArrowheads="1"/>
          </p:cNvSpPr>
          <p:nvPr/>
        </p:nvSpPr>
        <p:spPr bwMode="auto">
          <a:xfrm>
            <a:off x="5676900" y="4235450"/>
            <a:ext cx="1092200" cy="10795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20488" name="Rectangle 10"/>
          <p:cNvSpPr>
            <a:spLocks noChangeArrowheads="1"/>
          </p:cNvSpPr>
          <p:nvPr/>
        </p:nvSpPr>
        <p:spPr bwMode="auto">
          <a:xfrm>
            <a:off x="6769100" y="4235450"/>
            <a:ext cx="1092200" cy="10795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FF"/>
                </a:solidFill>
              </a:rPr>
              <a:t>d</a:t>
            </a:r>
          </a:p>
        </p:txBody>
      </p:sp>
      <p:sp>
        <p:nvSpPr>
          <p:cNvPr id="20489" name="Text Box 11"/>
          <p:cNvSpPr txBox="1">
            <a:spLocks noChangeArrowheads="1"/>
          </p:cNvSpPr>
          <p:nvPr/>
        </p:nvSpPr>
        <p:spPr bwMode="auto">
          <a:xfrm>
            <a:off x="581025" y="4211638"/>
            <a:ext cx="1873250" cy="895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One thread</a:t>
            </a:r>
          </a:p>
          <a:p>
            <a:r>
              <a:rPr lang="en-US"/>
              <a:t>Per entry</a:t>
            </a:r>
          </a:p>
        </p:txBody>
      </p:sp>
      <p:grpSp>
        <p:nvGrpSpPr>
          <p:cNvPr id="20490" name="Group 12"/>
          <p:cNvGrpSpPr>
            <a:grpSpLocks/>
          </p:cNvGrpSpPr>
          <p:nvPr/>
        </p:nvGrpSpPr>
        <p:grpSpPr bwMode="auto">
          <a:xfrm flipH="1">
            <a:off x="6750050" y="3055938"/>
            <a:ext cx="1206500" cy="1189037"/>
            <a:chOff x="1584" y="816"/>
            <a:chExt cx="912" cy="816"/>
          </a:xfrm>
        </p:grpSpPr>
        <p:sp>
          <p:nvSpPr>
            <p:cNvPr id="20521" name="Freeform 13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22" name="Freeform 14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23" name="Freeform 15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24" name="Freeform 16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25" name="Freeform 17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26" name="Freeform 18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27" name="Freeform 19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28" name="Freeform 20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29" name="Freeform 21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491" name="Group 22"/>
          <p:cNvGrpSpPr>
            <a:grpSpLocks/>
          </p:cNvGrpSpPr>
          <p:nvPr/>
        </p:nvGrpSpPr>
        <p:grpSpPr bwMode="auto">
          <a:xfrm flipH="1">
            <a:off x="5662613" y="3055938"/>
            <a:ext cx="1206500" cy="1189037"/>
            <a:chOff x="1584" y="816"/>
            <a:chExt cx="912" cy="816"/>
          </a:xfrm>
        </p:grpSpPr>
        <p:sp>
          <p:nvSpPr>
            <p:cNvPr id="20512" name="Freeform 23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3" name="Freeform 24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4" name="Freeform 25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5" name="Freeform 26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6" name="Freeform 27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7" name="Freeform 28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8" name="Freeform 29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9" name="Freeform 30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20" name="Freeform 31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492" name="Group 32"/>
          <p:cNvGrpSpPr>
            <a:grpSpLocks/>
          </p:cNvGrpSpPr>
          <p:nvPr/>
        </p:nvGrpSpPr>
        <p:grpSpPr bwMode="auto">
          <a:xfrm flipH="1">
            <a:off x="4575175" y="3055938"/>
            <a:ext cx="1206500" cy="1189037"/>
            <a:chOff x="1584" y="816"/>
            <a:chExt cx="912" cy="816"/>
          </a:xfrm>
        </p:grpSpPr>
        <p:sp>
          <p:nvSpPr>
            <p:cNvPr id="20503" name="Freeform 33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04" name="Freeform 34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05" name="Freeform 35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06" name="Freeform 36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07" name="Freeform 37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08" name="Freeform 38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09" name="Freeform 39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0" name="Freeform 40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1" name="Freeform 41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493" name="Group 42"/>
          <p:cNvGrpSpPr>
            <a:grpSpLocks/>
          </p:cNvGrpSpPr>
          <p:nvPr/>
        </p:nvGrpSpPr>
        <p:grpSpPr bwMode="auto">
          <a:xfrm flipH="1">
            <a:off x="3486150" y="3055938"/>
            <a:ext cx="1206500" cy="1189037"/>
            <a:chOff x="1584" y="816"/>
            <a:chExt cx="912" cy="816"/>
          </a:xfrm>
        </p:grpSpPr>
        <p:sp>
          <p:nvSpPr>
            <p:cNvPr id="20494" name="Freeform 43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95" name="Freeform 44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96" name="Freeform 45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97" name="Freeform 46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98" name="Freeform 47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99" name="Freeform 48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00" name="Freeform 49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01" name="Freeform 50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02" name="Freeform 51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30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A87D77E-5694-6E49-8634-FE1A6077F5A1}" type="slidenum">
              <a:rPr lang="en-US"/>
              <a:pPr/>
              <a:t>2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Video Game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Prepare frame for display</a:t>
            </a:r>
          </a:p>
          <a:p>
            <a:pPr lvl="1"/>
            <a:r>
              <a:rPr lang="en-US"/>
              <a:t>By graphics coprocessor</a:t>
            </a:r>
          </a:p>
          <a:p>
            <a:r>
              <a:rPr lang="en-US"/>
              <a:t>“soft real-time” application</a:t>
            </a:r>
          </a:p>
          <a:p>
            <a:pPr lvl="1"/>
            <a:r>
              <a:rPr lang="en-US"/>
              <a:t>Need at least 35 frames/second</a:t>
            </a:r>
          </a:p>
          <a:p>
            <a:pPr lvl="1"/>
            <a:r>
              <a:rPr lang="en-US"/>
              <a:t>OK to mess up rarely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23DB34A-F843-6C45-93D7-477D978D8007}" type="slidenum">
              <a:rPr lang="en-US"/>
              <a:pPr/>
              <a:t>20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Prefix: Phase 1</a:t>
            </a:r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1612900" y="2381250"/>
            <a:ext cx="1092200" cy="10795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a</a:t>
            </a: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2705100" y="2381250"/>
            <a:ext cx="1092200" cy="10795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b</a:t>
            </a:r>
          </a:p>
        </p:txBody>
      </p:sp>
      <p:sp>
        <p:nvSpPr>
          <p:cNvPr id="21511" name="Rectangle 5"/>
          <p:cNvSpPr>
            <a:spLocks noChangeArrowheads="1"/>
          </p:cNvSpPr>
          <p:nvPr/>
        </p:nvSpPr>
        <p:spPr bwMode="auto">
          <a:xfrm>
            <a:off x="3797300" y="2381250"/>
            <a:ext cx="1092200" cy="10795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c</a:t>
            </a:r>
          </a:p>
        </p:txBody>
      </p:sp>
      <p:sp>
        <p:nvSpPr>
          <p:cNvPr id="21512" name="Rectangle 6"/>
          <p:cNvSpPr>
            <a:spLocks noChangeArrowheads="1"/>
          </p:cNvSpPr>
          <p:nvPr/>
        </p:nvSpPr>
        <p:spPr bwMode="auto">
          <a:xfrm>
            <a:off x="4889500" y="2381250"/>
            <a:ext cx="1092200" cy="10795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d</a:t>
            </a:r>
          </a:p>
        </p:txBody>
      </p:sp>
      <p:sp>
        <p:nvSpPr>
          <p:cNvPr id="21513" name="Rectangle 7"/>
          <p:cNvSpPr>
            <a:spLocks noChangeArrowheads="1"/>
          </p:cNvSpPr>
          <p:nvPr/>
        </p:nvSpPr>
        <p:spPr bwMode="auto">
          <a:xfrm>
            <a:off x="3492500" y="4235450"/>
            <a:ext cx="1092200" cy="10795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21514" name="Rectangle 8"/>
          <p:cNvSpPr>
            <a:spLocks noChangeArrowheads="1"/>
          </p:cNvSpPr>
          <p:nvPr/>
        </p:nvSpPr>
        <p:spPr bwMode="auto">
          <a:xfrm>
            <a:off x="4584700" y="4235450"/>
            <a:ext cx="1092200" cy="10795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tx1"/>
                </a:solidFill>
              </a:rPr>
              <a:t>a+</a:t>
            </a:r>
            <a:r>
              <a:rPr lang="en-US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21515" name="Rectangle 9"/>
          <p:cNvSpPr>
            <a:spLocks noChangeArrowheads="1"/>
          </p:cNvSpPr>
          <p:nvPr/>
        </p:nvSpPr>
        <p:spPr bwMode="auto">
          <a:xfrm>
            <a:off x="5676900" y="4235450"/>
            <a:ext cx="1092200" cy="10795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tx1"/>
                </a:solidFill>
              </a:rPr>
              <a:t>b</a:t>
            </a:r>
            <a:r>
              <a:rPr lang="en-US">
                <a:solidFill>
                  <a:srgbClr val="0000FF"/>
                </a:solidFill>
              </a:rPr>
              <a:t>+c</a:t>
            </a:r>
          </a:p>
        </p:txBody>
      </p:sp>
      <p:sp>
        <p:nvSpPr>
          <p:cNvPr id="21516" name="Rectangle 10"/>
          <p:cNvSpPr>
            <a:spLocks noChangeArrowheads="1"/>
          </p:cNvSpPr>
          <p:nvPr/>
        </p:nvSpPr>
        <p:spPr bwMode="auto">
          <a:xfrm>
            <a:off x="6769100" y="4235450"/>
            <a:ext cx="1092200" cy="10795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tx1"/>
                </a:solidFill>
              </a:rPr>
              <a:t>c</a:t>
            </a:r>
            <a:r>
              <a:rPr lang="en-US">
                <a:solidFill>
                  <a:srgbClr val="0000FF"/>
                </a:solidFill>
              </a:rPr>
              <a:t>+d</a:t>
            </a:r>
          </a:p>
        </p:txBody>
      </p:sp>
      <p:sp>
        <p:nvSpPr>
          <p:cNvPr id="21517" name="AutoShape 11"/>
          <p:cNvSpPr>
            <a:spLocks noChangeArrowheads="1"/>
          </p:cNvSpPr>
          <p:nvPr/>
        </p:nvSpPr>
        <p:spPr bwMode="auto">
          <a:xfrm>
            <a:off x="4140200" y="3670300"/>
            <a:ext cx="1028700" cy="620713"/>
          </a:xfrm>
          <a:prstGeom prst="curvedDownArrow">
            <a:avLst>
              <a:gd name="adj1" fmla="val 33146"/>
              <a:gd name="adj2" fmla="val 66292"/>
              <a:gd name="adj3" fmla="val 33333"/>
            </a:avLst>
          </a:prstGeom>
          <a:gradFill rotWithShape="1">
            <a:gsLst>
              <a:gs pos="0">
                <a:srgbClr val="000076"/>
              </a:gs>
              <a:gs pos="50000">
                <a:srgbClr val="0000FF"/>
              </a:gs>
              <a:gs pos="100000">
                <a:srgbClr val="000076"/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8" name="AutoShape 12"/>
          <p:cNvSpPr>
            <a:spLocks noChangeArrowheads="1"/>
          </p:cNvSpPr>
          <p:nvPr/>
        </p:nvSpPr>
        <p:spPr bwMode="auto">
          <a:xfrm>
            <a:off x="5207000" y="3695700"/>
            <a:ext cx="1028700" cy="620713"/>
          </a:xfrm>
          <a:prstGeom prst="curvedDownArrow">
            <a:avLst>
              <a:gd name="adj1" fmla="val 33146"/>
              <a:gd name="adj2" fmla="val 66292"/>
              <a:gd name="adj3" fmla="val 33333"/>
            </a:avLst>
          </a:prstGeom>
          <a:gradFill rotWithShape="1">
            <a:gsLst>
              <a:gs pos="0">
                <a:srgbClr val="000076"/>
              </a:gs>
              <a:gs pos="50000">
                <a:srgbClr val="0000FF"/>
              </a:gs>
              <a:gs pos="100000">
                <a:srgbClr val="000076"/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9" name="AutoShape 13"/>
          <p:cNvSpPr>
            <a:spLocks noChangeArrowheads="1"/>
          </p:cNvSpPr>
          <p:nvPr/>
        </p:nvSpPr>
        <p:spPr bwMode="auto">
          <a:xfrm>
            <a:off x="6273800" y="3721100"/>
            <a:ext cx="1028700" cy="620713"/>
          </a:xfrm>
          <a:prstGeom prst="curvedDownArrow">
            <a:avLst>
              <a:gd name="adj1" fmla="val 33146"/>
              <a:gd name="adj2" fmla="val 66292"/>
              <a:gd name="adj3" fmla="val 33333"/>
            </a:avLst>
          </a:prstGeom>
          <a:gradFill rotWithShape="1">
            <a:gsLst>
              <a:gs pos="0">
                <a:srgbClr val="000076"/>
              </a:gs>
              <a:gs pos="50000">
                <a:srgbClr val="0000FF"/>
              </a:gs>
              <a:gs pos="100000">
                <a:srgbClr val="000076"/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BAC463A-EA37-184E-9BFB-0A098A64C315}" type="slidenum">
              <a:rPr lang="en-US"/>
              <a:pPr/>
              <a:t>21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Prefix: Phase 2</a:t>
            </a:r>
          </a:p>
        </p:txBody>
      </p:sp>
      <p:sp>
        <p:nvSpPr>
          <p:cNvPr id="22533" name="Rectangle 3"/>
          <p:cNvSpPr>
            <a:spLocks noChangeArrowheads="1"/>
          </p:cNvSpPr>
          <p:nvPr/>
        </p:nvSpPr>
        <p:spPr bwMode="auto">
          <a:xfrm>
            <a:off x="1612900" y="2381250"/>
            <a:ext cx="1092200" cy="10795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a</a:t>
            </a:r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2705100" y="2381250"/>
            <a:ext cx="1092200" cy="10795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b</a:t>
            </a:r>
          </a:p>
        </p:txBody>
      </p:sp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3797300" y="2381250"/>
            <a:ext cx="1092200" cy="10795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c</a:t>
            </a:r>
          </a:p>
        </p:txBody>
      </p:sp>
      <p:sp>
        <p:nvSpPr>
          <p:cNvPr id="22536" name="Rectangle 6"/>
          <p:cNvSpPr>
            <a:spLocks noChangeArrowheads="1"/>
          </p:cNvSpPr>
          <p:nvPr/>
        </p:nvSpPr>
        <p:spPr bwMode="auto">
          <a:xfrm>
            <a:off x="4889500" y="2381250"/>
            <a:ext cx="1092200" cy="10795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d</a:t>
            </a:r>
          </a:p>
        </p:txBody>
      </p:sp>
      <p:sp>
        <p:nvSpPr>
          <p:cNvPr id="22537" name="Rectangle 7"/>
          <p:cNvSpPr>
            <a:spLocks noChangeArrowheads="1"/>
          </p:cNvSpPr>
          <p:nvPr/>
        </p:nvSpPr>
        <p:spPr bwMode="auto">
          <a:xfrm>
            <a:off x="3492500" y="4235450"/>
            <a:ext cx="1092200" cy="10795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22538" name="Rectangle 8"/>
          <p:cNvSpPr>
            <a:spLocks noChangeArrowheads="1"/>
          </p:cNvSpPr>
          <p:nvPr/>
        </p:nvSpPr>
        <p:spPr bwMode="auto">
          <a:xfrm>
            <a:off x="4584700" y="4235450"/>
            <a:ext cx="1092200" cy="10795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FF"/>
                </a:solidFill>
              </a:rPr>
              <a:t>a+b</a:t>
            </a:r>
          </a:p>
        </p:txBody>
      </p:sp>
      <p:sp>
        <p:nvSpPr>
          <p:cNvPr id="22539" name="Rectangle 9"/>
          <p:cNvSpPr>
            <a:spLocks noChangeArrowheads="1"/>
          </p:cNvSpPr>
          <p:nvPr/>
        </p:nvSpPr>
        <p:spPr bwMode="auto">
          <a:xfrm>
            <a:off x="5676900" y="4235450"/>
            <a:ext cx="1092200" cy="10795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tx1"/>
                </a:solidFill>
              </a:rPr>
              <a:t>a</a:t>
            </a:r>
            <a:r>
              <a:rPr lang="en-US">
                <a:solidFill>
                  <a:srgbClr val="0000FF"/>
                </a:solidFill>
              </a:rPr>
              <a:t>+b+c</a:t>
            </a:r>
          </a:p>
        </p:txBody>
      </p:sp>
      <p:sp>
        <p:nvSpPr>
          <p:cNvPr id="22540" name="Rectangle 10"/>
          <p:cNvSpPr>
            <a:spLocks noChangeArrowheads="1"/>
          </p:cNvSpPr>
          <p:nvPr/>
        </p:nvSpPr>
        <p:spPr bwMode="auto">
          <a:xfrm>
            <a:off x="6769100" y="4235450"/>
            <a:ext cx="1092200" cy="10795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tx1"/>
                </a:solidFill>
              </a:rPr>
              <a:t>a+b</a:t>
            </a:r>
            <a:r>
              <a:rPr lang="en-US">
                <a:solidFill>
                  <a:srgbClr val="0000FF"/>
                </a:solidFill>
              </a:rPr>
              <a:t>+c</a:t>
            </a:r>
          </a:p>
          <a:p>
            <a:r>
              <a:rPr lang="en-US">
                <a:solidFill>
                  <a:srgbClr val="0000FF"/>
                </a:solidFill>
              </a:rPr>
              <a:t>+d</a:t>
            </a:r>
          </a:p>
        </p:txBody>
      </p:sp>
      <p:sp>
        <p:nvSpPr>
          <p:cNvPr id="22541" name="AutoShape 11"/>
          <p:cNvSpPr>
            <a:spLocks noChangeArrowheads="1"/>
          </p:cNvSpPr>
          <p:nvPr/>
        </p:nvSpPr>
        <p:spPr bwMode="auto">
          <a:xfrm>
            <a:off x="4140200" y="3670300"/>
            <a:ext cx="2082800" cy="620713"/>
          </a:xfrm>
          <a:prstGeom prst="curvedDownArrow">
            <a:avLst>
              <a:gd name="adj1" fmla="val 67110"/>
              <a:gd name="adj2" fmla="val 134220"/>
              <a:gd name="adj3" fmla="val 33333"/>
            </a:avLst>
          </a:prstGeom>
          <a:gradFill rotWithShape="1">
            <a:gsLst>
              <a:gs pos="0">
                <a:srgbClr val="000076"/>
              </a:gs>
              <a:gs pos="50000">
                <a:srgbClr val="0000FF"/>
              </a:gs>
              <a:gs pos="100000">
                <a:srgbClr val="000076"/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2" name="AutoShape 13"/>
          <p:cNvSpPr>
            <a:spLocks noChangeArrowheads="1"/>
          </p:cNvSpPr>
          <p:nvPr/>
        </p:nvSpPr>
        <p:spPr bwMode="auto">
          <a:xfrm>
            <a:off x="4889500" y="3683000"/>
            <a:ext cx="2438400" cy="620713"/>
          </a:xfrm>
          <a:prstGeom prst="curvedDownArrow">
            <a:avLst>
              <a:gd name="adj1" fmla="val 78568"/>
              <a:gd name="adj2" fmla="val 157135"/>
              <a:gd name="adj3" fmla="val 33333"/>
            </a:avLst>
          </a:prstGeom>
          <a:gradFill rotWithShape="1">
            <a:gsLst>
              <a:gs pos="0">
                <a:srgbClr val="000076"/>
              </a:gs>
              <a:gs pos="50000">
                <a:srgbClr val="0000FF"/>
              </a:gs>
              <a:gs pos="100000">
                <a:srgbClr val="000076"/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174B1F-112D-7243-B30A-729C30BC8F6F}" type="slidenum">
              <a:rPr lang="en-US"/>
              <a:pPr/>
              <a:t>22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Prefix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</a:t>
            </a:r>
            <a:r>
              <a:rPr lang="en-US"/>
              <a:t> threads can compute</a:t>
            </a:r>
          </a:p>
          <a:p>
            <a:pPr lvl="1"/>
            <a:r>
              <a:rPr lang="en-US"/>
              <a:t>Parallel prefix</a:t>
            </a:r>
          </a:p>
          <a:p>
            <a:pPr lvl="1"/>
            <a:r>
              <a:rPr lang="en-US"/>
              <a:t>Of </a:t>
            </a:r>
            <a:r>
              <a:rPr lang="en-US">
                <a:solidFill>
                  <a:schemeClr val="tx1"/>
                </a:solidFill>
              </a:rPr>
              <a:t>N</a:t>
            </a:r>
            <a:r>
              <a:rPr lang="en-US"/>
              <a:t> entries</a:t>
            </a:r>
          </a:p>
          <a:p>
            <a:pPr lvl="1"/>
            <a:r>
              <a:rPr lang="en-US"/>
              <a:t>In </a:t>
            </a:r>
            <a:r>
              <a:rPr lang="en-US">
                <a:solidFill>
                  <a:schemeClr val="tx1"/>
                </a:solidFill>
              </a:rPr>
              <a:t>log</a:t>
            </a:r>
            <a:r>
              <a:rPr lang="en-US" baseline="-25000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 N</a:t>
            </a:r>
            <a:r>
              <a:rPr lang="en-US"/>
              <a:t> rounds</a:t>
            </a:r>
          </a:p>
          <a:p>
            <a:r>
              <a:rPr lang="en-US"/>
              <a:t>What if system is asynchronous?</a:t>
            </a:r>
          </a:p>
          <a:p>
            <a:pPr lvl="1"/>
            <a:r>
              <a:rPr lang="en-US"/>
              <a:t>Why we need barriers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7E0F2BC-EB69-6540-B594-006A312F7459}" type="slidenum">
              <a:rPr lang="en-US"/>
              <a:pPr/>
              <a:t>23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Prefix</a:t>
            </a:r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838200" y="1752600"/>
            <a:ext cx="7315200" cy="44497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Lucida Console" pitchFamily="-65" charset="0"/>
              </a:rPr>
              <a:t>class</a:t>
            </a: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Prefix </a:t>
            </a:r>
            <a:r>
              <a:rPr lang="en-US">
                <a:solidFill>
                  <a:schemeClr val="tx1"/>
                </a:solidFill>
                <a:latin typeface="Lucida Console" pitchFamily="-65" charset="0"/>
              </a:rPr>
              <a:t>extends</a:t>
            </a: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Thread {</a:t>
            </a:r>
          </a:p>
          <a:p>
            <a:pPr algn="l"/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</a:t>
            </a:r>
            <a:r>
              <a:rPr lang="en-US">
                <a:solidFill>
                  <a:schemeClr val="tx1"/>
                </a:solidFill>
                <a:latin typeface="Lucida Console" pitchFamily="-65" charset="0"/>
              </a:rPr>
              <a:t>private int</a:t>
            </a: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[] a;</a:t>
            </a:r>
          </a:p>
          <a:p>
            <a:pPr algn="l"/>
            <a:r>
              <a:rPr lang="en-US">
                <a:solidFill>
                  <a:schemeClr val="tx1"/>
                </a:solidFill>
                <a:latin typeface="Lucida Console" pitchFamily="-65" charset="0"/>
              </a:rPr>
              <a:t> private int</a:t>
            </a: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i;</a:t>
            </a:r>
          </a:p>
          <a:p>
            <a:pPr algn="l"/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</a:t>
            </a:r>
            <a:r>
              <a:rPr lang="en-US">
                <a:solidFill>
                  <a:schemeClr val="tx1"/>
                </a:solidFill>
                <a:latin typeface="Lucida Console" pitchFamily="-65" charset="0"/>
              </a:rPr>
              <a:t>private</a:t>
            </a: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Barrier b;</a:t>
            </a:r>
          </a:p>
          <a:p>
            <a:pPr algn="l"/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</a:t>
            </a:r>
            <a:r>
              <a:rPr lang="en-US">
                <a:solidFill>
                  <a:schemeClr val="tx1"/>
                </a:solidFill>
                <a:latin typeface="Lucida Console" pitchFamily="-65" charset="0"/>
              </a:rPr>
              <a:t>public</a:t>
            </a: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Prefix(</a:t>
            </a:r>
            <a:r>
              <a:rPr lang="en-US">
                <a:solidFill>
                  <a:schemeClr val="tx1"/>
                </a:solidFill>
                <a:latin typeface="Lucida Console" pitchFamily="-65" charset="0"/>
              </a:rPr>
              <a:t>int</a:t>
            </a: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[] a,</a:t>
            </a:r>
          </a:p>
          <a:p>
            <a:pPr algn="l"/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              Barrier b, int i) {</a:t>
            </a:r>
          </a:p>
          <a:p>
            <a:pPr algn="l"/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 a = a;</a:t>
            </a:r>
          </a:p>
          <a:p>
            <a:pPr algn="l"/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 b = b;</a:t>
            </a:r>
          </a:p>
          <a:p>
            <a:pPr algn="l"/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 i = i;</a:t>
            </a:r>
          </a:p>
          <a:p>
            <a:pPr algn="l"/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24E710C-5562-D145-A77D-8998264D5744}" type="slidenum">
              <a:rPr lang="en-US"/>
              <a:pPr/>
              <a:t>24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Prefix</a:t>
            </a:r>
          </a:p>
        </p:txBody>
      </p:sp>
      <p:sp>
        <p:nvSpPr>
          <p:cNvPr id="25605" name="Rectangle 3"/>
          <p:cNvSpPr>
            <a:spLocks noChangeArrowheads="1"/>
          </p:cNvSpPr>
          <p:nvPr/>
        </p:nvSpPr>
        <p:spPr bwMode="auto">
          <a:xfrm>
            <a:off x="838200" y="1752600"/>
            <a:ext cx="7315200" cy="44497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folHlink"/>
                </a:solidFill>
                <a:latin typeface="Lucida Console" pitchFamily="-65" charset="0"/>
              </a:rPr>
              <a:t>class Prefix extends Thread {</a:t>
            </a:r>
          </a:p>
          <a:p>
            <a:pPr algn="l"/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</a:t>
            </a:r>
            <a:r>
              <a:rPr lang="en-US">
                <a:solidFill>
                  <a:schemeClr val="tx1"/>
                </a:solidFill>
                <a:latin typeface="Lucida Console" pitchFamily="-65" charset="0"/>
              </a:rPr>
              <a:t>private int</a:t>
            </a: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[] a;</a:t>
            </a:r>
          </a:p>
          <a:p>
            <a:pPr algn="l"/>
            <a:r>
              <a:rPr lang="en-US">
                <a:solidFill>
                  <a:schemeClr val="tx1"/>
                </a:solidFill>
                <a:latin typeface="Lucida Console" pitchFamily="-65" charset="0"/>
              </a:rPr>
              <a:t> </a:t>
            </a:r>
            <a:r>
              <a:rPr lang="en-US">
                <a:solidFill>
                  <a:schemeClr val="folHlink"/>
                </a:solidFill>
                <a:latin typeface="Lucida Console" pitchFamily="-65" charset="0"/>
              </a:rPr>
              <a:t>private int i;</a:t>
            </a:r>
          </a:p>
          <a:p>
            <a:pPr algn="l"/>
            <a:r>
              <a:rPr lang="en-US">
                <a:solidFill>
                  <a:schemeClr val="folHlink"/>
                </a:solidFill>
                <a:latin typeface="Lucida Console" pitchFamily="-65" charset="0"/>
              </a:rPr>
              <a:t> private Barrier b;</a:t>
            </a:r>
          </a:p>
          <a:p>
            <a:pPr algn="l"/>
            <a:r>
              <a:rPr lang="en-US">
                <a:solidFill>
                  <a:schemeClr val="folHlink"/>
                </a:solidFill>
                <a:latin typeface="Lucida Console" pitchFamily="-65" charset="0"/>
              </a:rPr>
              <a:t> public Prefix(int[] a,</a:t>
            </a:r>
          </a:p>
          <a:p>
            <a:pPr algn="l"/>
            <a:r>
              <a:rPr lang="en-US">
                <a:solidFill>
                  <a:schemeClr val="folHlink"/>
                </a:solidFill>
                <a:latin typeface="Lucida Console" pitchFamily="-65" charset="0"/>
              </a:rPr>
              <a:t>               Barrier b, int i) {</a:t>
            </a:r>
          </a:p>
          <a:p>
            <a:pPr algn="l"/>
            <a:r>
              <a:rPr lang="en-US">
                <a:solidFill>
                  <a:schemeClr val="folHlink"/>
                </a:solidFill>
                <a:latin typeface="Lucida Console" pitchFamily="-65" charset="0"/>
              </a:rPr>
              <a:t>  a = a;</a:t>
            </a:r>
          </a:p>
          <a:p>
            <a:pPr algn="l"/>
            <a:r>
              <a:rPr lang="en-US">
                <a:solidFill>
                  <a:schemeClr val="folHlink"/>
                </a:solidFill>
                <a:latin typeface="Lucida Console" pitchFamily="-65" charset="0"/>
              </a:rPr>
              <a:t>  b = b;</a:t>
            </a:r>
          </a:p>
          <a:p>
            <a:pPr algn="l"/>
            <a:r>
              <a:rPr lang="en-US">
                <a:solidFill>
                  <a:schemeClr val="folHlink"/>
                </a:solidFill>
                <a:latin typeface="Lucida Console" pitchFamily="-65" charset="0"/>
              </a:rPr>
              <a:t>  i = i;</a:t>
            </a:r>
          </a:p>
          <a:p>
            <a:pPr algn="l"/>
            <a:r>
              <a:rPr lang="en-US">
                <a:solidFill>
                  <a:schemeClr val="folHlink"/>
                </a:solidFill>
                <a:latin typeface="Lucida Console" pitchFamily="-65" charset="0"/>
              </a:rPr>
              <a:t> }</a:t>
            </a:r>
          </a:p>
        </p:txBody>
      </p:sp>
      <p:sp>
        <p:nvSpPr>
          <p:cNvPr id="25606" name="AutoShape 4"/>
          <p:cNvSpPr>
            <a:spLocks noChangeArrowheads="1"/>
          </p:cNvSpPr>
          <p:nvPr/>
        </p:nvSpPr>
        <p:spPr bwMode="auto">
          <a:xfrm>
            <a:off x="1028700" y="2176463"/>
            <a:ext cx="3213100" cy="444500"/>
          </a:xfrm>
          <a:prstGeom prst="wedgeRoundRectCallout">
            <a:avLst>
              <a:gd name="adj1" fmla="val 90861"/>
              <a:gd name="adj2" fmla="val 457500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/>
            <a:endParaRPr lang="en-US"/>
          </a:p>
        </p:txBody>
      </p:sp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4349750" y="4546600"/>
            <a:ext cx="3094038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Array of input values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4DEB917-817B-054E-B754-69D5999F80BC}" type="slidenum">
              <a:rPr lang="en-US"/>
              <a:pPr/>
              <a:t>25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Prefix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838200" y="1752600"/>
            <a:ext cx="7315200" cy="44497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folHlink"/>
                </a:solidFill>
                <a:latin typeface="Lucida Console" pitchFamily="-65" charset="0"/>
              </a:rPr>
              <a:t>class Prefix extends Thread {</a:t>
            </a:r>
          </a:p>
          <a:p>
            <a:pPr algn="l"/>
            <a:r>
              <a:rPr lang="en-US">
                <a:solidFill>
                  <a:schemeClr val="folHlink"/>
                </a:solidFill>
                <a:latin typeface="Lucida Console" pitchFamily="-65" charset="0"/>
              </a:rPr>
              <a:t> private int[] a;</a:t>
            </a:r>
          </a:p>
          <a:p>
            <a:pPr algn="l"/>
            <a:r>
              <a:rPr lang="en-US">
                <a:solidFill>
                  <a:schemeClr val="tx1"/>
                </a:solidFill>
                <a:latin typeface="Lucida Console" pitchFamily="-65" charset="0"/>
              </a:rPr>
              <a:t> private int</a:t>
            </a: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i;</a:t>
            </a:r>
          </a:p>
          <a:p>
            <a:pPr algn="l"/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</a:t>
            </a:r>
            <a:r>
              <a:rPr lang="en-US">
                <a:solidFill>
                  <a:schemeClr val="folHlink"/>
                </a:solidFill>
                <a:latin typeface="Lucida Console" pitchFamily="-65" charset="0"/>
              </a:rPr>
              <a:t>private Barrier b;</a:t>
            </a:r>
          </a:p>
          <a:p>
            <a:pPr algn="l"/>
            <a:r>
              <a:rPr lang="en-US">
                <a:solidFill>
                  <a:schemeClr val="folHlink"/>
                </a:solidFill>
                <a:latin typeface="Lucida Console" pitchFamily="-65" charset="0"/>
              </a:rPr>
              <a:t> public Prefix(int[] a,</a:t>
            </a:r>
          </a:p>
          <a:p>
            <a:pPr algn="l"/>
            <a:r>
              <a:rPr lang="en-US">
                <a:solidFill>
                  <a:schemeClr val="folHlink"/>
                </a:solidFill>
                <a:latin typeface="Lucida Console" pitchFamily="-65" charset="0"/>
              </a:rPr>
              <a:t>               Barrier b, int i) {</a:t>
            </a:r>
          </a:p>
          <a:p>
            <a:pPr algn="l"/>
            <a:r>
              <a:rPr lang="en-US">
                <a:solidFill>
                  <a:schemeClr val="folHlink"/>
                </a:solidFill>
                <a:latin typeface="Lucida Console" pitchFamily="-65" charset="0"/>
              </a:rPr>
              <a:t>  a = a;</a:t>
            </a:r>
          </a:p>
          <a:p>
            <a:pPr algn="l"/>
            <a:r>
              <a:rPr lang="en-US">
                <a:solidFill>
                  <a:schemeClr val="folHlink"/>
                </a:solidFill>
                <a:latin typeface="Lucida Console" pitchFamily="-65" charset="0"/>
              </a:rPr>
              <a:t>  b = b;</a:t>
            </a:r>
          </a:p>
          <a:p>
            <a:pPr algn="l"/>
            <a:r>
              <a:rPr lang="en-US">
                <a:solidFill>
                  <a:schemeClr val="folHlink"/>
                </a:solidFill>
                <a:latin typeface="Lucida Console" pitchFamily="-65" charset="0"/>
              </a:rPr>
              <a:t>  i = i;</a:t>
            </a:r>
          </a:p>
          <a:p>
            <a:pPr algn="l"/>
            <a:r>
              <a:rPr lang="en-US">
                <a:solidFill>
                  <a:schemeClr val="folHlink"/>
                </a:solidFill>
                <a:latin typeface="Lucida Console" pitchFamily="-65" charset="0"/>
              </a:rPr>
              <a:t> }</a:t>
            </a:r>
          </a:p>
        </p:txBody>
      </p:sp>
      <p:sp>
        <p:nvSpPr>
          <p:cNvPr id="26630" name="AutoShape 4"/>
          <p:cNvSpPr>
            <a:spLocks noChangeArrowheads="1"/>
          </p:cNvSpPr>
          <p:nvPr/>
        </p:nvSpPr>
        <p:spPr bwMode="auto">
          <a:xfrm>
            <a:off x="965200" y="2646363"/>
            <a:ext cx="2933700" cy="444500"/>
          </a:xfrm>
          <a:prstGeom prst="wedgeRoundRectCallout">
            <a:avLst>
              <a:gd name="adj1" fmla="val 98648"/>
              <a:gd name="adj2" fmla="val 391787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/>
            <a:endParaRPr lang="en-US"/>
          </a:p>
        </p:txBody>
      </p:sp>
      <p:sp>
        <p:nvSpPr>
          <p:cNvPr id="26631" name="Text Box 5"/>
          <p:cNvSpPr txBox="1">
            <a:spLocks noChangeArrowheads="1"/>
          </p:cNvSpPr>
          <p:nvPr/>
        </p:nvSpPr>
        <p:spPr bwMode="auto">
          <a:xfrm>
            <a:off x="4533900" y="4648200"/>
            <a:ext cx="309403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Thread index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6255CAF-4216-5A46-8B42-C3C892F10C2B}" type="slidenum">
              <a:rPr lang="en-US"/>
              <a:pPr/>
              <a:t>26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Prefix</a:t>
            </a:r>
          </a:p>
        </p:txBody>
      </p:sp>
      <p:sp>
        <p:nvSpPr>
          <p:cNvPr id="27653" name="Rectangle 3"/>
          <p:cNvSpPr>
            <a:spLocks noChangeArrowheads="1"/>
          </p:cNvSpPr>
          <p:nvPr/>
        </p:nvSpPr>
        <p:spPr bwMode="auto">
          <a:xfrm>
            <a:off x="838200" y="1752600"/>
            <a:ext cx="7315200" cy="44497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folHlink"/>
                </a:solidFill>
                <a:latin typeface="Lucida Console" pitchFamily="-65" charset="0"/>
              </a:rPr>
              <a:t>class Prefix extends Thread {</a:t>
            </a:r>
          </a:p>
          <a:p>
            <a:pPr algn="l"/>
            <a:r>
              <a:rPr lang="en-US">
                <a:solidFill>
                  <a:schemeClr val="folHlink"/>
                </a:solidFill>
                <a:latin typeface="Lucida Console" pitchFamily="-65" charset="0"/>
              </a:rPr>
              <a:t> private int[] a;</a:t>
            </a:r>
          </a:p>
          <a:p>
            <a:pPr algn="l"/>
            <a:r>
              <a:rPr lang="en-US">
                <a:solidFill>
                  <a:schemeClr val="folHlink"/>
                </a:solidFill>
                <a:latin typeface="Lucida Console" pitchFamily="-65" charset="0"/>
              </a:rPr>
              <a:t> private int i;</a:t>
            </a:r>
          </a:p>
          <a:p>
            <a:pPr algn="l"/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</a:t>
            </a:r>
            <a:r>
              <a:rPr lang="en-US">
                <a:solidFill>
                  <a:schemeClr val="tx1"/>
                </a:solidFill>
                <a:latin typeface="Lucida Console" pitchFamily="-65" charset="0"/>
              </a:rPr>
              <a:t>private</a:t>
            </a: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Barrier b;</a:t>
            </a:r>
          </a:p>
          <a:p>
            <a:pPr algn="l"/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</a:t>
            </a:r>
            <a:r>
              <a:rPr lang="en-US">
                <a:solidFill>
                  <a:schemeClr val="folHlink"/>
                </a:solidFill>
                <a:latin typeface="Lucida Console" pitchFamily="-65" charset="0"/>
              </a:rPr>
              <a:t>public Prefix(int[] a,</a:t>
            </a:r>
          </a:p>
          <a:p>
            <a:pPr algn="l"/>
            <a:r>
              <a:rPr lang="en-US">
                <a:solidFill>
                  <a:schemeClr val="folHlink"/>
                </a:solidFill>
                <a:latin typeface="Lucida Console" pitchFamily="-65" charset="0"/>
              </a:rPr>
              <a:t>               Barrier b, int i) {</a:t>
            </a:r>
          </a:p>
          <a:p>
            <a:pPr algn="l"/>
            <a:r>
              <a:rPr lang="en-US">
                <a:solidFill>
                  <a:schemeClr val="folHlink"/>
                </a:solidFill>
                <a:latin typeface="Lucida Console" pitchFamily="-65" charset="0"/>
              </a:rPr>
              <a:t>  a = a;</a:t>
            </a:r>
          </a:p>
          <a:p>
            <a:pPr algn="l"/>
            <a:r>
              <a:rPr lang="en-US">
                <a:solidFill>
                  <a:schemeClr val="folHlink"/>
                </a:solidFill>
                <a:latin typeface="Lucida Console" pitchFamily="-65" charset="0"/>
              </a:rPr>
              <a:t>  b = b;</a:t>
            </a:r>
          </a:p>
          <a:p>
            <a:pPr algn="l"/>
            <a:r>
              <a:rPr lang="en-US">
                <a:solidFill>
                  <a:schemeClr val="folHlink"/>
                </a:solidFill>
                <a:latin typeface="Lucida Console" pitchFamily="-65" charset="0"/>
              </a:rPr>
              <a:t>  i = i;</a:t>
            </a:r>
          </a:p>
          <a:p>
            <a:pPr algn="l"/>
            <a:r>
              <a:rPr lang="en-US">
                <a:solidFill>
                  <a:schemeClr val="folHlink"/>
                </a:solidFill>
                <a:latin typeface="Lucida Console" pitchFamily="-65" charset="0"/>
              </a:rPr>
              <a:t> }</a:t>
            </a:r>
          </a:p>
        </p:txBody>
      </p:sp>
      <p:sp>
        <p:nvSpPr>
          <p:cNvPr id="27654" name="AutoShape 4"/>
          <p:cNvSpPr>
            <a:spLocks noChangeArrowheads="1"/>
          </p:cNvSpPr>
          <p:nvPr/>
        </p:nvSpPr>
        <p:spPr bwMode="auto">
          <a:xfrm>
            <a:off x="1054100" y="3078163"/>
            <a:ext cx="3479800" cy="444500"/>
          </a:xfrm>
          <a:prstGeom prst="wedgeRoundRectCallout">
            <a:avLst>
              <a:gd name="adj1" fmla="val 65829"/>
              <a:gd name="adj2" fmla="val 303213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/>
            <a:endParaRPr lang="en-US"/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3797300" y="4800600"/>
            <a:ext cx="309403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Shared barrier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408CD20-EA03-6940-B276-C0297B0E2AE2}" type="slidenum">
              <a:rPr lang="en-US"/>
              <a:pPr/>
              <a:t>27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Prefix</a:t>
            </a:r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838200" y="1752600"/>
            <a:ext cx="7315200" cy="44497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folHlink"/>
                </a:solidFill>
                <a:latin typeface="Lucida Console" pitchFamily="-65" charset="0"/>
              </a:rPr>
              <a:t>class Prefix extends Thread {</a:t>
            </a:r>
          </a:p>
          <a:p>
            <a:pPr algn="l"/>
            <a:r>
              <a:rPr lang="en-US">
                <a:solidFill>
                  <a:schemeClr val="folHlink"/>
                </a:solidFill>
                <a:latin typeface="Lucida Console" pitchFamily="-65" charset="0"/>
              </a:rPr>
              <a:t> private int[] a;</a:t>
            </a:r>
          </a:p>
          <a:p>
            <a:pPr algn="l"/>
            <a:r>
              <a:rPr lang="en-US">
                <a:solidFill>
                  <a:schemeClr val="folHlink"/>
                </a:solidFill>
                <a:latin typeface="Lucida Console" pitchFamily="-65" charset="0"/>
              </a:rPr>
              <a:t> private int i;</a:t>
            </a:r>
          </a:p>
          <a:p>
            <a:pPr algn="l"/>
            <a:r>
              <a:rPr lang="en-US">
                <a:solidFill>
                  <a:schemeClr val="folHlink"/>
                </a:solidFill>
                <a:latin typeface="Lucida Console" pitchFamily="-65" charset="0"/>
              </a:rPr>
              <a:t> private Barrier b;</a:t>
            </a:r>
          </a:p>
          <a:p>
            <a:pPr algn="l"/>
            <a:r>
              <a:rPr lang="en-US">
                <a:solidFill>
                  <a:schemeClr val="folHlink"/>
                </a:solidFill>
                <a:latin typeface="Lucida Console" pitchFamily="-65" charset="0"/>
              </a:rPr>
              <a:t> public Prefix(int[] a,</a:t>
            </a:r>
          </a:p>
          <a:p>
            <a:pPr algn="l"/>
            <a:r>
              <a:rPr lang="en-US">
                <a:solidFill>
                  <a:schemeClr val="folHlink"/>
                </a:solidFill>
                <a:latin typeface="Lucida Console" pitchFamily="-65" charset="0"/>
              </a:rPr>
              <a:t>               Barrier b, int i) {</a:t>
            </a:r>
          </a:p>
          <a:p>
            <a:pPr algn="l"/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 a = a;</a:t>
            </a:r>
          </a:p>
          <a:p>
            <a:pPr algn="l"/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 b = b;</a:t>
            </a:r>
          </a:p>
          <a:p>
            <a:pPr algn="l"/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 i = i;</a:t>
            </a:r>
          </a:p>
          <a:p>
            <a:pPr algn="l"/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</a:t>
            </a:r>
            <a:r>
              <a:rPr lang="en-US">
                <a:solidFill>
                  <a:schemeClr val="folHlink"/>
                </a:solidFill>
                <a:latin typeface="Lucida Console" pitchFamily="-65" charset="0"/>
              </a:rPr>
              <a:t>}</a:t>
            </a:r>
          </a:p>
        </p:txBody>
      </p:sp>
      <p:sp>
        <p:nvSpPr>
          <p:cNvPr id="28678" name="AutoShape 4"/>
          <p:cNvSpPr>
            <a:spLocks noChangeArrowheads="1"/>
          </p:cNvSpPr>
          <p:nvPr/>
        </p:nvSpPr>
        <p:spPr bwMode="auto">
          <a:xfrm>
            <a:off x="1181100" y="4373563"/>
            <a:ext cx="2298700" cy="1435100"/>
          </a:xfrm>
          <a:prstGeom prst="wedgeRoundRectCallout">
            <a:avLst>
              <a:gd name="adj1" fmla="val 147995"/>
              <a:gd name="adj2" fmla="val -107852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/>
            <a:endParaRPr lang="en-US"/>
          </a:p>
        </p:txBody>
      </p:sp>
      <p:sp>
        <p:nvSpPr>
          <p:cNvPr id="28679" name="Text Box 5"/>
          <p:cNvSpPr txBox="1">
            <a:spLocks noChangeArrowheads="1"/>
          </p:cNvSpPr>
          <p:nvPr/>
        </p:nvSpPr>
        <p:spPr bwMode="auto">
          <a:xfrm>
            <a:off x="4375150" y="3022600"/>
            <a:ext cx="372903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Initialize fields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7E79412-B6AE-D844-95B9-D5BE774B0935}" type="slidenum">
              <a:rPr lang="en-US"/>
              <a:pPr/>
              <a:t>28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Do the Barriers Go?</a:t>
            </a:r>
          </a:p>
        </p:txBody>
      </p:sp>
      <p:sp>
        <p:nvSpPr>
          <p:cNvPr id="29701" name="Rectangle 3"/>
          <p:cNvSpPr>
            <a:spLocks noChangeArrowheads="1"/>
          </p:cNvSpPr>
          <p:nvPr/>
        </p:nvSpPr>
        <p:spPr bwMode="auto">
          <a:xfrm>
            <a:off x="838200" y="1752600"/>
            <a:ext cx="7315200" cy="33178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public void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run() {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int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d = 1, sum = 0;</a:t>
            </a:r>
          </a:p>
          <a:p>
            <a:pPr algn="l"/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 while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(d &lt; N) {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if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(i &gt;= d)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  sum = a[i-d]; </a:t>
            </a:r>
          </a:p>
          <a:p>
            <a:pPr algn="l"/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  if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(i &gt;= d)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 a[i] += sum;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d = d * 2;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}}}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0ABF3C-A95F-944B-A88E-B1ECDA49B146}" type="slidenum">
              <a:rPr lang="en-US"/>
              <a:pPr/>
              <a:t>29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Do the Barriers Go?</a:t>
            </a: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838200" y="1752600"/>
            <a:ext cx="7315200" cy="36830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public void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run() {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int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d = 1, sum = 0;</a:t>
            </a:r>
          </a:p>
          <a:p>
            <a:pPr algn="l"/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 while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(d &lt; N) {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if (i &gt;= d)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  sum = a[i-d];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</a:t>
            </a:r>
            <a:r>
              <a:rPr lang="en-US" sz="2000">
                <a:solidFill>
                  <a:schemeClr val="accent1"/>
                </a:solidFill>
                <a:latin typeface="Lucida Console" pitchFamily="-65" charset="0"/>
              </a:rPr>
              <a:t>b.await();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</a:t>
            </a:r>
          </a:p>
          <a:p>
            <a:pPr algn="l"/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  if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(i &gt;= d)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 a[i] += sum;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d = d * 2;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}}}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5269D7-E5A2-B348-BADA-61A26ABDCDE2}" type="slidenum">
              <a:rPr lang="en-US"/>
              <a:pPr/>
              <a:t>3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Video Game</a:t>
            </a: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838200" y="1752600"/>
            <a:ext cx="7315200" cy="17716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Arial" pitchFamily="-65" charset="0"/>
              </a:rPr>
              <a:t>while</a:t>
            </a:r>
            <a:r>
              <a:rPr lang="en-US">
                <a:solidFill>
                  <a:srgbClr val="0000FF"/>
                </a:solidFill>
                <a:latin typeface="Arial" pitchFamily="-65" charset="0"/>
              </a:rPr>
              <a:t> (</a:t>
            </a:r>
            <a:r>
              <a:rPr lang="en-US">
                <a:solidFill>
                  <a:schemeClr val="tx1"/>
                </a:solidFill>
                <a:latin typeface="Arial" pitchFamily="-65" charset="0"/>
              </a:rPr>
              <a:t>true</a:t>
            </a:r>
            <a:r>
              <a:rPr lang="en-US">
                <a:solidFill>
                  <a:srgbClr val="0000FF"/>
                </a:solidFill>
                <a:latin typeface="Arial" pitchFamily="-65" charset="0"/>
              </a:rPr>
              <a:t>) {</a:t>
            </a:r>
          </a:p>
          <a:p>
            <a:pPr algn="l"/>
            <a:r>
              <a:rPr lang="en-US">
                <a:solidFill>
                  <a:srgbClr val="0000FF"/>
                </a:solidFill>
                <a:latin typeface="Arial" pitchFamily="-65" charset="0"/>
              </a:rPr>
              <a:t>  frame.prepare();</a:t>
            </a:r>
          </a:p>
          <a:p>
            <a:pPr algn="l"/>
            <a:r>
              <a:rPr lang="en-US">
                <a:solidFill>
                  <a:srgbClr val="0000FF"/>
                </a:solidFill>
                <a:latin typeface="Arial" pitchFamily="-65" charset="0"/>
              </a:rPr>
              <a:t>  frame.display();</a:t>
            </a:r>
          </a:p>
          <a:p>
            <a:pPr algn="l"/>
            <a:r>
              <a:rPr lang="en-US">
                <a:solidFill>
                  <a:srgbClr val="0000FF"/>
                </a:solidFill>
                <a:latin typeface="Arial" pitchFamily="-65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4B8DAFD-40E2-CC41-BE7F-FCDCDA0C75AF}" type="slidenum">
              <a:rPr lang="en-US"/>
              <a:pPr/>
              <a:t>30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Do the Barriers Go?</a:t>
            </a:r>
          </a:p>
        </p:txBody>
      </p:sp>
      <p:sp>
        <p:nvSpPr>
          <p:cNvPr id="31749" name="Rectangle 3"/>
          <p:cNvSpPr>
            <a:spLocks noChangeArrowheads="1"/>
          </p:cNvSpPr>
          <p:nvPr/>
        </p:nvSpPr>
        <p:spPr bwMode="auto">
          <a:xfrm>
            <a:off x="838200" y="1752600"/>
            <a:ext cx="7315200" cy="36830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public void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run() {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int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d = 1, sum = 0;</a:t>
            </a:r>
          </a:p>
          <a:p>
            <a:pPr algn="l"/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 while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(d &lt; N) {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if (i &gt;= d)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  sum = a[i-d];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</a:t>
            </a:r>
            <a:r>
              <a:rPr lang="en-US" sz="2000">
                <a:solidFill>
                  <a:schemeClr val="accent1"/>
                </a:solidFill>
                <a:latin typeface="Lucida Console" pitchFamily="-65" charset="0"/>
              </a:rPr>
              <a:t>b.await();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</a:t>
            </a:r>
          </a:p>
          <a:p>
            <a:pPr algn="l"/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  if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(i &gt;= d)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 a[i] += sum;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d = d * 2;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}}}</a:t>
            </a:r>
          </a:p>
        </p:txBody>
      </p:sp>
      <p:sp>
        <p:nvSpPr>
          <p:cNvPr id="31750" name="AutoShape 4"/>
          <p:cNvSpPr>
            <a:spLocks noChangeArrowheads="1"/>
          </p:cNvSpPr>
          <p:nvPr/>
        </p:nvSpPr>
        <p:spPr bwMode="auto">
          <a:xfrm>
            <a:off x="1181100" y="3535363"/>
            <a:ext cx="1689100" cy="444500"/>
          </a:xfrm>
          <a:prstGeom prst="wedgeRoundRectCallout">
            <a:avLst>
              <a:gd name="adj1" fmla="val 98403"/>
              <a:gd name="adj2" fmla="val 20356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/>
            <a:endParaRPr lang="en-US"/>
          </a:p>
        </p:txBody>
      </p:sp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3232150" y="3429000"/>
            <a:ext cx="4872038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Make sure everyone reads before anyone writes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C559B0-53BA-B74D-816D-E203894BA0E6}" type="slidenum">
              <a:rPr lang="en-US"/>
              <a:pPr/>
              <a:t>31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Do the Barriers Go?</a:t>
            </a:r>
          </a:p>
        </p:txBody>
      </p:sp>
      <p:sp>
        <p:nvSpPr>
          <p:cNvPr id="32773" name="Rectangle 3"/>
          <p:cNvSpPr>
            <a:spLocks noChangeArrowheads="1"/>
          </p:cNvSpPr>
          <p:nvPr/>
        </p:nvSpPr>
        <p:spPr bwMode="auto">
          <a:xfrm>
            <a:off x="838200" y="1752600"/>
            <a:ext cx="7315200" cy="40481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public void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run() {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int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d = 1, sum = 0;</a:t>
            </a:r>
          </a:p>
          <a:p>
            <a:pPr algn="l"/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 while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(d &lt; N) {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if (i &gt;= d)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  sum = a[i-d];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</a:t>
            </a:r>
            <a:r>
              <a:rPr lang="en-US" sz="2000">
                <a:solidFill>
                  <a:schemeClr val="accent1"/>
                </a:solidFill>
                <a:latin typeface="Lucida Console" pitchFamily="-65" charset="0"/>
              </a:rPr>
              <a:t>b.await();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</a:t>
            </a:r>
          </a:p>
          <a:p>
            <a:pPr algn="l"/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  if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(i &gt;= d)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 a[i] += sum;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</a:t>
            </a:r>
            <a:r>
              <a:rPr lang="en-US" sz="2000">
                <a:solidFill>
                  <a:schemeClr val="accent1"/>
                </a:solidFill>
                <a:latin typeface="Lucida Console" pitchFamily="-65" charset="0"/>
              </a:rPr>
              <a:t>b.await();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d = d * 2;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}}}</a:t>
            </a:r>
          </a:p>
        </p:txBody>
      </p:sp>
      <p:sp>
        <p:nvSpPr>
          <p:cNvPr id="32774" name="AutoShape 4"/>
          <p:cNvSpPr>
            <a:spLocks noChangeArrowheads="1"/>
          </p:cNvSpPr>
          <p:nvPr/>
        </p:nvSpPr>
        <p:spPr bwMode="auto">
          <a:xfrm>
            <a:off x="1181100" y="3535363"/>
            <a:ext cx="1689100" cy="444500"/>
          </a:xfrm>
          <a:prstGeom prst="wedgeRoundRectCallout">
            <a:avLst>
              <a:gd name="adj1" fmla="val 98403"/>
              <a:gd name="adj2" fmla="val 20356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/>
            <a:endParaRPr lang="en-US"/>
          </a:p>
        </p:txBody>
      </p:sp>
      <p:sp>
        <p:nvSpPr>
          <p:cNvPr id="32775" name="Text Box 5"/>
          <p:cNvSpPr txBox="1">
            <a:spLocks noChangeArrowheads="1"/>
          </p:cNvSpPr>
          <p:nvPr/>
        </p:nvSpPr>
        <p:spPr bwMode="auto">
          <a:xfrm>
            <a:off x="3232150" y="3429000"/>
            <a:ext cx="4872038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Make sure everyone reads before anyone writes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9CE9F4F-3744-744E-A1C1-CC9F1AAACACE}" type="slidenum">
              <a:rPr lang="en-US"/>
              <a:pPr/>
              <a:t>32</a:t>
            </a:fld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Do the Barriers Go?</a:t>
            </a:r>
          </a:p>
        </p:txBody>
      </p:sp>
      <p:sp>
        <p:nvSpPr>
          <p:cNvPr id="33797" name="Rectangle 3"/>
          <p:cNvSpPr>
            <a:spLocks noChangeArrowheads="1"/>
          </p:cNvSpPr>
          <p:nvPr/>
        </p:nvSpPr>
        <p:spPr bwMode="auto">
          <a:xfrm>
            <a:off x="838200" y="1752600"/>
            <a:ext cx="7315200" cy="40481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public void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run() {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int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d = 1, sum = 0;</a:t>
            </a:r>
          </a:p>
          <a:p>
            <a:pPr algn="l"/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 while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(d &lt; N) {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if (i &gt;= d)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  sum = a[i-d];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</a:t>
            </a:r>
            <a:r>
              <a:rPr lang="en-US" sz="2000">
                <a:solidFill>
                  <a:schemeClr val="accent1"/>
                </a:solidFill>
                <a:latin typeface="Lucida Console" pitchFamily="-65" charset="0"/>
              </a:rPr>
              <a:t>b.await();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</a:t>
            </a:r>
          </a:p>
          <a:p>
            <a:pPr algn="l"/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  if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(i &gt;= d)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 a[i] += sum;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</a:t>
            </a:r>
            <a:r>
              <a:rPr lang="en-US" sz="2000">
                <a:solidFill>
                  <a:schemeClr val="accent1"/>
                </a:solidFill>
                <a:latin typeface="Lucida Console" pitchFamily="-65" charset="0"/>
              </a:rPr>
              <a:t>b.await();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d = d * 2;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}}}</a:t>
            </a:r>
          </a:p>
        </p:txBody>
      </p:sp>
      <p:sp>
        <p:nvSpPr>
          <p:cNvPr id="33798" name="AutoShape 4"/>
          <p:cNvSpPr>
            <a:spLocks noChangeArrowheads="1"/>
          </p:cNvSpPr>
          <p:nvPr/>
        </p:nvSpPr>
        <p:spPr bwMode="auto">
          <a:xfrm>
            <a:off x="1181100" y="4665663"/>
            <a:ext cx="1689100" cy="444500"/>
          </a:xfrm>
          <a:prstGeom prst="wedgeRoundRectCallout">
            <a:avLst>
              <a:gd name="adj1" fmla="val 98403"/>
              <a:gd name="adj2" fmla="val 20356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/>
            <a:endParaRPr lang="en-US"/>
          </a:p>
        </p:txBody>
      </p:sp>
      <p:sp>
        <p:nvSpPr>
          <p:cNvPr id="33799" name="Text Box 5"/>
          <p:cNvSpPr txBox="1">
            <a:spLocks noChangeArrowheads="1"/>
          </p:cNvSpPr>
          <p:nvPr/>
        </p:nvSpPr>
        <p:spPr bwMode="auto">
          <a:xfrm>
            <a:off x="3232150" y="4559300"/>
            <a:ext cx="4872038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Make sure everyone writes before anyone reads</a:t>
            </a:r>
          </a:p>
        </p:txBody>
      </p:sp>
      <p:sp>
        <p:nvSpPr>
          <p:cNvPr id="33800" name="AutoShape 6"/>
          <p:cNvSpPr>
            <a:spLocks noChangeArrowheads="1"/>
          </p:cNvSpPr>
          <p:nvPr/>
        </p:nvSpPr>
        <p:spPr bwMode="auto">
          <a:xfrm>
            <a:off x="1181100" y="3535363"/>
            <a:ext cx="1689100" cy="444500"/>
          </a:xfrm>
          <a:prstGeom prst="wedgeRoundRectCallout">
            <a:avLst>
              <a:gd name="adj1" fmla="val 98403"/>
              <a:gd name="adj2" fmla="val 20356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/>
            <a:endParaRPr lang="en-US"/>
          </a:p>
        </p:txBody>
      </p:sp>
      <p:sp>
        <p:nvSpPr>
          <p:cNvPr id="33801" name="Text Box 7"/>
          <p:cNvSpPr txBox="1">
            <a:spLocks noChangeArrowheads="1"/>
          </p:cNvSpPr>
          <p:nvPr/>
        </p:nvSpPr>
        <p:spPr bwMode="auto">
          <a:xfrm>
            <a:off x="3232150" y="3429000"/>
            <a:ext cx="4872038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Make sure everyone reads before anyone writes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51F8FF5-E3E6-A24E-BFD3-59C5BD9FDE75}" type="slidenum">
              <a:rPr lang="en-US"/>
              <a:pPr/>
              <a:t>33</a:t>
            </a:fld>
            <a:endParaRPr 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Barrier Implementations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Cache coherence</a:t>
            </a:r>
          </a:p>
          <a:p>
            <a:pPr lvl="1"/>
            <a:r>
              <a:rPr lang="en-US"/>
              <a:t>Spin on locally-cached locations?</a:t>
            </a:r>
          </a:p>
          <a:p>
            <a:pPr lvl="1"/>
            <a:r>
              <a:rPr lang="en-US"/>
              <a:t>Spin on statically-defined locations?</a:t>
            </a:r>
          </a:p>
          <a:p>
            <a:r>
              <a:rPr lang="en-US"/>
              <a:t>Latency</a:t>
            </a:r>
          </a:p>
          <a:p>
            <a:pPr lvl="1"/>
            <a:r>
              <a:rPr lang="en-US"/>
              <a:t>How many steps?</a:t>
            </a:r>
          </a:p>
          <a:p>
            <a:r>
              <a:rPr lang="en-US"/>
              <a:t>Symmetry</a:t>
            </a:r>
          </a:p>
          <a:p>
            <a:pPr lvl="1"/>
            <a:r>
              <a:rPr lang="en-US"/>
              <a:t>Do all threads do the same thing?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6798060-6B2F-4948-9813-AACE0D27B0CE}" type="slidenum">
              <a:rPr lang="en-US"/>
              <a:pPr/>
              <a:t>34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Barriers</a:t>
            </a:r>
          </a:p>
        </p:txBody>
      </p:sp>
      <p:sp>
        <p:nvSpPr>
          <p:cNvPr id="35845" name="Rectangle 3"/>
          <p:cNvSpPr>
            <a:spLocks noChangeArrowheads="1"/>
          </p:cNvSpPr>
          <p:nvPr/>
        </p:nvSpPr>
        <p:spPr bwMode="auto">
          <a:xfrm>
            <a:off x="838200" y="1752600"/>
            <a:ext cx="7315200" cy="48942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  <a:latin typeface="Lucida Console" pitchFamily="-65" charset="0"/>
              </a:rPr>
              <a:t>public class</a:t>
            </a: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Barrier {</a:t>
            </a:r>
          </a:p>
          <a:p>
            <a:pPr algn="l">
              <a:spcBef>
                <a:spcPct val="0"/>
              </a:spcBef>
            </a:pP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AtomicInteger count;</a:t>
            </a:r>
          </a:p>
          <a:p>
            <a:pPr algn="l">
              <a:spcBef>
                <a:spcPct val="0"/>
              </a:spcBef>
            </a:pP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</a:t>
            </a:r>
            <a:r>
              <a:rPr lang="en-US">
                <a:solidFill>
                  <a:schemeClr val="tx1"/>
                </a:solidFill>
                <a:latin typeface="Lucida Console" pitchFamily="-65" charset="0"/>
              </a:rPr>
              <a:t>int</a:t>
            </a: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size;</a:t>
            </a:r>
          </a:p>
          <a:p>
            <a:pPr algn="l">
              <a:spcBef>
                <a:spcPct val="0"/>
              </a:spcBef>
            </a:pP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</a:t>
            </a:r>
            <a:r>
              <a:rPr lang="en-US">
                <a:solidFill>
                  <a:schemeClr val="tx1"/>
                </a:solidFill>
                <a:latin typeface="Lucida Console" pitchFamily="-65" charset="0"/>
              </a:rPr>
              <a:t>public</a:t>
            </a: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Barrier(</a:t>
            </a:r>
            <a:r>
              <a:rPr lang="en-US">
                <a:solidFill>
                  <a:schemeClr val="tx1"/>
                </a:solidFill>
                <a:latin typeface="Lucida Console" pitchFamily="-65" charset="0"/>
              </a:rPr>
              <a:t>int</a:t>
            </a: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n){</a:t>
            </a:r>
          </a:p>
          <a:p>
            <a:pPr algn="l">
              <a:spcBef>
                <a:spcPct val="0"/>
              </a:spcBef>
            </a:pP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 count = AtomicInteger(n);</a:t>
            </a:r>
          </a:p>
          <a:p>
            <a:pPr algn="l">
              <a:spcBef>
                <a:spcPct val="0"/>
              </a:spcBef>
            </a:pP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 size = n;</a:t>
            </a:r>
          </a:p>
          <a:p>
            <a:pPr algn="l">
              <a:spcBef>
                <a:spcPct val="0"/>
              </a:spcBef>
            </a:pP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}</a:t>
            </a:r>
          </a:p>
          <a:p>
            <a:pPr algn="l">
              <a:spcBef>
                <a:spcPct val="0"/>
              </a:spcBef>
            </a:pP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</a:t>
            </a:r>
            <a:r>
              <a:rPr lang="en-US">
                <a:solidFill>
                  <a:schemeClr val="tx1"/>
                </a:solidFill>
                <a:latin typeface="Lucida Console" pitchFamily="-65" charset="0"/>
              </a:rPr>
              <a:t>public void</a:t>
            </a: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await() {</a:t>
            </a:r>
          </a:p>
          <a:p>
            <a:pPr algn="l">
              <a:spcBef>
                <a:spcPct val="0"/>
              </a:spcBef>
            </a:pP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 </a:t>
            </a:r>
            <a:r>
              <a:rPr lang="en-US">
                <a:solidFill>
                  <a:schemeClr val="tx1"/>
                </a:solidFill>
                <a:latin typeface="Lucida Console" pitchFamily="-65" charset="0"/>
              </a:rPr>
              <a:t>if</a:t>
            </a: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(count.getAndDecrement()==1) {</a:t>
            </a:r>
          </a:p>
          <a:p>
            <a:pPr algn="l"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  <a:latin typeface="Lucida Console" pitchFamily="-65" charset="0"/>
              </a:rPr>
              <a:t>   </a:t>
            </a: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count.set(size);</a:t>
            </a:r>
          </a:p>
          <a:p>
            <a:pPr algn="l">
              <a:spcBef>
                <a:spcPct val="0"/>
              </a:spcBef>
            </a:pP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 } </a:t>
            </a:r>
            <a:r>
              <a:rPr lang="en-US">
                <a:solidFill>
                  <a:schemeClr val="tx1"/>
                </a:solidFill>
                <a:latin typeface="Lucida Console" pitchFamily="-65" charset="0"/>
              </a:rPr>
              <a:t>else</a:t>
            </a: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{</a:t>
            </a:r>
          </a:p>
          <a:p>
            <a:pPr algn="l">
              <a:spcBef>
                <a:spcPct val="0"/>
              </a:spcBef>
            </a:pP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  </a:t>
            </a:r>
            <a:r>
              <a:rPr lang="en-US">
                <a:solidFill>
                  <a:schemeClr val="tx1"/>
                </a:solidFill>
                <a:latin typeface="Lucida Console" pitchFamily="-65" charset="0"/>
              </a:rPr>
              <a:t>while</a:t>
            </a: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(count.get() != 0);</a:t>
            </a:r>
          </a:p>
          <a:p>
            <a:pPr algn="l">
              <a:spcBef>
                <a:spcPct val="0"/>
              </a:spcBef>
            </a:pP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}}}}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38200" y="1752600"/>
            <a:ext cx="7315200" cy="48942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public class Barrier 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AtomicInteger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count;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size;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public Barrier(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n){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count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AtomicInteger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(n);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size = n;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}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public void await() 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if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count.getAndDecrement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()==1) 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count.set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(size);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} else 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 while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count.get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() != 0);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}}}}</a:t>
            </a:r>
          </a:p>
        </p:txBody>
      </p:sp>
      <p:sp>
        <p:nvSpPr>
          <p:cNvPr id="36867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C9B007E-7E31-3E4A-9664-B9E92078BA63}" type="slidenum">
              <a:rPr lang="en-US"/>
              <a:pPr/>
              <a:t>35</a:t>
            </a:fld>
            <a:endParaRPr lang="en-US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Barriers</a:t>
            </a:r>
          </a:p>
        </p:txBody>
      </p:sp>
      <p:sp>
        <p:nvSpPr>
          <p:cNvPr id="36870" name="AutoShape 4"/>
          <p:cNvSpPr>
            <a:spLocks noChangeArrowheads="1"/>
          </p:cNvSpPr>
          <p:nvPr/>
        </p:nvSpPr>
        <p:spPr bwMode="auto">
          <a:xfrm>
            <a:off x="1028700" y="2176463"/>
            <a:ext cx="3873500" cy="444500"/>
          </a:xfrm>
          <a:prstGeom prst="wedgeRoundRectCallout">
            <a:avLst>
              <a:gd name="adj1" fmla="val 57338"/>
              <a:gd name="adj2" fmla="val 251787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/>
            <a:endParaRPr lang="en-US"/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4972050" y="3517900"/>
            <a:ext cx="3132138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Number threads not yet arrived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1752600"/>
            <a:ext cx="7315200" cy="48942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public class Barrier 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AtomicInteger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count;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size;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public Barrier(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n){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count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AtomicInteger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(n);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size = n;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}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public void await() 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if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count.getAndDecrement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()==1) 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count.set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(size);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} else 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 while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count.get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() != 0);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}}}}</a:t>
            </a:r>
          </a:p>
        </p:txBody>
      </p:sp>
      <p:sp>
        <p:nvSpPr>
          <p:cNvPr id="37891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AFBAE4E-A3D8-D147-9F2E-21730B69D386}" type="slidenum">
              <a:rPr lang="en-US"/>
              <a:pPr/>
              <a:t>36</a:t>
            </a:fld>
            <a:endParaRPr lang="en-US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Barriers</a:t>
            </a:r>
          </a:p>
        </p:txBody>
      </p:sp>
      <p:sp>
        <p:nvSpPr>
          <p:cNvPr id="37894" name="AutoShape 4"/>
          <p:cNvSpPr>
            <a:spLocks noChangeArrowheads="1"/>
          </p:cNvSpPr>
          <p:nvPr/>
        </p:nvSpPr>
        <p:spPr bwMode="auto">
          <a:xfrm>
            <a:off x="990600" y="2519363"/>
            <a:ext cx="2006600" cy="444500"/>
          </a:xfrm>
          <a:prstGeom prst="wedgeRoundRectCallout">
            <a:avLst>
              <a:gd name="adj1" fmla="val 177454"/>
              <a:gd name="adj2" fmla="val 80356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/>
            <a:endParaRPr lang="en-US"/>
          </a:p>
        </p:txBody>
      </p:sp>
      <p:sp>
        <p:nvSpPr>
          <p:cNvPr id="37895" name="Text Box 5"/>
          <p:cNvSpPr txBox="1">
            <a:spLocks noChangeArrowheads="1"/>
          </p:cNvSpPr>
          <p:nvPr/>
        </p:nvSpPr>
        <p:spPr bwMode="auto">
          <a:xfrm>
            <a:off x="4946650" y="2616200"/>
            <a:ext cx="3132138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/>
            <a:r>
              <a:rPr lang="en-US"/>
              <a:t>Number threads participating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1752600"/>
            <a:ext cx="7315200" cy="48942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public class Barrier 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AtomicInteger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count;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size;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public Barrier(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n){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 count =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AtomicInteger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(n);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 size = n;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}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public void await() 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if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count.getAndDecrement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()==1) 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count.set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(size);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} else 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 while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count.get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() != 0);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}}}}</a:t>
            </a:r>
          </a:p>
        </p:txBody>
      </p:sp>
      <p:sp>
        <p:nvSpPr>
          <p:cNvPr id="38915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364AC0A-0DAE-B74D-B3F9-BD9028ED6BBE}" type="slidenum">
              <a:rPr lang="en-US"/>
              <a:pPr/>
              <a:t>37</a:t>
            </a:fld>
            <a:endParaRPr lang="en-US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Barriers</a:t>
            </a:r>
          </a:p>
        </p:txBody>
      </p:sp>
      <p:sp>
        <p:nvSpPr>
          <p:cNvPr id="38918" name="AutoShape 4"/>
          <p:cNvSpPr>
            <a:spLocks noChangeArrowheads="1"/>
          </p:cNvSpPr>
          <p:nvPr/>
        </p:nvSpPr>
        <p:spPr bwMode="auto">
          <a:xfrm>
            <a:off x="1066800" y="3192463"/>
            <a:ext cx="5080000" cy="820737"/>
          </a:xfrm>
          <a:prstGeom prst="wedgeRoundRectCallout">
            <a:avLst>
              <a:gd name="adj1" fmla="val 48343"/>
              <a:gd name="adj2" fmla="val -149301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/>
            <a:endParaRPr lang="en-US"/>
          </a:p>
        </p:txBody>
      </p:sp>
      <p:sp>
        <p:nvSpPr>
          <p:cNvPr id="38919" name="Text Box 5"/>
          <p:cNvSpPr txBox="1">
            <a:spLocks noChangeArrowheads="1"/>
          </p:cNvSpPr>
          <p:nvPr/>
        </p:nvSpPr>
        <p:spPr bwMode="auto">
          <a:xfrm>
            <a:off x="4959350" y="1790700"/>
            <a:ext cx="313213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/>
            <a:r>
              <a:rPr lang="en-US"/>
              <a:t>Initialization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1752600"/>
            <a:ext cx="7315200" cy="48942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public class Barrier 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AtomicInteger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count;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size;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public Barrier(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n){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count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AtomicInteger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(n);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size = n;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}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public void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await() 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if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count.getAndDecrement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()==1) 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count.set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(size);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} else 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 while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count.get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() != 0);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}}}}</a:t>
            </a:r>
          </a:p>
        </p:txBody>
      </p:sp>
      <p:sp>
        <p:nvSpPr>
          <p:cNvPr id="39939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46E206-22E1-8C47-A9FB-34146E56FBAC}" type="slidenum">
              <a:rPr lang="en-US"/>
              <a:pPr/>
              <a:t>38</a:t>
            </a:fld>
            <a:endParaRPr lang="en-US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Barriers</a:t>
            </a:r>
          </a:p>
        </p:txBody>
      </p:sp>
      <p:sp>
        <p:nvSpPr>
          <p:cNvPr id="39942" name="AutoShape 4"/>
          <p:cNvSpPr>
            <a:spLocks noChangeArrowheads="1"/>
          </p:cNvSpPr>
          <p:nvPr/>
        </p:nvSpPr>
        <p:spPr bwMode="auto">
          <a:xfrm>
            <a:off x="1003300" y="4348163"/>
            <a:ext cx="4152900" cy="444500"/>
          </a:xfrm>
          <a:prstGeom prst="wedgeRoundRectCallout">
            <a:avLst>
              <a:gd name="adj1" fmla="val 84102"/>
              <a:gd name="adj2" fmla="val -402500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/>
            <a:endParaRPr lang="en-US"/>
          </a:p>
        </p:txBody>
      </p:sp>
      <p:sp>
        <p:nvSpPr>
          <p:cNvPr id="39943" name="Text Box 5"/>
          <p:cNvSpPr txBox="1">
            <a:spLocks noChangeArrowheads="1"/>
          </p:cNvSpPr>
          <p:nvPr/>
        </p:nvSpPr>
        <p:spPr bwMode="auto">
          <a:xfrm>
            <a:off x="5264150" y="2133600"/>
            <a:ext cx="313213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/>
            <a:r>
              <a:rPr lang="en-US"/>
              <a:t>Principal method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1752600"/>
            <a:ext cx="7315200" cy="48942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public class Barrier 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AtomicInteger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count;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size;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public Barrier(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n){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count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AtomicInteger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(n);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size = n;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}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public void await() 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if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count.getAndDecrement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()==1) 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count.set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(size);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} else 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 while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count.get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() != 0);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}}}}</a:t>
            </a:r>
          </a:p>
        </p:txBody>
      </p:sp>
      <p:sp>
        <p:nvSpPr>
          <p:cNvPr id="40963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20E45C1-5859-3647-8DBD-0EF8F23C3C13}" type="slidenum">
              <a:rPr lang="en-US"/>
              <a:pPr/>
              <a:t>39</a:t>
            </a:fld>
            <a:endParaRPr lang="en-US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Barriers</a:t>
            </a:r>
          </a:p>
        </p:txBody>
      </p:sp>
      <p:sp>
        <p:nvSpPr>
          <p:cNvPr id="40966" name="AutoShape 4"/>
          <p:cNvSpPr>
            <a:spLocks noChangeArrowheads="1"/>
          </p:cNvSpPr>
          <p:nvPr/>
        </p:nvSpPr>
        <p:spPr bwMode="auto">
          <a:xfrm>
            <a:off x="1028700" y="4741863"/>
            <a:ext cx="6451600" cy="749300"/>
          </a:xfrm>
          <a:prstGeom prst="wedgeRoundRectCallout">
            <a:avLst>
              <a:gd name="adj1" fmla="val 31569"/>
              <a:gd name="adj2" fmla="val -259111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/>
            <a:endParaRPr lang="en-US"/>
          </a:p>
        </p:txBody>
      </p:sp>
      <p:sp>
        <p:nvSpPr>
          <p:cNvPr id="40967" name="Text Box 5"/>
          <p:cNvSpPr txBox="1">
            <a:spLocks noChangeArrowheads="1"/>
          </p:cNvSpPr>
          <p:nvPr/>
        </p:nvSpPr>
        <p:spPr bwMode="auto">
          <a:xfrm>
            <a:off x="4527550" y="1790700"/>
            <a:ext cx="3652838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/>
            <a:r>
              <a:rPr lang="en-US"/>
              <a:t>If I’m last, reset fields for next time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F1E7FC7-0804-DA40-B145-2E0B7BDAA3B4}" type="slidenum">
              <a:rPr lang="en-US"/>
              <a:pPr/>
              <a:t>4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Video Game</a:t>
            </a: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838200" y="1752600"/>
            <a:ext cx="7315200" cy="17716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Arial" pitchFamily="-65" charset="0"/>
              </a:rPr>
              <a:t>while</a:t>
            </a:r>
            <a:r>
              <a:rPr lang="en-US">
                <a:solidFill>
                  <a:srgbClr val="0000FF"/>
                </a:solidFill>
                <a:latin typeface="Arial" pitchFamily="-65" charset="0"/>
              </a:rPr>
              <a:t> (</a:t>
            </a:r>
            <a:r>
              <a:rPr lang="en-US">
                <a:solidFill>
                  <a:schemeClr val="tx1"/>
                </a:solidFill>
                <a:latin typeface="Arial" pitchFamily="-65" charset="0"/>
              </a:rPr>
              <a:t>true</a:t>
            </a:r>
            <a:r>
              <a:rPr lang="en-US">
                <a:solidFill>
                  <a:srgbClr val="0000FF"/>
                </a:solidFill>
                <a:latin typeface="Arial" pitchFamily="-65" charset="0"/>
              </a:rPr>
              <a:t>) {</a:t>
            </a:r>
          </a:p>
          <a:p>
            <a:pPr algn="l"/>
            <a:r>
              <a:rPr lang="en-US">
                <a:solidFill>
                  <a:srgbClr val="0000FF"/>
                </a:solidFill>
                <a:latin typeface="Arial" pitchFamily="-65" charset="0"/>
              </a:rPr>
              <a:t>  frame.prepare();</a:t>
            </a:r>
          </a:p>
          <a:p>
            <a:pPr algn="l"/>
            <a:r>
              <a:rPr lang="en-US">
                <a:solidFill>
                  <a:srgbClr val="0000FF"/>
                </a:solidFill>
                <a:latin typeface="Arial" pitchFamily="-65" charset="0"/>
              </a:rPr>
              <a:t>  frame.display();</a:t>
            </a:r>
          </a:p>
          <a:p>
            <a:pPr algn="l"/>
            <a:r>
              <a:rPr lang="en-US">
                <a:solidFill>
                  <a:srgbClr val="0000FF"/>
                </a:solidFill>
                <a:latin typeface="Arial" pitchFamily="-65" charset="0"/>
              </a:rPr>
              <a:t>  }</a:t>
            </a:r>
          </a:p>
        </p:txBody>
      </p:sp>
      <p:sp>
        <p:nvSpPr>
          <p:cNvPr id="512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2600" y="3911600"/>
            <a:ext cx="7772400" cy="2159000"/>
          </a:xfrm>
        </p:spPr>
        <p:txBody>
          <a:bodyPr/>
          <a:lstStyle/>
          <a:p>
            <a:r>
              <a:rPr lang="en-US"/>
              <a:t>What about overlapping work?</a:t>
            </a:r>
          </a:p>
          <a:p>
            <a:pPr lvl="1"/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thread displays frame</a:t>
            </a:r>
          </a:p>
          <a:p>
            <a:pPr lvl="1"/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prepares next frame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1752600"/>
            <a:ext cx="7315200" cy="48942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public class Barrier 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AtomicInteger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count;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size;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public Barrier(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n){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count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AtomicInteger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(n);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size = n;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}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public void await() 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if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count.getAndDecrement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()==1) 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count.set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(size);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 } 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else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while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count.get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() != 0);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}}}}</a:t>
            </a:r>
          </a:p>
        </p:txBody>
      </p:sp>
      <p:sp>
        <p:nvSpPr>
          <p:cNvPr id="41987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FE41E6-8DCB-024F-9C41-D84FB525B9CE}" type="slidenum">
              <a:rPr lang="en-US"/>
              <a:pPr/>
              <a:t>40</a:t>
            </a:fld>
            <a:endParaRPr lang="en-US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Barriers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1028700" y="5440363"/>
            <a:ext cx="5334000" cy="749300"/>
          </a:xfrm>
          <a:prstGeom prst="wedgeRoundRectCallout">
            <a:avLst>
              <a:gd name="adj1" fmla="val 32162"/>
              <a:gd name="adj2" fmla="val -369282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/>
            <a:endParaRPr lang="en-US"/>
          </a:p>
        </p:txBody>
      </p:sp>
      <p:sp>
        <p:nvSpPr>
          <p:cNvPr id="41991" name="Text Box 5"/>
          <p:cNvSpPr txBox="1">
            <a:spLocks noChangeArrowheads="1"/>
          </p:cNvSpPr>
          <p:nvPr/>
        </p:nvSpPr>
        <p:spPr bwMode="auto">
          <a:xfrm>
            <a:off x="4425950" y="2120900"/>
            <a:ext cx="3652838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/>
            <a:r>
              <a:rPr lang="en-US"/>
              <a:t>Otherwise, wait for everyone else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ChangeArrowheads="1"/>
          </p:cNvSpPr>
          <p:nvPr/>
        </p:nvSpPr>
        <p:spPr bwMode="auto">
          <a:xfrm>
            <a:off x="838200" y="1752600"/>
            <a:ext cx="7315200" cy="48942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  <a:latin typeface="Lucida Console" pitchFamily="-65" charset="0"/>
              </a:rPr>
              <a:t>public class</a:t>
            </a: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Barrier {</a:t>
            </a:r>
          </a:p>
          <a:p>
            <a:pPr algn="l">
              <a:spcBef>
                <a:spcPct val="0"/>
              </a:spcBef>
            </a:pP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AtomicInteger count;</a:t>
            </a:r>
          </a:p>
          <a:p>
            <a:pPr algn="l">
              <a:spcBef>
                <a:spcPct val="0"/>
              </a:spcBef>
            </a:pP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</a:t>
            </a:r>
            <a:r>
              <a:rPr lang="en-US">
                <a:solidFill>
                  <a:schemeClr val="tx1"/>
                </a:solidFill>
                <a:latin typeface="Lucida Console" pitchFamily="-65" charset="0"/>
              </a:rPr>
              <a:t>int</a:t>
            </a: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size;</a:t>
            </a:r>
          </a:p>
          <a:p>
            <a:pPr algn="l">
              <a:spcBef>
                <a:spcPct val="0"/>
              </a:spcBef>
            </a:pP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</a:t>
            </a:r>
            <a:r>
              <a:rPr lang="en-US">
                <a:solidFill>
                  <a:schemeClr val="tx1"/>
                </a:solidFill>
                <a:latin typeface="Lucida Console" pitchFamily="-65" charset="0"/>
              </a:rPr>
              <a:t>public</a:t>
            </a: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Barrier(</a:t>
            </a:r>
            <a:r>
              <a:rPr lang="en-US">
                <a:solidFill>
                  <a:schemeClr val="tx1"/>
                </a:solidFill>
                <a:latin typeface="Lucida Console" pitchFamily="-65" charset="0"/>
              </a:rPr>
              <a:t>int</a:t>
            </a: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n){</a:t>
            </a:r>
          </a:p>
          <a:p>
            <a:pPr algn="l">
              <a:spcBef>
                <a:spcPct val="0"/>
              </a:spcBef>
            </a:pP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 count = AtomicInteger(n);</a:t>
            </a:r>
          </a:p>
          <a:p>
            <a:pPr algn="l">
              <a:spcBef>
                <a:spcPct val="0"/>
              </a:spcBef>
            </a:pP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 size = n;</a:t>
            </a:r>
          </a:p>
          <a:p>
            <a:pPr algn="l">
              <a:spcBef>
                <a:spcPct val="0"/>
              </a:spcBef>
            </a:pP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}</a:t>
            </a:r>
          </a:p>
          <a:p>
            <a:pPr algn="l">
              <a:spcBef>
                <a:spcPct val="0"/>
              </a:spcBef>
            </a:pP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</a:t>
            </a:r>
            <a:r>
              <a:rPr lang="en-US">
                <a:solidFill>
                  <a:schemeClr val="tx1"/>
                </a:solidFill>
                <a:latin typeface="Lucida Console" pitchFamily="-65" charset="0"/>
              </a:rPr>
              <a:t>public void</a:t>
            </a: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await() {</a:t>
            </a:r>
          </a:p>
          <a:p>
            <a:pPr algn="l">
              <a:spcBef>
                <a:spcPct val="0"/>
              </a:spcBef>
            </a:pP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 </a:t>
            </a:r>
            <a:r>
              <a:rPr lang="en-US">
                <a:solidFill>
                  <a:schemeClr val="tx1"/>
                </a:solidFill>
                <a:latin typeface="Lucida Console" pitchFamily="-65" charset="0"/>
              </a:rPr>
              <a:t>if</a:t>
            </a: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(count.getAndDecrement()==1) {</a:t>
            </a:r>
          </a:p>
          <a:p>
            <a:pPr algn="l"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  <a:latin typeface="Lucida Console" pitchFamily="-65" charset="0"/>
              </a:rPr>
              <a:t>   </a:t>
            </a: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count.set(size);</a:t>
            </a:r>
          </a:p>
          <a:p>
            <a:pPr algn="l">
              <a:spcBef>
                <a:spcPct val="0"/>
              </a:spcBef>
            </a:pP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 } </a:t>
            </a:r>
            <a:r>
              <a:rPr lang="en-US">
                <a:solidFill>
                  <a:schemeClr val="tx1"/>
                </a:solidFill>
                <a:latin typeface="Lucida Console" pitchFamily="-65" charset="0"/>
              </a:rPr>
              <a:t>else</a:t>
            </a: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{</a:t>
            </a:r>
          </a:p>
          <a:p>
            <a:pPr algn="l">
              <a:spcBef>
                <a:spcPct val="0"/>
              </a:spcBef>
            </a:pP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  </a:t>
            </a:r>
            <a:r>
              <a:rPr lang="en-US">
                <a:solidFill>
                  <a:schemeClr val="tx1"/>
                </a:solidFill>
                <a:latin typeface="Lucida Console" pitchFamily="-65" charset="0"/>
              </a:rPr>
              <a:t>while</a:t>
            </a: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(count.get() != 0);</a:t>
            </a:r>
          </a:p>
          <a:p>
            <a:pPr algn="l">
              <a:spcBef>
                <a:spcPct val="0"/>
              </a:spcBef>
            </a:pP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}}}}</a:t>
            </a:r>
          </a:p>
        </p:txBody>
      </p:sp>
      <p:sp>
        <p:nvSpPr>
          <p:cNvPr id="43011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DD8E68A-63CA-194F-BCC3-EE2C8B12E876}" type="slidenum">
              <a:rPr lang="en-US"/>
              <a:pPr/>
              <a:t>41</a:t>
            </a:fld>
            <a:endParaRPr lang="en-US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Barriers</a:t>
            </a: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1531938" y="3598863"/>
            <a:ext cx="5175250" cy="536575"/>
          </a:xfrm>
          <a:prstGeom prst="roundRect">
            <a:avLst>
              <a:gd name="adj" fmla="val 16667"/>
            </a:avLst>
          </a:prstGeom>
          <a:solidFill>
            <a:srgbClr val="CCFFCC">
              <a:alpha val="79999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What’s wrong with this protocol?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96933C0-8AFD-3F4D-B693-E9F781A31464}" type="slidenum">
              <a:rPr lang="en-US"/>
              <a:pPr/>
              <a:t>42</a:t>
            </a:fld>
            <a:endParaRPr 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Reuse</a:t>
            </a:r>
          </a:p>
        </p:txBody>
      </p:sp>
      <p:sp>
        <p:nvSpPr>
          <p:cNvPr id="44037" name="Rectangle 3"/>
          <p:cNvSpPr>
            <a:spLocks noChangeArrowheads="1"/>
          </p:cNvSpPr>
          <p:nvPr/>
        </p:nvSpPr>
        <p:spPr bwMode="auto">
          <a:xfrm>
            <a:off x="838200" y="1752600"/>
            <a:ext cx="7315200" cy="26543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>
                <a:solidFill>
                  <a:srgbClr val="0000FF"/>
                </a:solidFill>
                <a:latin typeface="Lucida Console" pitchFamily="-65" charset="0"/>
              </a:rPr>
              <a:t>Barrier b = </a:t>
            </a:r>
            <a:r>
              <a:rPr lang="en-US" sz="2800">
                <a:solidFill>
                  <a:schemeClr val="tx1"/>
                </a:solidFill>
                <a:latin typeface="Lucida Console" pitchFamily="-65" charset="0"/>
              </a:rPr>
              <a:t>new</a:t>
            </a:r>
            <a:r>
              <a:rPr lang="en-US" sz="2800">
                <a:solidFill>
                  <a:srgbClr val="0000FF"/>
                </a:solidFill>
                <a:latin typeface="Lucida Console" pitchFamily="-65" charset="0"/>
              </a:rPr>
              <a:t> Barrier(n);</a:t>
            </a:r>
          </a:p>
          <a:p>
            <a:pPr algn="l">
              <a:spcBef>
                <a:spcPct val="0"/>
              </a:spcBef>
            </a:pPr>
            <a:r>
              <a:rPr lang="en-US" sz="2800">
                <a:solidFill>
                  <a:schemeClr val="tx1"/>
                </a:solidFill>
                <a:latin typeface="Lucida Console" pitchFamily="-65" charset="0"/>
              </a:rPr>
              <a:t>while</a:t>
            </a:r>
            <a:r>
              <a:rPr lang="en-US" sz="2800">
                <a:solidFill>
                  <a:srgbClr val="0000FF"/>
                </a:solidFill>
                <a:latin typeface="Lucida Console" pitchFamily="-65" charset="0"/>
              </a:rPr>
              <a:t> ( mumble() ) {</a:t>
            </a:r>
          </a:p>
          <a:p>
            <a:pPr algn="l">
              <a:spcBef>
                <a:spcPct val="0"/>
              </a:spcBef>
            </a:pPr>
            <a:r>
              <a:rPr lang="en-US" sz="2800">
                <a:solidFill>
                  <a:srgbClr val="0000FF"/>
                </a:solidFill>
                <a:latin typeface="Lucida Console" pitchFamily="-65" charset="0"/>
              </a:rPr>
              <a:t> work();</a:t>
            </a:r>
          </a:p>
          <a:p>
            <a:pPr algn="l">
              <a:spcBef>
                <a:spcPct val="0"/>
              </a:spcBef>
            </a:pPr>
            <a:r>
              <a:rPr lang="en-US" sz="2800">
                <a:solidFill>
                  <a:srgbClr val="0000FF"/>
                </a:solidFill>
                <a:latin typeface="Lucida Console" pitchFamily="-65" charset="0"/>
              </a:rPr>
              <a:t> b.await()</a:t>
            </a:r>
          </a:p>
          <a:p>
            <a:pPr algn="l">
              <a:spcBef>
                <a:spcPct val="0"/>
              </a:spcBef>
            </a:pPr>
            <a:r>
              <a:rPr lang="en-US" sz="2800">
                <a:solidFill>
                  <a:srgbClr val="0000FF"/>
                </a:solidFill>
                <a:latin typeface="Lucida Console" pitchFamily="-65" charset="0"/>
              </a:rPr>
              <a:t>}</a:t>
            </a:r>
          </a:p>
          <a:p>
            <a:pPr algn="l">
              <a:spcBef>
                <a:spcPct val="0"/>
              </a:spcBef>
            </a:pPr>
            <a:endParaRPr lang="en-US" sz="2800">
              <a:solidFill>
                <a:srgbClr val="0000FF"/>
              </a:solidFill>
              <a:latin typeface="Lucida Console" pitchFamily="-65" charset="0"/>
            </a:endParaRPr>
          </a:p>
        </p:txBody>
      </p:sp>
      <p:sp>
        <p:nvSpPr>
          <p:cNvPr id="1003524" name="AutoShape 4"/>
          <p:cNvSpPr>
            <a:spLocks noChangeArrowheads="1"/>
          </p:cNvSpPr>
          <p:nvPr/>
        </p:nvSpPr>
        <p:spPr bwMode="auto">
          <a:xfrm>
            <a:off x="1066800" y="2628900"/>
            <a:ext cx="1663700" cy="457200"/>
          </a:xfrm>
          <a:prstGeom prst="wedgeRoundRectCallout">
            <a:avLst>
              <a:gd name="adj1" fmla="val 115171"/>
              <a:gd name="adj2" fmla="val -19444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/>
            <a:endParaRPr lang="en-US"/>
          </a:p>
        </p:txBody>
      </p:sp>
      <p:sp>
        <p:nvSpPr>
          <p:cNvPr id="1003525" name="Text Box 5"/>
          <p:cNvSpPr txBox="1">
            <a:spLocks noChangeArrowheads="1"/>
          </p:cNvSpPr>
          <p:nvPr/>
        </p:nvSpPr>
        <p:spPr bwMode="auto">
          <a:xfrm>
            <a:off x="4052888" y="2573338"/>
            <a:ext cx="1376362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/>
            <a:r>
              <a:rPr lang="en-US"/>
              <a:t>Do work</a:t>
            </a:r>
          </a:p>
        </p:txBody>
      </p:sp>
      <p:sp>
        <p:nvSpPr>
          <p:cNvPr id="1003526" name="AutoShape 6"/>
          <p:cNvSpPr>
            <a:spLocks noChangeArrowheads="1"/>
          </p:cNvSpPr>
          <p:nvPr/>
        </p:nvSpPr>
        <p:spPr bwMode="auto">
          <a:xfrm>
            <a:off x="1054100" y="3098800"/>
            <a:ext cx="2032000" cy="469900"/>
          </a:xfrm>
          <a:prstGeom prst="wedgeRoundRectCallout">
            <a:avLst>
              <a:gd name="adj1" fmla="val 83361"/>
              <a:gd name="adj2" fmla="val -22972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/>
            <a:endParaRPr lang="en-US"/>
          </a:p>
        </p:txBody>
      </p:sp>
      <p:sp>
        <p:nvSpPr>
          <p:cNvPr id="1003527" name="Text Box 7"/>
          <p:cNvSpPr txBox="1">
            <a:spLocks noChangeArrowheads="1"/>
          </p:cNvSpPr>
          <p:nvPr/>
        </p:nvSpPr>
        <p:spPr bwMode="auto">
          <a:xfrm>
            <a:off x="3852863" y="3017838"/>
            <a:ext cx="18796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/>
            <a:r>
              <a:rPr lang="en-US"/>
              <a:t>synchronize</a:t>
            </a:r>
          </a:p>
        </p:txBody>
      </p:sp>
      <p:sp>
        <p:nvSpPr>
          <p:cNvPr id="1003528" name="AutoShape 8"/>
          <p:cNvSpPr>
            <a:spLocks noChangeArrowheads="1"/>
          </p:cNvSpPr>
          <p:nvPr/>
        </p:nvSpPr>
        <p:spPr bwMode="auto">
          <a:xfrm>
            <a:off x="927100" y="2489200"/>
            <a:ext cx="4838700" cy="1155700"/>
          </a:xfrm>
          <a:prstGeom prst="wedgeRoundRectCallout">
            <a:avLst>
              <a:gd name="adj1" fmla="val 71356"/>
              <a:gd name="adj2" fmla="val 1648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/>
            <a:endParaRPr lang="en-US"/>
          </a:p>
        </p:txBody>
      </p:sp>
      <p:sp>
        <p:nvSpPr>
          <p:cNvPr id="1003529" name="Text Box 9"/>
          <p:cNvSpPr txBox="1">
            <a:spLocks noChangeArrowheads="1"/>
          </p:cNvSpPr>
          <p:nvPr/>
        </p:nvSpPr>
        <p:spPr bwMode="auto">
          <a:xfrm>
            <a:off x="6915150" y="2789238"/>
            <a:ext cx="11461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/>
            <a:r>
              <a:rPr lang="en-US"/>
              <a:t>repeat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0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0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0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0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0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24" grpId="0" animBg="1"/>
      <p:bldP spid="1003525" grpId="0"/>
      <p:bldP spid="1003526" grpId="0" animBg="1"/>
      <p:bldP spid="1003527" grpId="0"/>
      <p:bldP spid="1003528" grpId="0" animBg="1"/>
      <p:bldP spid="100352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ChangeArrowheads="1"/>
          </p:cNvSpPr>
          <p:nvPr/>
        </p:nvSpPr>
        <p:spPr bwMode="auto">
          <a:xfrm>
            <a:off x="838200" y="1752600"/>
            <a:ext cx="7315200" cy="48942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  <a:latin typeface="Lucida Console" pitchFamily="-65" charset="0"/>
              </a:rPr>
              <a:t>public class</a:t>
            </a: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Barrier {</a:t>
            </a:r>
          </a:p>
          <a:p>
            <a:pPr algn="l">
              <a:spcBef>
                <a:spcPct val="0"/>
              </a:spcBef>
            </a:pP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AtomicInteger count;</a:t>
            </a:r>
          </a:p>
          <a:p>
            <a:pPr algn="l">
              <a:spcBef>
                <a:spcPct val="0"/>
              </a:spcBef>
            </a:pP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</a:t>
            </a:r>
            <a:r>
              <a:rPr lang="en-US">
                <a:solidFill>
                  <a:schemeClr val="tx1"/>
                </a:solidFill>
                <a:latin typeface="Lucida Console" pitchFamily="-65" charset="0"/>
              </a:rPr>
              <a:t>int</a:t>
            </a: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size;</a:t>
            </a:r>
          </a:p>
          <a:p>
            <a:pPr algn="l">
              <a:spcBef>
                <a:spcPct val="0"/>
              </a:spcBef>
            </a:pP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</a:t>
            </a:r>
            <a:r>
              <a:rPr lang="en-US">
                <a:solidFill>
                  <a:schemeClr val="tx1"/>
                </a:solidFill>
                <a:latin typeface="Lucida Console" pitchFamily="-65" charset="0"/>
              </a:rPr>
              <a:t>public</a:t>
            </a: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Barrier(</a:t>
            </a:r>
            <a:r>
              <a:rPr lang="en-US">
                <a:solidFill>
                  <a:schemeClr val="tx1"/>
                </a:solidFill>
                <a:latin typeface="Lucida Console" pitchFamily="-65" charset="0"/>
              </a:rPr>
              <a:t>int</a:t>
            </a: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n){</a:t>
            </a:r>
          </a:p>
          <a:p>
            <a:pPr algn="l">
              <a:spcBef>
                <a:spcPct val="0"/>
              </a:spcBef>
            </a:pP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 count = AtomicInteger(n);</a:t>
            </a:r>
          </a:p>
          <a:p>
            <a:pPr algn="l">
              <a:spcBef>
                <a:spcPct val="0"/>
              </a:spcBef>
            </a:pP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 size = n;</a:t>
            </a:r>
          </a:p>
          <a:p>
            <a:pPr algn="l">
              <a:spcBef>
                <a:spcPct val="0"/>
              </a:spcBef>
            </a:pP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}</a:t>
            </a:r>
          </a:p>
          <a:p>
            <a:pPr algn="l">
              <a:spcBef>
                <a:spcPct val="0"/>
              </a:spcBef>
            </a:pP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</a:t>
            </a:r>
            <a:r>
              <a:rPr lang="en-US">
                <a:solidFill>
                  <a:schemeClr val="tx1"/>
                </a:solidFill>
                <a:latin typeface="Lucida Console" pitchFamily="-65" charset="0"/>
              </a:rPr>
              <a:t>public void</a:t>
            </a: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await() {</a:t>
            </a:r>
          </a:p>
          <a:p>
            <a:pPr algn="l">
              <a:spcBef>
                <a:spcPct val="0"/>
              </a:spcBef>
            </a:pP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 </a:t>
            </a:r>
            <a:r>
              <a:rPr lang="en-US">
                <a:solidFill>
                  <a:schemeClr val="tx1"/>
                </a:solidFill>
                <a:latin typeface="Lucida Console" pitchFamily="-65" charset="0"/>
              </a:rPr>
              <a:t>if</a:t>
            </a: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(count.getAndDecrement()==1) {</a:t>
            </a:r>
          </a:p>
          <a:p>
            <a:pPr algn="l"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  <a:latin typeface="Lucida Console" pitchFamily="-65" charset="0"/>
              </a:rPr>
              <a:t>   </a:t>
            </a: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count.set(size);</a:t>
            </a:r>
          </a:p>
          <a:p>
            <a:pPr algn="l">
              <a:spcBef>
                <a:spcPct val="0"/>
              </a:spcBef>
            </a:pP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 } </a:t>
            </a:r>
            <a:r>
              <a:rPr lang="en-US">
                <a:solidFill>
                  <a:schemeClr val="tx1"/>
                </a:solidFill>
                <a:latin typeface="Lucida Console" pitchFamily="-65" charset="0"/>
              </a:rPr>
              <a:t>else</a:t>
            </a: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{</a:t>
            </a:r>
          </a:p>
          <a:p>
            <a:pPr algn="l">
              <a:spcBef>
                <a:spcPct val="0"/>
              </a:spcBef>
            </a:pP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  </a:t>
            </a:r>
            <a:r>
              <a:rPr lang="en-US">
                <a:solidFill>
                  <a:schemeClr val="tx1"/>
                </a:solidFill>
                <a:latin typeface="Lucida Console" pitchFamily="-65" charset="0"/>
              </a:rPr>
              <a:t>while</a:t>
            </a: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(count.get() != 0);</a:t>
            </a:r>
          </a:p>
          <a:p>
            <a:pPr algn="l">
              <a:spcBef>
                <a:spcPct val="0"/>
              </a:spcBef>
            </a:pPr>
            <a:r>
              <a:rPr lang="en-US">
                <a:solidFill>
                  <a:srgbClr val="0000FF"/>
                </a:solidFill>
                <a:latin typeface="Lucida Console" pitchFamily="-65" charset="0"/>
              </a:rPr>
              <a:t> }}}}</a:t>
            </a:r>
          </a:p>
        </p:txBody>
      </p:sp>
      <p:sp>
        <p:nvSpPr>
          <p:cNvPr id="45059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EBC79E9-A2AE-EB40-99AF-DEA80C0A4DC3}" type="slidenum">
              <a:rPr lang="en-US"/>
              <a:pPr/>
              <a:t>43</a:t>
            </a:fld>
            <a:endParaRPr lang="en-US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Barriers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838200" y="1752600"/>
            <a:ext cx="7315200" cy="48942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public class Barrier 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AtomicInteger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count;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size;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public Barrier(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n){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count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AtomicInteger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(n);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size = n;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}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public void await() 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if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count.getAndDecrement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()==1) 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count.set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(size);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} else 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while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count.get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() != 0);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}}}}</a:t>
            </a:r>
          </a:p>
        </p:txBody>
      </p:sp>
      <p:sp>
        <p:nvSpPr>
          <p:cNvPr id="46083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8D3D816-8DBB-E144-8723-7D505FE845F6}" type="slidenum">
              <a:rPr lang="en-US"/>
              <a:pPr/>
              <a:t>44</a:t>
            </a:fld>
            <a:endParaRPr lang="en-US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Barriers</a:t>
            </a:r>
          </a:p>
        </p:txBody>
      </p:sp>
      <p:grpSp>
        <p:nvGrpSpPr>
          <p:cNvPr id="46086" name="Group 4"/>
          <p:cNvGrpSpPr>
            <a:grpSpLocks/>
          </p:cNvGrpSpPr>
          <p:nvPr/>
        </p:nvGrpSpPr>
        <p:grpSpPr bwMode="auto">
          <a:xfrm flipH="1">
            <a:off x="6877050" y="3446463"/>
            <a:ext cx="1206500" cy="1189037"/>
            <a:chOff x="1584" y="816"/>
            <a:chExt cx="912" cy="816"/>
          </a:xfrm>
        </p:grpSpPr>
        <p:sp>
          <p:nvSpPr>
            <p:cNvPr id="46089" name="Freeform 5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90" name="Freeform 6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91" name="Freeform 7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92" name="Freeform 8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93" name="Freeform 9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94" name="Freeform 10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95" name="Freeform 11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96" name="Freeform 12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97" name="Freeform 13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087" name="AutoShape 14"/>
          <p:cNvSpPr>
            <a:spLocks noChangeArrowheads="1"/>
          </p:cNvSpPr>
          <p:nvPr/>
        </p:nvSpPr>
        <p:spPr bwMode="auto">
          <a:xfrm>
            <a:off x="1371600" y="5765800"/>
            <a:ext cx="6007100" cy="431800"/>
          </a:xfrm>
          <a:prstGeom prst="wedgeRoundRectCallout">
            <a:avLst>
              <a:gd name="adj1" fmla="val 45324"/>
              <a:gd name="adj2" fmla="val -363532"/>
              <a:gd name="adj3" fmla="val 16667"/>
            </a:avLst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8" name="AutoShape 15"/>
          <p:cNvSpPr>
            <a:spLocks noChangeArrowheads="1"/>
          </p:cNvSpPr>
          <p:nvPr/>
        </p:nvSpPr>
        <p:spPr bwMode="auto">
          <a:xfrm>
            <a:off x="4140200" y="2019300"/>
            <a:ext cx="3530600" cy="1079500"/>
          </a:xfrm>
          <a:prstGeom prst="cloudCallout">
            <a:avLst>
              <a:gd name="adj1" fmla="val 17491"/>
              <a:gd name="adj2" fmla="val 70440"/>
            </a:avLst>
          </a:prstGeom>
          <a:solidFill>
            <a:srgbClr val="FFFFCC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>
                <a:solidFill>
                  <a:schemeClr val="accent1"/>
                </a:solidFill>
              </a:rPr>
              <a:t>Waiting for Phase 1 to finish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990600" y="1905000"/>
            <a:ext cx="7315200" cy="48942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public class Barrier 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AtomicInteger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count;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size;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public Barrier(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n){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count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AtomicInteger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(n);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size = n;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}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public void await() 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if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count.getAndDecrement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()==1) 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count.set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(size);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} else 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while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count.get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() != 0);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}}}}</a:t>
            </a:r>
          </a:p>
        </p:txBody>
      </p:sp>
      <p:sp>
        <p:nvSpPr>
          <p:cNvPr id="47107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E9876AB-D3A8-5844-BCDB-8A22DD76E9FB}" type="slidenum">
              <a:rPr lang="en-US"/>
              <a:pPr/>
              <a:t>45</a:t>
            </a:fld>
            <a:endParaRPr lang="en-US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Barriers</a:t>
            </a:r>
          </a:p>
        </p:txBody>
      </p:sp>
      <p:grpSp>
        <p:nvGrpSpPr>
          <p:cNvPr id="47110" name="Group 4"/>
          <p:cNvGrpSpPr>
            <a:grpSpLocks/>
          </p:cNvGrpSpPr>
          <p:nvPr/>
        </p:nvGrpSpPr>
        <p:grpSpPr bwMode="auto">
          <a:xfrm flipH="1">
            <a:off x="6877050" y="3446463"/>
            <a:ext cx="1206500" cy="1189037"/>
            <a:chOff x="1584" y="816"/>
            <a:chExt cx="912" cy="816"/>
          </a:xfrm>
        </p:grpSpPr>
        <p:sp>
          <p:nvSpPr>
            <p:cNvPr id="47125" name="Freeform 5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26" name="Freeform 6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27" name="Freeform 7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28" name="Freeform 8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29" name="Freeform 9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30" name="Freeform 10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31" name="Freeform 11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32" name="Freeform 12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33" name="Freeform 13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111" name="AutoShape 14"/>
          <p:cNvSpPr>
            <a:spLocks noChangeArrowheads="1"/>
          </p:cNvSpPr>
          <p:nvPr/>
        </p:nvSpPr>
        <p:spPr bwMode="auto">
          <a:xfrm>
            <a:off x="1447800" y="5943600"/>
            <a:ext cx="6007100" cy="406400"/>
          </a:xfrm>
          <a:prstGeom prst="wedgeRoundRectCallout">
            <a:avLst>
              <a:gd name="adj1" fmla="val 43634"/>
              <a:gd name="adj2" fmla="val -428606"/>
              <a:gd name="adj3" fmla="val 16667"/>
            </a:avLst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2" name="AutoShape 15"/>
          <p:cNvSpPr>
            <a:spLocks noChangeArrowheads="1"/>
          </p:cNvSpPr>
          <p:nvPr/>
        </p:nvSpPr>
        <p:spPr bwMode="auto">
          <a:xfrm>
            <a:off x="4140200" y="2019300"/>
            <a:ext cx="3530600" cy="1079500"/>
          </a:xfrm>
          <a:prstGeom prst="cloudCallout">
            <a:avLst>
              <a:gd name="adj1" fmla="val 17491"/>
              <a:gd name="adj2" fmla="val 70440"/>
            </a:avLst>
          </a:prstGeom>
          <a:solidFill>
            <a:srgbClr val="FFFFCC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>
                <a:solidFill>
                  <a:schemeClr val="accent1"/>
                </a:solidFill>
              </a:rPr>
              <a:t>Waiting for Phase 1 to finish</a:t>
            </a:r>
          </a:p>
        </p:txBody>
      </p:sp>
      <p:grpSp>
        <p:nvGrpSpPr>
          <p:cNvPr id="47113" name="Group 40"/>
          <p:cNvGrpSpPr>
            <a:grpSpLocks/>
          </p:cNvGrpSpPr>
          <p:nvPr/>
        </p:nvGrpSpPr>
        <p:grpSpPr bwMode="auto">
          <a:xfrm>
            <a:off x="1708150" y="2798763"/>
            <a:ext cx="1206500" cy="1189037"/>
            <a:chOff x="1584" y="816"/>
            <a:chExt cx="912" cy="816"/>
          </a:xfrm>
        </p:grpSpPr>
        <p:sp>
          <p:nvSpPr>
            <p:cNvPr id="47116" name="Freeform 41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17" name="Freeform 42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18" name="Freeform 43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19" name="Freeform 44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20" name="Freeform 45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21" name="Freeform 46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22" name="Freeform 47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23" name="Freeform 48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24" name="Freeform 49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114" name="AutoShape 50"/>
          <p:cNvSpPr>
            <a:spLocks noChangeArrowheads="1"/>
          </p:cNvSpPr>
          <p:nvPr/>
        </p:nvSpPr>
        <p:spPr bwMode="auto">
          <a:xfrm>
            <a:off x="1409700" y="4889500"/>
            <a:ext cx="5803900" cy="393700"/>
          </a:xfrm>
          <a:prstGeom prst="wedgeRoundRectCallout">
            <a:avLst>
              <a:gd name="adj1" fmla="val -24644"/>
              <a:gd name="adj2" fmla="val -213306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5" name="AutoShape 51"/>
          <p:cNvSpPr>
            <a:spLocks noChangeArrowheads="1"/>
          </p:cNvSpPr>
          <p:nvPr/>
        </p:nvSpPr>
        <p:spPr bwMode="auto">
          <a:xfrm>
            <a:off x="2552700" y="1701800"/>
            <a:ext cx="2527300" cy="1016000"/>
          </a:xfrm>
          <a:prstGeom prst="cloudCallout">
            <a:avLst>
              <a:gd name="adj1" fmla="val -51694"/>
              <a:gd name="adj2" fmla="val 59218"/>
            </a:avLst>
          </a:prstGeom>
          <a:solidFill>
            <a:srgbClr val="FFFFCC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Phase 1 is so over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990600" y="1905000"/>
            <a:ext cx="7315200" cy="48942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public class Barrier 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AtomicInteger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count;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size;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public Barrier(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n){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count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AtomicInteger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(n);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size = n;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}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public void await() 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if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count.getAndDecrement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()==1) 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count.set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(size);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} else 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while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count.get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() != 0);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}}}}</a:t>
            </a:r>
          </a:p>
        </p:txBody>
      </p:sp>
      <p:sp>
        <p:nvSpPr>
          <p:cNvPr id="48131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779E629-C84C-9043-AD75-31D4ADDB2918}" type="slidenum">
              <a:rPr lang="en-US"/>
              <a:pPr/>
              <a:t>46</a:t>
            </a:fld>
            <a:endParaRPr lang="en-US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Barriers</a:t>
            </a:r>
          </a:p>
        </p:txBody>
      </p:sp>
      <p:grpSp>
        <p:nvGrpSpPr>
          <p:cNvPr id="48134" name="Group 4"/>
          <p:cNvGrpSpPr>
            <a:grpSpLocks/>
          </p:cNvGrpSpPr>
          <p:nvPr/>
        </p:nvGrpSpPr>
        <p:grpSpPr bwMode="auto">
          <a:xfrm flipH="1">
            <a:off x="6851650" y="3497263"/>
            <a:ext cx="1206500" cy="1189037"/>
            <a:chOff x="1584" y="816"/>
            <a:chExt cx="912" cy="816"/>
          </a:xfrm>
        </p:grpSpPr>
        <p:sp>
          <p:nvSpPr>
            <p:cNvPr id="48149" name="Freeform 5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50" name="Freeform 6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51" name="Freeform 7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52" name="Freeform 8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53" name="Freeform 9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54" name="Freeform 10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55" name="Freeform 11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56" name="Freeform 12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57" name="Freeform 13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135" name="AutoShape 14"/>
          <p:cNvSpPr>
            <a:spLocks noChangeArrowheads="1"/>
          </p:cNvSpPr>
          <p:nvPr/>
        </p:nvSpPr>
        <p:spPr bwMode="auto">
          <a:xfrm>
            <a:off x="1435100" y="5981700"/>
            <a:ext cx="6007100" cy="368300"/>
          </a:xfrm>
          <a:prstGeom prst="wedgeRoundRectCallout">
            <a:avLst>
              <a:gd name="adj1" fmla="val 45111"/>
              <a:gd name="adj2" fmla="val -434426"/>
              <a:gd name="adj3" fmla="val 16667"/>
            </a:avLst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6" name="AutoShape 15"/>
          <p:cNvSpPr>
            <a:spLocks noChangeArrowheads="1"/>
          </p:cNvSpPr>
          <p:nvPr/>
        </p:nvSpPr>
        <p:spPr bwMode="auto">
          <a:xfrm>
            <a:off x="4114800" y="2070100"/>
            <a:ext cx="3530600" cy="1079500"/>
          </a:xfrm>
          <a:prstGeom prst="cloudCallout">
            <a:avLst>
              <a:gd name="adj1" fmla="val 17491"/>
              <a:gd name="adj2" fmla="val 70440"/>
            </a:avLst>
          </a:prstGeom>
          <a:solidFill>
            <a:srgbClr val="FFFFCC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>
                <a:solidFill>
                  <a:schemeClr val="accent1"/>
                </a:solidFill>
              </a:rPr>
              <a:t>ZZZZZ….</a:t>
            </a:r>
          </a:p>
        </p:txBody>
      </p:sp>
      <p:grpSp>
        <p:nvGrpSpPr>
          <p:cNvPr id="48137" name="Group 16"/>
          <p:cNvGrpSpPr>
            <a:grpSpLocks/>
          </p:cNvGrpSpPr>
          <p:nvPr/>
        </p:nvGrpSpPr>
        <p:grpSpPr bwMode="auto">
          <a:xfrm>
            <a:off x="1682750" y="2849563"/>
            <a:ext cx="1206500" cy="1189037"/>
            <a:chOff x="1584" y="816"/>
            <a:chExt cx="912" cy="816"/>
          </a:xfrm>
        </p:grpSpPr>
        <p:sp>
          <p:nvSpPr>
            <p:cNvPr id="48140" name="Freeform 17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41" name="Freeform 18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42" name="Freeform 19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43" name="Freeform 20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44" name="Freeform 21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45" name="Freeform 22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46" name="Freeform 23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47" name="Freeform 24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48" name="Freeform 25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138" name="AutoShape 26"/>
          <p:cNvSpPr>
            <a:spLocks noChangeArrowheads="1"/>
          </p:cNvSpPr>
          <p:nvPr/>
        </p:nvSpPr>
        <p:spPr bwMode="auto">
          <a:xfrm>
            <a:off x="1231900" y="5194300"/>
            <a:ext cx="3517900" cy="393700"/>
          </a:xfrm>
          <a:prstGeom prst="wedgeRoundRectCallout">
            <a:avLst>
              <a:gd name="adj1" fmla="val -12648"/>
              <a:gd name="adj2" fmla="val -381046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9" name="AutoShape 27"/>
          <p:cNvSpPr>
            <a:spLocks noChangeArrowheads="1"/>
          </p:cNvSpPr>
          <p:nvPr/>
        </p:nvSpPr>
        <p:spPr bwMode="auto">
          <a:xfrm>
            <a:off x="2527300" y="1752600"/>
            <a:ext cx="2527300" cy="1016000"/>
          </a:xfrm>
          <a:prstGeom prst="cloudCallout">
            <a:avLst>
              <a:gd name="adj1" fmla="val -51694"/>
              <a:gd name="adj2" fmla="val 59218"/>
            </a:avLst>
          </a:prstGeom>
          <a:solidFill>
            <a:srgbClr val="FFFFCC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/>
              <a:t>Prepare for phase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990600" y="1905000"/>
            <a:ext cx="7315200" cy="48942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public class Barrier 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AtomicInteger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count;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size;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public Barrier(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n){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count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AtomicInteger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(n);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size = n;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}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public void await() 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if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count.getAndDecrement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()==1) 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count.set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(size);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} else {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while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count.get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() != 0);</a:t>
            </a:r>
          </a:p>
          <a:p>
            <a:pPr algn="l">
              <a:spcBef>
                <a:spcPct val="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}}}}</a:t>
            </a:r>
          </a:p>
        </p:txBody>
      </p:sp>
      <p:sp>
        <p:nvSpPr>
          <p:cNvPr id="49155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D2CEC28-BF07-314B-9967-73F9294112AD}" type="slidenum">
              <a:rPr lang="en-US"/>
              <a:pPr/>
              <a:t>47</a:t>
            </a:fld>
            <a:endParaRPr lang="en-US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Uh-Oh</a:t>
            </a:r>
          </a:p>
        </p:txBody>
      </p:sp>
      <p:grpSp>
        <p:nvGrpSpPr>
          <p:cNvPr id="49158" name="Group 4"/>
          <p:cNvGrpSpPr>
            <a:grpSpLocks/>
          </p:cNvGrpSpPr>
          <p:nvPr/>
        </p:nvGrpSpPr>
        <p:grpSpPr bwMode="auto">
          <a:xfrm flipH="1">
            <a:off x="6851650" y="4017963"/>
            <a:ext cx="1206500" cy="1189037"/>
            <a:chOff x="1584" y="816"/>
            <a:chExt cx="912" cy="816"/>
          </a:xfrm>
        </p:grpSpPr>
        <p:sp>
          <p:nvSpPr>
            <p:cNvPr id="49173" name="Freeform 5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74" name="Freeform 6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75" name="Freeform 7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76" name="Freeform 8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77" name="Freeform 9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78" name="Freeform 10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79" name="Freeform 11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80" name="Freeform 12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81" name="Freeform 13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9159" name="AutoShape 14"/>
          <p:cNvSpPr>
            <a:spLocks noChangeArrowheads="1"/>
          </p:cNvSpPr>
          <p:nvPr/>
        </p:nvSpPr>
        <p:spPr bwMode="auto">
          <a:xfrm>
            <a:off x="1244600" y="5905500"/>
            <a:ext cx="6159500" cy="444500"/>
          </a:xfrm>
          <a:prstGeom prst="wedgeRoundRectCallout">
            <a:avLst>
              <a:gd name="adj1" fmla="val 44403"/>
              <a:gd name="adj2" fmla="val -264005"/>
              <a:gd name="adj3" fmla="val 16667"/>
            </a:avLst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9160" name="Group 15"/>
          <p:cNvGrpSpPr>
            <a:grpSpLocks/>
          </p:cNvGrpSpPr>
          <p:nvPr/>
        </p:nvGrpSpPr>
        <p:grpSpPr bwMode="auto">
          <a:xfrm>
            <a:off x="1708150" y="2900363"/>
            <a:ext cx="1206500" cy="1189037"/>
            <a:chOff x="1584" y="816"/>
            <a:chExt cx="912" cy="816"/>
          </a:xfrm>
        </p:grpSpPr>
        <p:sp>
          <p:nvSpPr>
            <p:cNvPr id="49164" name="Freeform 16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5" name="Freeform 17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6" name="Freeform 18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7" name="Freeform 19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8" name="Freeform 20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9" name="Freeform 21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70" name="Freeform 22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71" name="Freeform 23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72" name="Freeform 24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9161" name="AutoShape 25"/>
          <p:cNvSpPr>
            <a:spLocks noChangeArrowheads="1"/>
          </p:cNvSpPr>
          <p:nvPr/>
        </p:nvSpPr>
        <p:spPr bwMode="auto">
          <a:xfrm>
            <a:off x="1422400" y="5956300"/>
            <a:ext cx="5854700" cy="393700"/>
          </a:xfrm>
          <a:prstGeom prst="wedgeRoundRectCallout">
            <a:avLst>
              <a:gd name="adj1" fmla="val -28986"/>
              <a:gd name="adj2" fmla="val -571375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2" name="AutoShape 26"/>
          <p:cNvSpPr>
            <a:spLocks noChangeArrowheads="1"/>
          </p:cNvSpPr>
          <p:nvPr/>
        </p:nvSpPr>
        <p:spPr bwMode="auto">
          <a:xfrm>
            <a:off x="3797300" y="3187700"/>
            <a:ext cx="3530600" cy="1079500"/>
          </a:xfrm>
          <a:prstGeom prst="cloudCallout">
            <a:avLst>
              <a:gd name="adj1" fmla="val 30079"/>
              <a:gd name="adj2" fmla="val 71616"/>
            </a:avLst>
          </a:prstGeom>
          <a:solidFill>
            <a:srgbClr val="FFFFCC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>
                <a:solidFill>
                  <a:schemeClr val="accent1"/>
                </a:solidFill>
              </a:rPr>
              <a:t>Waiting for Phase 1 to finish</a:t>
            </a:r>
          </a:p>
        </p:txBody>
      </p:sp>
      <p:sp>
        <p:nvSpPr>
          <p:cNvPr id="49163" name="AutoShape 27"/>
          <p:cNvSpPr>
            <a:spLocks noChangeArrowheads="1"/>
          </p:cNvSpPr>
          <p:nvPr/>
        </p:nvSpPr>
        <p:spPr bwMode="auto">
          <a:xfrm>
            <a:off x="3937000" y="2057400"/>
            <a:ext cx="3530600" cy="1079500"/>
          </a:xfrm>
          <a:prstGeom prst="cloudCallout">
            <a:avLst>
              <a:gd name="adj1" fmla="val -73157"/>
              <a:gd name="adj2" fmla="val 59852"/>
            </a:avLst>
          </a:prstGeom>
          <a:solidFill>
            <a:srgbClr val="FFFFCC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/>
              <a:t>Waiting for Phase 2 to finish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A0AABE5-4445-904E-A1F4-E5A1DC5469AE}" type="slidenum">
              <a:rPr lang="en-US"/>
              <a:pPr/>
              <a:t>48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Problem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One thread “wraps around” to start phase </a:t>
            </a:r>
            <a:r>
              <a:rPr lang="en-US">
                <a:solidFill>
                  <a:schemeClr val="tx1"/>
                </a:solidFill>
              </a:rPr>
              <a:t>2</a:t>
            </a:r>
          </a:p>
          <a:p>
            <a:r>
              <a:rPr lang="en-US"/>
              <a:t>While another thread is still waiting for phase </a:t>
            </a:r>
            <a:r>
              <a:rPr lang="en-US">
                <a:solidFill>
                  <a:schemeClr val="tx1"/>
                </a:solidFill>
              </a:rPr>
              <a:t>1</a:t>
            </a:r>
          </a:p>
          <a:p>
            <a:r>
              <a:rPr lang="en-US"/>
              <a:t>One solution:</a:t>
            </a:r>
          </a:p>
          <a:p>
            <a:pPr lvl="1"/>
            <a:r>
              <a:rPr lang="en-US"/>
              <a:t>Always use two barriers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7EF7A0D-8515-B845-B462-8146EF86EAD6}" type="slidenum">
              <a:rPr lang="en-US"/>
              <a:pPr/>
              <a:t>49</a:t>
            </a:fld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Sense-Reversing Barriers</a:t>
            </a:r>
          </a:p>
        </p:txBody>
      </p:sp>
      <p:sp>
        <p:nvSpPr>
          <p:cNvPr id="51205" name="Rectangle 3"/>
          <p:cNvSpPr>
            <a:spLocks noChangeArrowheads="1"/>
          </p:cNvSpPr>
          <p:nvPr/>
        </p:nvSpPr>
        <p:spPr bwMode="auto">
          <a:xfrm>
            <a:off x="838200" y="1752600"/>
            <a:ext cx="7315200" cy="44005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public class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Barrier 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AtomicInteger count;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int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size;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boolean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sense =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false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;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threadSense =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new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ThreadLocal&lt;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boolean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&gt;…</a:t>
            </a:r>
          </a:p>
          <a:p>
            <a:pPr algn="l">
              <a:spcBef>
                <a:spcPct val="0"/>
              </a:spcBef>
            </a:pPr>
            <a:endParaRPr lang="en-US" sz="2000">
              <a:solidFill>
                <a:srgbClr val="0000FF"/>
              </a:solidFill>
              <a:latin typeface="Lucida Console" pitchFamily="-65" charset="0"/>
            </a:endParaRP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 public void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await 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boolean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mySense = threadSense.get();  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if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(count.getAndDecrement()==1) 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 count.set(size); sense = !mySense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}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else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while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(sense != mySense) {}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}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threadSense.set(!mySense)}}}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CCEF791-18FC-8C46-853A-BCACCF25CC8C}" type="slidenum">
              <a:rPr lang="en-US"/>
              <a:pPr/>
              <a:t>5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Two-Phase Rendering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838200" y="1752600"/>
            <a:ext cx="3467100" cy="35242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Arial" pitchFamily="-65" charset="0"/>
              </a:rPr>
              <a:t>while</a:t>
            </a:r>
            <a:r>
              <a:rPr lang="en-US">
                <a:solidFill>
                  <a:srgbClr val="0000FF"/>
                </a:solidFill>
                <a:latin typeface="Arial" pitchFamily="-65" charset="0"/>
              </a:rPr>
              <a:t> (</a:t>
            </a:r>
            <a:r>
              <a:rPr lang="en-US">
                <a:solidFill>
                  <a:schemeClr val="tx1"/>
                </a:solidFill>
                <a:latin typeface="Arial" pitchFamily="-65" charset="0"/>
              </a:rPr>
              <a:t>true</a:t>
            </a:r>
            <a:r>
              <a:rPr lang="en-US">
                <a:solidFill>
                  <a:srgbClr val="0000FF"/>
                </a:solidFill>
                <a:latin typeface="Arial" pitchFamily="-65" charset="0"/>
              </a:rPr>
              <a:t>) {</a:t>
            </a:r>
          </a:p>
          <a:p>
            <a:pPr algn="l"/>
            <a:r>
              <a:rPr lang="en-US">
                <a:solidFill>
                  <a:srgbClr val="0000FF"/>
                </a:solidFill>
                <a:latin typeface="Arial" pitchFamily="-65" charset="0"/>
              </a:rPr>
              <a:t>  </a:t>
            </a:r>
            <a:r>
              <a:rPr lang="en-US">
                <a:solidFill>
                  <a:schemeClr val="tx1"/>
                </a:solidFill>
                <a:latin typeface="Arial" pitchFamily="-65" charset="0"/>
              </a:rPr>
              <a:t>if</a:t>
            </a:r>
            <a:r>
              <a:rPr lang="en-US">
                <a:solidFill>
                  <a:srgbClr val="0000FF"/>
                </a:solidFill>
                <a:latin typeface="Arial" pitchFamily="-65" charset="0"/>
              </a:rPr>
              <a:t> (phase) {</a:t>
            </a:r>
          </a:p>
          <a:p>
            <a:pPr algn="l"/>
            <a:r>
              <a:rPr lang="en-US">
                <a:solidFill>
                  <a:srgbClr val="0000FF"/>
                </a:solidFill>
                <a:latin typeface="Arial" pitchFamily="-65" charset="0"/>
              </a:rPr>
              <a:t>    frame[0].display();</a:t>
            </a:r>
          </a:p>
          <a:p>
            <a:pPr algn="l"/>
            <a:r>
              <a:rPr lang="en-US">
                <a:solidFill>
                  <a:srgbClr val="0000FF"/>
                </a:solidFill>
                <a:latin typeface="Arial" pitchFamily="-65" charset="0"/>
              </a:rPr>
              <a:t>  } </a:t>
            </a:r>
            <a:r>
              <a:rPr lang="en-US">
                <a:solidFill>
                  <a:schemeClr val="tx1"/>
                </a:solidFill>
                <a:latin typeface="Arial" pitchFamily="-65" charset="0"/>
              </a:rPr>
              <a:t>else</a:t>
            </a:r>
            <a:r>
              <a:rPr lang="en-US">
                <a:solidFill>
                  <a:srgbClr val="0000FF"/>
                </a:solidFill>
                <a:latin typeface="Arial" pitchFamily="-65" charset="0"/>
              </a:rPr>
              <a:t> {</a:t>
            </a:r>
          </a:p>
          <a:p>
            <a:pPr algn="l"/>
            <a:r>
              <a:rPr lang="en-US">
                <a:solidFill>
                  <a:srgbClr val="0000FF"/>
                </a:solidFill>
                <a:latin typeface="Arial" pitchFamily="-65" charset="0"/>
              </a:rPr>
              <a:t>    frame[1].display();</a:t>
            </a:r>
          </a:p>
          <a:p>
            <a:pPr algn="l"/>
            <a:r>
              <a:rPr lang="en-US">
                <a:solidFill>
                  <a:srgbClr val="0000FF"/>
                </a:solidFill>
                <a:latin typeface="Arial" pitchFamily="-65" charset="0"/>
              </a:rPr>
              <a:t>  }</a:t>
            </a:r>
          </a:p>
          <a:p>
            <a:pPr algn="l"/>
            <a:r>
              <a:rPr lang="en-US">
                <a:solidFill>
                  <a:srgbClr val="0000FF"/>
                </a:solidFill>
                <a:latin typeface="Arial" pitchFamily="-65" charset="0"/>
              </a:rPr>
              <a:t>  phase = !phase;</a:t>
            </a:r>
          </a:p>
          <a:p>
            <a:pPr algn="l"/>
            <a:r>
              <a:rPr lang="en-US">
                <a:solidFill>
                  <a:srgbClr val="0000FF"/>
                </a:solidFill>
                <a:latin typeface="Arial" pitchFamily="-65" charset="0"/>
              </a:rPr>
              <a:t>}</a:t>
            </a: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4635500" y="1765300"/>
            <a:ext cx="3467100" cy="35242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Arial" pitchFamily="-65" charset="0"/>
              </a:rPr>
              <a:t>while</a:t>
            </a:r>
            <a:r>
              <a:rPr lang="en-US">
                <a:solidFill>
                  <a:srgbClr val="0000FF"/>
                </a:solidFill>
                <a:latin typeface="Arial" pitchFamily="-65" charset="0"/>
              </a:rPr>
              <a:t> (</a:t>
            </a:r>
            <a:r>
              <a:rPr lang="en-US">
                <a:solidFill>
                  <a:schemeClr val="tx1"/>
                </a:solidFill>
                <a:latin typeface="Arial" pitchFamily="-65" charset="0"/>
              </a:rPr>
              <a:t>true</a:t>
            </a:r>
            <a:r>
              <a:rPr lang="en-US">
                <a:solidFill>
                  <a:srgbClr val="0000FF"/>
                </a:solidFill>
                <a:latin typeface="Arial" pitchFamily="-65" charset="0"/>
              </a:rPr>
              <a:t>) {</a:t>
            </a:r>
          </a:p>
          <a:p>
            <a:pPr algn="l"/>
            <a:r>
              <a:rPr lang="en-US">
                <a:solidFill>
                  <a:srgbClr val="0000FF"/>
                </a:solidFill>
                <a:latin typeface="Arial" pitchFamily="-65" charset="0"/>
              </a:rPr>
              <a:t>  </a:t>
            </a:r>
            <a:r>
              <a:rPr lang="en-US">
                <a:solidFill>
                  <a:schemeClr val="tx1"/>
                </a:solidFill>
                <a:latin typeface="Arial" pitchFamily="-65" charset="0"/>
              </a:rPr>
              <a:t>if</a:t>
            </a:r>
            <a:r>
              <a:rPr lang="en-US">
                <a:solidFill>
                  <a:srgbClr val="0000FF"/>
                </a:solidFill>
                <a:latin typeface="Arial" pitchFamily="-65" charset="0"/>
              </a:rPr>
              <a:t> (phase) {</a:t>
            </a:r>
          </a:p>
          <a:p>
            <a:pPr algn="l"/>
            <a:r>
              <a:rPr lang="en-US">
                <a:solidFill>
                  <a:srgbClr val="0000FF"/>
                </a:solidFill>
                <a:latin typeface="Arial" pitchFamily="-65" charset="0"/>
              </a:rPr>
              <a:t>    frame[1].prepare();</a:t>
            </a:r>
          </a:p>
          <a:p>
            <a:pPr algn="l"/>
            <a:r>
              <a:rPr lang="en-US">
                <a:solidFill>
                  <a:srgbClr val="0000FF"/>
                </a:solidFill>
                <a:latin typeface="Arial" pitchFamily="-65" charset="0"/>
              </a:rPr>
              <a:t>  } </a:t>
            </a:r>
            <a:r>
              <a:rPr lang="en-US">
                <a:solidFill>
                  <a:schemeClr val="tx1"/>
                </a:solidFill>
                <a:latin typeface="Arial" pitchFamily="-65" charset="0"/>
              </a:rPr>
              <a:t>else</a:t>
            </a:r>
            <a:r>
              <a:rPr lang="en-US">
                <a:solidFill>
                  <a:srgbClr val="0000FF"/>
                </a:solidFill>
                <a:latin typeface="Arial" pitchFamily="-65" charset="0"/>
              </a:rPr>
              <a:t> {</a:t>
            </a:r>
          </a:p>
          <a:p>
            <a:pPr algn="l"/>
            <a:r>
              <a:rPr lang="en-US">
                <a:solidFill>
                  <a:srgbClr val="0000FF"/>
                </a:solidFill>
                <a:latin typeface="Arial" pitchFamily="-65" charset="0"/>
              </a:rPr>
              <a:t>    frame[0].prepare();</a:t>
            </a:r>
          </a:p>
          <a:p>
            <a:pPr algn="l"/>
            <a:r>
              <a:rPr lang="en-US">
                <a:solidFill>
                  <a:srgbClr val="0000FF"/>
                </a:solidFill>
                <a:latin typeface="Arial" pitchFamily="-65" charset="0"/>
              </a:rPr>
              <a:t>  }</a:t>
            </a:r>
          </a:p>
          <a:p>
            <a:pPr algn="l"/>
            <a:r>
              <a:rPr lang="en-US">
                <a:solidFill>
                  <a:srgbClr val="0000FF"/>
                </a:solidFill>
                <a:latin typeface="Arial" pitchFamily="-65" charset="0"/>
              </a:rPr>
              <a:t>  phase = !phase;</a:t>
            </a:r>
          </a:p>
          <a:p>
            <a:pPr algn="l"/>
            <a:r>
              <a:rPr lang="en-US">
                <a:solidFill>
                  <a:srgbClr val="0000FF"/>
                </a:solidFill>
                <a:latin typeface="Arial" pitchFamily="-65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1752600"/>
            <a:ext cx="7315200" cy="44005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public class Barrier 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AtomicInteger count;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int size;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boolean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sense =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false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;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threadSense = new ThreadLocal&lt;boolean&gt;…</a:t>
            </a:r>
          </a:p>
          <a:p>
            <a:pPr algn="l">
              <a:spcBef>
                <a:spcPct val="0"/>
              </a:spcBef>
            </a:pPr>
            <a:endParaRPr lang="en-US" sz="2000">
              <a:solidFill>
                <a:srgbClr val="BFBFBF"/>
              </a:solidFill>
              <a:latin typeface="Lucida Console" pitchFamily="-65" charset="0"/>
            </a:endParaRP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public void await 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boolean mySense = threadSense.get();  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if (count.getAndDecrement()==1) 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 count.set(size); sense = !mySense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} else 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 while (sense != mySense) {}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}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threadSense.set(!mySense)}}}</a:t>
            </a:r>
          </a:p>
        </p:txBody>
      </p:sp>
      <p:sp>
        <p:nvSpPr>
          <p:cNvPr id="52227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94515A0-CB14-7647-984A-D1ADBFC88303}" type="slidenum">
              <a:rPr lang="en-US"/>
              <a:pPr/>
              <a:t>50</a:t>
            </a:fld>
            <a:endParaRPr lang="en-US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Sense-Reversing Barriers</a:t>
            </a:r>
          </a:p>
        </p:txBody>
      </p:sp>
      <p:sp>
        <p:nvSpPr>
          <p:cNvPr id="52230" name="AutoShape 4"/>
          <p:cNvSpPr>
            <a:spLocks noChangeArrowheads="1"/>
          </p:cNvSpPr>
          <p:nvPr/>
        </p:nvSpPr>
        <p:spPr bwMode="auto">
          <a:xfrm>
            <a:off x="1016000" y="2679700"/>
            <a:ext cx="3581400" cy="457200"/>
          </a:xfrm>
          <a:prstGeom prst="wedgeRoundRectCallout">
            <a:avLst>
              <a:gd name="adj1" fmla="val 72963"/>
              <a:gd name="adj2" fmla="val -61111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/>
            <a:endParaRPr lang="en-US"/>
          </a:p>
        </p:txBody>
      </p:sp>
      <p:sp>
        <p:nvSpPr>
          <p:cNvPr id="52231" name="Text Box 5"/>
          <p:cNvSpPr txBox="1">
            <a:spLocks noChangeArrowheads="1"/>
          </p:cNvSpPr>
          <p:nvPr/>
        </p:nvSpPr>
        <p:spPr bwMode="auto">
          <a:xfrm>
            <a:off x="5305425" y="1887538"/>
            <a:ext cx="3262313" cy="11874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Completed odd or even-numbered phase?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1752600"/>
            <a:ext cx="7315200" cy="44005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public class Barrier 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AtomicInteger count;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int size;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boolean sense = false;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threadSense =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new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ThreadLocal&lt;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boolean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&gt;…</a:t>
            </a:r>
          </a:p>
          <a:p>
            <a:pPr algn="l">
              <a:spcBef>
                <a:spcPct val="0"/>
              </a:spcBef>
            </a:pPr>
            <a:endParaRPr lang="en-US" sz="2000">
              <a:solidFill>
                <a:srgbClr val="BFBFBF"/>
              </a:solidFill>
              <a:latin typeface="Lucida Console" pitchFamily="-65" charset="0"/>
            </a:endParaRP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public void await 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boolean mySense = threadSense.get();  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if (count.getAndDecrement()==1) 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 count.set(size); sense = !mySense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} else 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 while (sense != mySense) {}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}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threadSense.set(!mySense)}}}</a:t>
            </a:r>
          </a:p>
        </p:txBody>
      </p:sp>
      <p:sp>
        <p:nvSpPr>
          <p:cNvPr id="53251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1E5B8DC-C333-0349-8B06-5FB38D109FBB}" type="slidenum">
              <a:rPr lang="en-US"/>
              <a:pPr/>
              <a:t>51</a:t>
            </a:fld>
            <a:endParaRPr lang="en-US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Sense-Reversing Barriers</a:t>
            </a:r>
          </a:p>
        </p:txBody>
      </p:sp>
      <p:sp>
        <p:nvSpPr>
          <p:cNvPr id="53254" name="AutoShape 4"/>
          <p:cNvSpPr>
            <a:spLocks noChangeArrowheads="1"/>
          </p:cNvSpPr>
          <p:nvPr/>
        </p:nvSpPr>
        <p:spPr bwMode="auto">
          <a:xfrm>
            <a:off x="1016000" y="2895600"/>
            <a:ext cx="6096000" cy="457200"/>
          </a:xfrm>
          <a:prstGeom prst="wedgeRoundRectCallout">
            <a:avLst>
              <a:gd name="adj1" fmla="val 28171"/>
              <a:gd name="adj2" fmla="val -80556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/>
            <a:endParaRPr lang="en-US"/>
          </a:p>
        </p:txBody>
      </p:sp>
      <p:sp>
        <p:nvSpPr>
          <p:cNvPr id="53255" name="Text Box 5"/>
          <p:cNvSpPr txBox="1">
            <a:spLocks noChangeArrowheads="1"/>
          </p:cNvSpPr>
          <p:nvPr/>
        </p:nvSpPr>
        <p:spPr bwMode="auto">
          <a:xfrm>
            <a:off x="5038725" y="1900238"/>
            <a:ext cx="3262313" cy="8302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Store sense for next phase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1752600"/>
            <a:ext cx="7315200" cy="44005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public class Barrier 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AtomicInteger count;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int size;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boolean sense = false;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threadSense = new ThreadLocal&lt;boolean&gt;…</a:t>
            </a:r>
          </a:p>
          <a:p>
            <a:pPr algn="l">
              <a:spcBef>
                <a:spcPct val="0"/>
              </a:spcBef>
            </a:pPr>
            <a:endParaRPr lang="en-US" sz="2000">
              <a:solidFill>
                <a:srgbClr val="BFBFBF"/>
              </a:solidFill>
              <a:latin typeface="Lucida Console" pitchFamily="-65" charset="0"/>
            </a:endParaRP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public void await 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boolean</a:t>
            </a: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mySense = threadSense.get();  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</a:t>
            </a: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if (count.getAndDecrement()==1) 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 count.set(size); sense = !mySense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} else 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 while (sense != mySense) {}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}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threadSense.set(!mySense)}}}</a:t>
            </a:r>
          </a:p>
        </p:txBody>
      </p:sp>
      <p:sp>
        <p:nvSpPr>
          <p:cNvPr id="54275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8E7F2C6-8F62-B842-A0AA-9339EA3B3CAA}" type="slidenum">
              <a:rPr lang="en-US"/>
              <a:pPr/>
              <a:t>52</a:t>
            </a:fld>
            <a:endParaRPr lang="en-US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Sense-Reversing Barriers</a:t>
            </a:r>
          </a:p>
        </p:txBody>
      </p:sp>
      <p:sp>
        <p:nvSpPr>
          <p:cNvPr id="54278" name="AutoShape 6"/>
          <p:cNvSpPr>
            <a:spLocks noChangeArrowheads="1"/>
          </p:cNvSpPr>
          <p:nvPr/>
        </p:nvSpPr>
        <p:spPr bwMode="auto">
          <a:xfrm>
            <a:off x="1143000" y="3911600"/>
            <a:ext cx="5816600" cy="393700"/>
          </a:xfrm>
          <a:prstGeom prst="wedgeRoundRectCallout">
            <a:avLst>
              <a:gd name="adj1" fmla="val 34801"/>
              <a:gd name="adj2" fmla="val -125949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/>
            <a:endParaRPr lang="en-US"/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4203700" y="2357438"/>
            <a:ext cx="3873500" cy="1200150"/>
          </a:xfrm>
          <a:prstGeom prst="rect">
            <a:avLst/>
          </a:prstGeom>
          <a:solidFill>
            <a:srgbClr val="FFFFCC">
              <a:alpha val="85097"/>
            </a:srgbClr>
          </a:solidFill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Get new sense determined by last phase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1752600"/>
            <a:ext cx="7315200" cy="44005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public class Barrier 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AtomicInteger count;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int size;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boolean sense = false;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threadSense = new ThreadLocal&lt;boolean&gt;…</a:t>
            </a:r>
          </a:p>
          <a:p>
            <a:pPr algn="l">
              <a:spcBef>
                <a:spcPct val="0"/>
              </a:spcBef>
            </a:pPr>
            <a:endParaRPr lang="en-US" sz="2000">
              <a:solidFill>
                <a:srgbClr val="BFBFBF"/>
              </a:solidFill>
              <a:latin typeface="Lucida Console" pitchFamily="-65" charset="0"/>
            </a:endParaRP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public void await 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boolean mySense = threadSense.get();  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if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(count.getAndDecrement()==1) 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 count.set(size); sense = !mySense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</a:t>
            </a: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} else 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 while (sense != mySense) {}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}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threadSense.set(!mySense)}}}</a:t>
            </a:r>
          </a:p>
        </p:txBody>
      </p:sp>
      <p:sp>
        <p:nvSpPr>
          <p:cNvPr id="55299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1FB6983-BF75-E640-BD7A-F4428B877133}" type="slidenum">
              <a:rPr lang="en-US"/>
              <a:pPr/>
              <a:t>53</a:t>
            </a:fld>
            <a:endParaRPr lang="en-US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Sense-Reversing Barriers</a:t>
            </a:r>
          </a:p>
        </p:txBody>
      </p:sp>
      <p:sp>
        <p:nvSpPr>
          <p:cNvPr id="55302" name="AutoShape 6"/>
          <p:cNvSpPr>
            <a:spLocks noChangeArrowheads="1"/>
          </p:cNvSpPr>
          <p:nvPr/>
        </p:nvSpPr>
        <p:spPr bwMode="auto">
          <a:xfrm>
            <a:off x="1168400" y="4241800"/>
            <a:ext cx="5816600" cy="685800"/>
          </a:xfrm>
          <a:prstGeom prst="wedgeRoundRectCallout">
            <a:avLst>
              <a:gd name="adj1" fmla="val 34801"/>
              <a:gd name="adj2" fmla="val -125949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/>
            <a:endParaRPr lang="en-US"/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4241800" y="2027238"/>
            <a:ext cx="3873500" cy="822325"/>
          </a:xfrm>
          <a:prstGeom prst="rect">
            <a:avLst/>
          </a:prstGeom>
          <a:solidFill>
            <a:srgbClr val="FFFFCC">
              <a:alpha val="85097"/>
            </a:srgbClr>
          </a:solidFill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If I’m last, reverse sense for next time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1752600"/>
            <a:ext cx="7315200" cy="44005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public class Barrier 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AtomicInteger count;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int size;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boolean sense = false;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threadSense = new ThreadLocal&lt;boolean&gt;…</a:t>
            </a:r>
          </a:p>
          <a:p>
            <a:pPr algn="l">
              <a:spcBef>
                <a:spcPct val="0"/>
              </a:spcBef>
            </a:pPr>
            <a:endParaRPr lang="en-US" sz="2000">
              <a:solidFill>
                <a:srgbClr val="BFBFBF"/>
              </a:solidFill>
              <a:latin typeface="Lucida Console" pitchFamily="-65" charset="0"/>
            </a:endParaRP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public void await 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boolean mySense = threadSense.get();  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if (count.getAndDecrement()==1) 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 count.set(size); sense = !mySense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} else 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while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(sense != mySense) {}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</a:t>
            </a: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}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threadSense.set(!mySense)}}}</a:t>
            </a:r>
          </a:p>
        </p:txBody>
      </p:sp>
      <p:sp>
        <p:nvSpPr>
          <p:cNvPr id="56323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D35FCAF-0EAB-D248-B022-ED8C2662A647}" type="slidenum">
              <a:rPr lang="en-US"/>
              <a:pPr/>
              <a:t>54</a:t>
            </a:fld>
            <a:endParaRPr lang="en-US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Sense-Reversing Barriers</a:t>
            </a:r>
          </a:p>
        </p:txBody>
      </p:sp>
      <p:sp>
        <p:nvSpPr>
          <p:cNvPr id="56326" name="AutoShape 4"/>
          <p:cNvSpPr>
            <a:spLocks noChangeArrowheads="1"/>
          </p:cNvSpPr>
          <p:nvPr/>
        </p:nvSpPr>
        <p:spPr bwMode="auto">
          <a:xfrm>
            <a:off x="1181100" y="5029200"/>
            <a:ext cx="5232400" cy="520700"/>
          </a:xfrm>
          <a:prstGeom prst="wedgeRoundRectCallout">
            <a:avLst>
              <a:gd name="adj1" fmla="val 34801"/>
              <a:gd name="adj2" fmla="val -406097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/>
            <a:endParaRPr lang="en-US"/>
          </a:p>
        </p:txBody>
      </p:sp>
      <p:sp>
        <p:nvSpPr>
          <p:cNvPr id="56327" name="Text Box 5"/>
          <p:cNvSpPr txBox="1">
            <a:spLocks noChangeArrowheads="1"/>
          </p:cNvSpPr>
          <p:nvPr/>
        </p:nvSpPr>
        <p:spPr bwMode="auto">
          <a:xfrm>
            <a:off x="4241800" y="2027238"/>
            <a:ext cx="3873500" cy="822325"/>
          </a:xfrm>
          <a:prstGeom prst="rect">
            <a:avLst/>
          </a:prstGeom>
          <a:solidFill>
            <a:srgbClr val="FFFFCC">
              <a:alpha val="85097"/>
            </a:srgbClr>
          </a:solidFill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Otherwise, wait for sense to flip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1752600"/>
            <a:ext cx="7315200" cy="44005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public class Barrier 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AtomicInteger count;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int size;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boolean sense = false;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threadSense = new ThreadLocal&lt;boolean&gt;…</a:t>
            </a:r>
          </a:p>
          <a:p>
            <a:pPr algn="l">
              <a:spcBef>
                <a:spcPct val="0"/>
              </a:spcBef>
            </a:pPr>
            <a:endParaRPr lang="en-US" sz="2000">
              <a:solidFill>
                <a:srgbClr val="BFBFBF"/>
              </a:solidFill>
              <a:latin typeface="Lucida Console" pitchFamily="-65" charset="0"/>
            </a:endParaRP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public void await 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boolean mySense = threadSense.get();  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if (count.getAndDecrement()==1) 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 count.set(size); sense = !mySense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} else 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 while (sense != mySense) {}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</a:t>
            </a: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}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threadSense.set(!mySense)}}}</a:t>
            </a:r>
          </a:p>
        </p:txBody>
      </p:sp>
      <p:sp>
        <p:nvSpPr>
          <p:cNvPr id="57347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5EB1121-6517-1347-80C0-756D555D94DF}" type="slidenum">
              <a:rPr lang="en-US"/>
              <a:pPr/>
              <a:t>55</a:t>
            </a:fld>
            <a:endParaRPr lang="en-US"/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Sense-Reversing Barriers</a:t>
            </a:r>
          </a:p>
        </p:txBody>
      </p:sp>
      <p:sp>
        <p:nvSpPr>
          <p:cNvPr id="57350" name="AutoShape 4"/>
          <p:cNvSpPr>
            <a:spLocks noChangeArrowheads="1"/>
          </p:cNvSpPr>
          <p:nvPr/>
        </p:nvSpPr>
        <p:spPr bwMode="auto">
          <a:xfrm>
            <a:off x="977900" y="5626100"/>
            <a:ext cx="5232400" cy="520700"/>
          </a:xfrm>
          <a:prstGeom prst="wedgeRoundRectCallout">
            <a:avLst>
              <a:gd name="adj1" fmla="val 37713"/>
              <a:gd name="adj2" fmla="val -569514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/>
            <a:endParaRPr lang="en-US"/>
          </a:p>
        </p:txBody>
      </p:sp>
      <p:sp>
        <p:nvSpPr>
          <p:cNvPr id="57351" name="Text Box 5"/>
          <p:cNvSpPr txBox="1">
            <a:spLocks noChangeArrowheads="1"/>
          </p:cNvSpPr>
          <p:nvPr/>
        </p:nvSpPr>
        <p:spPr bwMode="auto">
          <a:xfrm>
            <a:off x="4241800" y="2027238"/>
            <a:ext cx="3873500" cy="830262"/>
          </a:xfrm>
          <a:prstGeom prst="rect">
            <a:avLst/>
          </a:prstGeom>
          <a:solidFill>
            <a:srgbClr val="FFFFCC">
              <a:alpha val="85097"/>
            </a:srgbClr>
          </a:solidFill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Prepare sense for next phase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964272E-D2D6-B746-B7A5-20C3171CAB4E}" type="slidenum">
              <a:rPr lang="en-US"/>
              <a:pPr/>
              <a:t>56</a:t>
            </a:fld>
            <a:endParaRPr lang="en-US"/>
          </a:p>
        </p:txBody>
      </p:sp>
      <p:grpSp>
        <p:nvGrpSpPr>
          <p:cNvPr id="58372" name="Group 80"/>
          <p:cNvGrpSpPr>
            <a:grpSpLocks/>
          </p:cNvGrpSpPr>
          <p:nvPr/>
        </p:nvGrpSpPr>
        <p:grpSpPr bwMode="auto">
          <a:xfrm>
            <a:off x="3073400" y="2743200"/>
            <a:ext cx="2590800" cy="685800"/>
            <a:chOff x="2064" y="1728"/>
            <a:chExt cx="1632" cy="432"/>
          </a:xfrm>
        </p:grpSpPr>
        <p:sp>
          <p:nvSpPr>
            <p:cNvPr id="58438" name="Line 53"/>
            <p:cNvSpPr>
              <a:spLocks noChangeShapeType="1"/>
            </p:cNvSpPr>
            <p:nvPr/>
          </p:nvSpPr>
          <p:spPr bwMode="auto">
            <a:xfrm>
              <a:off x="3168" y="1728"/>
              <a:ext cx="528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39" name="Line 52"/>
            <p:cNvSpPr>
              <a:spLocks noChangeShapeType="1"/>
            </p:cNvSpPr>
            <p:nvPr/>
          </p:nvSpPr>
          <p:spPr bwMode="auto">
            <a:xfrm flipH="1">
              <a:off x="2064" y="1728"/>
              <a:ext cx="528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373" name="Oval 77"/>
          <p:cNvSpPr>
            <a:spLocks noChangeArrowheads="1"/>
          </p:cNvSpPr>
          <p:nvPr/>
        </p:nvSpPr>
        <p:spPr bwMode="auto">
          <a:xfrm>
            <a:off x="3530600" y="1866900"/>
            <a:ext cx="1676400" cy="838200"/>
          </a:xfrm>
          <a:prstGeom prst="ellipse">
            <a:avLst/>
          </a:prstGeom>
          <a:solidFill>
            <a:srgbClr val="CC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FF"/>
                </a:solidFill>
              </a:rPr>
              <a:t>2-barrier</a:t>
            </a:r>
          </a:p>
        </p:txBody>
      </p:sp>
      <p:grpSp>
        <p:nvGrpSpPr>
          <p:cNvPr id="58374" name="Group 79"/>
          <p:cNvGrpSpPr>
            <a:grpSpLocks/>
          </p:cNvGrpSpPr>
          <p:nvPr/>
        </p:nvGrpSpPr>
        <p:grpSpPr bwMode="auto">
          <a:xfrm>
            <a:off x="1930400" y="3454400"/>
            <a:ext cx="4876800" cy="838200"/>
            <a:chOff x="1216" y="2176"/>
            <a:chExt cx="3072" cy="528"/>
          </a:xfrm>
        </p:grpSpPr>
        <p:sp>
          <p:nvSpPr>
            <p:cNvPr id="58436" name="Oval 5"/>
            <p:cNvSpPr>
              <a:spLocks noChangeArrowheads="1"/>
            </p:cNvSpPr>
            <p:nvPr/>
          </p:nvSpPr>
          <p:spPr bwMode="auto">
            <a:xfrm>
              <a:off x="1216" y="2176"/>
              <a:ext cx="1056" cy="528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rgbClr val="0000FF"/>
                  </a:solidFill>
                </a:rPr>
                <a:t>2-barrier</a:t>
              </a:r>
            </a:p>
          </p:txBody>
        </p:sp>
        <p:sp>
          <p:nvSpPr>
            <p:cNvPr id="58437" name="Oval 78"/>
            <p:cNvSpPr>
              <a:spLocks noChangeArrowheads="1"/>
            </p:cNvSpPr>
            <p:nvPr/>
          </p:nvSpPr>
          <p:spPr bwMode="auto">
            <a:xfrm>
              <a:off x="3232" y="2176"/>
              <a:ext cx="1056" cy="528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rgbClr val="0000FF"/>
                  </a:solidFill>
                </a:rPr>
                <a:t>2-barrier</a:t>
              </a:r>
            </a:p>
          </p:txBody>
        </p:sp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7078663" y="4953000"/>
            <a:ext cx="1219200" cy="1090613"/>
            <a:chOff x="1584" y="816"/>
            <a:chExt cx="912" cy="816"/>
          </a:xfrm>
        </p:grpSpPr>
        <p:sp>
          <p:nvSpPr>
            <p:cNvPr id="58427" name="Freeform 67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28" name="Freeform 68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29" name="Freeform 69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30" name="Freeform 70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folHlink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31" name="Freeform 71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folHlink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32" name="Freeform 72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folHlink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33" name="Freeform 73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34" name="Freeform 74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35" name="Freeform 75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072313" y="4953000"/>
            <a:ext cx="1219200" cy="1090613"/>
            <a:chOff x="1584" y="816"/>
            <a:chExt cx="912" cy="816"/>
          </a:xfrm>
        </p:grpSpPr>
        <p:sp>
          <p:nvSpPr>
            <p:cNvPr id="58418" name="Freeform 27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19" name="Freeform 28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20" name="Freeform 29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21" name="Freeform 30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22" name="Freeform 31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23" name="Freeform 32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24" name="Freeform 33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25" name="Freeform 34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26" name="Freeform 35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6"/>
          <p:cNvGrpSpPr>
            <a:grpSpLocks/>
          </p:cNvGrpSpPr>
          <p:nvPr/>
        </p:nvGrpSpPr>
        <p:grpSpPr bwMode="auto">
          <a:xfrm flipH="1">
            <a:off x="858838" y="4953000"/>
            <a:ext cx="1219200" cy="1090613"/>
            <a:chOff x="1584" y="816"/>
            <a:chExt cx="912" cy="816"/>
          </a:xfrm>
        </p:grpSpPr>
        <p:sp>
          <p:nvSpPr>
            <p:cNvPr id="58409" name="Freeform 57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10" name="Freeform 58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11" name="Freeform 59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12" name="Freeform 60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folHlink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13" name="Freeform 61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folHlink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14" name="Freeform 62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folHlink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15" name="Freeform 63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16" name="Freeform 64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17" name="Freeform 65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 flipH="1">
            <a:off x="852488" y="4953000"/>
            <a:ext cx="1219200" cy="1090613"/>
            <a:chOff x="1584" y="816"/>
            <a:chExt cx="912" cy="816"/>
          </a:xfrm>
        </p:grpSpPr>
        <p:sp>
          <p:nvSpPr>
            <p:cNvPr id="58400" name="Freeform 7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01" name="Freeform 8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02" name="Freeform 9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03" name="Freeform 10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04" name="Freeform 11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05" name="Freeform 12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06" name="Freeform 13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07" name="Freeform 14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08" name="Freeform 15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Tree Barriers</a:t>
            </a:r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 flipH="1">
            <a:off x="4999038" y="4953000"/>
            <a:ext cx="1219200" cy="1090613"/>
            <a:chOff x="1584" y="816"/>
            <a:chExt cx="912" cy="816"/>
          </a:xfrm>
        </p:grpSpPr>
        <p:sp>
          <p:nvSpPr>
            <p:cNvPr id="58391" name="Freeform 17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92" name="Freeform 18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93" name="Freeform 19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94" name="Freeform 20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95" name="Freeform 21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96" name="Freeform 22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97" name="Freeform 23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98" name="Freeform 24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99" name="Freeform 25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2925763" y="4953000"/>
            <a:ext cx="1219200" cy="1090613"/>
            <a:chOff x="1584" y="816"/>
            <a:chExt cx="912" cy="816"/>
          </a:xfrm>
        </p:grpSpPr>
        <p:sp>
          <p:nvSpPr>
            <p:cNvPr id="58382" name="Freeform 37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83" name="Freeform 38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84" name="Freeform 39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85" name="Freeform 40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86" name="Freeform 41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87" name="Freeform 42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88" name="Freeform 43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89" name="Freeform 44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90" name="Freeform 45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8889E-6 -1.48148E-6 C 0.02308 -0.08935 0.04635 -0.1787 0.08471 -0.22222 C 0.12308 -0.26574 0.17673 -0.26342 0.23055 -0.26111 " pathEditMode="relative" ptsTypes="aaA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C -0.02934 -0.03819 -0.12395 -0.16366 -0.17621 -0.2294 C -0.22847 -0.29514 -0.28611 -0.34954 -0.31371 -0.39421 C -0.34132 -0.43889 -0.33576 -0.47639 -0.34149 -0.49792 " pathEditMode="relative" rAng="0" ptsTypes="aaaa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" y="-2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0292C36-D608-B640-A38C-316E866F2A8A}" type="slidenum">
              <a:rPr lang="en-US"/>
              <a:pPr/>
              <a:t>57</a:t>
            </a:fld>
            <a:endParaRPr lang="en-US"/>
          </a:p>
        </p:txBody>
      </p:sp>
      <p:grpSp>
        <p:nvGrpSpPr>
          <p:cNvPr id="59396" name="Group 2"/>
          <p:cNvGrpSpPr>
            <a:grpSpLocks/>
          </p:cNvGrpSpPr>
          <p:nvPr/>
        </p:nvGrpSpPr>
        <p:grpSpPr bwMode="auto">
          <a:xfrm>
            <a:off x="3073400" y="2743200"/>
            <a:ext cx="2590800" cy="685800"/>
            <a:chOff x="2064" y="1728"/>
            <a:chExt cx="1632" cy="432"/>
          </a:xfrm>
        </p:grpSpPr>
        <p:sp>
          <p:nvSpPr>
            <p:cNvPr id="59462" name="Line 3"/>
            <p:cNvSpPr>
              <a:spLocks noChangeShapeType="1"/>
            </p:cNvSpPr>
            <p:nvPr/>
          </p:nvSpPr>
          <p:spPr bwMode="auto">
            <a:xfrm>
              <a:off x="3168" y="1728"/>
              <a:ext cx="528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63" name="Line 4"/>
            <p:cNvSpPr>
              <a:spLocks noChangeShapeType="1"/>
            </p:cNvSpPr>
            <p:nvPr/>
          </p:nvSpPr>
          <p:spPr bwMode="auto">
            <a:xfrm flipH="1">
              <a:off x="2064" y="1728"/>
              <a:ext cx="528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3530600" y="1866900"/>
            <a:ext cx="1676400" cy="838200"/>
          </a:xfrm>
          <a:prstGeom prst="ellipse">
            <a:avLst/>
          </a:prstGeom>
          <a:solidFill>
            <a:srgbClr val="CC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FF"/>
                </a:solidFill>
              </a:rPr>
              <a:t>2-barrier</a:t>
            </a:r>
          </a:p>
        </p:txBody>
      </p:sp>
      <p:grpSp>
        <p:nvGrpSpPr>
          <p:cNvPr id="59398" name="Group 6"/>
          <p:cNvGrpSpPr>
            <a:grpSpLocks/>
          </p:cNvGrpSpPr>
          <p:nvPr/>
        </p:nvGrpSpPr>
        <p:grpSpPr bwMode="auto">
          <a:xfrm>
            <a:off x="1930400" y="3454400"/>
            <a:ext cx="4876800" cy="838200"/>
            <a:chOff x="1216" y="2176"/>
            <a:chExt cx="3072" cy="528"/>
          </a:xfrm>
        </p:grpSpPr>
        <p:sp>
          <p:nvSpPr>
            <p:cNvPr id="59460" name="Oval 7"/>
            <p:cNvSpPr>
              <a:spLocks noChangeArrowheads="1"/>
            </p:cNvSpPr>
            <p:nvPr/>
          </p:nvSpPr>
          <p:spPr bwMode="auto">
            <a:xfrm>
              <a:off x="1216" y="2176"/>
              <a:ext cx="1056" cy="528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rgbClr val="0000FF"/>
                  </a:solidFill>
                </a:rPr>
                <a:t>2-barrier</a:t>
              </a:r>
            </a:p>
          </p:txBody>
        </p:sp>
        <p:sp>
          <p:nvSpPr>
            <p:cNvPr id="59461" name="Oval 8"/>
            <p:cNvSpPr>
              <a:spLocks noChangeArrowheads="1"/>
            </p:cNvSpPr>
            <p:nvPr/>
          </p:nvSpPr>
          <p:spPr bwMode="auto">
            <a:xfrm>
              <a:off x="3232" y="2176"/>
              <a:ext cx="1056" cy="528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rgbClr val="0000FF"/>
                  </a:solidFill>
                </a:rPr>
                <a:t>2-barrier</a:t>
              </a:r>
            </a:p>
          </p:txBody>
        </p:sp>
      </p:grpSp>
      <p:grpSp>
        <p:nvGrpSpPr>
          <p:cNvPr id="59399" name="Group 9"/>
          <p:cNvGrpSpPr>
            <a:grpSpLocks/>
          </p:cNvGrpSpPr>
          <p:nvPr/>
        </p:nvGrpSpPr>
        <p:grpSpPr bwMode="auto">
          <a:xfrm>
            <a:off x="7078663" y="4953000"/>
            <a:ext cx="1219200" cy="1090613"/>
            <a:chOff x="1584" y="816"/>
            <a:chExt cx="912" cy="816"/>
          </a:xfrm>
        </p:grpSpPr>
        <p:sp>
          <p:nvSpPr>
            <p:cNvPr id="59451" name="Freeform 10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52" name="Freeform 11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53" name="Freeform 12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54" name="Freeform 13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folHlink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55" name="Freeform 14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folHlink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56" name="Freeform 15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folHlink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57" name="Freeform 16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58" name="Freeform 17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59" name="Freeform 18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7072313" y="4953000"/>
            <a:ext cx="1219200" cy="1090613"/>
            <a:chOff x="1584" y="816"/>
            <a:chExt cx="912" cy="816"/>
          </a:xfrm>
        </p:grpSpPr>
        <p:sp>
          <p:nvSpPr>
            <p:cNvPr id="59442" name="Freeform 20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43" name="Freeform 21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44" name="Freeform 22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45" name="Freeform 23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46" name="Freeform 24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47" name="Freeform 25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48" name="Freeform 26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49" name="Freeform 27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50" name="Freeform 28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401" name="Group 29"/>
          <p:cNvGrpSpPr>
            <a:grpSpLocks/>
          </p:cNvGrpSpPr>
          <p:nvPr/>
        </p:nvGrpSpPr>
        <p:grpSpPr bwMode="auto">
          <a:xfrm flipH="1">
            <a:off x="858838" y="4953000"/>
            <a:ext cx="1219200" cy="1090613"/>
            <a:chOff x="1584" y="816"/>
            <a:chExt cx="912" cy="816"/>
          </a:xfrm>
        </p:grpSpPr>
        <p:sp>
          <p:nvSpPr>
            <p:cNvPr id="59433" name="Freeform 30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34" name="Freeform 31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35" name="Freeform 32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36" name="Freeform 33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folHlink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37" name="Freeform 34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folHlink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38" name="Freeform 35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folHlink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39" name="Freeform 36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40" name="Freeform 37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41" name="Freeform 38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 flipH="1">
            <a:off x="852488" y="4953000"/>
            <a:ext cx="1219200" cy="1090613"/>
            <a:chOff x="1584" y="816"/>
            <a:chExt cx="912" cy="816"/>
          </a:xfrm>
        </p:grpSpPr>
        <p:sp>
          <p:nvSpPr>
            <p:cNvPr id="59424" name="Freeform 40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25" name="Freeform 41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26" name="Freeform 42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27" name="Freeform 43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28" name="Freeform 44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29" name="Freeform 45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30" name="Freeform 46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31" name="Freeform 47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32" name="Freeform 48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403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Tree Barriers</a:t>
            </a:r>
          </a:p>
        </p:txBody>
      </p:sp>
      <p:grpSp>
        <p:nvGrpSpPr>
          <p:cNvPr id="59404" name="Group 50"/>
          <p:cNvGrpSpPr>
            <a:grpSpLocks/>
          </p:cNvGrpSpPr>
          <p:nvPr/>
        </p:nvGrpSpPr>
        <p:grpSpPr bwMode="auto">
          <a:xfrm flipH="1">
            <a:off x="4999038" y="4953000"/>
            <a:ext cx="1219200" cy="1090613"/>
            <a:chOff x="1584" y="816"/>
            <a:chExt cx="912" cy="816"/>
          </a:xfrm>
        </p:grpSpPr>
        <p:sp>
          <p:nvSpPr>
            <p:cNvPr id="59415" name="Freeform 51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16" name="Freeform 52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17" name="Freeform 53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18" name="Freeform 54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19" name="Freeform 55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20" name="Freeform 56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21" name="Freeform 57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22" name="Freeform 58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23" name="Freeform 59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405" name="Group 60"/>
          <p:cNvGrpSpPr>
            <a:grpSpLocks/>
          </p:cNvGrpSpPr>
          <p:nvPr/>
        </p:nvGrpSpPr>
        <p:grpSpPr bwMode="auto">
          <a:xfrm>
            <a:off x="2925763" y="4953000"/>
            <a:ext cx="1219200" cy="1090613"/>
            <a:chOff x="1584" y="816"/>
            <a:chExt cx="912" cy="816"/>
          </a:xfrm>
        </p:grpSpPr>
        <p:sp>
          <p:nvSpPr>
            <p:cNvPr id="59406" name="Freeform 61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7" name="Freeform 62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8" name="Freeform 63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9" name="Freeform 64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10" name="Freeform 65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11" name="Freeform 66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12" name="Freeform 67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13" name="Freeform 68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14" name="Freeform 69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8889E-6 -1.48148E-6 C 0.02308 -0.08935 0.04635 -0.1787 0.08471 -0.22222 C 0.12308 -0.26574 0.17673 -0.26342 0.23055 -0.26111 " pathEditMode="relative" ptsTypes="aaA">
                                      <p:cBhvr>
                                        <p:cTn id="6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C -0.02934 -0.03819 -0.12395 -0.16366 -0.17621 -0.2294 C -0.22847 -0.29514 -0.28611 -0.34954 -0.31371 -0.39421 C -0.34132 -0.43889 -0.33576 -0.47639 -0.34149 -0.49792 " pathEditMode="relative" rAng="0" ptsTypes="aaaa">
                                      <p:cBhvr>
                                        <p:cTn id="8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" y="-2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57DD734-C0FC-3D49-A81A-87D796240E3C}" type="slidenum">
              <a:rPr lang="en-US"/>
              <a:pPr/>
              <a:t>58</a:t>
            </a:fld>
            <a:endParaRPr 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Tree Barrier</a:t>
            </a:r>
          </a:p>
        </p:txBody>
      </p:sp>
      <p:sp>
        <p:nvSpPr>
          <p:cNvPr id="60421" name="Rectangle 3"/>
          <p:cNvSpPr>
            <a:spLocks noChangeArrowheads="1"/>
          </p:cNvSpPr>
          <p:nvPr/>
        </p:nvSpPr>
        <p:spPr bwMode="auto">
          <a:xfrm>
            <a:off x="838200" y="1752600"/>
            <a:ext cx="7315200" cy="44005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public class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Node{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AtomicInteger count;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int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size;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Node parent;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Volatile boolean 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sense;</a:t>
            </a:r>
          </a:p>
          <a:p>
            <a:pPr algn="l">
              <a:spcBef>
                <a:spcPct val="0"/>
              </a:spcBef>
            </a:pPr>
            <a:endParaRPr lang="en-US" sz="2000">
              <a:solidFill>
                <a:schemeClr val="tx1"/>
              </a:solidFill>
              <a:latin typeface="Lucida Console" pitchFamily="-65" charset="0"/>
            </a:endParaRP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 public void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await() {…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if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(count.getAndDecrement()==1) 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if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(parent !=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null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) 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  parent.await()}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 count.set(size);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 sense = mySense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}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else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{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while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(sense != mySense) {}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}…}}}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90600" y="1905000"/>
            <a:ext cx="7315200" cy="44005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public class Node{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AtomicInteger count; int size;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Node parent; </a:t>
            </a: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Volatile boolean sense;</a:t>
            </a:r>
          </a:p>
          <a:p>
            <a:pPr algn="l">
              <a:spcBef>
                <a:spcPct val="0"/>
              </a:spcBef>
            </a:pPr>
            <a:endParaRPr lang="en-US" sz="2000">
              <a:solidFill>
                <a:schemeClr val="tx1"/>
              </a:solidFill>
              <a:latin typeface="Lucida Console" pitchFamily="-65" charset="0"/>
            </a:endParaRP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 </a:t>
            </a: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public void await() {…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if (count.getAndDecrement()==1) 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 if (parent != null) 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  parent.await()}</a:t>
            </a:r>
          </a:p>
          <a:p>
            <a:pPr algn="l"/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 count.set(size);</a:t>
            </a:r>
          </a:p>
          <a:p>
            <a:pPr algn="l"/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 sense = mySense</a:t>
            </a:r>
          </a:p>
          <a:p>
            <a:pPr algn="l"/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} else {</a:t>
            </a:r>
          </a:p>
          <a:p>
            <a:pPr algn="l"/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 while (sense != mySense) {}</a:t>
            </a:r>
          </a:p>
          <a:p>
            <a:pPr algn="l"/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}…}}}</a:t>
            </a:r>
          </a:p>
        </p:txBody>
      </p:sp>
      <p:sp>
        <p:nvSpPr>
          <p:cNvPr id="61443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1AE2DC2-A059-2945-B2D8-8F8C93C43475}" type="slidenum">
              <a:rPr lang="en-US"/>
              <a:pPr/>
              <a:t>59</a:t>
            </a:fld>
            <a:endParaRPr lang="en-US"/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Tree Barrier</a:t>
            </a:r>
          </a:p>
        </p:txBody>
      </p:sp>
      <p:sp>
        <p:nvSpPr>
          <p:cNvPr id="61446" name="AutoShape 4"/>
          <p:cNvSpPr>
            <a:spLocks noChangeArrowheads="1"/>
          </p:cNvSpPr>
          <p:nvPr/>
        </p:nvSpPr>
        <p:spPr bwMode="auto">
          <a:xfrm>
            <a:off x="1155700" y="2514600"/>
            <a:ext cx="1943100" cy="457200"/>
          </a:xfrm>
          <a:prstGeom prst="wedgeRoundRectCallout">
            <a:avLst>
              <a:gd name="adj1" fmla="val 76014"/>
              <a:gd name="adj2" fmla="val -30556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/>
            <a:endParaRPr lang="en-US"/>
          </a:p>
        </p:txBody>
      </p:sp>
      <p:sp>
        <p:nvSpPr>
          <p:cNvPr id="61447" name="Text Box 5"/>
          <p:cNvSpPr txBox="1">
            <a:spLocks noChangeArrowheads="1"/>
          </p:cNvSpPr>
          <p:nvPr/>
        </p:nvSpPr>
        <p:spPr bwMode="auto">
          <a:xfrm>
            <a:off x="4822825" y="1798638"/>
            <a:ext cx="3262313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Parent barrier in tree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B350AF4-4B84-1A4B-AEAC-3AC0EC2E4EBF}" type="slidenum">
              <a:rPr lang="en-US"/>
              <a:pPr/>
              <a:t>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Two-Phase Rendering</a:t>
            </a:r>
          </a:p>
        </p:txBody>
      </p:sp>
      <p:sp>
        <p:nvSpPr>
          <p:cNvPr id="7173" name="Rectangle 3"/>
          <p:cNvSpPr>
            <a:spLocks noChangeArrowheads="1"/>
          </p:cNvSpPr>
          <p:nvPr/>
        </p:nvSpPr>
        <p:spPr bwMode="auto">
          <a:xfrm>
            <a:off x="838200" y="1752600"/>
            <a:ext cx="3467100" cy="35242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folHlink"/>
                </a:solidFill>
                <a:latin typeface="Arial" pitchFamily="-65" charset="0"/>
              </a:rPr>
              <a:t>while (true) {</a:t>
            </a:r>
          </a:p>
          <a:p>
            <a:pPr algn="l"/>
            <a:r>
              <a:rPr lang="en-US">
                <a:solidFill>
                  <a:schemeClr val="folHlink"/>
                </a:solidFill>
                <a:latin typeface="Arial" pitchFamily="-65" charset="0"/>
              </a:rPr>
              <a:t>  if (phase) {</a:t>
            </a:r>
          </a:p>
          <a:p>
            <a:pPr algn="l"/>
            <a:r>
              <a:rPr lang="en-US">
                <a:solidFill>
                  <a:srgbClr val="0000FF"/>
                </a:solidFill>
                <a:latin typeface="Arial" pitchFamily="-65" charset="0"/>
              </a:rPr>
              <a:t>    frame[0].display();</a:t>
            </a:r>
          </a:p>
          <a:p>
            <a:pPr algn="l"/>
            <a:r>
              <a:rPr lang="en-US">
                <a:solidFill>
                  <a:srgbClr val="0000FF"/>
                </a:solidFill>
                <a:latin typeface="Arial" pitchFamily="-65" charset="0"/>
              </a:rPr>
              <a:t>  </a:t>
            </a:r>
            <a:r>
              <a:rPr lang="en-US">
                <a:solidFill>
                  <a:schemeClr val="folHlink"/>
                </a:solidFill>
                <a:latin typeface="Arial" pitchFamily="-65" charset="0"/>
              </a:rPr>
              <a:t>} else {</a:t>
            </a:r>
          </a:p>
          <a:p>
            <a:pPr algn="l"/>
            <a:r>
              <a:rPr lang="en-US">
                <a:solidFill>
                  <a:schemeClr val="folHlink"/>
                </a:solidFill>
                <a:latin typeface="Arial" pitchFamily="-65" charset="0"/>
              </a:rPr>
              <a:t>    frame[1].display();</a:t>
            </a:r>
          </a:p>
          <a:p>
            <a:pPr algn="l"/>
            <a:r>
              <a:rPr lang="en-US">
                <a:solidFill>
                  <a:schemeClr val="folHlink"/>
                </a:solidFill>
                <a:latin typeface="Arial" pitchFamily="-65" charset="0"/>
              </a:rPr>
              <a:t>  }</a:t>
            </a:r>
          </a:p>
          <a:p>
            <a:pPr algn="l"/>
            <a:r>
              <a:rPr lang="en-US">
                <a:solidFill>
                  <a:schemeClr val="folHlink"/>
                </a:solidFill>
                <a:latin typeface="Arial" pitchFamily="-65" charset="0"/>
              </a:rPr>
              <a:t>  phase = !phase;</a:t>
            </a:r>
          </a:p>
          <a:p>
            <a:pPr algn="l"/>
            <a:r>
              <a:rPr lang="en-US">
                <a:solidFill>
                  <a:schemeClr val="folHlink"/>
                </a:solidFill>
                <a:latin typeface="Arial" pitchFamily="-65" charset="0"/>
              </a:rPr>
              <a:t>}</a:t>
            </a: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4635500" y="1765300"/>
            <a:ext cx="3467100" cy="35242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folHlink"/>
                </a:solidFill>
                <a:latin typeface="Arial" pitchFamily="-65" charset="0"/>
              </a:rPr>
              <a:t>while (true) {</a:t>
            </a:r>
          </a:p>
          <a:p>
            <a:pPr algn="l"/>
            <a:r>
              <a:rPr lang="en-US">
                <a:solidFill>
                  <a:schemeClr val="folHlink"/>
                </a:solidFill>
                <a:latin typeface="Arial" pitchFamily="-65" charset="0"/>
              </a:rPr>
              <a:t>  if (phase) {</a:t>
            </a:r>
          </a:p>
          <a:p>
            <a:pPr algn="l"/>
            <a:r>
              <a:rPr lang="en-US">
                <a:solidFill>
                  <a:srgbClr val="0000FF"/>
                </a:solidFill>
                <a:latin typeface="Arial" pitchFamily="-65" charset="0"/>
              </a:rPr>
              <a:t>    frame[1].prepare();</a:t>
            </a:r>
          </a:p>
          <a:p>
            <a:pPr algn="l"/>
            <a:r>
              <a:rPr lang="en-US">
                <a:solidFill>
                  <a:srgbClr val="0000FF"/>
                </a:solidFill>
                <a:latin typeface="Arial" pitchFamily="-65" charset="0"/>
              </a:rPr>
              <a:t>  </a:t>
            </a:r>
            <a:r>
              <a:rPr lang="en-US">
                <a:solidFill>
                  <a:schemeClr val="folHlink"/>
                </a:solidFill>
                <a:latin typeface="Arial" pitchFamily="-65" charset="0"/>
              </a:rPr>
              <a:t>} else {</a:t>
            </a:r>
          </a:p>
          <a:p>
            <a:pPr algn="l"/>
            <a:r>
              <a:rPr lang="en-US">
                <a:solidFill>
                  <a:schemeClr val="folHlink"/>
                </a:solidFill>
                <a:latin typeface="Arial" pitchFamily="-65" charset="0"/>
              </a:rPr>
              <a:t>    frame[0].prepare();</a:t>
            </a:r>
          </a:p>
          <a:p>
            <a:pPr algn="l"/>
            <a:r>
              <a:rPr lang="en-US">
                <a:solidFill>
                  <a:schemeClr val="folHlink"/>
                </a:solidFill>
                <a:latin typeface="Arial" pitchFamily="-65" charset="0"/>
              </a:rPr>
              <a:t>  }</a:t>
            </a:r>
          </a:p>
          <a:p>
            <a:pPr algn="l"/>
            <a:r>
              <a:rPr lang="en-US">
                <a:solidFill>
                  <a:schemeClr val="folHlink"/>
                </a:solidFill>
                <a:latin typeface="Arial" pitchFamily="-65" charset="0"/>
              </a:rPr>
              <a:t>  phase = !phase;</a:t>
            </a:r>
          </a:p>
          <a:p>
            <a:pPr algn="l"/>
            <a:r>
              <a:rPr lang="en-US">
                <a:solidFill>
                  <a:schemeClr val="folHlink"/>
                </a:solidFill>
                <a:latin typeface="Arial" pitchFamily="-65" charset="0"/>
              </a:rPr>
              <a:t>}</a:t>
            </a:r>
          </a:p>
        </p:txBody>
      </p:sp>
      <p:sp>
        <p:nvSpPr>
          <p:cNvPr id="7175" name="AutoShape 5"/>
          <p:cNvSpPr>
            <a:spLocks noChangeArrowheads="1"/>
          </p:cNvSpPr>
          <p:nvPr/>
        </p:nvSpPr>
        <p:spPr bwMode="auto">
          <a:xfrm>
            <a:off x="1066800" y="2659063"/>
            <a:ext cx="6832600" cy="444500"/>
          </a:xfrm>
          <a:prstGeom prst="wedgeRoundRectCallout">
            <a:avLst>
              <a:gd name="adj1" fmla="val 6759"/>
              <a:gd name="adj2" fmla="val 543213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/>
            <a:endParaRPr lang="en-US"/>
          </a:p>
        </p:txBody>
      </p:sp>
      <p:sp>
        <p:nvSpPr>
          <p:cNvPr id="7176" name="Text Box 6"/>
          <p:cNvSpPr txBox="1">
            <a:spLocks noChangeArrowheads="1"/>
          </p:cNvSpPr>
          <p:nvPr/>
        </p:nvSpPr>
        <p:spPr bwMode="auto">
          <a:xfrm>
            <a:off x="1454150" y="5410200"/>
            <a:ext cx="65801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Even phases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90600" y="1905000"/>
            <a:ext cx="7315200" cy="44005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public class Node{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AtomicInteger count; int size;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Node parent; Volatile boolean sense;</a:t>
            </a:r>
          </a:p>
          <a:p>
            <a:pPr algn="l">
              <a:spcBef>
                <a:spcPct val="0"/>
              </a:spcBef>
            </a:pPr>
            <a:endParaRPr lang="en-US" sz="2000">
              <a:solidFill>
                <a:schemeClr val="tx1"/>
              </a:solidFill>
              <a:latin typeface="Lucida Console" pitchFamily="-65" charset="0"/>
            </a:endParaRP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 </a:t>
            </a: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public void await() {…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if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(count.getAndDecrement()==1) 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 </a:t>
            </a: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if (parent != null) 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  parent.await()}</a:t>
            </a:r>
          </a:p>
          <a:p>
            <a:pPr algn="l"/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 count.set(size);</a:t>
            </a:r>
          </a:p>
          <a:p>
            <a:pPr algn="l"/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 sense = mySense</a:t>
            </a:r>
          </a:p>
          <a:p>
            <a:pPr algn="l"/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} else {</a:t>
            </a:r>
          </a:p>
          <a:p>
            <a:pPr algn="l"/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 while (sense != mySense) {}</a:t>
            </a:r>
          </a:p>
          <a:p>
            <a:pPr algn="l"/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}…}}}</a:t>
            </a:r>
          </a:p>
        </p:txBody>
      </p:sp>
      <p:sp>
        <p:nvSpPr>
          <p:cNvPr id="62467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CC8E63E-0C98-3642-905A-E81AA61BB5C7}" type="slidenum">
              <a:rPr lang="en-US"/>
              <a:pPr/>
              <a:t>60</a:t>
            </a:fld>
            <a:endParaRPr lang="en-US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Tree Barrier</a:t>
            </a:r>
          </a:p>
        </p:txBody>
      </p:sp>
      <p:sp>
        <p:nvSpPr>
          <p:cNvPr id="62470" name="AutoShape 4"/>
          <p:cNvSpPr>
            <a:spLocks noChangeArrowheads="1"/>
          </p:cNvSpPr>
          <p:nvPr/>
        </p:nvSpPr>
        <p:spPr bwMode="auto">
          <a:xfrm>
            <a:off x="1193800" y="3479800"/>
            <a:ext cx="5359400" cy="406400"/>
          </a:xfrm>
          <a:prstGeom prst="wedgeRoundRectCallout">
            <a:avLst>
              <a:gd name="adj1" fmla="val 24861"/>
              <a:gd name="adj2" fmla="val -261111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/>
            <a:endParaRPr lang="en-US"/>
          </a:p>
        </p:txBody>
      </p:sp>
      <p:sp>
        <p:nvSpPr>
          <p:cNvPr id="62471" name="Text Box 5"/>
          <p:cNvSpPr txBox="1">
            <a:spLocks noChangeArrowheads="1"/>
          </p:cNvSpPr>
          <p:nvPr/>
        </p:nvSpPr>
        <p:spPr bwMode="auto">
          <a:xfrm>
            <a:off x="3568700" y="1836738"/>
            <a:ext cx="4656138" cy="457200"/>
          </a:xfrm>
          <a:prstGeom prst="rect">
            <a:avLst/>
          </a:prstGeom>
          <a:solidFill>
            <a:srgbClr val="FFFFCC">
              <a:alpha val="85097"/>
            </a:srgbClr>
          </a:solidFill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Am I last?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90600" y="1905000"/>
            <a:ext cx="7315200" cy="44005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public class Node{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AtomicInteger count; int size;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Node parent; Volatile boolean sense;</a:t>
            </a:r>
          </a:p>
          <a:p>
            <a:pPr algn="l">
              <a:spcBef>
                <a:spcPct val="0"/>
              </a:spcBef>
            </a:pPr>
            <a:endParaRPr lang="en-US" sz="2000">
              <a:solidFill>
                <a:srgbClr val="BFBFBF"/>
              </a:solidFill>
              <a:latin typeface="Lucida Console" pitchFamily="-65" charset="0"/>
            </a:endParaRP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public void await() {…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if (count.getAndDecrement()==1) 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if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(parent !=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null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) 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  parent.await();}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 </a:t>
            </a: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count.set(size);</a:t>
            </a:r>
          </a:p>
          <a:p>
            <a:pPr algn="l"/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 sense = mySense</a:t>
            </a:r>
          </a:p>
          <a:p>
            <a:pPr algn="l"/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} else {</a:t>
            </a:r>
          </a:p>
          <a:p>
            <a:pPr algn="l"/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 while (sense != mySense) {}</a:t>
            </a:r>
          </a:p>
          <a:p>
            <a:pPr algn="l"/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}…}}}</a:t>
            </a:r>
          </a:p>
        </p:txBody>
      </p:sp>
      <p:sp>
        <p:nvSpPr>
          <p:cNvPr id="63491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2496277-18EC-7A4E-AE6B-2AD2EA9C2EB3}" type="slidenum">
              <a:rPr lang="en-US"/>
              <a:pPr/>
              <a:t>61</a:t>
            </a:fld>
            <a:endParaRPr lang="en-US"/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Tree Barrier</a:t>
            </a:r>
          </a:p>
        </p:txBody>
      </p:sp>
      <p:sp>
        <p:nvSpPr>
          <p:cNvPr id="63494" name="AutoShape 4"/>
          <p:cNvSpPr>
            <a:spLocks noChangeArrowheads="1"/>
          </p:cNvSpPr>
          <p:nvPr/>
        </p:nvSpPr>
        <p:spPr bwMode="auto">
          <a:xfrm>
            <a:off x="1193800" y="3721100"/>
            <a:ext cx="4025900" cy="698500"/>
          </a:xfrm>
          <a:prstGeom prst="wedgeRoundRectCallout">
            <a:avLst>
              <a:gd name="adj1" fmla="val 57060"/>
              <a:gd name="adj2" fmla="val -222727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/>
            <a:endParaRPr lang="en-US"/>
          </a:p>
        </p:txBody>
      </p:sp>
      <p:sp>
        <p:nvSpPr>
          <p:cNvPr id="63495" name="Text Box 5"/>
          <p:cNvSpPr txBox="1">
            <a:spLocks noChangeArrowheads="1"/>
          </p:cNvSpPr>
          <p:nvPr/>
        </p:nvSpPr>
        <p:spPr bwMode="auto">
          <a:xfrm>
            <a:off x="3568700" y="1836738"/>
            <a:ext cx="4656138" cy="457200"/>
          </a:xfrm>
          <a:prstGeom prst="rect">
            <a:avLst/>
          </a:prstGeom>
          <a:solidFill>
            <a:srgbClr val="FFFFCC">
              <a:alpha val="85097"/>
            </a:srgbClr>
          </a:solidFill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Proceed to parent barrier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1752600"/>
            <a:ext cx="7315200" cy="44005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public class Node{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AtomicInteger count; int size;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Node parent; Volatile boolean sense;</a:t>
            </a:r>
          </a:p>
          <a:p>
            <a:pPr algn="l">
              <a:spcBef>
                <a:spcPct val="0"/>
              </a:spcBef>
            </a:pPr>
            <a:endParaRPr lang="en-US" sz="2000">
              <a:solidFill>
                <a:srgbClr val="BFBFBF"/>
              </a:solidFill>
              <a:latin typeface="Lucida Console" pitchFamily="-65" charset="0"/>
            </a:endParaRP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public void await() {…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if (count.getAndDecrement()==1) 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 if (parent != null) 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  parent.await()}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 count.set(size);</a:t>
            </a:r>
          </a:p>
          <a:p>
            <a:pPr algn="l"/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 sense = mySense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</a:t>
            </a: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} else {</a:t>
            </a:r>
          </a:p>
          <a:p>
            <a:pPr algn="l"/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 while (sense != mySense) {}</a:t>
            </a:r>
          </a:p>
          <a:p>
            <a:pPr algn="l"/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}…}}}</a:t>
            </a:r>
          </a:p>
        </p:txBody>
      </p:sp>
      <p:sp>
        <p:nvSpPr>
          <p:cNvPr id="64515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5E86C7F-E8BE-4848-954C-36A9029F618B}" type="slidenum">
              <a:rPr lang="en-US"/>
              <a:pPr/>
              <a:t>62</a:t>
            </a:fld>
            <a:endParaRPr lang="en-US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Tree Barrier</a:t>
            </a:r>
          </a:p>
        </p:txBody>
      </p:sp>
      <p:sp>
        <p:nvSpPr>
          <p:cNvPr id="64518" name="AutoShape 4"/>
          <p:cNvSpPr>
            <a:spLocks noChangeArrowheads="1"/>
          </p:cNvSpPr>
          <p:nvPr/>
        </p:nvSpPr>
        <p:spPr bwMode="auto">
          <a:xfrm>
            <a:off x="1257300" y="4267200"/>
            <a:ext cx="2628900" cy="406400"/>
          </a:xfrm>
          <a:prstGeom prst="wedgeRoundRectCallout">
            <a:avLst>
              <a:gd name="adj1" fmla="val 81185"/>
              <a:gd name="adj2" fmla="val -509944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/>
            <a:endParaRPr lang="en-US"/>
          </a:p>
        </p:txBody>
      </p:sp>
      <p:sp>
        <p:nvSpPr>
          <p:cNvPr id="64519" name="Text Box 5"/>
          <p:cNvSpPr txBox="1">
            <a:spLocks noChangeArrowheads="1"/>
          </p:cNvSpPr>
          <p:nvPr/>
        </p:nvSpPr>
        <p:spPr bwMode="auto">
          <a:xfrm>
            <a:off x="3568700" y="1836738"/>
            <a:ext cx="4656138" cy="457200"/>
          </a:xfrm>
          <a:prstGeom prst="rect">
            <a:avLst/>
          </a:prstGeom>
          <a:solidFill>
            <a:srgbClr val="FFFFCC">
              <a:alpha val="85097"/>
            </a:srgbClr>
          </a:solidFill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Prepare for next phase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90600" y="1905000"/>
            <a:ext cx="7315200" cy="44005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public class Node{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AtomicInteger count; int size;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Node parent; Volatile boolean sense;</a:t>
            </a:r>
          </a:p>
          <a:p>
            <a:pPr algn="l">
              <a:spcBef>
                <a:spcPct val="0"/>
              </a:spcBef>
            </a:pPr>
            <a:endParaRPr lang="en-US" sz="2000">
              <a:solidFill>
                <a:srgbClr val="BFBFBF"/>
              </a:solidFill>
              <a:latin typeface="Lucida Console" pitchFamily="-65" charset="0"/>
            </a:endParaRP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public void await() {…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if (count.getAndDecrement()==1) 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 if (parent != null) 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  parent.await()}</a:t>
            </a:r>
          </a:p>
          <a:p>
            <a:pPr algn="l"/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 count.set(size);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 sense = mySense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</a:t>
            </a: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} else {</a:t>
            </a:r>
          </a:p>
          <a:p>
            <a:pPr algn="l"/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 while (sense != mySense) {}</a:t>
            </a:r>
          </a:p>
          <a:p>
            <a:pPr algn="l"/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}…}}}</a:t>
            </a:r>
          </a:p>
        </p:txBody>
      </p:sp>
      <p:sp>
        <p:nvSpPr>
          <p:cNvPr id="65539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7303010-68D0-374A-87D5-D6A286C5D82B}" type="slidenum">
              <a:rPr lang="en-US"/>
              <a:pPr/>
              <a:t>63</a:t>
            </a:fld>
            <a:endParaRPr lang="en-US"/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Tree Barrier</a:t>
            </a:r>
          </a:p>
        </p:txBody>
      </p:sp>
      <p:sp>
        <p:nvSpPr>
          <p:cNvPr id="65542" name="AutoShape 4"/>
          <p:cNvSpPr>
            <a:spLocks noChangeArrowheads="1"/>
          </p:cNvSpPr>
          <p:nvPr/>
        </p:nvSpPr>
        <p:spPr bwMode="auto">
          <a:xfrm>
            <a:off x="1384300" y="4851400"/>
            <a:ext cx="2692400" cy="381000"/>
          </a:xfrm>
          <a:prstGeom prst="wedgeRoundRectCallout">
            <a:avLst>
              <a:gd name="adj1" fmla="val 62125"/>
              <a:gd name="adj2" fmla="val -656667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/>
            <a:endParaRPr lang="en-US"/>
          </a:p>
        </p:txBody>
      </p:sp>
      <p:sp>
        <p:nvSpPr>
          <p:cNvPr id="65543" name="Text Box 5"/>
          <p:cNvSpPr txBox="1">
            <a:spLocks noChangeArrowheads="1"/>
          </p:cNvSpPr>
          <p:nvPr/>
        </p:nvSpPr>
        <p:spPr bwMode="auto">
          <a:xfrm>
            <a:off x="3568700" y="1836738"/>
            <a:ext cx="4656138" cy="457200"/>
          </a:xfrm>
          <a:prstGeom prst="rect">
            <a:avLst/>
          </a:prstGeom>
          <a:solidFill>
            <a:srgbClr val="FFFFCC">
              <a:alpha val="85097"/>
            </a:srgbClr>
          </a:solidFill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Notify others at this node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1752600"/>
            <a:ext cx="7315200" cy="44005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public class Node{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AtomicInteger count; int size;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Node parent; Volatile boolean sense;</a:t>
            </a:r>
          </a:p>
          <a:p>
            <a:pPr algn="l">
              <a:spcBef>
                <a:spcPct val="0"/>
              </a:spcBef>
            </a:pPr>
            <a:endParaRPr lang="en-US" sz="2000">
              <a:solidFill>
                <a:srgbClr val="BFBFBF"/>
              </a:solidFill>
              <a:latin typeface="Lucida Console" pitchFamily="-65" charset="0"/>
            </a:endParaRP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public void await() {…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if (count.getAndDecrement()==1) 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 if (parent != null) {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  parent.await()}</a:t>
            </a:r>
          </a:p>
          <a:p>
            <a:pPr algn="l"/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 count.set(size);</a:t>
            </a:r>
          </a:p>
          <a:p>
            <a:pPr algn="l"/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 sense = mySense</a:t>
            </a:r>
          </a:p>
          <a:p>
            <a:pPr algn="l"/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 } else {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while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(sense != mySense) {}</a:t>
            </a:r>
          </a:p>
          <a:p>
            <a:pPr algn="l"/>
            <a:r>
              <a:rPr lang="en-US" sz="2000">
                <a:solidFill>
                  <a:srgbClr val="BFBFBF"/>
                </a:solidFill>
                <a:latin typeface="Lucida Console" pitchFamily="-65" charset="0"/>
              </a:rPr>
              <a:t> }…}}}</a:t>
            </a:r>
          </a:p>
        </p:txBody>
      </p:sp>
      <p:sp>
        <p:nvSpPr>
          <p:cNvPr id="66563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DDB6C1-7265-E84C-A60F-C96235D36ECD}" type="slidenum">
              <a:rPr lang="en-US"/>
              <a:pPr/>
              <a:t>64</a:t>
            </a:fld>
            <a:endParaRPr lang="en-US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Tree Barrier</a:t>
            </a:r>
          </a:p>
        </p:txBody>
      </p:sp>
      <p:sp>
        <p:nvSpPr>
          <p:cNvPr id="66566" name="AutoShape 4"/>
          <p:cNvSpPr>
            <a:spLocks noChangeArrowheads="1"/>
          </p:cNvSpPr>
          <p:nvPr/>
        </p:nvSpPr>
        <p:spPr bwMode="auto">
          <a:xfrm>
            <a:off x="1282700" y="5384800"/>
            <a:ext cx="4470400" cy="381000"/>
          </a:xfrm>
          <a:prstGeom prst="wedgeRoundRectCallout">
            <a:avLst>
              <a:gd name="adj1" fmla="val 31977"/>
              <a:gd name="adj2" fmla="val -830000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/>
            <a:endParaRPr lang="en-US"/>
          </a:p>
        </p:txBody>
      </p:sp>
      <p:sp>
        <p:nvSpPr>
          <p:cNvPr id="66567" name="Text Box 5"/>
          <p:cNvSpPr txBox="1">
            <a:spLocks noChangeArrowheads="1"/>
          </p:cNvSpPr>
          <p:nvPr/>
        </p:nvSpPr>
        <p:spPr bwMode="auto">
          <a:xfrm>
            <a:off x="3568700" y="1836738"/>
            <a:ext cx="4656138" cy="822325"/>
          </a:xfrm>
          <a:prstGeom prst="rect">
            <a:avLst/>
          </a:prstGeom>
          <a:solidFill>
            <a:srgbClr val="FFFFCC">
              <a:alpha val="85097"/>
            </a:srgbClr>
          </a:solidFill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I’m not last, so wait for notification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675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3EA1759-2BBF-3749-BFE4-8926684BF547}" type="slidenum">
              <a:rPr lang="en-US"/>
              <a:pPr/>
              <a:t>65</a:t>
            </a:fld>
            <a:endParaRPr lang="en-US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Tree Barrier</a:t>
            </a:r>
          </a:p>
        </p:txBody>
      </p:sp>
      <p:sp>
        <p:nvSpPr>
          <p:cNvPr id="67589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 sequential bottleneck</a:t>
            </a:r>
          </a:p>
          <a:p>
            <a:pPr lvl="1"/>
            <a:r>
              <a:rPr lang="en-US"/>
              <a:t>Parallel </a:t>
            </a:r>
            <a:r>
              <a:rPr lang="en-US">
                <a:solidFill>
                  <a:schemeClr val="tx1"/>
                </a:solidFill>
              </a:rPr>
              <a:t>getAndDecrement()</a:t>
            </a:r>
            <a:r>
              <a:rPr lang="en-US"/>
              <a:t> calls</a:t>
            </a:r>
          </a:p>
          <a:p>
            <a:r>
              <a:rPr lang="en-US"/>
              <a:t>Low memory contention</a:t>
            </a:r>
          </a:p>
          <a:p>
            <a:pPr lvl="1"/>
            <a:r>
              <a:rPr lang="en-US"/>
              <a:t>Same reason</a:t>
            </a:r>
          </a:p>
          <a:p>
            <a:r>
              <a:rPr lang="en-US"/>
              <a:t>Cache behavior</a:t>
            </a:r>
          </a:p>
          <a:p>
            <a:pPr lvl="1"/>
            <a:r>
              <a:rPr lang="en-US"/>
              <a:t>Local spinning on bus-based architecture</a:t>
            </a:r>
          </a:p>
          <a:p>
            <a:pPr lvl="1"/>
            <a:r>
              <a:rPr lang="en-US"/>
              <a:t>Not so good for NUMA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686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CD67947-2EDC-8144-BC01-74A2F2C7265C}" type="slidenum">
              <a:rPr lang="en-US"/>
              <a:pPr/>
              <a:t>66</a:t>
            </a:fld>
            <a:endParaRPr lang="en-US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Remarks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Everyone spins on </a:t>
            </a:r>
            <a:r>
              <a:rPr lang="en-US">
                <a:solidFill>
                  <a:schemeClr val="tx1"/>
                </a:solidFill>
              </a:rPr>
              <a:t>sense</a:t>
            </a:r>
            <a:r>
              <a:rPr lang="en-US"/>
              <a:t> field</a:t>
            </a:r>
          </a:p>
          <a:p>
            <a:pPr lvl="1"/>
            <a:r>
              <a:rPr lang="en-US"/>
              <a:t>Local spinning on bus-based (good)</a:t>
            </a:r>
          </a:p>
          <a:p>
            <a:pPr lvl="1"/>
            <a:r>
              <a:rPr lang="en-US"/>
              <a:t>Network hot-spot on distributed architecture (bad)</a:t>
            </a:r>
          </a:p>
          <a:p>
            <a:r>
              <a:rPr lang="en-US"/>
              <a:t>Not really scalable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696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C92C0B8-DA14-DF4C-BF90-73A3D5848E52}" type="slidenum">
              <a:rPr lang="en-US"/>
              <a:pPr/>
              <a:t>67</a:t>
            </a:fld>
            <a:endParaRPr lang="en-US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Tournament Tree Barrier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tree nodes have fan-in </a:t>
            </a:r>
            <a:r>
              <a:rPr lang="en-US">
                <a:solidFill>
                  <a:schemeClr val="tx1"/>
                </a:solidFill>
              </a:rPr>
              <a:t>2</a:t>
            </a:r>
          </a:p>
          <a:p>
            <a:pPr lvl="1"/>
            <a:r>
              <a:rPr lang="en-US"/>
              <a:t>Don’t need to call </a:t>
            </a:r>
            <a:r>
              <a:rPr lang="en-US">
                <a:solidFill>
                  <a:schemeClr val="tx1"/>
                </a:solidFill>
              </a:rPr>
              <a:t>getAndDecrement()</a:t>
            </a:r>
          </a:p>
          <a:p>
            <a:pPr lvl="1"/>
            <a:r>
              <a:rPr lang="en-US"/>
              <a:t>Winner chosen statically</a:t>
            </a:r>
          </a:p>
          <a:p>
            <a:r>
              <a:rPr lang="en-US"/>
              <a:t>At level </a:t>
            </a:r>
            <a:r>
              <a:rPr lang="en-US">
                <a:solidFill>
                  <a:schemeClr val="tx1"/>
                </a:solidFill>
              </a:rPr>
              <a:t>i</a:t>
            </a:r>
          </a:p>
          <a:p>
            <a:pPr lvl="1"/>
            <a:r>
              <a:rPr lang="en-US"/>
              <a:t>If </a:t>
            </a:r>
            <a:r>
              <a:rPr lang="en-US">
                <a:solidFill>
                  <a:schemeClr val="tx1"/>
                </a:solidFill>
              </a:rPr>
              <a:t>i</a:t>
            </a:r>
            <a:r>
              <a:rPr lang="en-US"/>
              <a:t>-th bit of id is </a:t>
            </a:r>
            <a:r>
              <a:rPr lang="en-US">
                <a:solidFill>
                  <a:schemeClr val="tx1"/>
                </a:solidFill>
              </a:rPr>
              <a:t>0</a:t>
            </a:r>
            <a:r>
              <a:rPr lang="en-US"/>
              <a:t>, move up</a:t>
            </a:r>
          </a:p>
          <a:p>
            <a:pPr lvl="1"/>
            <a:r>
              <a:rPr lang="en-US"/>
              <a:t>Otherwise keep back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E24EF57-51B2-1643-8F3A-A4B2C0CDC5A0}" type="slidenum">
              <a:rPr lang="en-US"/>
              <a:pPr/>
              <a:t>68</a:t>
            </a:fld>
            <a:endParaRPr lang="en-US"/>
          </a:p>
        </p:txBody>
      </p:sp>
      <p:sp>
        <p:nvSpPr>
          <p:cNvPr id="7066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Tournament Tree Barriers</a:t>
            </a:r>
          </a:p>
        </p:txBody>
      </p:sp>
      <p:grpSp>
        <p:nvGrpSpPr>
          <p:cNvPr id="70661" name="Group 128"/>
          <p:cNvGrpSpPr>
            <a:grpSpLocks/>
          </p:cNvGrpSpPr>
          <p:nvPr/>
        </p:nvGrpSpPr>
        <p:grpSpPr bwMode="auto">
          <a:xfrm>
            <a:off x="1168400" y="4857750"/>
            <a:ext cx="2628900" cy="596900"/>
            <a:chOff x="736" y="2356"/>
            <a:chExt cx="1656" cy="376"/>
          </a:xfrm>
        </p:grpSpPr>
        <p:sp>
          <p:nvSpPr>
            <p:cNvPr id="70766" name="Oval 124"/>
            <p:cNvSpPr>
              <a:spLocks noChangeArrowheads="1"/>
            </p:cNvSpPr>
            <p:nvPr/>
          </p:nvSpPr>
          <p:spPr bwMode="auto">
            <a:xfrm>
              <a:off x="1640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70767" name="Oval 125"/>
            <p:cNvSpPr>
              <a:spLocks noChangeArrowheads="1"/>
            </p:cNvSpPr>
            <p:nvPr/>
          </p:nvSpPr>
          <p:spPr bwMode="auto">
            <a:xfrm>
              <a:off x="736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</p:grpSp>
      <p:grpSp>
        <p:nvGrpSpPr>
          <p:cNvPr id="70662" name="Group 129"/>
          <p:cNvGrpSpPr>
            <a:grpSpLocks/>
          </p:cNvGrpSpPr>
          <p:nvPr/>
        </p:nvGrpSpPr>
        <p:grpSpPr bwMode="auto">
          <a:xfrm>
            <a:off x="5168900" y="4857750"/>
            <a:ext cx="2628900" cy="596900"/>
            <a:chOff x="736" y="2356"/>
            <a:chExt cx="1656" cy="376"/>
          </a:xfrm>
        </p:grpSpPr>
        <p:sp>
          <p:nvSpPr>
            <p:cNvPr id="70764" name="Oval 130"/>
            <p:cNvSpPr>
              <a:spLocks noChangeArrowheads="1"/>
            </p:cNvSpPr>
            <p:nvPr/>
          </p:nvSpPr>
          <p:spPr bwMode="auto">
            <a:xfrm>
              <a:off x="1640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70765" name="Oval 131"/>
            <p:cNvSpPr>
              <a:spLocks noChangeArrowheads="1"/>
            </p:cNvSpPr>
            <p:nvPr/>
          </p:nvSpPr>
          <p:spPr bwMode="auto">
            <a:xfrm>
              <a:off x="736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</p:grpSp>
      <p:grpSp>
        <p:nvGrpSpPr>
          <p:cNvPr id="70663" name="Group 132"/>
          <p:cNvGrpSpPr>
            <a:grpSpLocks/>
          </p:cNvGrpSpPr>
          <p:nvPr/>
        </p:nvGrpSpPr>
        <p:grpSpPr bwMode="auto">
          <a:xfrm>
            <a:off x="3219450" y="3054350"/>
            <a:ext cx="2628900" cy="596900"/>
            <a:chOff x="736" y="2356"/>
            <a:chExt cx="1656" cy="376"/>
          </a:xfrm>
        </p:grpSpPr>
        <p:sp>
          <p:nvSpPr>
            <p:cNvPr id="70762" name="Oval 133"/>
            <p:cNvSpPr>
              <a:spLocks noChangeArrowheads="1"/>
            </p:cNvSpPr>
            <p:nvPr/>
          </p:nvSpPr>
          <p:spPr bwMode="auto">
            <a:xfrm>
              <a:off x="1640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70763" name="Oval 134"/>
            <p:cNvSpPr>
              <a:spLocks noChangeArrowheads="1"/>
            </p:cNvSpPr>
            <p:nvPr/>
          </p:nvSpPr>
          <p:spPr bwMode="auto">
            <a:xfrm>
              <a:off x="736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</p:grpSp>
      <p:sp>
        <p:nvSpPr>
          <p:cNvPr id="70664" name="Line 135"/>
          <p:cNvSpPr>
            <a:spLocks noChangeShapeType="1"/>
          </p:cNvSpPr>
          <p:nvPr/>
        </p:nvSpPr>
        <p:spPr bwMode="auto">
          <a:xfrm>
            <a:off x="2108200" y="50609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65" name="Line 136"/>
          <p:cNvSpPr>
            <a:spLocks noChangeShapeType="1"/>
          </p:cNvSpPr>
          <p:nvPr/>
        </p:nvSpPr>
        <p:spPr bwMode="auto">
          <a:xfrm>
            <a:off x="6134100" y="50609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66" name="Line 137"/>
          <p:cNvSpPr>
            <a:spLocks noChangeShapeType="1"/>
          </p:cNvSpPr>
          <p:nvPr/>
        </p:nvSpPr>
        <p:spPr bwMode="auto">
          <a:xfrm flipH="1">
            <a:off x="2057400" y="52133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67" name="Line 138"/>
          <p:cNvSpPr>
            <a:spLocks noChangeShapeType="1"/>
          </p:cNvSpPr>
          <p:nvPr/>
        </p:nvSpPr>
        <p:spPr bwMode="auto">
          <a:xfrm flipH="1">
            <a:off x="6083300" y="52133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68" name="Line 139"/>
          <p:cNvSpPr>
            <a:spLocks noChangeShapeType="1"/>
          </p:cNvSpPr>
          <p:nvPr/>
        </p:nvSpPr>
        <p:spPr bwMode="auto">
          <a:xfrm flipV="1">
            <a:off x="1778000" y="3441700"/>
            <a:ext cx="1816100" cy="1587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69" name="Line 140"/>
          <p:cNvSpPr>
            <a:spLocks noChangeShapeType="1"/>
          </p:cNvSpPr>
          <p:nvPr/>
        </p:nvSpPr>
        <p:spPr bwMode="auto">
          <a:xfrm flipH="1" flipV="1">
            <a:off x="5283200" y="3479800"/>
            <a:ext cx="419100" cy="157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70" name="Line 141"/>
          <p:cNvSpPr>
            <a:spLocks noChangeShapeType="1"/>
          </p:cNvSpPr>
          <p:nvPr/>
        </p:nvSpPr>
        <p:spPr bwMode="auto">
          <a:xfrm>
            <a:off x="4152900" y="32702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71" name="Line 142"/>
          <p:cNvSpPr>
            <a:spLocks noChangeShapeType="1"/>
          </p:cNvSpPr>
          <p:nvPr/>
        </p:nvSpPr>
        <p:spPr bwMode="auto">
          <a:xfrm flipH="1">
            <a:off x="4102100" y="34226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0672" name="Group 70"/>
          <p:cNvGrpSpPr>
            <a:grpSpLocks/>
          </p:cNvGrpSpPr>
          <p:nvPr/>
        </p:nvGrpSpPr>
        <p:grpSpPr bwMode="auto">
          <a:xfrm>
            <a:off x="1447800" y="4373563"/>
            <a:ext cx="635000" cy="623887"/>
            <a:chOff x="3192" y="2352"/>
            <a:chExt cx="936" cy="920"/>
          </a:xfrm>
        </p:grpSpPr>
        <p:grpSp>
          <p:nvGrpSpPr>
            <p:cNvPr id="70736" name="Group 71"/>
            <p:cNvGrpSpPr>
              <a:grpSpLocks/>
            </p:cNvGrpSpPr>
            <p:nvPr/>
          </p:nvGrpSpPr>
          <p:grpSpPr bwMode="auto">
            <a:xfrm>
              <a:off x="3304" y="2352"/>
              <a:ext cx="824" cy="896"/>
              <a:chOff x="-176" y="2720"/>
              <a:chExt cx="824" cy="896"/>
            </a:xfrm>
          </p:grpSpPr>
          <p:sp>
            <p:nvSpPr>
              <p:cNvPr id="70750" name="AutoShape 72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751" name="AutoShape 73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0752" name="Group 74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0760" name="AutoShape 75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761" name="AutoShape 76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0753" name="Group 77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0758" name="AutoShape 78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759" name="AutoShape 79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0754" name="Group 80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0756" name="AutoShape 81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757" name="AutoShape 82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0755" name="Freeform 83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0737" name="Group 84"/>
            <p:cNvGrpSpPr>
              <a:grpSpLocks/>
            </p:cNvGrpSpPr>
            <p:nvPr/>
          </p:nvGrpSpPr>
          <p:grpSpPr bwMode="auto">
            <a:xfrm flipH="1">
              <a:off x="3192" y="2376"/>
              <a:ext cx="824" cy="896"/>
              <a:chOff x="-176" y="2720"/>
              <a:chExt cx="824" cy="896"/>
            </a:xfrm>
          </p:grpSpPr>
          <p:sp>
            <p:nvSpPr>
              <p:cNvPr id="70738" name="AutoShape 85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739" name="AutoShape 86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0740" name="Group 87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0748" name="AutoShape 88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749" name="AutoShape 89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0741" name="Group 90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0746" name="AutoShape 91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747" name="AutoShape 92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0742" name="Group 93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0744" name="AutoShape 94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745" name="AutoShape 95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0743" name="Freeform 96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0673" name="Group 143"/>
          <p:cNvGrpSpPr>
            <a:grpSpLocks/>
          </p:cNvGrpSpPr>
          <p:nvPr/>
        </p:nvGrpSpPr>
        <p:grpSpPr bwMode="auto">
          <a:xfrm>
            <a:off x="5422900" y="4398963"/>
            <a:ext cx="635000" cy="623887"/>
            <a:chOff x="3192" y="2352"/>
            <a:chExt cx="936" cy="920"/>
          </a:xfrm>
        </p:grpSpPr>
        <p:grpSp>
          <p:nvGrpSpPr>
            <p:cNvPr id="70710" name="Group 144"/>
            <p:cNvGrpSpPr>
              <a:grpSpLocks/>
            </p:cNvGrpSpPr>
            <p:nvPr/>
          </p:nvGrpSpPr>
          <p:grpSpPr bwMode="auto">
            <a:xfrm>
              <a:off x="3304" y="2352"/>
              <a:ext cx="824" cy="896"/>
              <a:chOff x="-176" y="2720"/>
              <a:chExt cx="824" cy="896"/>
            </a:xfrm>
          </p:grpSpPr>
          <p:sp>
            <p:nvSpPr>
              <p:cNvPr id="70724" name="AutoShape 145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725" name="AutoShape 146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0726" name="Group 147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0734" name="AutoShape 148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735" name="AutoShape 149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0727" name="Group 150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0732" name="AutoShape 151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733" name="AutoShape 152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0728" name="Group 153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0730" name="AutoShape 154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731" name="AutoShape 155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0729" name="Freeform 156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0711" name="Group 157"/>
            <p:cNvGrpSpPr>
              <a:grpSpLocks/>
            </p:cNvGrpSpPr>
            <p:nvPr/>
          </p:nvGrpSpPr>
          <p:grpSpPr bwMode="auto">
            <a:xfrm flipH="1">
              <a:off x="3192" y="2376"/>
              <a:ext cx="824" cy="896"/>
              <a:chOff x="-176" y="2720"/>
              <a:chExt cx="824" cy="896"/>
            </a:xfrm>
          </p:grpSpPr>
          <p:sp>
            <p:nvSpPr>
              <p:cNvPr id="70712" name="AutoShape 158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713" name="AutoShape 159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0714" name="Group 160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0722" name="AutoShape 161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723" name="AutoShape 162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0715" name="Group 163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0720" name="AutoShape 164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721" name="AutoShape 165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0716" name="Group 166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0718" name="AutoShape 167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719" name="AutoShape 168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0717" name="Freeform 169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0674" name="Text Box 197"/>
          <p:cNvSpPr txBox="1">
            <a:spLocks noChangeArrowheads="1"/>
          </p:cNvSpPr>
          <p:nvPr/>
        </p:nvSpPr>
        <p:spPr bwMode="auto">
          <a:xfrm>
            <a:off x="1147763" y="5678488"/>
            <a:ext cx="11144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winner</a:t>
            </a:r>
          </a:p>
        </p:txBody>
      </p:sp>
      <p:sp>
        <p:nvSpPr>
          <p:cNvPr id="70675" name="Text Box 198"/>
          <p:cNvSpPr txBox="1">
            <a:spLocks noChangeArrowheads="1"/>
          </p:cNvSpPr>
          <p:nvPr/>
        </p:nvSpPr>
        <p:spPr bwMode="auto">
          <a:xfrm>
            <a:off x="2771775" y="5678488"/>
            <a:ext cx="8921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loser</a:t>
            </a:r>
          </a:p>
        </p:txBody>
      </p:sp>
      <p:sp>
        <p:nvSpPr>
          <p:cNvPr id="70676" name="Text Box 199"/>
          <p:cNvSpPr txBox="1">
            <a:spLocks noChangeArrowheads="1"/>
          </p:cNvSpPr>
          <p:nvPr/>
        </p:nvSpPr>
        <p:spPr bwMode="auto">
          <a:xfrm>
            <a:off x="5224463" y="5627688"/>
            <a:ext cx="11144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winner</a:t>
            </a:r>
          </a:p>
        </p:txBody>
      </p:sp>
      <p:sp>
        <p:nvSpPr>
          <p:cNvPr id="70677" name="Text Box 200"/>
          <p:cNvSpPr txBox="1">
            <a:spLocks noChangeArrowheads="1"/>
          </p:cNvSpPr>
          <p:nvPr/>
        </p:nvSpPr>
        <p:spPr bwMode="auto">
          <a:xfrm>
            <a:off x="6848475" y="5627688"/>
            <a:ext cx="8921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loser</a:t>
            </a:r>
          </a:p>
        </p:txBody>
      </p:sp>
      <p:sp>
        <p:nvSpPr>
          <p:cNvPr id="70678" name="Text Box 201"/>
          <p:cNvSpPr txBox="1">
            <a:spLocks noChangeArrowheads="1"/>
          </p:cNvSpPr>
          <p:nvPr/>
        </p:nvSpPr>
        <p:spPr bwMode="auto">
          <a:xfrm>
            <a:off x="3190875" y="3760788"/>
            <a:ext cx="11144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winner</a:t>
            </a:r>
          </a:p>
        </p:txBody>
      </p:sp>
      <p:sp>
        <p:nvSpPr>
          <p:cNvPr id="70679" name="Text Box 202"/>
          <p:cNvSpPr txBox="1">
            <a:spLocks noChangeArrowheads="1"/>
          </p:cNvSpPr>
          <p:nvPr/>
        </p:nvSpPr>
        <p:spPr bwMode="auto">
          <a:xfrm>
            <a:off x="4814888" y="3760788"/>
            <a:ext cx="8921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loser</a:t>
            </a:r>
          </a:p>
        </p:txBody>
      </p:sp>
      <p:sp>
        <p:nvSpPr>
          <p:cNvPr id="70680" name="Oval 205"/>
          <p:cNvSpPr>
            <a:spLocks noChangeArrowheads="1"/>
          </p:cNvSpPr>
          <p:nvPr/>
        </p:nvSpPr>
        <p:spPr bwMode="auto">
          <a:xfrm>
            <a:off x="3194050" y="1746250"/>
            <a:ext cx="1193800" cy="596900"/>
          </a:xfrm>
          <a:prstGeom prst="ellipse">
            <a:avLst/>
          </a:prstGeom>
          <a:solidFill>
            <a:srgbClr val="CC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70681" name="Line 206"/>
          <p:cNvSpPr>
            <a:spLocks noChangeShapeType="1"/>
          </p:cNvSpPr>
          <p:nvPr/>
        </p:nvSpPr>
        <p:spPr bwMode="auto">
          <a:xfrm flipV="1">
            <a:off x="3746500" y="2387600"/>
            <a:ext cx="0" cy="952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0682" name="Group 170"/>
          <p:cNvGrpSpPr>
            <a:grpSpLocks/>
          </p:cNvGrpSpPr>
          <p:nvPr/>
        </p:nvGrpSpPr>
        <p:grpSpPr bwMode="auto">
          <a:xfrm>
            <a:off x="3454400" y="2659063"/>
            <a:ext cx="635000" cy="623887"/>
            <a:chOff x="3192" y="2352"/>
            <a:chExt cx="936" cy="920"/>
          </a:xfrm>
        </p:grpSpPr>
        <p:grpSp>
          <p:nvGrpSpPr>
            <p:cNvPr id="70684" name="Group 171"/>
            <p:cNvGrpSpPr>
              <a:grpSpLocks/>
            </p:cNvGrpSpPr>
            <p:nvPr/>
          </p:nvGrpSpPr>
          <p:grpSpPr bwMode="auto">
            <a:xfrm>
              <a:off x="3304" y="2352"/>
              <a:ext cx="824" cy="896"/>
              <a:chOff x="-176" y="2720"/>
              <a:chExt cx="824" cy="896"/>
            </a:xfrm>
          </p:grpSpPr>
          <p:sp>
            <p:nvSpPr>
              <p:cNvPr id="70698" name="AutoShape 172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699" name="AutoShape 173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0700" name="Group 174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0708" name="AutoShape 175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709" name="AutoShape 176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0701" name="Group 177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0706" name="AutoShape 178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707" name="AutoShape 179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0702" name="Group 180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0704" name="AutoShape 181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705" name="AutoShape 182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0703" name="Freeform 183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0685" name="Group 184"/>
            <p:cNvGrpSpPr>
              <a:grpSpLocks/>
            </p:cNvGrpSpPr>
            <p:nvPr/>
          </p:nvGrpSpPr>
          <p:grpSpPr bwMode="auto">
            <a:xfrm flipH="1">
              <a:off x="3192" y="2376"/>
              <a:ext cx="824" cy="896"/>
              <a:chOff x="-176" y="2720"/>
              <a:chExt cx="824" cy="896"/>
            </a:xfrm>
          </p:grpSpPr>
          <p:sp>
            <p:nvSpPr>
              <p:cNvPr id="70686" name="AutoShape 185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687" name="AutoShape 186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0688" name="Group 187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0696" name="AutoShape 188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697" name="AutoShape 189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0689" name="Group 190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0694" name="AutoShape 191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695" name="AutoShape 192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0690" name="Group 193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0692" name="AutoShape 194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693" name="AutoShape 195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0691" name="Freeform 196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0683" name="Text Box 207"/>
          <p:cNvSpPr txBox="1">
            <a:spLocks noChangeArrowheads="1"/>
          </p:cNvSpPr>
          <p:nvPr/>
        </p:nvSpPr>
        <p:spPr bwMode="auto">
          <a:xfrm>
            <a:off x="4711700" y="1728788"/>
            <a:ext cx="7937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root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AA4C170-0B89-A542-8B0B-68EE007FAB83}" type="slidenum">
              <a:rPr lang="en-US"/>
              <a:pPr/>
              <a:t>69</a:t>
            </a:fld>
            <a:endParaRPr lang="en-US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Tournament Tree Barriers</a:t>
            </a:r>
          </a:p>
        </p:txBody>
      </p:sp>
      <p:grpSp>
        <p:nvGrpSpPr>
          <p:cNvPr id="71685" name="Group 3"/>
          <p:cNvGrpSpPr>
            <a:grpSpLocks/>
          </p:cNvGrpSpPr>
          <p:nvPr/>
        </p:nvGrpSpPr>
        <p:grpSpPr bwMode="auto">
          <a:xfrm>
            <a:off x="1168400" y="3765550"/>
            <a:ext cx="2628900" cy="596900"/>
            <a:chOff x="736" y="2356"/>
            <a:chExt cx="1656" cy="376"/>
          </a:xfrm>
        </p:grpSpPr>
        <p:sp>
          <p:nvSpPr>
            <p:cNvPr id="71812" name="Oval 4"/>
            <p:cNvSpPr>
              <a:spLocks noChangeArrowheads="1"/>
            </p:cNvSpPr>
            <p:nvPr/>
          </p:nvSpPr>
          <p:spPr bwMode="auto">
            <a:xfrm>
              <a:off x="1640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71813" name="Oval 5"/>
            <p:cNvSpPr>
              <a:spLocks noChangeArrowheads="1"/>
            </p:cNvSpPr>
            <p:nvPr/>
          </p:nvSpPr>
          <p:spPr bwMode="auto">
            <a:xfrm>
              <a:off x="736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</p:grpSp>
      <p:grpSp>
        <p:nvGrpSpPr>
          <p:cNvPr id="71686" name="Group 6"/>
          <p:cNvGrpSpPr>
            <a:grpSpLocks/>
          </p:cNvGrpSpPr>
          <p:nvPr/>
        </p:nvGrpSpPr>
        <p:grpSpPr bwMode="auto">
          <a:xfrm>
            <a:off x="5168900" y="3765550"/>
            <a:ext cx="2628900" cy="596900"/>
            <a:chOff x="736" y="2356"/>
            <a:chExt cx="1656" cy="376"/>
          </a:xfrm>
        </p:grpSpPr>
        <p:sp>
          <p:nvSpPr>
            <p:cNvPr id="71810" name="Oval 7"/>
            <p:cNvSpPr>
              <a:spLocks noChangeArrowheads="1"/>
            </p:cNvSpPr>
            <p:nvPr/>
          </p:nvSpPr>
          <p:spPr bwMode="auto">
            <a:xfrm>
              <a:off x="1640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71811" name="Oval 8"/>
            <p:cNvSpPr>
              <a:spLocks noChangeArrowheads="1"/>
            </p:cNvSpPr>
            <p:nvPr/>
          </p:nvSpPr>
          <p:spPr bwMode="auto">
            <a:xfrm>
              <a:off x="736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</p:grpSp>
      <p:grpSp>
        <p:nvGrpSpPr>
          <p:cNvPr id="71687" name="Group 9"/>
          <p:cNvGrpSpPr>
            <a:grpSpLocks/>
          </p:cNvGrpSpPr>
          <p:nvPr/>
        </p:nvGrpSpPr>
        <p:grpSpPr bwMode="auto">
          <a:xfrm>
            <a:off x="3219450" y="1962150"/>
            <a:ext cx="2628900" cy="596900"/>
            <a:chOff x="736" y="2356"/>
            <a:chExt cx="1656" cy="376"/>
          </a:xfrm>
        </p:grpSpPr>
        <p:sp>
          <p:nvSpPr>
            <p:cNvPr id="71808" name="Oval 10"/>
            <p:cNvSpPr>
              <a:spLocks noChangeArrowheads="1"/>
            </p:cNvSpPr>
            <p:nvPr/>
          </p:nvSpPr>
          <p:spPr bwMode="auto">
            <a:xfrm>
              <a:off x="1640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71809" name="Oval 11"/>
            <p:cNvSpPr>
              <a:spLocks noChangeArrowheads="1"/>
            </p:cNvSpPr>
            <p:nvPr/>
          </p:nvSpPr>
          <p:spPr bwMode="auto">
            <a:xfrm>
              <a:off x="736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</p:grpSp>
      <p:sp>
        <p:nvSpPr>
          <p:cNvPr id="71688" name="Line 12"/>
          <p:cNvSpPr>
            <a:spLocks noChangeShapeType="1"/>
          </p:cNvSpPr>
          <p:nvPr/>
        </p:nvSpPr>
        <p:spPr bwMode="auto">
          <a:xfrm>
            <a:off x="2108200" y="39687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89" name="Line 13"/>
          <p:cNvSpPr>
            <a:spLocks noChangeShapeType="1"/>
          </p:cNvSpPr>
          <p:nvPr/>
        </p:nvSpPr>
        <p:spPr bwMode="auto">
          <a:xfrm>
            <a:off x="6134100" y="39687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0" name="Line 14"/>
          <p:cNvSpPr>
            <a:spLocks noChangeShapeType="1"/>
          </p:cNvSpPr>
          <p:nvPr/>
        </p:nvSpPr>
        <p:spPr bwMode="auto">
          <a:xfrm flipH="1">
            <a:off x="2057400" y="41211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1" name="Line 15"/>
          <p:cNvSpPr>
            <a:spLocks noChangeShapeType="1"/>
          </p:cNvSpPr>
          <p:nvPr/>
        </p:nvSpPr>
        <p:spPr bwMode="auto">
          <a:xfrm flipH="1">
            <a:off x="6083300" y="41211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2" name="Line 16"/>
          <p:cNvSpPr>
            <a:spLocks noChangeShapeType="1"/>
          </p:cNvSpPr>
          <p:nvPr/>
        </p:nvSpPr>
        <p:spPr bwMode="auto">
          <a:xfrm flipV="1">
            <a:off x="1778000" y="2349500"/>
            <a:ext cx="1816100" cy="1587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3" name="Line 17"/>
          <p:cNvSpPr>
            <a:spLocks noChangeShapeType="1"/>
          </p:cNvSpPr>
          <p:nvPr/>
        </p:nvSpPr>
        <p:spPr bwMode="auto">
          <a:xfrm flipH="1" flipV="1">
            <a:off x="5283200" y="2387600"/>
            <a:ext cx="419100" cy="157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4" name="Line 18"/>
          <p:cNvSpPr>
            <a:spLocks noChangeShapeType="1"/>
          </p:cNvSpPr>
          <p:nvPr/>
        </p:nvSpPr>
        <p:spPr bwMode="auto">
          <a:xfrm>
            <a:off x="4152900" y="21780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5" name="Line 19"/>
          <p:cNvSpPr>
            <a:spLocks noChangeShapeType="1"/>
          </p:cNvSpPr>
          <p:nvPr/>
        </p:nvSpPr>
        <p:spPr bwMode="auto">
          <a:xfrm flipH="1">
            <a:off x="4102100" y="23304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696" name="Group 20"/>
          <p:cNvGrpSpPr>
            <a:grpSpLocks/>
          </p:cNvGrpSpPr>
          <p:nvPr/>
        </p:nvGrpSpPr>
        <p:grpSpPr bwMode="auto">
          <a:xfrm>
            <a:off x="1447800" y="3281363"/>
            <a:ext cx="635000" cy="623887"/>
            <a:chOff x="3192" y="2352"/>
            <a:chExt cx="936" cy="920"/>
          </a:xfrm>
        </p:grpSpPr>
        <p:grpSp>
          <p:nvGrpSpPr>
            <p:cNvPr id="71782" name="Group 21"/>
            <p:cNvGrpSpPr>
              <a:grpSpLocks/>
            </p:cNvGrpSpPr>
            <p:nvPr/>
          </p:nvGrpSpPr>
          <p:grpSpPr bwMode="auto">
            <a:xfrm>
              <a:off x="3304" y="2352"/>
              <a:ext cx="824" cy="896"/>
              <a:chOff x="-176" y="2720"/>
              <a:chExt cx="824" cy="896"/>
            </a:xfrm>
          </p:grpSpPr>
          <p:sp>
            <p:nvSpPr>
              <p:cNvPr id="71796" name="AutoShape 22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7" name="AutoShape 23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1798" name="Group 24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1806" name="AutoShape 25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807" name="AutoShape 26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1799" name="Group 27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1804" name="AutoShape 28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805" name="AutoShape 29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1800" name="Group 30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1802" name="AutoShape 31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803" name="AutoShape 32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1801" name="Freeform 33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1783" name="Group 34"/>
            <p:cNvGrpSpPr>
              <a:grpSpLocks/>
            </p:cNvGrpSpPr>
            <p:nvPr/>
          </p:nvGrpSpPr>
          <p:grpSpPr bwMode="auto">
            <a:xfrm flipH="1">
              <a:off x="3192" y="2376"/>
              <a:ext cx="824" cy="896"/>
              <a:chOff x="-176" y="2720"/>
              <a:chExt cx="824" cy="896"/>
            </a:xfrm>
          </p:grpSpPr>
          <p:sp>
            <p:nvSpPr>
              <p:cNvPr id="71784" name="AutoShape 35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85" name="AutoShape 36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1786" name="Group 37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1794" name="AutoShape 38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95" name="AutoShape 39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1787" name="Group 40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1792" name="AutoShape 41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93" name="AutoShape 42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1788" name="Group 43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1790" name="AutoShape 44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91" name="AutoShape 45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1789" name="Freeform 46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1697" name="Group 47"/>
          <p:cNvGrpSpPr>
            <a:grpSpLocks/>
          </p:cNvGrpSpPr>
          <p:nvPr/>
        </p:nvGrpSpPr>
        <p:grpSpPr bwMode="auto">
          <a:xfrm>
            <a:off x="5422900" y="3306763"/>
            <a:ext cx="635000" cy="623887"/>
            <a:chOff x="3192" y="2352"/>
            <a:chExt cx="936" cy="920"/>
          </a:xfrm>
        </p:grpSpPr>
        <p:grpSp>
          <p:nvGrpSpPr>
            <p:cNvPr id="71756" name="Group 48"/>
            <p:cNvGrpSpPr>
              <a:grpSpLocks/>
            </p:cNvGrpSpPr>
            <p:nvPr/>
          </p:nvGrpSpPr>
          <p:grpSpPr bwMode="auto">
            <a:xfrm>
              <a:off x="3304" y="2352"/>
              <a:ext cx="824" cy="896"/>
              <a:chOff x="-176" y="2720"/>
              <a:chExt cx="824" cy="896"/>
            </a:xfrm>
          </p:grpSpPr>
          <p:sp>
            <p:nvSpPr>
              <p:cNvPr id="71770" name="AutoShape 49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71" name="AutoShape 50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1772" name="Group 51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1780" name="AutoShape 52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81" name="AutoShape 53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1773" name="Group 54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1778" name="AutoShape 55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79" name="AutoShape 56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1774" name="Group 57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1776" name="AutoShape 58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77" name="AutoShape 59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1775" name="Freeform 60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1757" name="Group 61"/>
            <p:cNvGrpSpPr>
              <a:grpSpLocks/>
            </p:cNvGrpSpPr>
            <p:nvPr/>
          </p:nvGrpSpPr>
          <p:grpSpPr bwMode="auto">
            <a:xfrm flipH="1">
              <a:off x="3192" y="2376"/>
              <a:ext cx="824" cy="896"/>
              <a:chOff x="-176" y="2720"/>
              <a:chExt cx="824" cy="896"/>
            </a:xfrm>
          </p:grpSpPr>
          <p:sp>
            <p:nvSpPr>
              <p:cNvPr id="71758" name="AutoShape 62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59" name="AutoShape 63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1760" name="Group 64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1768" name="AutoShape 65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69" name="AutoShape 66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1761" name="Group 67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1766" name="AutoShape 68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67" name="AutoShape 69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1762" name="Group 70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1764" name="AutoShape 71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65" name="AutoShape 72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1763" name="Freeform 73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1698" name="Group 74"/>
          <p:cNvGrpSpPr>
            <a:grpSpLocks/>
          </p:cNvGrpSpPr>
          <p:nvPr/>
        </p:nvGrpSpPr>
        <p:grpSpPr bwMode="auto">
          <a:xfrm>
            <a:off x="3454400" y="1566863"/>
            <a:ext cx="635000" cy="623887"/>
            <a:chOff x="3192" y="2352"/>
            <a:chExt cx="936" cy="920"/>
          </a:xfrm>
        </p:grpSpPr>
        <p:grpSp>
          <p:nvGrpSpPr>
            <p:cNvPr id="71730" name="Group 75"/>
            <p:cNvGrpSpPr>
              <a:grpSpLocks/>
            </p:cNvGrpSpPr>
            <p:nvPr/>
          </p:nvGrpSpPr>
          <p:grpSpPr bwMode="auto">
            <a:xfrm>
              <a:off x="3304" y="2352"/>
              <a:ext cx="824" cy="896"/>
              <a:chOff x="-176" y="2720"/>
              <a:chExt cx="824" cy="896"/>
            </a:xfrm>
          </p:grpSpPr>
          <p:sp>
            <p:nvSpPr>
              <p:cNvPr id="71744" name="AutoShape 76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45" name="AutoShape 77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1746" name="Group 78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1754" name="AutoShape 79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55" name="AutoShape 80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1747" name="Group 81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1752" name="AutoShape 82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53" name="AutoShape 83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1748" name="Group 84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1750" name="AutoShape 85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51" name="AutoShape 86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1749" name="Freeform 87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1731" name="Group 88"/>
            <p:cNvGrpSpPr>
              <a:grpSpLocks/>
            </p:cNvGrpSpPr>
            <p:nvPr/>
          </p:nvGrpSpPr>
          <p:grpSpPr bwMode="auto">
            <a:xfrm flipH="1">
              <a:off x="3192" y="2376"/>
              <a:ext cx="824" cy="896"/>
              <a:chOff x="-176" y="2720"/>
              <a:chExt cx="824" cy="896"/>
            </a:xfrm>
          </p:grpSpPr>
          <p:sp>
            <p:nvSpPr>
              <p:cNvPr id="71732" name="AutoShape 89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33" name="AutoShape 90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1734" name="Group 91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1742" name="AutoShape 92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43" name="AutoShape 93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1735" name="Group 94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1740" name="AutoShape 95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41" name="AutoShape 96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1736" name="Group 97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1738" name="AutoShape 98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39" name="AutoShape 99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1737" name="Freeform 100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1680" name="Group 127"/>
          <p:cNvGrpSpPr>
            <a:grpSpLocks/>
          </p:cNvGrpSpPr>
          <p:nvPr/>
        </p:nvGrpSpPr>
        <p:grpSpPr bwMode="auto">
          <a:xfrm>
            <a:off x="5197475" y="3276600"/>
            <a:ext cx="606425" cy="787400"/>
            <a:chOff x="1728" y="1008"/>
            <a:chExt cx="1776" cy="2304"/>
          </a:xfrm>
        </p:grpSpPr>
        <p:sp>
          <p:nvSpPr>
            <p:cNvPr id="71726" name="Rectangle 128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27" name="Rectangle 129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28" name="Line 130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29" name="Rectangle 131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681" name="Group 132"/>
          <p:cNvGrpSpPr>
            <a:grpSpLocks/>
          </p:cNvGrpSpPr>
          <p:nvPr/>
        </p:nvGrpSpPr>
        <p:grpSpPr bwMode="auto">
          <a:xfrm>
            <a:off x="6645275" y="3213100"/>
            <a:ext cx="606425" cy="787400"/>
            <a:chOff x="1728" y="1008"/>
            <a:chExt cx="1776" cy="2304"/>
          </a:xfrm>
        </p:grpSpPr>
        <p:sp>
          <p:nvSpPr>
            <p:cNvPr id="71722" name="Rectangle 133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23" name="Rectangle 134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71724" name="Line 135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25" name="Rectangle 136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37"/>
          <p:cNvGrpSpPr>
            <a:grpSpLocks/>
          </p:cNvGrpSpPr>
          <p:nvPr/>
        </p:nvGrpSpPr>
        <p:grpSpPr bwMode="auto">
          <a:xfrm>
            <a:off x="4689475" y="1485900"/>
            <a:ext cx="606425" cy="787400"/>
            <a:chOff x="1728" y="1008"/>
            <a:chExt cx="1776" cy="2304"/>
          </a:xfrm>
        </p:grpSpPr>
        <p:sp>
          <p:nvSpPr>
            <p:cNvPr id="71718" name="Rectangle 138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19" name="Rectangle 139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20" name="Line 140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21" name="Rectangle 141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42"/>
          <p:cNvGrpSpPr>
            <a:grpSpLocks/>
          </p:cNvGrpSpPr>
          <p:nvPr/>
        </p:nvGrpSpPr>
        <p:grpSpPr bwMode="auto">
          <a:xfrm>
            <a:off x="3190875" y="1447800"/>
            <a:ext cx="606425" cy="787400"/>
            <a:chOff x="1728" y="1008"/>
            <a:chExt cx="1776" cy="2304"/>
          </a:xfrm>
        </p:grpSpPr>
        <p:sp>
          <p:nvSpPr>
            <p:cNvPr id="71714" name="Rectangle 143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15" name="Rectangle 144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16" name="Line 145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17" name="Rectangle 146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47"/>
          <p:cNvGrpSpPr>
            <a:grpSpLocks/>
          </p:cNvGrpSpPr>
          <p:nvPr/>
        </p:nvGrpSpPr>
        <p:grpSpPr bwMode="auto">
          <a:xfrm>
            <a:off x="2606675" y="3263900"/>
            <a:ext cx="606425" cy="787400"/>
            <a:chOff x="1728" y="1008"/>
            <a:chExt cx="1776" cy="2304"/>
          </a:xfrm>
        </p:grpSpPr>
        <p:sp>
          <p:nvSpPr>
            <p:cNvPr id="71710" name="Rectangle 148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11" name="Rectangle 149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12" name="Line 150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13" name="Rectangle 151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152"/>
          <p:cNvGrpSpPr>
            <a:grpSpLocks/>
          </p:cNvGrpSpPr>
          <p:nvPr/>
        </p:nvGrpSpPr>
        <p:grpSpPr bwMode="auto">
          <a:xfrm>
            <a:off x="1184275" y="3200400"/>
            <a:ext cx="606425" cy="787400"/>
            <a:chOff x="1728" y="1008"/>
            <a:chExt cx="1776" cy="2304"/>
          </a:xfrm>
        </p:grpSpPr>
        <p:sp>
          <p:nvSpPr>
            <p:cNvPr id="71706" name="Rectangle 153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07" name="Rectangle 154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08" name="Line 155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09" name="Rectangle 156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53853" name="Text Box 157"/>
          <p:cNvSpPr txBox="1">
            <a:spLocks noChangeArrowheads="1"/>
          </p:cNvSpPr>
          <p:nvPr/>
        </p:nvSpPr>
        <p:spPr bwMode="auto">
          <a:xfrm>
            <a:off x="3060700" y="4876800"/>
            <a:ext cx="215106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All flags blue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53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C449D58-7765-E141-B015-2EB2FE9F30BE}" type="slidenum">
              <a:rPr lang="en-US"/>
              <a:pPr/>
              <a:t>7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Two-Phase Rendering</a:t>
            </a:r>
          </a:p>
        </p:txBody>
      </p:sp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838200" y="1752600"/>
            <a:ext cx="3467100" cy="35242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folHlink"/>
                </a:solidFill>
                <a:latin typeface="Arial" pitchFamily="-65" charset="0"/>
              </a:rPr>
              <a:t>while (true) {</a:t>
            </a:r>
          </a:p>
          <a:p>
            <a:pPr algn="l"/>
            <a:r>
              <a:rPr lang="en-US">
                <a:solidFill>
                  <a:schemeClr val="folHlink"/>
                </a:solidFill>
                <a:latin typeface="Arial" pitchFamily="-65" charset="0"/>
              </a:rPr>
              <a:t>  if (phase) {</a:t>
            </a:r>
          </a:p>
          <a:p>
            <a:pPr algn="l"/>
            <a:r>
              <a:rPr lang="en-US">
                <a:solidFill>
                  <a:schemeClr val="folHlink"/>
                </a:solidFill>
                <a:latin typeface="Arial" pitchFamily="-65" charset="0"/>
              </a:rPr>
              <a:t>    frame[0].display();</a:t>
            </a:r>
          </a:p>
          <a:p>
            <a:pPr algn="l"/>
            <a:r>
              <a:rPr lang="en-US">
                <a:solidFill>
                  <a:schemeClr val="folHlink"/>
                </a:solidFill>
                <a:latin typeface="Arial" pitchFamily="-65" charset="0"/>
              </a:rPr>
              <a:t>  } else {</a:t>
            </a:r>
          </a:p>
          <a:p>
            <a:pPr algn="l"/>
            <a:r>
              <a:rPr lang="en-US">
                <a:solidFill>
                  <a:srgbClr val="0000FF"/>
                </a:solidFill>
                <a:latin typeface="Arial" pitchFamily="-65" charset="0"/>
              </a:rPr>
              <a:t>    frame[1].display();</a:t>
            </a:r>
          </a:p>
          <a:p>
            <a:pPr algn="l"/>
            <a:r>
              <a:rPr lang="en-US">
                <a:solidFill>
                  <a:srgbClr val="0000FF"/>
                </a:solidFill>
                <a:latin typeface="Arial" pitchFamily="-65" charset="0"/>
              </a:rPr>
              <a:t>  </a:t>
            </a:r>
            <a:r>
              <a:rPr lang="en-US">
                <a:solidFill>
                  <a:schemeClr val="folHlink"/>
                </a:solidFill>
                <a:latin typeface="Arial" pitchFamily="-65" charset="0"/>
              </a:rPr>
              <a:t>}</a:t>
            </a:r>
          </a:p>
          <a:p>
            <a:pPr algn="l"/>
            <a:r>
              <a:rPr lang="en-US">
                <a:solidFill>
                  <a:schemeClr val="folHlink"/>
                </a:solidFill>
                <a:latin typeface="Arial" pitchFamily="-65" charset="0"/>
              </a:rPr>
              <a:t>  phase = !phase;</a:t>
            </a:r>
          </a:p>
          <a:p>
            <a:pPr algn="l"/>
            <a:r>
              <a:rPr lang="en-US">
                <a:solidFill>
                  <a:schemeClr val="folHlink"/>
                </a:solidFill>
                <a:latin typeface="Arial" pitchFamily="-65" charset="0"/>
              </a:rPr>
              <a:t>}</a:t>
            </a:r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4635500" y="1765300"/>
            <a:ext cx="3467100" cy="35242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folHlink"/>
                </a:solidFill>
                <a:latin typeface="Arial" pitchFamily="-65" charset="0"/>
              </a:rPr>
              <a:t>while (true) {</a:t>
            </a:r>
          </a:p>
          <a:p>
            <a:pPr algn="l"/>
            <a:r>
              <a:rPr lang="en-US">
                <a:solidFill>
                  <a:schemeClr val="folHlink"/>
                </a:solidFill>
                <a:latin typeface="Arial" pitchFamily="-65" charset="0"/>
              </a:rPr>
              <a:t>  if (phase) {</a:t>
            </a:r>
          </a:p>
          <a:p>
            <a:pPr algn="l"/>
            <a:r>
              <a:rPr lang="en-US">
                <a:solidFill>
                  <a:schemeClr val="folHlink"/>
                </a:solidFill>
                <a:latin typeface="Arial" pitchFamily="-65" charset="0"/>
              </a:rPr>
              <a:t>    frame[1].prepare();</a:t>
            </a:r>
          </a:p>
          <a:p>
            <a:pPr algn="l"/>
            <a:r>
              <a:rPr lang="en-US">
                <a:solidFill>
                  <a:schemeClr val="folHlink"/>
                </a:solidFill>
                <a:latin typeface="Arial" pitchFamily="-65" charset="0"/>
              </a:rPr>
              <a:t>  } else {</a:t>
            </a:r>
          </a:p>
          <a:p>
            <a:pPr algn="l"/>
            <a:r>
              <a:rPr lang="en-US">
                <a:solidFill>
                  <a:srgbClr val="0000FF"/>
                </a:solidFill>
                <a:latin typeface="Arial" pitchFamily="-65" charset="0"/>
              </a:rPr>
              <a:t>    frame[0].prepare();</a:t>
            </a:r>
          </a:p>
          <a:p>
            <a:pPr algn="l"/>
            <a:r>
              <a:rPr lang="en-US">
                <a:solidFill>
                  <a:srgbClr val="0000FF"/>
                </a:solidFill>
                <a:latin typeface="Arial" pitchFamily="-65" charset="0"/>
              </a:rPr>
              <a:t>  </a:t>
            </a:r>
            <a:r>
              <a:rPr lang="en-US">
                <a:solidFill>
                  <a:schemeClr val="folHlink"/>
                </a:solidFill>
                <a:latin typeface="Arial" pitchFamily="-65" charset="0"/>
              </a:rPr>
              <a:t>}</a:t>
            </a:r>
          </a:p>
          <a:p>
            <a:pPr algn="l"/>
            <a:r>
              <a:rPr lang="en-US">
                <a:solidFill>
                  <a:schemeClr val="folHlink"/>
                </a:solidFill>
                <a:latin typeface="Arial" pitchFamily="-65" charset="0"/>
              </a:rPr>
              <a:t>  phase = !phase;</a:t>
            </a:r>
          </a:p>
          <a:p>
            <a:pPr algn="l"/>
            <a:r>
              <a:rPr lang="en-US">
                <a:solidFill>
                  <a:schemeClr val="folHlink"/>
                </a:solidFill>
                <a:latin typeface="Arial" pitchFamily="-65" charset="0"/>
              </a:rPr>
              <a:t>}</a:t>
            </a:r>
          </a:p>
        </p:txBody>
      </p:sp>
      <p:sp>
        <p:nvSpPr>
          <p:cNvPr id="8199" name="AutoShape 5"/>
          <p:cNvSpPr>
            <a:spLocks noChangeArrowheads="1"/>
          </p:cNvSpPr>
          <p:nvPr/>
        </p:nvSpPr>
        <p:spPr bwMode="auto">
          <a:xfrm>
            <a:off x="1079500" y="3535363"/>
            <a:ext cx="6832600" cy="444500"/>
          </a:xfrm>
          <a:prstGeom prst="wedgeRoundRectCallout">
            <a:avLst>
              <a:gd name="adj1" fmla="val 6204"/>
              <a:gd name="adj2" fmla="val 417500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/>
            <a:endParaRPr lang="en-US"/>
          </a:p>
        </p:txBody>
      </p:sp>
      <p:sp>
        <p:nvSpPr>
          <p:cNvPr id="8200" name="Text Box 6"/>
          <p:cNvSpPr txBox="1">
            <a:spLocks noChangeArrowheads="1"/>
          </p:cNvSpPr>
          <p:nvPr/>
        </p:nvSpPr>
        <p:spPr bwMode="auto">
          <a:xfrm>
            <a:off x="1136650" y="5613400"/>
            <a:ext cx="65801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odd phases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753F0C5-E776-CF4F-8BF3-751084FC0B65}" type="slidenum">
              <a:rPr lang="en-US"/>
              <a:pPr/>
              <a:t>70</a:t>
            </a:fld>
            <a:endParaRPr lang="en-US"/>
          </a:p>
        </p:txBody>
      </p:sp>
      <p:grpSp>
        <p:nvGrpSpPr>
          <p:cNvPr id="72708" name="Group 3"/>
          <p:cNvGrpSpPr>
            <a:grpSpLocks/>
          </p:cNvGrpSpPr>
          <p:nvPr/>
        </p:nvGrpSpPr>
        <p:grpSpPr bwMode="auto">
          <a:xfrm>
            <a:off x="1168400" y="3765550"/>
            <a:ext cx="2628900" cy="596900"/>
            <a:chOff x="736" y="2356"/>
            <a:chExt cx="1656" cy="376"/>
          </a:xfrm>
        </p:grpSpPr>
        <p:sp>
          <p:nvSpPr>
            <p:cNvPr id="72852" name="Oval 4"/>
            <p:cNvSpPr>
              <a:spLocks noChangeArrowheads="1"/>
            </p:cNvSpPr>
            <p:nvPr/>
          </p:nvSpPr>
          <p:spPr bwMode="auto">
            <a:xfrm>
              <a:off x="1640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72853" name="Oval 5"/>
            <p:cNvSpPr>
              <a:spLocks noChangeArrowheads="1"/>
            </p:cNvSpPr>
            <p:nvPr/>
          </p:nvSpPr>
          <p:spPr bwMode="auto">
            <a:xfrm>
              <a:off x="736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</p:grpSp>
      <p:grpSp>
        <p:nvGrpSpPr>
          <p:cNvPr id="72709" name="Group 20"/>
          <p:cNvGrpSpPr>
            <a:grpSpLocks/>
          </p:cNvGrpSpPr>
          <p:nvPr/>
        </p:nvGrpSpPr>
        <p:grpSpPr bwMode="auto">
          <a:xfrm>
            <a:off x="1447800" y="3281363"/>
            <a:ext cx="635000" cy="623887"/>
            <a:chOff x="3192" y="2352"/>
            <a:chExt cx="936" cy="920"/>
          </a:xfrm>
        </p:grpSpPr>
        <p:grpSp>
          <p:nvGrpSpPr>
            <p:cNvPr id="72826" name="Group 21"/>
            <p:cNvGrpSpPr>
              <a:grpSpLocks/>
            </p:cNvGrpSpPr>
            <p:nvPr/>
          </p:nvGrpSpPr>
          <p:grpSpPr bwMode="auto">
            <a:xfrm>
              <a:off x="3304" y="2352"/>
              <a:ext cx="824" cy="896"/>
              <a:chOff x="-176" y="2720"/>
              <a:chExt cx="824" cy="896"/>
            </a:xfrm>
          </p:grpSpPr>
          <p:sp>
            <p:nvSpPr>
              <p:cNvPr id="72840" name="AutoShape 22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841" name="AutoShape 23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2842" name="Group 24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2850" name="AutoShape 25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851" name="AutoShape 26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2843" name="Group 27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2848" name="AutoShape 28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849" name="AutoShape 29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2844" name="Group 30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2846" name="AutoShape 31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847" name="AutoShape 32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2845" name="Freeform 33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2827" name="Group 34"/>
            <p:cNvGrpSpPr>
              <a:grpSpLocks/>
            </p:cNvGrpSpPr>
            <p:nvPr/>
          </p:nvGrpSpPr>
          <p:grpSpPr bwMode="auto">
            <a:xfrm flipH="1">
              <a:off x="3192" y="2376"/>
              <a:ext cx="824" cy="896"/>
              <a:chOff x="-176" y="2720"/>
              <a:chExt cx="824" cy="896"/>
            </a:xfrm>
          </p:grpSpPr>
          <p:sp>
            <p:nvSpPr>
              <p:cNvPr id="72828" name="AutoShape 35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829" name="AutoShape 36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2830" name="Group 37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2838" name="AutoShape 38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839" name="AutoShape 39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2831" name="Group 40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2836" name="AutoShape 41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837" name="AutoShape 42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2832" name="Group 43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2834" name="AutoShape 44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835" name="AutoShape 45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2833" name="Freeform 46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2710" name="Group 159"/>
          <p:cNvGrpSpPr>
            <a:grpSpLocks/>
          </p:cNvGrpSpPr>
          <p:nvPr/>
        </p:nvGrpSpPr>
        <p:grpSpPr bwMode="auto">
          <a:xfrm>
            <a:off x="1019175" y="3289300"/>
            <a:ext cx="606425" cy="787400"/>
            <a:chOff x="1728" y="1008"/>
            <a:chExt cx="1776" cy="2304"/>
          </a:xfrm>
        </p:grpSpPr>
        <p:sp>
          <p:nvSpPr>
            <p:cNvPr id="72822" name="Rectangle 160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23" name="Rectangle 161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24" name="Line 162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25" name="Rectangle 163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27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Tournament Tree Barriers</a:t>
            </a:r>
          </a:p>
        </p:txBody>
      </p:sp>
      <p:grpSp>
        <p:nvGrpSpPr>
          <p:cNvPr id="72712" name="Group 6"/>
          <p:cNvGrpSpPr>
            <a:grpSpLocks/>
          </p:cNvGrpSpPr>
          <p:nvPr/>
        </p:nvGrpSpPr>
        <p:grpSpPr bwMode="auto">
          <a:xfrm>
            <a:off x="5168900" y="3765550"/>
            <a:ext cx="2628900" cy="596900"/>
            <a:chOff x="736" y="2356"/>
            <a:chExt cx="1656" cy="376"/>
          </a:xfrm>
        </p:grpSpPr>
        <p:sp>
          <p:nvSpPr>
            <p:cNvPr id="72820" name="Oval 7"/>
            <p:cNvSpPr>
              <a:spLocks noChangeArrowheads="1"/>
            </p:cNvSpPr>
            <p:nvPr/>
          </p:nvSpPr>
          <p:spPr bwMode="auto">
            <a:xfrm>
              <a:off x="1640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72821" name="Oval 8"/>
            <p:cNvSpPr>
              <a:spLocks noChangeArrowheads="1"/>
            </p:cNvSpPr>
            <p:nvPr/>
          </p:nvSpPr>
          <p:spPr bwMode="auto">
            <a:xfrm>
              <a:off x="736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</p:grpSp>
      <p:grpSp>
        <p:nvGrpSpPr>
          <p:cNvPr id="72713" name="Group 9"/>
          <p:cNvGrpSpPr>
            <a:grpSpLocks/>
          </p:cNvGrpSpPr>
          <p:nvPr/>
        </p:nvGrpSpPr>
        <p:grpSpPr bwMode="auto">
          <a:xfrm>
            <a:off x="3219450" y="1962150"/>
            <a:ext cx="2628900" cy="596900"/>
            <a:chOff x="736" y="2356"/>
            <a:chExt cx="1656" cy="376"/>
          </a:xfrm>
        </p:grpSpPr>
        <p:sp>
          <p:nvSpPr>
            <p:cNvPr id="72818" name="Oval 10"/>
            <p:cNvSpPr>
              <a:spLocks noChangeArrowheads="1"/>
            </p:cNvSpPr>
            <p:nvPr/>
          </p:nvSpPr>
          <p:spPr bwMode="auto">
            <a:xfrm>
              <a:off x="1640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72819" name="Oval 11"/>
            <p:cNvSpPr>
              <a:spLocks noChangeArrowheads="1"/>
            </p:cNvSpPr>
            <p:nvPr/>
          </p:nvSpPr>
          <p:spPr bwMode="auto">
            <a:xfrm>
              <a:off x="736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</p:grpSp>
      <p:sp>
        <p:nvSpPr>
          <p:cNvPr id="72714" name="Line 12"/>
          <p:cNvSpPr>
            <a:spLocks noChangeShapeType="1"/>
          </p:cNvSpPr>
          <p:nvPr/>
        </p:nvSpPr>
        <p:spPr bwMode="auto">
          <a:xfrm>
            <a:off x="2108200" y="39687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15" name="Line 13"/>
          <p:cNvSpPr>
            <a:spLocks noChangeShapeType="1"/>
          </p:cNvSpPr>
          <p:nvPr/>
        </p:nvSpPr>
        <p:spPr bwMode="auto">
          <a:xfrm>
            <a:off x="6134100" y="39687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16" name="Line 14"/>
          <p:cNvSpPr>
            <a:spLocks noChangeShapeType="1"/>
          </p:cNvSpPr>
          <p:nvPr/>
        </p:nvSpPr>
        <p:spPr bwMode="auto">
          <a:xfrm flipH="1">
            <a:off x="2057400" y="41211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17" name="Line 15"/>
          <p:cNvSpPr>
            <a:spLocks noChangeShapeType="1"/>
          </p:cNvSpPr>
          <p:nvPr/>
        </p:nvSpPr>
        <p:spPr bwMode="auto">
          <a:xfrm flipH="1">
            <a:off x="6083300" y="41211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18" name="Line 16"/>
          <p:cNvSpPr>
            <a:spLocks noChangeShapeType="1"/>
          </p:cNvSpPr>
          <p:nvPr/>
        </p:nvSpPr>
        <p:spPr bwMode="auto">
          <a:xfrm flipV="1">
            <a:off x="1778000" y="2349500"/>
            <a:ext cx="1816100" cy="1587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19" name="Line 17"/>
          <p:cNvSpPr>
            <a:spLocks noChangeShapeType="1"/>
          </p:cNvSpPr>
          <p:nvPr/>
        </p:nvSpPr>
        <p:spPr bwMode="auto">
          <a:xfrm flipH="1" flipV="1">
            <a:off x="5283200" y="2387600"/>
            <a:ext cx="419100" cy="157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20" name="Line 18"/>
          <p:cNvSpPr>
            <a:spLocks noChangeShapeType="1"/>
          </p:cNvSpPr>
          <p:nvPr/>
        </p:nvSpPr>
        <p:spPr bwMode="auto">
          <a:xfrm>
            <a:off x="4152900" y="21780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21" name="Line 19"/>
          <p:cNvSpPr>
            <a:spLocks noChangeShapeType="1"/>
          </p:cNvSpPr>
          <p:nvPr/>
        </p:nvSpPr>
        <p:spPr bwMode="auto">
          <a:xfrm flipH="1">
            <a:off x="4102100" y="23304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2722" name="Group 47"/>
          <p:cNvGrpSpPr>
            <a:grpSpLocks/>
          </p:cNvGrpSpPr>
          <p:nvPr/>
        </p:nvGrpSpPr>
        <p:grpSpPr bwMode="auto">
          <a:xfrm>
            <a:off x="5422900" y="3306763"/>
            <a:ext cx="635000" cy="623887"/>
            <a:chOff x="3192" y="2352"/>
            <a:chExt cx="936" cy="920"/>
          </a:xfrm>
        </p:grpSpPr>
        <p:grpSp>
          <p:nvGrpSpPr>
            <p:cNvPr id="72792" name="Group 48"/>
            <p:cNvGrpSpPr>
              <a:grpSpLocks/>
            </p:cNvGrpSpPr>
            <p:nvPr/>
          </p:nvGrpSpPr>
          <p:grpSpPr bwMode="auto">
            <a:xfrm>
              <a:off x="3304" y="2352"/>
              <a:ext cx="824" cy="896"/>
              <a:chOff x="-176" y="2720"/>
              <a:chExt cx="824" cy="896"/>
            </a:xfrm>
          </p:grpSpPr>
          <p:sp>
            <p:nvSpPr>
              <p:cNvPr id="72806" name="AutoShape 49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807" name="AutoShape 50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2808" name="Group 51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2816" name="AutoShape 52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817" name="AutoShape 53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" name="Group 54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2814" name="AutoShape 55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815" name="AutoShape 56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" name="Group 57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2812" name="AutoShape 58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813" name="AutoShape 59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2811" name="Freeform 60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2793" name="Group 61"/>
            <p:cNvGrpSpPr>
              <a:grpSpLocks/>
            </p:cNvGrpSpPr>
            <p:nvPr/>
          </p:nvGrpSpPr>
          <p:grpSpPr bwMode="auto">
            <a:xfrm flipH="1">
              <a:off x="3192" y="2376"/>
              <a:ext cx="824" cy="896"/>
              <a:chOff x="-176" y="2720"/>
              <a:chExt cx="824" cy="896"/>
            </a:xfrm>
          </p:grpSpPr>
          <p:sp>
            <p:nvSpPr>
              <p:cNvPr id="72794" name="AutoShape 62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795" name="AutoShape 63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2796" name="Group 64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2804" name="AutoShape 65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805" name="AutoShape 66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2797" name="Group 67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2802" name="AutoShape 68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803" name="AutoShape 69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2798" name="Group 70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2800" name="AutoShape 71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801" name="AutoShape 72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2799" name="Freeform 73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2723" name="Group 74"/>
          <p:cNvGrpSpPr>
            <a:grpSpLocks/>
          </p:cNvGrpSpPr>
          <p:nvPr/>
        </p:nvGrpSpPr>
        <p:grpSpPr bwMode="auto">
          <a:xfrm>
            <a:off x="3454400" y="1566863"/>
            <a:ext cx="635000" cy="623887"/>
            <a:chOff x="3192" y="2352"/>
            <a:chExt cx="936" cy="920"/>
          </a:xfrm>
        </p:grpSpPr>
        <p:grpSp>
          <p:nvGrpSpPr>
            <p:cNvPr id="72766" name="Group 75"/>
            <p:cNvGrpSpPr>
              <a:grpSpLocks/>
            </p:cNvGrpSpPr>
            <p:nvPr/>
          </p:nvGrpSpPr>
          <p:grpSpPr bwMode="auto">
            <a:xfrm>
              <a:off x="3304" y="2352"/>
              <a:ext cx="824" cy="896"/>
              <a:chOff x="-176" y="2720"/>
              <a:chExt cx="824" cy="896"/>
            </a:xfrm>
          </p:grpSpPr>
          <p:sp>
            <p:nvSpPr>
              <p:cNvPr id="72780" name="AutoShape 76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781" name="AutoShape 77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2782" name="Group 78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2790" name="AutoShape 79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791" name="AutoShape 80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2783" name="Group 81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2788" name="AutoShape 82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789" name="AutoShape 83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2784" name="Group 84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2786" name="AutoShape 85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787" name="AutoShape 86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2785" name="Freeform 87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2767" name="Group 88"/>
            <p:cNvGrpSpPr>
              <a:grpSpLocks/>
            </p:cNvGrpSpPr>
            <p:nvPr/>
          </p:nvGrpSpPr>
          <p:grpSpPr bwMode="auto">
            <a:xfrm flipH="1">
              <a:off x="3192" y="2376"/>
              <a:ext cx="824" cy="896"/>
              <a:chOff x="-176" y="2720"/>
              <a:chExt cx="824" cy="896"/>
            </a:xfrm>
          </p:grpSpPr>
          <p:sp>
            <p:nvSpPr>
              <p:cNvPr id="72768" name="AutoShape 89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769" name="AutoShape 90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2770" name="Group 91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2778" name="AutoShape 92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779" name="AutoShape 93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2771" name="Group 94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2776" name="AutoShape 95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777" name="AutoShape 96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2772" name="Group 97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2774" name="AutoShape 98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775" name="AutoShape 99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2773" name="Freeform 100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2809" name="Group 107"/>
          <p:cNvGrpSpPr>
            <a:grpSpLocks/>
          </p:cNvGrpSpPr>
          <p:nvPr/>
        </p:nvGrpSpPr>
        <p:grpSpPr bwMode="auto">
          <a:xfrm>
            <a:off x="2951163" y="4787900"/>
            <a:ext cx="1219200" cy="1090613"/>
            <a:chOff x="1584" y="816"/>
            <a:chExt cx="912" cy="816"/>
          </a:xfrm>
        </p:grpSpPr>
        <p:sp>
          <p:nvSpPr>
            <p:cNvPr id="72757" name="Freeform 108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58" name="Freeform 109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59" name="Freeform 110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60" name="Freeform 111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61" name="Freeform 112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62" name="Freeform 113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63" name="Freeform 114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64" name="Freeform 115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65" name="Freeform 116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48708" name="AutoShape 132"/>
          <p:cNvSpPr>
            <a:spLocks noChangeArrowheads="1"/>
          </p:cNvSpPr>
          <p:nvPr/>
        </p:nvSpPr>
        <p:spPr bwMode="auto">
          <a:xfrm>
            <a:off x="1346200" y="3975100"/>
            <a:ext cx="495300" cy="317500"/>
          </a:xfrm>
          <a:prstGeom prst="wedgeRoundRectCallout">
            <a:avLst>
              <a:gd name="adj1" fmla="val 279486"/>
              <a:gd name="adj2" fmla="val 194000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2810" name="Group 127"/>
          <p:cNvGrpSpPr>
            <a:grpSpLocks/>
          </p:cNvGrpSpPr>
          <p:nvPr/>
        </p:nvGrpSpPr>
        <p:grpSpPr bwMode="auto">
          <a:xfrm>
            <a:off x="1019175" y="3302000"/>
            <a:ext cx="606425" cy="787400"/>
            <a:chOff x="1728" y="1008"/>
            <a:chExt cx="1776" cy="2304"/>
          </a:xfrm>
        </p:grpSpPr>
        <p:sp>
          <p:nvSpPr>
            <p:cNvPr id="72753" name="Rectangle 128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54" name="Rectangle 129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55" name="Line 130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56" name="Rectangle 131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>
            <a:off x="4533900" y="4745038"/>
            <a:ext cx="2933700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Loser thread sets winner’s flag</a:t>
            </a:r>
          </a:p>
        </p:txBody>
      </p:sp>
      <p:grpSp>
        <p:nvGrpSpPr>
          <p:cNvPr id="72728" name="Group 134"/>
          <p:cNvGrpSpPr>
            <a:grpSpLocks/>
          </p:cNvGrpSpPr>
          <p:nvPr/>
        </p:nvGrpSpPr>
        <p:grpSpPr bwMode="auto">
          <a:xfrm>
            <a:off x="5197475" y="3276600"/>
            <a:ext cx="606425" cy="787400"/>
            <a:chOff x="1728" y="1008"/>
            <a:chExt cx="1776" cy="2304"/>
          </a:xfrm>
        </p:grpSpPr>
        <p:sp>
          <p:nvSpPr>
            <p:cNvPr id="72749" name="Rectangle 135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50" name="Rectangle 136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51" name="Line 137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52" name="Rectangle 138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2729" name="Group 139"/>
          <p:cNvGrpSpPr>
            <a:grpSpLocks/>
          </p:cNvGrpSpPr>
          <p:nvPr/>
        </p:nvGrpSpPr>
        <p:grpSpPr bwMode="auto">
          <a:xfrm>
            <a:off x="6645275" y="3213100"/>
            <a:ext cx="606425" cy="787400"/>
            <a:chOff x="1728" y="1008"/>
            <a:chExt cx="1776" cy="2304"/>
          </a:xfrm>
        </p:grpSpPr>
        <p:sp>
          <p:nvSpPr>
            <p:cNvPr id="72745" name="Rectangle 140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46" name="Rectangle 141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72747" name="Line 142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48" name="Rectangle 143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2730" name="Group 144"/>
          <p:cNvGrpSpPr>
            <a:grpSpLocks/>
          </p:cNvGrpSpPr>
          <p:nvPr/>
        </p:nvGrpSpPr>
        <p:grpSpPr bwMode="auto">
          <a:xfrm>
            <a:off x="4689475" y="1485900"/>
            <a:ext cx="606425" cy="787400"/>
            <a:chOff x="1728" y="1008"/>
            <a:chExt cx="1776" cy="2304"/>
          </a:xfrm>
        </p:grpSpPr>
        <p:sp>
          <p:nvSpPr>
            <p:cNvPr id="72741" name="Rectangle 145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42" name="Rectangle 146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43" name="Line 147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44" name="Rectangle 148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2731" name="Group 149"/>
          <p:cNvGrpSpPr>
            <a:grpSpLocks/>
          </p:cNvGrpSpPr>
          <p:nvPr/>
        </p:nvGrpSpPr>
        <p:grpSpPr bwMode="auto">
          <a:xfrm>
            <a:off x="3190875" y="1447800"/>
            <a:ext cx="606425" cy="787400"/>
            <a:chOff x="1728" y="1008"/>
            <a:chExt cx="1776" cy="2304"/>
          </a:xfrm>
        </p:grpSpPr>
        <p:sp>
          <p:nvSpPr>
            <p:cNvPr id="72737" name="Rectangle 150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38" name="Rectangle 151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39" name="Line 152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40" name="Rectangle 153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2732" name="Group 154"/>
          <p:cNvGrpSpPr>
            <a:grpSpLocks/>
          </p:cNvGrpSpPr>
          <p:nvPr/>
        </p:nvGrpSpPr>
        <p:grpSpPr bwMode="auto">
          <a:xfrm>
            <a:off x="2606675" y="3263900"/>
            <a:ext cx="606425" cy="787400"/>
            <a:chOff x="1728" y="1008"/>
            <a:chExt cx="1776" cy="2304"/>
          </a:xfrm>
        </p:grpSpPr>
        <p:sp>
          <p:nvSpPr>
            <p:cNvPr id="72733" name="Rectangle 155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34" name="Rectangle 156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35" name="Line 157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36" name="Rectangle 158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4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4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8" grpId="0" animBg="1"/>
      <p:bldP spid="104870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8CCF076-407C-6348-ABD7-5DB158FDC422}" type="slidenum">
              <a:rPr lang="en-US"/>
              <a:pPr/>
              <a:t>71</a:t>
            </a:fld>
            <a:endParaRPr lang="en-US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Tournament Tree Barriers</a:t>
            </a:r>
          </a:p>
        </p:txBody>
      </p:sp>
      <p:grpSp>
        <p:nvGrpSpPr>
          <p:cNvPr id="73733" name="Group 3"/>
          <p:cNvGrpSpPr>
            <a:grpSpLocks/>
          </p:cNvGrpSpPr>
          <p:nvPr/>
        </p:nvGrpSpPr>
        <p:grpSpPr bwMode="auto">
          <a:xfrm>
            <a:off x="1168400" y="3765550"/>
            <a:ext cx="2628900" cy="596900"/>
            <a:chOff x="736" y="2356"/>
            <a:chExt cx="1656" cy="376"/>
          </a:xfrm>
        </p:grpSpPr>
        <p:sp>
          <p:nvSpPr>
            <p:cNvPr id="73871" name="Oval 4"/>
            <p:cNvSpPr>
              <a:spLocks noChangeArrowheads="1"/>
            </p:cNvSpPr>
            <p:nvPr/>
          </p:nvSpPr>
          <p:spPr bwMode="auto">
            <a:xfrm>
              <a:off x="1640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73872" name="Oval 5"/>
            <p:cNvSpPr>
              <a:spLocks noChangeArrowheads="1"/>
            </p:cNvSpPr>
            <p:nvPr/>
          </p:nvSpPr>
          <p:spPr bwMode="auto">
            <a:xfrm>
              <a:off x="736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</p:grpSp>
      <p:grpSp>
        <p:nvGrpSpPr>
          <p:cNvPr id="73734" name="Group 6"/>
          <p:cNvGrpSpPr>
            <a:grpSpLocks/>
          </p:cNvGrpSpPr>
          <p:nvPr/>
        </p:nvGrpSpPr>
        <p:grpSpPr bwMode="auto">
          <a:xfrm>
            <a:off x="5168900" y="3765550"/>
            <a:ext cx="2628900" cy="596900"/>
            <a:chOff x="736" y="2356"/>
            <a:chExt cx="1656" cy="376"/>
          </a:xfrm>
        </p:grpSpPr>
        <p:sp>
          <p:nvSpPr>
            <p:cNvPr id="73869" name="Oval 7"/>
            <p:cNvSpPr>
              <a:spLocks noChangeArrowheads="1"/>
            </p:cNvSpPr>
            <p:nvPr/>
          </p:nvSpPr>
          <p:spPr bwMode="auto">
            <a:xfrm>
              <a:off x="1640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73870" name="Oval 8"/>
            <p:cNvSpPr>
              <a:spLocks noChangeArrowheads="1"/>
            </p:cNvSpPr>
            <p:nvPr/>
          </p:nvSpPr>
          <p:spPr bwMode="auto">
            <a:xfrm>
              <a:off x="736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</p:grpSp>
      <p:grpSp>
        <p:nvGrpSpPr>
          <p:cNvPr id="73735" name="Group 9"/>
          <p:cNvGrpSpPr>
            <a:grpSpLocks/>
          </p:cNvGrpSpPr>
          <p:nvPr/>
        </p:nvGrpSpPr>
        <p:grpSpPr bwMode="auto">
          <a:xfrm>
            <a:off x="3219450" y="1962150"/>
            <a:ext cx="2628900" cy="596900"/>
            <a:chOff x="736" y="2356"/>
            <a:chExt cx="1656" cy="376"/>
          </a:xfrm>
        </p:grpSpPr>
        <p:sp>
          <p:nvSpPr>
            <p:cNvPr id="73867" name="Oval 10"/>
            <p:cNvSpPr>
              <a:spLocks noChangeArrowheads="1"/>
            </p:cNvSpPr>
            <p:nvPr/>
          </p:nvSpPr>
          <p:spPr bwMode="auto">
            <a:xfrm>
              <a:off x="1640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73868" name="Oval 11"/>
            <p:cNvSpPr>
              <a:spLocks noChangeArrowheads="1"/>
            </p:cNvSpPr>
            <p:nvPr/>
          </p:nvSpPr>
          <p:spPr bwMode="auto">
            <a:xfrm>
              <a:off x="736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</p:grpSp>
      <p:sp>
        <p:nvSpPr>
          <p:cNvPr id="73736" name="Line 12"/>
          <p:cNvSpPr>
            <a:spLocks noChangeShapeType="1"/>
          </p:cNvSpPr>
          <p:nvPr/>
        </p:nvSpPr>
        <p:spPr bwMode="auto">
          <a:xfrm>
            <a:off x="2108200" y="39687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37" name="Line 13"/>
          <p:cNvSpPr>
            <a:spLocks noChangeShapeType="1"/>
          </p:cNvSpPr>
          <p:nvPr/>
        </p:nvSpPr>
        <p:spPr bwMode="auto">
          <a:xfrm>
            <a:off x="6134100" y="39687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38" name="Line 14"/>
          <p:cNvSpPr>
            <a:spLocks noChangeShapeType="1"/>
          </p:cNvSpPr>
          <p:nvPr/>
        </p:nvSpPr>
        <p:spPr bwMode="auto">
          <a:xfrm flipH="1">
            <a:off x="2057400" y="41211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39" name="Line 15"/>
          <p:cNvSpPr>
            <a:spLocks noChangeShapeType="1"/>
          </p:cNvSpPr>
          <p:nvPr/>
        </p:nvSpPr>
        <p:spPr bwMode="auto">
          <a:xfrm flipH="1">
            <a:off x="6083300" y="41211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40" name="Line 16"/>
          <p:cNvSpPr>
            <a:spLocks noChangeShapeType="1"/>
          </p:cNvSpPr>
          <p:nvPr/>
        </p:nvSpPr>
        <p:spPr bwMode="auto">
          <a:xfrm flipV="1">
            <a:off x="1778000" y="2349500"/>
            <a:ext cx="1816100" cy="1587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41" name="Line 17"/>
          <p:cNvSpPr>
            <a:spLocks noChangeShapeType="1"/>
          </p:cNvSpPr>
          <p:nvPr/>
        </p:nvSpPr>
        <p:spPr bwMode="auto">
          <a:xfrm flipH="1" flipV="1">
            <a:off x="5283200" y="2387600"/>
            <a:ext cx="419100" cy="157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42" name="Line 18"/>
          <p:cNvSpPr>
            <a:spLocks noChangeShapeType="1"/>
          </p:cNvSpPr>
          <p:nvPr/>
        </p:nvSpPr>
        <p:spPr bwMode="auto">
          <a:xfrm>
            <a:off x="4152900" y="21780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43" name="Line 19"/>
          <p:cNvSpPr>
            <a:spLocks noChangeShapeType="1"/>
          </p:cNvSpPr>
          <p:nvPr/>
        </p:nvSpPr>
        <p:spPr bwMode="auto">
          <a:xfrm flipH="1">
            <a:off x="4102100" y="23304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3744" name="Group 20"/>
          <p:cNvGrpSpPr>
            <a:grpSpLocks/>
          </p:cNvGrpSpPr>
          <p:nvPr/>
        </p:nvGrpSpPr>
        <p:grpSpPr bwMode="auto">
          <a:xfrm>
            <a:off x="1447800" y="3281363"/>
            <a:ext cx="635000" cy="623887"/>
            <a:chOff x="3192" y="2352"/>
            <a:chExt cx="936" cy="920"/>
          </a:xfrm>
        </p:grpSpPr>
        <p:grpSp>
          <p:nvGrpSpPr>
            <p:cNvPr id="73841" name="Group 21"/>
            <p:cNvGrpSpPr>
              <a:grpSpLocks/>
            </p:cNvGrpSpPr>
            <p:nvPr/>
          </p:nvGrpSpPr>
          <p:grpSpPr bwMode="auto">
            <a:xfrm>
              <a:off x="3304" y="2352"/>
              <a:ext cx="824" cy="896"/>
              <a:chOff x="-176" y="2720"/>
              <a:chExt cx="824" cy="896"/>
            </a:xfrm>
          </p:grpSpPr>
          <p:sp>
            <p:nvSpPr>
              <p:cNvPr id="73855" name="AutoShape 22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56" name="AutoShape 23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3857" name="Group 24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3865" name="AutoShape 25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66" name="AutoShape 26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3858" name="Group 27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3863" name="AutoShape 28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64" name="AutoShape 29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3859" name="Group 30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3861" name="AutoShape 31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62" name="AutoShape 32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3860" name="Freeform 33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3842" name="Group 34"/>
            <p:cNvGrpSpPr>
              <a:grpSpLocks/>
            </p:cNvGrpSpPr>
            <p:nvPr/>
          </p:nvGrpSpPr>
          <p:grpSpPr bwMode="auto">
            <a:xfrm flipH="1">
              <a:off x="3192" y="2376"/>
              <a:ext cx="824" cy="896"/>
              <a:chOff x="-176" y="2720"/>
              <a:chExt cx="824" cy="896"/>
            </a:xfrm>
          </p:grpSpPr>
          <p:sp>
            <p:nvSpPr>
              <p:cNvPr id="73843" name="AutoShape 35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44" name="AutoShape 36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3845" name="Group 37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3853" name="AutoShape 38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54" name="AutoShape 39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3846" name="Group 40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3851" name="AutoShape 41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52" name="AutoShape 42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3847" name="Group 43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3849" name="AutoShape 44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50" name="AutoShape 45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3848" name="Freeform 46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3745" name="Group 47"/>
          <p:cNvGrpSpPr>
            <a:grpSpLocks/>
          </p:cNvGrpSpPr>
          <p:nvPr/>
        </p:nvGrpSpPr>
        <p:grpSpPr bwMode="auto">
          <a:xfrm>
            <a:off x="5422900" y="3306763"/>
            <a:ext cx="635000" cy="623887"/>
            <a:chOff x="3192" y="2352"/>
            <a:chExt cx="936" cy="920"/>
          </a:xfrm>
        </p:grpSpPr>
        <p:grpSp>
          <p:nvGrpSpPr>
            <p:cNvPr id="73815" name="Group 48"/>
            <p:cNvGrpSpPr>
              <a:grpSpLocks/>
            </p:cNvGrpSpPr>
            <p:nvPr/>
          </p:nvGrpSpPr>
          <p:grpSpPr bwMode="auto">
            <a:xfrm>
              <a:off x="3304" y="2352"/>
              <a:ext cx="824" cy="896"/>
              <a:chOff x="-176" y="2720"/>
              <a:chExt cx="824" cy="896"/>
            </a:xfrm>
          </p:grpSpPr>
          <p:sp>
            <p:nvSpPr>
              <p:cNvPr id="73829" name="AutoShape 49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30" name="AutoShape 50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3831" name="Group 51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3839" name="AutoShape 52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40" name="AutoShape 53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3832" name="Group 54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3837" name="AutoShape 55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38" name="AutoShape 56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3833" name="Group 57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3835" name="AutoShape 58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36" name="AutoShape 59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3834" name="Freeform 60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3816" name="Group 61"/>
            <p:cNvGrpSpPr>
              <a:grpSpLocks/>
            </p:cNvGrpSpPr>
            <p:nvPr/>
          </p:nvGrpSpPr>
          <p:grpSpPr bwMode="auto">
            <a:xfrm flipH="1">
              <a:off x="3192" y="2376"/>
              <a:ext cx="824" cy="896"/>
              <a:chOff x="-176" y="2720"/>
              <a:chExt cx="824" cy="896"/>
            </a:xfrm>
          </p:grpSpPr>
          <p:sp>
            <p:nvSpPr>
              <p:cNvPr id="73817" name="AutoShape 62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18" name="AutoShape 63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3819" name="Group 64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3827" name="AutoShape 65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28" name="AutoShape 66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3820" name="Group 67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3825" name="AutoShape 68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26" name="AutoShape 69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3821" name="Group 70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3823" name="AutoShape 71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24" name="AutoShape 72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3822" name="Freeform 73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3746" name="Group 74"/>
          <p:cNvGrpSpPr>
            <a:grpSpLocks/>
          </p:cNvGrpSpPr>
          <p:nvPr/>
        </p:nvGrpSpPr>
        <p:grpSpPr bwMode="auto">
          <a:xfrm>
            <a:off x="3454400" y="1566863"/>
            <a:ext cx="635000" cy="623887"/>
            <a:chOff x="3192" y="2352"/>
            <a:chExt cx="936" cy="920"/>
          </a:xfrm>
        </p:grpSpPr>
        <p:grpSp>
          <p:nvGrpSpPr>
            <p:cNvPr id="73789" name="Group 75"/>
            <p:cNvGrpSpPr>
              <a:grpSpLocks/>
            </p:cNvGrpSpPr>
            <p:nvPr/>
          </p:nvGrpSpPr>
          <p:grpSpPr bwMode="auto">
            <a:xfrm>
              <a:off x="3304" y="2352"/>
              <a:ext cx="824" cy="896"/>
              <a:chOff x="-176" y="2720"/>
              <a:chExt cx="824" cy="896"/>
            </a:xfrm>
          </p:grpSpPr>
          <p:sp>
            <p:nvSpPr>
              <p:cNvPr id="73803" name="AutoShape 76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04" name="AutoShape 77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3805" name="Group 78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3813" name="AutoShape 79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14" name="AutoShape 80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3806" name="Group 81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3811" name="AutoShape 82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12" name="AutoShape 83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3807" name="Group 84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3809" name="AutoShape 85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10" name="AutoShape 86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3808" name="Freeform 87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3790" name="Group 88"/>
            <p:cNvGrpSpPr>
              <a:grpSpLocks/>
            </p:cNvGrpSpPr>
            <p:nvPr/>
          </p:nvGrpSpPr>
          <p:grpSpPr bwMode="auto">
            <a:xfrm flipH="1">
              <a:off x="3192" y="2376"/>
              <a:ext cx="824" cy="896"/>
              <a:chOff x="-176" y="2720"/>
              <a:chExt cx="824" cy="896"/>
            </a:xfrm>
          </p:grpSpPr>
          <p:sp>
            <p:nvSpPr>
              <p:cNvPr id="73791" name="AutoShape 89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92" name="AutoShape 90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3793" name="Group 91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3801" name="AutoShape 92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02" name="AutoShape 93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3794" name="Group 94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3799" name="AutoShape 95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00" name="AutoShape 96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3795" name="Group 97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3797" name="AutoShape 98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98" name="AutoShape 99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3796" name="Freeform 100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3747" name="Group 101"/>
          <p:cNvGrpSpPr>
            <a:grpSpLocks/>
          </p:cNvGrpSpPr>
          <p:nvPr/>
        </p:nvGrpSpPr>
        <p:grpSpPr bwMode="auto">
          <a:xfrm>
            <a:off x="2951163" y="4787900"/>
            <a:ext cx="1219200" cy="1090613"/>
            <a:chOff x="1584" y="816"/>
            <a:chExt cx="912" cy="816"/>
          </a:xfrm>
        </p:grpSpPr>
        <p:sp>
          <p:nvSpPr>
            <p:cNvPr id="73780" name="Freeform 102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81" name="Freeform 103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82" name="Freeform 104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83" name="Freeform 105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84" name="Freeform 106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85" name="Freeform 107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86" name="Freeform 108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87" name="Freeform 109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88" name="Freeform 110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49711" name="AutoShape 111"/>
          <p:cNvSpPr>
            <a:spLocks noChangeArrowheads="1"/>
          </p:cNvSpPr>
          <p:nvPr/>
        </p:nvSpPr>
        <p:spPr bwMode="auto">
          <a:xfrm>
            <a:off x="2946400" y="3898900"/>
            <a:ext cx="495300" cy="317500"/>
          </a:xfrm>
          <a:prstGeom prst="wedgeRoundRectCallout">
            <a:avLst>
              <a:gd name="adj1" fmla="val 2565"/>
              <a:gd name="adj2" fmla="val 210000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3749" name="Group 112"/>
          <p:cNvGrpSpPr>
            <a:grpSpLocks/>
          </p:cNvGrpSpPr>
          <p:nvPr/>
        </p:nvGrpSpPr>
        <p:grpSpPr bwMode="auto">
          <a:xfrm>
            <a:off x="1019175" y="3302000"/>
            <a:ext cx="606425" cy="787400"/>
            <a:chOff x="1728" y="1008"/>
            <a:chExt cx="1776" cy="2304"/>
          </a:xfrm>
        </p:grpSpPr>
        <p:sp>
          <p:nvSpPr>
            <p:cNvPr id="73776" name="Rectangle 113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77" name="Rectangle 114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78" name="Line 115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79" name="Rectangle 116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49717" name="Text Box 117"/>
          <p:cNvSpPr txBox="1">
            <a:spLocks noChangeArrowheads="1"/>
          </p:cNvSpPr>
          <p:nvPr/>
        </p:nvSpPr>
        <p:spPr bwMode="auto">
          <a:xfrm>
            <a:off x="4292600" y="4745038"/>
            <a:ext cx="2463800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Loser spins on own flag</a:t>
            </a:r>
          </a:p>
        </p:txBody>
      </p:sp>
      <p:grpSp>
        <p:nvGrpSpPr>
          <p:cNvPr id="73751" name="Group 118"/>
          <p:cNvGrpSpPr>
            <a:grpSpLocks/>
          </p:cNvGrpSpPr>
          <p:nvPr/>
        </p:nvGrpSpPr>
        <p:grpSpPr bwMode="auto">
          <a:xfrm>
            <a:off x="5197475" y="3276600"/>
            <a:ext cx="606425" cy="787400"/>
            <a:chOff x="1728" y="1008"/>
            <a:chExt cx="1776" cy="2304"/>
          </a:xfrm>
        </p:grpSpPr>
        <p:sp>
          <p:nvSpPr>
            <p:cNvPr id="73772" name="Rectangle 119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73" name="Rectangle 120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74" name="Line 121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75" name="Rectangle 122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3752" name="Group 123"/>
          <p:cNvGrpSpPr>
            <a:grpSpLocks/>
          </p:cNvGrpSpPr>
          <p:nvPr/>
        </p:nvGrpSpPr>
        <p:grpSpPr bwMode="auto">
          <a:xfrm>
            <a:off x="6645275" y="3213100"/>
            <a:ext cx="606425" cy="787400"/>
            <a:chOff x="1728" y="1008"/>
            <a:chExt cx="1776" cy="2304"/>
          </a:xfrm>
        </p:grpSpPr>
        <p:sp>
          <p:nvSpPr>
            <p:cNvPr id="73768" name="Rectangle 124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69" name="Rectangle 125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73770" name="Line 126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71" name="Rectangle 127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3753" name="Group 128"/>
          <p:cNvGrpSpPr>
            <a:grpSpLocks/>
          </p:cNvGrpSpPr>
          <p:nvPr/>
        </p:nvGrpSpPr>
        <p:grpSpPr bwMode="auto">
          <a:xfrm>
            <a:off x="4689475" y="1485900"/>
            <a:ext cx="606425" cy="787400"/>
            <a:chOff x="1728" y="1008"/>
            <a:chExt cx="1776" cy="2304"/>
          </a:xfrm>
        </p:grpSpPr>
        <p:sp>
          <p:nvSpPr>
            <p:cNvPr id="73764" name="Rectangle 129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65" name="Rectangle 130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66" name="Line 131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67" name="Rectangle 132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3754" name="Group 133"/>
          <p:cNvGrpSpPr>
            <a:grpSpLocks/>
          </p:cNvGrpSpPr>
          <p:nvPr/>
        </p:nvGrpSpPr>
        <p:grpSpPr bwMode="auto">
          <a:xfrm>
            <a:off x="3190875" y="1447800"/>
            <a:ext cx="606425" cy="787400"/>
            <a:chOff x="1728" y="1008"/>
            <a:chExt cx="1776" cy="2304"/>
          </a:xfrm>
        </p:grpSpPr>
        <p:sp>
          <p:nvSpPr>
            <p:cNvPr id="73760" name="Rectangle 134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61" name="Rectangle 135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62" name="Line 136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63" name="Rectangle 137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3755" name="Group 138"/>
          <p:cNvGrpSpPr>
            <a:grpSpLocks/>
          </p:cNvGrpSpPr>
          <p:nvPr/>
        </p:nvGrpSpPr>
        <p:grpSpPr bwMode="auto">
          <a:xfrm>
            <a:off x="2606675" y="3263900"/>
            <a:ext cx="606425" cy="787400"/>
            <a:chOff x="1728" y="1008"/>
            <a:chExt cx="1776" cy="2304"/>
          </a:xfrm>
        </p:grpSpPr>
        <p:sp>
          <p:nvSpPr>
            <p:cNvPr id="73756" name="Rectangle 139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57" name="Rectangle 140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58" name="Line 141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59" name="Rectangle 142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4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711" grpId="0" animBg="1"/>
      <p:bldP spid="104971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C60193F-12BD-0147-9750-B5B369B383BD}" type="slidenum">
              <a:rPr lang="en-US"/>
              <a:pPr/>
              <a:t>72</a:t>
            </a:fld>
            <a:endParaRPr lang="en-US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Tournament Tree Barriers</a:t>
            </a:r>
          </a:p>
        </p:txBody>
      </p:sp>
      <p:grpSp>
        <p:nvGrpSpPr>
          <p:cNvPr id="74757" name="Group 3"/>
          <p:cNvGrpSpPr>
            <a:grpSpLocks/>
          </p:cNvGrpSpPr>
          <p:nvPr/>
        </p:nvGrpSpPr>
        <p:grpSpPr bwMode="auto">
          <a:xfrm>
            <a:off x="1168400" y="3765550"/>
            <a:ext cx="2628900" cy="596900"/>
            <a:chOff x="736" y="2356"/>
            <a:chExt cx="1656" cy="376"/>
          </a:xfrm>
        </p:grpSpPr>
        <p:sp>
          <p:nvSpPr>
            <p:cNvPr id="74906" name="Oval 4"/>
            <p:cNvSpPr>
              <a:spLocks noChangeArrowheads="1"/>
            </p:cNvSpPr>
            <p:nvPr/>
          </p:nvSpPr>
          <p:spPr bwMode="auto">
            <a:xfrm>
              <a:off x="1640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74907" name="Oval 5"/>
            <p:cNvSpPr>
              <a:spLocks noChangeArrowheads="1"/>
            </p:cNvSpPr>
            <p:nvPr/>
          </p:nvSpPr>
          <p:spPr bwMode="auto">
            <a:xfrm>
              <a:off x="736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</p:grpSp>
      <p:grpSp>
        <p:nvGrpSpPr>
          <p:cNvPr id="74758" name="Group 6"/>
          <p:cNvGrpSpPr>
            <a:grpSpLocks/>
          </p:cNvGrpSpPr>
          <p:nvPr/>
        </p:nvGrpSpPr>
        <p:grpSpPr bwMode="auto">
          <a:xfrm>
            <a:off x="5168900" y="3765550"/>
            <a:ext cx="2628900" cy="596900"/>
            <a:chOff x="736" y="2356"/>
            <a:chExt cx="1656" cy="376"/>
          </a:xfrm>
        </p:grpSpPr>
        <p:sp>
          <p:nvSpPr>
            <p:cNvPr id="74904" name="Oval 7"/>
            <p:cNvSpPr>
              <a:spLocks noChangeArrowheads="1"/>
            </p:cNvSpPr>
            <p:nvPr/>
          </p:nvSpPr>
          <p:spPr bwMode="auto">
            <a:xfrm>
              <a:off x="1640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74905" name="Oval 8"/>
            <p:cNvSpPr>
              <a:spLocks noChangeArrowheads="1"/>
            </p:cNvSpPr>
            <p:nvPr/>
          </p:nvSpPr>
          <p:spPr bwMode="auto">
            <a:xfrm>
              <a:off x="736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</p:grpSp>
      <p:grpSp>
        <p:nvGrpSpPr>
          <p:cNvPr id="74759" name="Group 9"/>
          <p:cNvGrpSpPr>
            <a:grpSpLocks/>
          </p:cNvGrpSpPr>
          <p:nvPr/>
        </p:nvGrpSpPr>
        <p:grpSpPr bwMode="auto">
          <a:xfrm>
            <a:off x="3219450" y="1962150"/>
            <a:ext cx="2628900" cy="596900"/>
            <a:chOff x="736" y="2356"/>
            <a:chExt cx="1656" cy="376"/>
          </a:xfrm>
        </p:grpSpPr>
        <p:sp>
          <p:nvSpPr>
            <p:cNvPr id="74902" name="Oval 10"/>
            <p:cNvSpPr>
              <a:spLocks noChangeArrowheads="1"/>
            </p:cNvSpPr>
            <p:nvPr/>
          </p:nvSpPr>
          <p:spPr bwMode="auto">
            <a:xfrm>
              <a:off x="1640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74903" name="Oval 11"/>
            <p:cNvSpPr>
              <a:spLocks noChangeArrowheads="1"/>
            </p:cNvSpPr>
            <p:nvPr/>
          </p:nvSpPr>
          <p:spPr bwMode="auto">
            <a:xfrm>
              <a:off x="736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</p:grpSp>
      <p:sp>
        <p:nvSpPr>
          <p:cNvPr id="74760" name="Line 12"/>
          <p:cNvSpPr>
            <a:spLocks noChangeShapeType="1"/>
          </p:cNvSpPr>
          <p:nvPr/>
        </p:nvSpPr>
        <p:spPr bwMode="auto">
          <a:xfrm>
            <a:off x="2108200" y="39687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61" name="Line 13"/>
          <p:cNvSpPr>
            <a:spLocks noChangeShapeType="1"/>
          </p:cNvSpPr>
          <p:nvPr/>
        </p:nvSpPr>
        <p:spPr bwMode="auto">
          <a:xfrm>
            <a:off x="6134100" y="39687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62" name="Line 14"/>
          <p:cNvSpPr>
            <a:spLocks noChangeShapeType="1"/>
          </p:cNvSpPr>
          <p:nvPr/>
        </p:nvSpPr>
        <p:spPr bwMode="auto">
          <a:xfrm flipH="1">
            <a:off x="2057400" y="41211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63" name="Line 15"/>
          <p:cNvSpPr>
            <a:spLocks noChangeShapeType="1"/>
          </p:cNvSpPr>
          <p:nvPr/>
        </p:nvSpPr>
        <p:spPr bwMode="auto">
          <a:xfrm flipH="1">
            <a:off x="6083300" y="41211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64" name="Line 16"/>
          <p:cNvSpPr>
            <a:spLocks noChangeShapeType="1"/>
          </p:cNvSpPr>
          <p:nvPr/>
        </p:nvSpPr>
        <p:spPr bwMode="auto">
          <a:xfrm flipV="1">
            <a:off x="1778000" y="2349500"/>
            <a:ext cx="1816100" cy="1587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65" name="Line 17"/>
          <p:cNvSpPr>
            <a:spLocks noChangeShapeType="1"/>
          </p:cNvSpPr>
          <p:nvPr/>
        </p:nvSpPr>
        <p:spPr bwMode="auto">
          <a:xfrm flipH="1" flipV="1">
            <a:off x="5283200" y="2387600"/>
            <a:ext cx="419100" cy="157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66" name="Line 18"/>
          <p:cNvSpPr>
            <a:spLocks noChangeShapeType="1"/>
          </p:cNvSpPr>
          <p:nvPr/>
        </p:nvSpPr>
        <p:spPr bwMode="auto">
          <a:xfrm>
            <a:off x="4152900" y="21780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67" name="Line 19"/>
          <p:cNvSpPr>
            <a:spLocks noChangeShapeType="1"/>
          </p:cNvSpPr>
          <p:nvPr/>
        </p:nvSpPr>
        <p:spPr bwMode="auto">
          <a:xfrm flipH="1">
            <a:off x="4102100" y="23304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4768" name="Group 20"/>
          <p:cNvGrpSpPr>
            <a:grpSpLocks/>
          </p:cNvGrpSpPr>
          <p:nvPr/>
        </p:nvGrpSpPr>
        <p:grpSpPr bwMode="auto">
          <a:xfrm>
            <a:off x="1447800" y="3281363"/>
            <a:ext cx="635000" cy="623887"/>
            <a:chOff x="3192" y="2352"/>
            <a:chExt cx="936" cy="920"/>
          </a:xfrm>
        </p:grpSpPr>
        <p:grpSp>
          <p:nvGrpSpPr>
            <p:cNvPr id="74876" name="Group 21"/>
            <p:cNvGrpSpPr>
              <a:grpSpLocks/>
            </p:cNvGrpSpPr>
            <p:nvPr/>
          </p:nvGrpSpPr>
          <p:grpSpPr bwMode="auto">
            <a:xfrm>
              <a:off x="3304" y="2352"/>
              <a:ext cx="824" cy="896"/>
              <a:chOff x="-176" y="2720"/>
              <a:chExt cx="824" cy="896"/>
            </a:xfrm>
          </p:grpSpPr>
          <p:sp>
            <p:nvSpPr>
              <p:cNvPr id="74890" name="AutoShape 22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891" name="AutoShape 23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4892" name="Group 24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4900" name="AutoShape 25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901" name="AutoShape 26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4893" name="Group 27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4898" name="AutoShape 28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899" name="AutoShape 29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4894" name="Group 30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4896" name="AutoShape 31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897" name="AutoShape 32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4895" name="Freeform 33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4877" name="Group 34"/>
            <p:cNvGrpSpPr>
              <a:grpSpLocks/>
            </p:cNvGrpSpPr>
            <p:nvPr/>
          </p:nvGrpSpPr>
          <p:grpSpPr bwMode="auto">
            <a:xfrm flipH="1">
              <a:off x="3192" y="2376"/>
              <a:ext cx="824" cy="896"/>
              <a:chOff x="-176" y="2720"/>
              <a:chExt cx="824" cy="896"/>
            </a:xfrm>
          </p:grpSpPr>
          <p:sp>
            <p:nvSpPr>
              <p:cNvPr id="74878" name="AutoShape 35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879" name="AutoShape 36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4880" name="Group 37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4888" name="AutoShape 38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889" name="AutoShape 39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4881" name="Group 40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4886" name="AutoShape 41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887" name="AutoShape 42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4882" name="Group 43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4884" name="AutoShape 44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885" name="AutoShape 45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4883" name="Freeform 46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4769" name="Group 47"/>
          <p:cNvGrpSpPr>
            <a:grpSpLocks/>
          </p:cNvGrpSpPr>
          <p:nvPr/>
        </p:nvGrpSpPr>
        <p:grpSpPr bwMode="auto">
          <a:xfrm>
            <a:off x="5422900" y="3306763"/>
            <a:ext cx="635000" cy="623887"/>
            <a:chOff x="3192" y="2352"/>
            <a:chExt cx="936" cy="920"/>
          </a:xfrm>
        </p:grpSpPr>
        <p:grpSp>
          <p:nvGrpSpPr>
            <p:cNvPr id="74850" name="Group 48"/>
            <p:cNvGrpSpPr>
              <a:grpSpLocks/>
            </p:cNvGrpSpPr>
            <p:nvPr/>
          </p:nvGrpSpPr>
          <p:grpSpPr bwMode="auto">
            <a:xfrm>
              <a:off x="3304" y="2352"/>
              <a:ext cx="824" cy="896"/>
              <a:chOff x="-176" y="2720"/>
              <a:chExt cx="824" cy="896"/>
            </a:xfrm>
          </p:grpSpPr>
          <p:sp>
            <p:nvSpPr>
              <p:cNvPr id="74864" name="AutoShape 49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865" name="AutoShape 50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4866" name="Group 51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4874" name="AutoShape 52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875" name="AutoShape 53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4867" name="Group 54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4872" name="AutoShape 55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873" name="AutoShape 56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4868" name="Group 57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4870" name="AutoShape 58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871" name="AutoShape 59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4869" name="Freeform 60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4851" name="Group 61"/>
            <p:cNvGrpSpPr>
              <a:grpSpLocks/>
            </p:cNvGrpSpPr>
            <p:nvPr/>
          </p:nvGrpSpPr>
          <p:grpSpPr bwMode="auto">
            <a:xfrm flipH="1">
              <a:off x="3192" y="2376"/>
              <a:ext cx="824" cy="896"/>
              <a:chOff x="-176" y="2720"/>
              <a:chExt cx="824" cy="896"/>
            </a:xfrm>
          </p:grpSpPr>
          <p:sp>
            <p:nvSpPr>
              <p:cNvPr id="74852" name="AutoShape 62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853" name="AutoShape 63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4854" name="Group 64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4862" name="AutoShape 65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863" name="AutoShape 66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4855" name="Group 67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4860" name="AutoShape 68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861" name="AutoShape 69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4856" name="Group 70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4858" name="AutoShape 71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859" name="AutoShape 72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4857" name="Freeform 73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4770" name="Group 74"/>
          <p:cNvGrpSpPr>
            <a:grpSpLocks/>
          </p:cNvGrpSpPr>
          <p:nvPr/>
        </p:nvGrpSpPr>
        <p:grpSpPr bwMode="auto">
          <a:xfrm>
            <a:off x="3454400" y="1566863"/>
            <a:ext cx="635000" cy="623887"/>
            <a:chOff x="3192" y="2352"/>
            <a:chExt cx="936" cy="920"/>
          </a:xfrm>
        </p:grpSpPr>
        <p:grpSp>
          <p:nvGrpSpPr>
            <p:cNvPr id="74824" name="Group 75"/>
            <p:cNvGrpSpPr>
              <a:grpSpLocks/>
            </p:cNvGrpSpPr>
            <p:nvPr/>
          </p:nvGrpSpPr>
          <p:grpSpPr bwMode="auto">
            <a:xfrm>
              <a:off x="3304" y="2352"/>
              <a:ext cx="824" cy="896"/>
              <a:chOff x="-176" y="2720"/>
              <a:chExt cx="824" cy="896"/>
            </a:xfrm>
          </p:grpSpPr>
          <p:sp>
            <p:nvSpPr>
              <p:cNvPr id="74838" name="AutoShape 76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839" name="AutoShape 77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4840" name="Group 78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4848" name="AutoShape 79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849" name="AutoShape 80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4841" name="Group 81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4846" name="AutoShape 82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847" name="AutoShape 83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4842" name="Group 84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4844" name="AutoShape 85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845" name="AutoShape 86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4843" name="Freeform 87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4825" name="Group 88"/>
            <p:cNvGrpSpPr>
              <a:grpSpLocks/>
            </p:cNvGrpSpPr>
            <p:nvPr/>
          </p:nvGrpSpPr>
          <p:grpSpPr bwMode="auto">
            <a:xfrm flipH="1">
              <a:off x="3192" y="2376"/>
              <a:ext cx="824" cy="896"/>
              <a:chOff x="-176" y="2720"/>
              <a:chExt cx="824" cy="896"/>
            </a:xfrm>
          </p:grpSpPr>
          <p:sp>
            <p:nvSpPr>
              <p:cNvPr id="74826" name="AutoShape 89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827" name="AutoShape 90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" name="Group 91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4836" name="AutoShape 92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837" name="AutoShape 93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4829" name="Group 94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4834" name="AutoShape 95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835" name="AutoShape 96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4830" name="Group 97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4832" name="AutoShape 98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833" name="AutoShape 99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4831" name="Freeform 100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4771" name="Group 101"/>
          <p:cNvGrpSpPr>
            <a:grpSpLocks/>
          </p:cNvGrpSpPr>
          <p:nvPr/>
        </p:nvGrpSpPr>
        <p:grpSpPr bwMode="auto">
          <a:xfrm>
            <a:off x="2951163" y="4787900"/>
            <a:ext cx="1219200" cy="1090613"/>
            <a:chOff x="1584" y="816"/>
            <a:chExt cx="912" cy="816"/>
          </a:xfrm>
        </p:grpSpPr>
        <p:sp>
          <p:nvSpPr>
            <p:cNvPr id="74815" name="Freeform 102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16" name="Freeform 103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17" name="Freeform 104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18" name="Freeform 105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19" name="Freeform 106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20" name="Freeform 107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21" name="Freeform 108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22" name="Freeform 109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23" name="Freeform 110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772" name="AutoShape 111"/>
          <p:cNvSpPr>
            <a:spLocks noChangeArrowheads="1"/>
          </p:cNvSpPr>
          <p:nvPr/>
        </p:nvSpPr>
        <p:spPr bwMode="auto">
          <a:xfrm>
            <a:off x="2946400" y="3898900"/>
            <a:ext cx="495300" cy="317500"/>
          </a:xfrm>
          <a:prstGeom prst="wedgeRoundRectCallout">
            <a:avLst>
              <a:gd name="adj1" fmla="val 2565"/>
              <a:gd name="adj2" fmla="val 210000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4773" name="Group 112"/>
          <p:cNvGrpSpPr>
            <a:grpSpLocks/>
          </p:cNvGrpSpPr>
          <p:nvPr/>
        </p:nvGrpSpPr>
        <p:grpSpPr bwMode="auto">
          <a:xfrm>
            <a:off x="1019175" y="3302000"/>
            <a:ext cx="606425" cy="787400"/>
            <a:chOff x="1728" y="1008"/>
            <a:chExt cx="1776" cy="2304"/>
          </a:xfrm>
        </p:grpSpPr>
        <p:sp>
          <p:nvSpPr>
            <p:cNvPr id="74811" name="Rectangle 113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12" name="Rectangle 114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13" name="Line 115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14" name="Rectangle 116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828" name="Group 117"/>
          <p:cNvGrpSpPr>
            <a:grpSpLocks/>
          </p:cNvGrpSpPr>
          <p:nvPr/>
        </p:nvGrpSpPr>
        <p:grpSpPr bwMode="auto">
          <a:xfrm flipH="1">
            <a:off x="4999038" y="4953000"/>
            <a:ext cx="1219200" cy="1090613"/>
            <a:chOff x="1584" y="816"/>
            <a:chExt cx="912" cy="816"/>
          </a:xfrm>
        </p:grpSpPr>
        <p:sp>
          <p:nvSpPr>
            <p:cNvPr id="74802" name="Freeform 118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03" name="Freeform 119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04" name="Freeform 120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05" name="Freeform 121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06" name="Freeform 122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07" name="Freeform 123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08" name="Freeform 124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09" name="Freeform 125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10" name="Freeform 126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51775" name="AutoShape 127"/>
          <p:cNvSpPr>
            <a:spLocks noChangeArrowheads="1"/>
          </p:cNvSpPr>
          <p:nvPr/>
        </p:nvSpPr>
        <p:spPr bwMode="auto">
          <a:xfrm>
            <a:off x="5524500" y="3937000"/>
            <a:ext cx="495300" cy="317500"/>
          </a:xfrm>
          <a:prstGeom prst="wedgeRoundRectCallout">
            <a:avLst>
              <a:gd name="adj1" fmla="val 28204"/>
              <a:gd name="adj2" fmla="val 234000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1776" name="Text Box 128"/>
          <p:cNvSpPr txBox="1">
            <a:spLocks noChangeArrowheads="1"/>
          </p:cNvSpPr>
          <p:nvPr/>
        </p:nvSpPr>
        <p:spPr bwMode="auto">
          <a:xfrm>
            <a:off x="6548438" y="4740275"/>
            <a:ext cx="1946275" cy="11874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Winner spins on own flag</a:t>
            </a:r>
          </a:p>
        </p:txBody>
      </p:sp>
      <p:grpSp>
        <p:nvGrpSpPr>
          <p:cNvPr id="74777" name="Group 129"/>
          <p:cNvGrpSpPr>
            <a:grpSpLocks/>
          </p:cNvGrpSpPr>
          <p:nvPr/>
        </p:nvGrpSpPr>
        <p:grpSpPr bwMode="auto">
          <a:xfrm>
            <a:off x="5197475" y="3276600"/>
            <a:ext cx="606425" cy="787400"/>
            <a:chOff x="1728" y="1008"/>
            <a:chExt cx="1776" cy="2304"/>
          </a:xfrm>
        </p:grpSpPr>
        <p:sp>
          <p:nvSpPr>
            <p:cNvPr id="74798" name="Rectangle 130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99" name="Rectangle 131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00" name="Line 132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01" name="Rectangle 133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778" name="Group 134"/>
          <p:cNvGrpSpPr>
            <a:grpSpLocks/>
          </p:cNvGrpSpPr>
          <p:nvPr/>
        </p:nvGrpSpPr>
        <p:grpSpPr bwMode="auto">
          <a:xfrm>
            <a:off x="6645275" y="3213100"/>
            <a:ext cx="606425" cy="787400"/>
            <a:chOff x="1728" y="1008"/>
            <a:chExt cx="1776" cy="2304"/>
          </a:xfrm>
        </p:grpSpPr>
        <p:sp>
          <p:nvSpPr>
            <p:cNvPr id="74794" name="Rectangle 135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95" name="Rectangle 136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74796" name="Line 137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97" name="Rectangle 138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779" name="Group 139"/>
          <p:cNvGrpSpPr>
            <a:grpSpLocks/>
          </p:cNvGrpSpPr>
          <p:nvPr/>
        </p:nvGrpSpPr>
        <p:grpSpPr bwMode="auto">
          <a:xfrm>
            <a:off x="4689475" y="1485900"/>
            <a:ext cx="606425" cy="787400"/>
            <a:chOff x="1728" y="1008"/>
            <a:chExt cx="1776" cy="2304"/>
          </a:xfrm>
        </p:grpSpPr>
        <p:sp>
          <p:nvSpPr>
            <p:cNvPr id="74790" name="Rectangle 140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91" name="Rectangle 141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92" name="Line 142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93" name="Rectangle 143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780" name="Group 144"/>
          <p:cNvGrpSpPr>
            <a:grpSpLocks/>
          </p:cNvGrpSpPr>
          <p:nvPr/>
        </p:nvGrpSpPr>
        <p:grpSpPr bwMode="auto">
          <a:xfrm>
            <a:off x="3190875" y="1447800"/>
            <a:ext cx="606425" cy="787400"/>
            <a:chOff x="1728" y="1008"/>
            <a:chExt cx="1776" cy="2304"/>
          </a:xfrm>
        </p:grpSpPr>
        <p:sp>
          <p:nvSpPr>
            <p:cNvPr id="74786" name="Rectangle 145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87" name="Rectangle 146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88" name="Line 147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89" name="Rectangle 148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781" name="Group 149"/>
          <p:cNvGrpSpPr>
            <a:grpSpLocks/>
          </p:cNvGrpSpPr>
          <p:nvPr/>
        </p:nvGrpSpPr>
        <p:grpSpPr bwMode="auto">
          <a:xfrm>
            <a:off x="2606675" y="3263900"/>
            <a:ext cx="606425" cy="787400"/>
            <a:chOff x="1728" y="1008"/>
            <a:chExt cx="1776" cy="2304"/>
          </a:xfrm>
        </p:grpSpPr>
        <p:sp>
          <p:nvSpPr>
            <p:cNvPr id="74782" name="Rectangle 150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83" name="Rectangle 151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84" name="Line 152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85" name="Rectangle 153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5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775" grpId="0" animBg="1"/>
      <p:bldP spid="105177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04A1CB6-DB37-9A42-89AB-F0E43905660B}" type="slidenum">
              <a:rPr lang="en-US"/>
              <a:pPr/>
              <a:t>73</a:t>
            </a:fld>
            <a:endParaRPr lang="en-US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Tournament Tree Barriers</a:t>
            </a:r>
          </a:p>
        </p:txBody>
      </p:sp>
      <p:grpSp>
        <p:nvGrpSpPr>
          <p:cNvPr id="75781" name="Group 3"/>
          <p:cNvGrpSpPr>
            <a:grpSpLocks/>
          </p:cNvGrpSpPr>
          <p:nvPr/>
        </p:nvGrpSpPr>
        <p:grpSpPr bwMode="auto">
          <a:xfrm>
            <a:off x="1168400" y="3765550"/>
            <a:ext cx="2628900" cy="596900"/>
            <a:chOff x="736" y="2356"/>
            <a:chExt cx="1656" cy="376"/>
          </a:xfrm>
        </p:grpSpPr>
        <p:sp>
          <p:nvSpPr>
            <p:cNvPr id="75942" name="Oval 4"/>
            <p:cNvSpPr>
              <a:spLocks noChangeArrowheads="1"/>
            </p:cNvSpPr>
            <p:nvPr/>
          </p:nvSpPr>
          <p:spPr bwMode="auto">
            <a:xfrm>
              <a:off x="1640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75943" name="Oval 5"/>
            <p:cNvSpPr>
              <a:spLocks noChangeArrowheads="1"/>
            </p:cNvSpPr>
            <p:nvPr/>
          </p:nvSpPr>
          <p:spPr bwMode="auto">
            <a:xfrm>
              <a:off x="736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</p:grpSp>
      <p:grpSp>
        <p:nvGrpSpPr>
          <p:cNvPr id="75782" name="Group 6"/>
          <p:cNvGrpSpPr>
            <a:grpSpLocks/>
          </p:cNvGrpSpPr>
          <p:nvPr/>
        </p:nvGrpSpPr>
        <p:grpSpPr bwMode="auto">
          <a:xfrm>
            <a:off x="5168900" y="3765550"/>
            <a:ext cx="2628900" cy="596900"/>
            <a:chOff x="736" y="2356"/>
            <a:chExt cx="1656" cy="376"/>
          </a:xfrm>
        </p:grpSpPr>
        <p:sp>
          <p:nvSpPr>
            <p:cNvPr id="75940" name="Oval 7"/>
            <p:cNvSpPr>
              <a:spLocks noChangeArrowheads="1"/>
            </p:cNvSpPr>
            <p:nvPr/>
          </p:nvSpPr>
          <p:spPr bwMode="auto">
            <a:xfrm>
              <a:off x="1640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75941" name="Oval 8"/>
            <p:cNvSpPr>
              <a:spLocks noChangeArrowheads="1"/>
            </p:cNvSpPr>
            <p:nvPr/>
          </p:nvSpPr>
          <p:spPr bwMode="auto">
            <a:xfrm>
              <a:off x="736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</p:grpSp>
      <p:grpSp>
        <p:nvGrpSpPr>
          <p:cNvPr id="75783" name="Group 9"/>
          <p:cNvGrpSpPr>
            <a:grpSpLocks/>
          </p:cNvGrpSpPr>
          <p:nvPr/>
        </p:nvGrpSpPr>
        <p:grpSpPr bwMode="auto">
          <a:xfrm>
            <a:off x="3219450" y="1962150"/>
            <a:ext cx="2628900" cy="596900"/>
            <a:chOff x="736" y="2356"/>
            <a:chExt cx="1656" cy="376"/>
          </a:xfrm>
        </p:grpSpPr>
        <p:sp>
          <p:nvSpPr>
            <p:cNvPr id="75938" name="Oval 10"/>
            <p:cNvSpPr>
              <a:spLocks noChangeArrowheads="1"/>
            </p:cNvSpPr>
            <p:nvPr/>
          </p:nvSpPr>
          <p:spPr bwMode="auto">
            <a:xfrm>
              <a:off x="1640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75939" name="Oval 11"/>
            <p:cNvSpPr>
              <a:spLocks noChangeArrowheads="1"/>
            </p:cNvSpPr>
            <p:nvPr/>
          </p:nvSpPr>
          <p:spPr bwMode="auto">
            <a:xfrm>
              <a:off x="736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</p:grpSp>
      <p:sp>
        <p:nvSpPr>
          <p:cNvPr id="75784" name="Line 12"/>
          <p:cNvSpPr>
            <a:spLocks noChangeShapeType="1"/>
          </p:cNvSpPr>
          <p:nvPr/>
        </p:nvSpPr>
        <p:spPr bwMode="auto">
          <a:xfrm>
            <a:off x="2108200" y="39687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85" name="Line 13"/>
          <p:cNvSpPr>
            <a:spLocks noChangeShapeType="1"/>
          </p:cNvSpPr>
          <p:nvPr/>
        </p:nvSpPr>
        <p:spPr bwMode="auto">
          <a:xfrm>
            <a:off x="6134100" y="39687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86" name="Line 14"/>
          <p:cNvSpPr>
            <a:spLocks noChangeShapeType="1"/>
          </p:cNvSpPr>
          <p:nvPr/>
        </p:nvSpPr>
        <p:spPr bwMode="auto">
          <a:xfrm flipH="1">
            <a:off x="2057400" y="41211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87" name="Line 15"/>
          <p:cNvSpPr>
            <a:spLocks noChangeShapeType="1"/>
          </p:cNvSpPr>
          <p:nvPr/>
        </p:nvSpPr>
        <p:spPr bwMode="auto">
          <a:xfrm flipH="1">
            <a:off x="6083300" y="41211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88" name="Line 16"/>
          <p:cNvSpPr>
            <a:spLocks noChangeShapeType="1"/>
          </p:cNvSpPr>
          <p:nvPr/>
        </p:nvSpPr>
        <p:spPr bwMode="auto">
          <a:xfrm flipV="1">
            <a:off x="1778000" y="2349500"/>
            <a:ext cx="1816100" cy="1587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89" name="Line 17"/>
          <p:cNvSpPr>
            <a:spLocks noChangeShapeType="1"/>
          </p:cNvSpPr>
          <p:nvPr/>
        </p:nvSpPr>
        <p:spPr bwMode="auto">
          <a:xfrm flipH="1" flipV="1">
            <a:off x="5283200" y="2387600"/>
            <a:ext cx="419100" cy="157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90" name="Line 18"/>
          <p:cNvSpPr>
            <a:spLocks noChangeShapeType="1"/>
          </p:cNvSpPr>
          <p:nvPr/>
        </p:nvSpPr>
        <p:spPr bwMode="auto">
          <a:xfrm>
            <a:off x="4152900" y="21780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91" name="Line 19"/>
          <p:cNvSpPr>
            <a:spLocks noChangeShapeType="1"/>
          </p:cNvSpPr>
          <p:nvPr/>
        </p:nvSpPr>
        <p:spPr bwMode="auto">
          <a:xfrm flipH="1">
            <a:off x="4102100" y="23304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792" name="Group 20"/>
          <p:cNvGrpSpPr>
            <a:grpSpLocks/>
          </p:cNvGrpSpPr>
          <p:nvPr/>
        </p:nvGrpSpPr>
        <p:grpSpPr bwMode="auto">
          <a:xfrm>
            <a:off x="1447800" y="3281363"/>
            <a:ext cx="635000" cy="623887"/>
            <a:chOff x="3192" y="2352"/>
            <a:chExt cx="936" cy="920"/>
          </a:xfrm>
        </p:grpSpPr>
        <p:grpSp>
          <p:nvGrpSpPr>
            <p:cNvPr id="75912" name="Group 21"/>
            <p:cNvGrpSpPr>
              <a:grpSpLocks/>
            </p:cNvGrpSpPr>
            <p:nvPr/>
          </p:nvGrpSpPr>
          <p:grpSpPr bwMode="auto">
            <a:xfrm>
              <a:off x="3304" y="2352"/>
              <a:ext cx="824" cy="896"/>
              <a:chOff x="-176" y="2720"/>
              <a:chExt cx="824" cy="896"/>
            </a:xfrm>
          </p:grpSpPr>
          <p:sp>
            <p:nvSpPr>
              <p:cNvPr id="75926" name="AutoShape 22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927" name="AutoShape 23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5928" name="Group 24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5936" name="AutoShape 25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937" name="AutoShape 26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5929" name="Group 27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5934" name="AutoShape 28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935" name="AutoShape 29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5930" name="Group 30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5932" name="AutoShape 31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933" name="AutoShape 32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931" name="Freeform 33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5913" name="Group 34"/>
            <p:cNvGrpSpPr>
              <a:grpSpLocks/>
            </p:cNvGrpSpPr>
            <p:nvPr/>
          </p:nvGrpSpPr>
          <p:grpSpPr bwMode="auto">
            <a:xfrm flipH="1">
              <a:off x="3192" y="2376"/>
              <a:ext cx="824" cy="896"/>
              <a:chOff x="-176" y="2720"/>
              <a:chExt cx="824" cy="896"/>
            </a:xfrm>
          </p:grpSpPr>
          <p:sp>
            <p:nvSpPr>
              <p:cNvPr id="75914" name="AutoShape 35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915" name="AutoShape 36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5916" name="Group 37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5924" name="AutoShape 38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925" name="AutoShape 39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5917" name="Group 40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5922" name="AutoShape 41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923" name="AutoShape 42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5918" name="Group 43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5920" name="AutoShape 44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921" name="AutoShape 45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919" name="Freeform 46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5793" name="Group 47"/>
          <p:cNvGrpSpPr>
            <a:grpSpLocks/>
          </p:cNvGrpSpPr>
          <p:nvPr/>
        </p:nvGrpSpPr>
        <p:grpSpPr bwMode="auto">
          <a:xfrm>
            <a:off x="5422900" y="3306763"/>
            <a:ext cx="635000" cy="623887"/>
            <a:chOff x="3192" y="2352"/>
            <a:chExt cx="936" cy="920"/>
          </a:xfrm>
        </p:grpSpPr>
        <p:grpSp>
          <p:nvGrpSpPr>
            <p:cNvPr id="75886" name="Group 48"/>
            <p:cNvGrpSpPr>
              <a:grpSpLocks/>
            </p:cNvGrpSpPr>
            <p:nvPr/>
          </p:nvGrpSpPr>
          <p:grpSpPr bwMode="auto">
            <a:xfrm>
              <a:off x="3304" y="2352"/>
              <a:ext cx="824" cy="896"/>
              <a:chOff x="-176" y="2720"/>
              <a:chExt cx="824" cy="896"/>
            </a:xfrm>
          </p:grpSpPr>
          <p:sp>
            <p:nvSpPr>
              <p:cNvPr id="75900" name="AutoShape 49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901" name="AutoShape 50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5902" name="Group 51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5910" name="AutoShape 52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911" name="AutoShape 53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5903" name="Group 54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5908" name="AutoShape 55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909" name="AutoShape 56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5904" name="Group 57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5906" name="AutoShape 58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907" name="AutoShape 59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905" name="Freeform 60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5887" name="Group 61"/>
            <p:cNvGrpSpPr>
              <a:grpSpLocks/>
            </p:cNvGrpSpPr>
            <p:nvPr/>
          </p:nvGrpSpPr>
          <p:grpSpPr bwMode="auto">
            <a:xfrm flipH="1">
              <a:off x="3192" y="2376"/>
              <a:ext cx="824" cy="896"/>
              <a:chOff x="-176" y="2720"/>
              <a:chExt cx="824" cy="896"/>
            </a:xfrm>
          </p:grpSpPr>
          <p:sp>
            <p:nvSpPr>
              <p:cNvPr id="75888" name="AutoShape 62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89" name="AutoShape 63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5890" name="Group 64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5898" name="AutoShape 65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99" name="AutoShape 66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5891" name="Group 67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5896" name="AutoShape 68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97" name="AutoShape 69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5892" name="Group 70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5894" name="AutoShape 71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95" name="AutoShape 72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893" name="Freeform 73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5794" name="Group 74"/>
          <p:cNvGrpSpPr>
            <a:grpSpLocks/>
          </p:cNvGrpSpPr>
          <p:nvPr/>
        </p:nvGrpSpPr>
        <p:grpSpPr bwMode="auto">
          <a:xfrm>
            <a:off x="3454400" y="1566863"/>
            <a:ext cx="635000" cy="623887"/>
            <a:chOff x="3192" y="2352"/>
            <a:chExt cx="936" cy="920"/>
          </a:xfrm>
        </p:grpSpPr>
        <p:grpSp>
          <p:nvGrpSpPr>
            <p:cNvPr id="75860" name="Group 75"/>
            <p:cNvGrpSpPr>
              <a:grpSpLocks/>
            </p:cNvGrpSpPr>
            <p:nvPr/>
          </p:nvGrpSpPr>
          <p:grpSpPr bwMode="auto">
            <a:xfrm>
              <a:off x="3304" y="2352"/>
              <a:ext cx="824" cy="896"/>
              <a:chOff x="-176" y="2720"/>
              <a:chExt cx="824" cy="896"/>
            </a:xfrm>
          </p:grpSpPr>
          <p:sp>
            <p:nvSpPr>
              <p:cNvPr id="75874" name="AutoShape 76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75" name="AutoShape 77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5876" name="Group 78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5884" name="AutoShape 79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85" name="AutoShape 80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5877" name="Group 81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5882" name="AutoShape 82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83" name="AutoShape 83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5878" name="Group 84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5880" name="AutoShape 85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81" name="AutoShape 86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879" name="Freeform 87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5861" name="Group 88"/>
            <p:cNvGrpSpPr>
              <a:grpSpLocks/>
            </p:cNvGrpSpPr>
            <p:nvPr/>
          </p:nvGrpSpPr>
          <p:grpSpPr bwMode="auto">
            <a:xfrm flipH="1">
              <a:off x="3192" y="2376"/>
              <a:ext cx="824" cy="896"/>
              <a:chOff x="-176" y="2720"/>
              <a:chExt cx="824" cy="896"/>
            </a:xfrm>
          </p:grpSpPr>
          <p:sp>
            <p:nvSpPr>
              <p:cNvPr id="75862" name="AutoShape 89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63" name="AutoShape 90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5864" name="Group 91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5872" name="AutoShape 92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73" name="AutoShape 93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5865" name="Group 94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5870" name="AutoShape 95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71" name="AutoShape 96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5866" name="Group 97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5868" name="AutoShape 98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69" name="AutoShape 99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867" name="Freeform 100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5795" name="Group 101"/>
          <p:cNvGrpSpPr>
            <a:grpSpLocks/>
          </p:cNvGrpSpPr>
          <p:nvPr/>
        </p:nvGrpSpPr>
        <p:grpSpPr bwMode="auto">
          <a:xfrm>
            <a:off x="2951163" y="4787900"/>
            <a:ext cx="1219200" cy="1090613"/>
            <a:chOff x="1584" y="816"/>
            <a:chExt cx="912" cy="816"/>
          </a:xfrm>
        </p:grpSpPr>
        <p:sp>
          <p:nvSpPr>
            <p:cNvPr id="75851" name="Freeform 102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52" name="Freeform 103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53" name="Freeform 104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54" name="Freeform 105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55" name="Freeform 106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56" name="Freeform 107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57" name="Freeform 108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58" name="Freeform 109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59" name="Freeform 110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5796" name="AutoShape 111"/>
          <p:cNvSpPr>
            <a:spLocks noChangeArrowheads="1"/>
          </p:cNvSpPr>
          <p:nvPr/>
        </p:nvSpPr>
        <p:spPr bwMode="auto">
          <a:xfrm>
            <a:off x="2946400" y="3898900"/>
            <a:ext cx="495300" cy="317500"/>
          </a:xfrm>
          <a:prstGeom prst="wedgeRoundRectCallout">
            <a:avLst>
              <a:gd name="adj1" fmla="val 2565"/>
              <a:gd name="adj2" fmla="val 210000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797" name="Group 118"/>
          <p:cNvGrpSpPr>
            <a:grpSpLocks/>
          </p:cNvGrpSpPr>
          <p:nvPr/>
        </p:nvGrpSpPr>
        <p:grpSpPr bwMode="auto">
          <a:xfrm flipH="1">
            <a:off x="4999038" y="4953000"/>
            <a:ext cx="1219200" cy="1090613"/>
            <a:chOff x="1584" y="816"/>
            <a:chExt cx="912" cy="816"/>
          </a:xfrm>
        </p:grpSpPr>
        <p:sp>
          <p:nvSpPr>
            <p:cNvPr id="75842" name="Freeform 119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43" name="Freeform 120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44" name="Freeform 121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45" name="Freeform 122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46" name="Freeform 123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47" name="Freeform 124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48" name="Freeform 125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49" name="Freeform 126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50" name="Freeform 127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5798" name="AutoShape 128"/>
          <p:cNvSpPr>
            <a:spLocks noChangeArrowheads="1"/>
          </p:cNvSpPr>
          <p:nvPr/>
        </p:nvSpPr>
        <p:spPr bwMode="auto">
          <a:xfrm>
            <a:off x="5524500" y="3937000"/>
            <a:ext cx="495300" cy="317500"/>
          </a:xfrm>
          <a:prstGeom prst="wedgeRoundRectCallout">
            <a:avLst>
              <a:gd name="adj1" fmla="val 28204"/>
              <a:gd name="adj2" fmla="val 234000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0764" name="Text Box 140"/>
          <p:cNvSpPr txBox="1">
            <a:spLocks noChangeArrowheads="1"/>
          </p:cNvSpPr>
          <p:nvPr/>
        </p:nvSpPr>
        <p:spPr bwMode="auto">
          <a:xfrm>
            <a:off x="6405563" y="4740275"/>
            <a:ext cx="2508250" cy="11874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Winner sees own flag, moves up, spins</a:t>
            </a:r>
          </a:p>
        </p:txBody>
      </p:sp>
      <p:sp>
        <p:nvSpPr>
          <p:cNvPr id="1050765" name="AutoShape 141"/>
          <p:cNvSpPr>
            <a:spLocks noChangeArrowheads="1"/>
          </p:cNvSpPr>
          <p:nvPr/>
        </p:nvSpPr>
        <p:spPr bwMode="auto">
          <a:xfrm>
            <a:off x="1384300" y="3975100"/>
            <a:ext cx="495300" cy="317500"/>
          </a:xfrm>
          <a:prstGeom prst="wedgeRoundRectCallout">
            <a:avLst>
              <a:gd name="adj1" fmla="val 2565"/>
              <a:gd name="adj2" fmla="val 210000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801" name="Group 112"/>
          <p:cNvGrpSpPr>
            <a:grpSpLocks/>
          </p:cNvGrpSpPr>
          <p:nvPr/>
        </p:nvGrpSpPr>
        <p:grpSpPr bwMode="auto">
          <a:xfrm>
            <a:off x="1019175" y="3302000"/>
            <a:ext cx="606425" cy="787400"/>
            <a:chOff x="1728" y="1008"/>
            <a:chExt cx="1776" cy="2304"/>
          </a:xfrm>
        </p:grpSpPr>
        <p:sp>
          <p:nvSpPr>
            <p:cNvPr id="75838" name="Rectangle 113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39" name="Rectangle 114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40" name="Line 115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41" name="Rectangle 116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50766" name="AutoShape 142"/>
          <p:cNvSpPr>
            <a:spLocks noChangeArrowheads="1"/>
          </p:cNvSpPr>
          <p:nvPr/>
        </p:nvSpPr>
        <p:spPr bwMode="auto">
          <a:xfrm>
            <a:off x="3517900" y="2108200"/>
            <a:ext cx="495300" cy="317500"/>
          </a:xfrm>
          <a:prstGeom prst="wedgeRoundRectCallout">
            <a:avLst>
              <a:gd name="adj1" fmla="val -112819"/>
              <a:gd name="adj2" fmla="val 70000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803" name="Group 143"/>
          <p:cNvGrpSpPr>
            <a:grpSpLocks/>
          </p:cNvGrpSpPr>
          <p:nvPr/>
        </p:nvGrpSpPr>
        <p:grpSpPr bwMode="auto">
          <a:xfrm>
            <a:off x="5197475" y="3276600"/>
            <a:ext cx="606425" cy="787400"/>
            <a:chOff x="1728" y="1008"/>
            <a:chExt cx="1776" cy="2304"/>
          </a:xfrm>
        </p:grpSpPr>
        <p:sp>
          <p:nvSpPr>
            <p:cNvPr id="75834" name="Rectangle 144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35" name="Rectangle 145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36" name="Line 146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37" name="Rectangle 147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5804" name="Group 148"/>
          <p:cNvGrpSpPr>
            <a:grpSpLocks/>
          </p:cNvGrpSpPr>
          <p:nvPr/>
        </p:nvGrpSpPr>
        <p:grpSpPr bwMode="auto">
          <a:xfrm>
            <a:off x="6645275" y="3213100"/>
            <a:ext cx="606425" cy="787400"/>
            <a:chOff x="1728" y="1008"/>
            <a:chExt cx="1776" cy="2304"/>
          </a:xfrm>
        </p:grpSpPr>
        <p:sp>
          <p:nvSpPr>
            <p:cNvPr id="75830" name="Rectangle 149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31" name="Rectangle 150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75832" name="Line 151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33" name="Rectangle 152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5805" name="Group 153"/>
          <p:cNvGrpSpPr>
            <a:grpSpLocks/>
          </p:cNvGrpSpPr>
          <p:nvPr/>
        </p:nvGrpSpPr>
        <p:grpSpPr bwMode="auto">
          <a:xfrm>
            <a:off x="4689475" y="1485900"/>
            <a:ext cx="606425" cy="787400"/>
            <a:chOff x="1728" y="1008"/>
            <a:chExt cx="1776" cy="2304"/>
          </a:xfrm>
        </p:grpSpPr>
        <p:sp>
          <p:nvSpPr>
            <p:cNvPr id="75826" name="Rectangle 154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27" name="Rectangle 155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28" name="Line 156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29" name="Rectangle 157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5806" name="Group 158"/>
          <p:cNvGrpSpPr>
            <a:grpSpLocks/>
          </p:cNvGrpSpPr>
          <p:nvPr/>
        </p:nvGrpSpPr>
        <p:grpSpPr bwMode="auto">
          <a:xfrm>
            <a:off x="3190875" y="1447800"/>
            <a:ext cx="606425" cy="787400"/>
            <a:chOff x="1728" y="1008"/>
            <a:chExt cx="1776" cy="2304"/>
          </a:xfrm>
        </p:grpSpPr>
        <p:sp>
          <p:nvSpPr>
            <p:cNvPr id="75822" name="Rectangle 159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23" name="Rectangle 160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24" name="Line 161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25" name="Rectangle 162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5807" name="Group 163"/>
          <p:cNvGrpSpPr>
            <a:grpSpLocks/>
          </p:cNvGrpSpPr>
          <p:nvPr/>
        </p:nvGrpSpPr>
        <p:grpSpPr bwMode="auto">
          <a:xfrm>
            <a:off x="2606675" y="3263900"/>
            <a:ext cx="606425" cy="787400"/>
            <a:chOff x="1728" y="1008"/>
            <a:chExt cx="1776" cy="2304"/>
          </a:xfrm>
        </p:grpSpPr>
        <p:sp>
          <p:nvSpPr>
            <p:cNvPr id="75818" name="Rectangle 164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19" name="Rectangle 165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20" name="Line 166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21" name="Rectangle 167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5952" name="Group 130"/>
          <p:cNvGrpSpPr>
            <a:grpSpLocks/>
          </p:cNvGrpSpPr>
          <p:nvPr/>
        </p:nvGrpSpPr>
        <p:grpSpPr bwMode="auto">
          <a:xfrm flipH="1">
            <a:off x="852488" y="4953000"/>
            <a:ext cx="1219200" cy="1090613"/>
            <a:chOff x="1584" y="816"/>
            <a:chExt cx="912" cy="816"/>
          </a:xfrm>
        </p:grpSpPr>
        <p:sp>
          <p:nvSpPr>
            <p:cNvPr id="75809" name="Freeform 131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10" name="Freeform 132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11" name="Freeform 133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12" name="Freeform 134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13" name="Freeform 135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14" name="Freeform 136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15" name="Freeform 137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16" name="Freeform 138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17" name="Freeform 139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5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5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050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C 0.00434 -0.09351 0.00885 -0.1868 0.03472 -0.24629 C 0.06059 -0.30578 0.10798 -0.33171 0.15555 -0.3574 " pathEditMode="relative" ptsTypes="aaA">
                                      <p:cBhvr>
                                        <p:cTn id="20" dur="2000" fill="hold"/>
                                        <p:tgtEl>
                                          <p:spTgt spid="759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5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764" grpId="0"/>
      <p:bldP spid="1050765" grpId="0" animBg="1"/>
      <p:bldP spid="1050765" grpId="1" animBg="1"/>
      <p:bldP spid="105076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56F694B-824D-6A4E-A393-A9A22C781990}" type="slidenum">
              <a:rPr lang="en-US"/>
              <a:pPr/>
              <a:t>74</a:t>
            </a:fld>
            <a:endParaRPr lang="en-US"/>
          </a:p>
        </p:txBody>
      </p:sp>
      <p:grpSp>
        <p:nvGrpSpPr>
          <p:cNvPr id="76804" name="Group 9"/>
          <p:cNvGrpSpPr>
            <a:grpSpLocks/>
          </p:cNvGrpSpPr>
          <p:nvPr/>
        </p:nvGrpSpPr>
        <p:grpSpPr bwMode="auto">
          <a:xfrm>
            <a:off x="3219450" y="1962150"/>
            <a:ext cx="2628900" cy="596900"/>
            <a:chOff x="736" y="2356"/>
            <a:chExt cx="1656" cy="376"/>
          </a:xfrm>
        </p:grpSpPr>
        <p:sp>
          <p:nvSpPr>
            <p:cNvPr id="76986" name="Oval 10"/>
            <p:cNvSpPr>
              <a:spLocks noChangeArrowheads="1"/>
            </p:cNvSpPr>
            <p:nvPr/>
          </p:nvSpPr>
          <p:spPr bwMode="auto">
            <a:xfrm>
              <a:off x="1640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76987" name="Oval 11"/>
            <p:cNvSpPr>
              <a:spLocks noChangeArrowheads="1"/>
            </p:cNvSpPr>
            <p:nvPr/>
          </p:nvSpPr>
          <p:spPr bwMode="auto">
            <a:xfrm>
              <a:off x="736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</p:grpSp>
      <p:grpSp>
        <p:nvGrpSpPr>
          <p:cNvPr id="76805" name="Group 74"/>
          <p:cNvGrpSpPr>
            <a:grpSpLocks/>
          </p:cNvGrpSpPr>
          <p:nvPr/>
        </p:nvGrpSpPr>
        <p:grpSpPr bwMode="auto">
          <a:xfrm>
            <a:off x="3454400" y="1566863"/>
            <a:ext cx="635000" cy="623887"/>
            <a:chOff x="3192" y="2352"/>
            <a:chExt cx="936" cy="920"/>
          </a:xfrm>
        </p:grpSpPr>
        <p:grpSp>
          <p:nvGrpSpPr>
            <p:cNvPr id="76960" name="Group 75"/>
            <p:cNvGrpSpPr>
              <a:grpSpLocks/>
            </p:cNvGrpSpPr>
            <p:nvPr/>
          </p:nvGrpSpPr>
          <p:grpSpPr bwMode="auto">
            <a:xfrm>
              <a:off x="3304" y="2352"/>
              <a:ext cx="824" cy="896"/>
              <a:chOff x="-176" y="2720"/>
              <a:chExt cx="824" cy="896"/>
            </a:xfrm>
          </p:grpSpPr>
          <p:sp>
            <p:nvSpPr>
              <p:cNvPr id="76974" name="AutoShape 76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975" name="AutoShape 77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6976" name="Group 78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6984" name="AutoShape 79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985" name="AutoShape 80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6977" name="Group 81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6982" name="AutoShape 82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983" name="AutoShape 83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6978" name="Group 84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6980" name="AutoShape 85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981" name="AutoShape 86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6979" name="Freeform 87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6961" name="Group 88"/>
            <p:cNvGrpSpPr>
              <a:grpSpLocks/>
            </p:cNvGrpSpPr>
            <p:nvPr/>
          </p:nvGrpSpPr>
          <p:grpSpPr bwMode="auto">
            <a:xfrm flipH="1">
              <a:off x="3192" y="2376"/>
              <a:ext cx="824" cy="896"/>
              <a:chOff x="-176" y="2720"/>
              <a:chExt cx="824" cy="896"/>
            </a:xfrm>
          </p:grpSpPr>
          <p:sp>
            <p:nvSpPr>
              <p:cNvPr id="76962" name="AutoShape 89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963" name="AutoShape 90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6964" name="Group 91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6972" name="AutoShape 92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973" name="AutoShape 93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6965" name="Group 94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6970" name="AutoShape 95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971" name="AutoShape 96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6966" name="Group 97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6968" name="AutoShape 98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969" name="AutoShape 99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6967" name="Freeform 100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6806" name="Group 178"/>
          <p:cNvGrpSpPr>
            <a:grpSpLocks/>
          </p:cNvGrpSpPr>
          <p:nvPr/>
        </p:nvGrpSpPr>
        <p:grpSpPr bwMode="auto">
          <a:xfrm>
            <a:off x="3190875" y="1447800"/>
            <a:ext cx="606425" cy="787400"/>
            <a:chOff x="1728" y="1008"/>
            <a:chExt cx="1776" cy="2304"/>
          </a:xfrm>
        </p:grpSpPr>
        <p:sp>
          <p:nvSpPr>
            <p:cNvPr id="76956" name="Rectangle 179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957" name="Rectangle 180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958" name="Line 181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959" name="Rectangle 182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6807" name="Group 6"/>
          <p:cNvGrpSpPr>
            <a:grpSpLocks/>
          </p:cNvGrpSpPr>
          <p:nvPr/>
        </p:nvGrpSpPr>
        <p:grpSpPr bwMode="auto">
          <a:xfrm>
            <a:off x="5168900" y="3765550"/>
            <a:ext cx="2628900" cy="596900"/>
            <a:chOff x="736" y="2356"/>
            <a:chExt cx="1656" cy="376"/>
          </a:xfrm>
        </p:grpSpPr>
        <p:sp>
          <p:nvSpPr>
            <p:cNvPr id="76954" name="Oval 7"/>
            <p:cNvSpPr>
              <a:spLocks noChangeArrowheads="1"/>
            </p:cNvSpPr>
            <p:nvPr/>
          </p:nvSpPr>
          <p:spPr bwMode="auto">
            <a:xfrm>
              <a:off x="1640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76955" name="Oval 8"/>
            <p:cNvSpPr>
              <a:spLocks noChangeArrowheads="1"/>
            </p:cNvSpPr>
            <p:nvPr/>
          </p:nvSpPr>
          <p:spPr bwMode="auto">
            <a:xfrm>
              <a:off x="736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</p:grpSp>
      <p:grpSp>
        <p:nvGrpSpPr>
          <p:cNvPr id="76808" name="Group 163"/>
          <p:cNvGrpSpPr>
            <a:grpSpLocks/>
          </p:cNvGrpSpPr>
          <p:nvPr/>
        </p:nvGrpSpPr>
        <p:grpSpPr bwMode="auto">
          <a:xfrm>
            <a:off x="5172075" y="3302000"/>
            <a:ext cx="606425" cy="787400"/>
            <a:chOff x="1728" y="1008"/>
            <a:chExt cx="1776" cy="2304"/>
          </a:xfrm>
        </p:grpSpPr>
        <p:sp>
          <p:nvSpPr>
            <p:cNvPr id="76950" name="Rectangle 164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951" name="Rectangle 165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952" name="Line 166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953" name="Rectangle 167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68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Tournament Tree Barriers</a:t>
            </a:r>
          </a:p>
        </p:txBody>
      </p:sp>
      <p:grpSp>
        <p:nvGrpSpPr>
          <p:cNvPr id="76810" name="Group 3"/>
          <p:cNvGrpSpPr>
            <a:grpSpLocks/>
          </p:cNvGrpSpPr>
          <p:nvPr/>
        </p:nvGrpSpPr>
        <p:grpSpPr bwMode="auto">
          <a:xfrm>
            <a:off x="1168400" y="3765550"/>
            <a:ext cx="2628900" cy="596900"/>
            <a:chOff x="736" y="2356"/>
            <a:chExt cx="1656" cy="376"/>
          </a:xfrm>
        </p:grpSpPr>
        <p:sp>
          <p:nvSpPr>
            <p:cNvPr id="76948" name="Oval 4"/>
            <p:cNvSpPr>
              <a:spLocks noChangeArrowheads="1"/>
            </p:cNvSpPr>
            <p:nvPr/>
          </p:nvSpPr>
          <p:spPr bwMode="auto">
            <a:xfrm>
              <a:off x="1640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76949" name="Oval 5"/>
            <p:cNvSpPr>
              <a:spLocks noChangeArrowheads="1"/>
            </p:cNvSpPr>
            <p:nvPr/>
          </p:nvSpPr>
          <p:spPr bwMode="auto">
            <a:xfrm>
              <a:off x="736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</p:grpSp>
      <p:sp>
        <p:nvSpPr>
          <p:cNvPr id="76811" name="Line 12"/>
          <p:cNvSpPr>
            <a:spLocks noChangeShapeType="1"/>
          </p:cNvSpPr>
          <p:nvPr/>
        </p:nvSpPr>
        <p:spPr bwMode="auto">
          <a:xfrm>
            <a:off x="2108200" y="39687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12" name="Line 13"/>
          <p:cNvSpPr>
            <a:spLocks noChangeShapeType="1"/>
          </p:cNvSpPr>
          <p:nvPr/>
        </p:nvSpPr>
        <p:spPr bwMode="auto">
          <a:xfrm>
            <a:off x="6134100" y="39687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13" name="Line 14"/>
          <p:cNvSpPr>
            <a:spLocks noChangeShapeType="1"/>
          </p:cNvSpPr>
          <p:nvPr/>
        </p:nvSpPr>
        <p:spPr bwMode="auto">
          <a:xfrm flipH="1">
            <a:off x="2057400" y="41211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14" name="Line 15"/>
          <p:cNvSpPr>
            <a:spLocks noChangeShapeType="1"/>
          </p:cNvSpPr>
          <p:nvPr/>
        </p:nvSpPr>
        <p:spPr bwMode="auto">
          <a:xfrm flipH="1">
            <a:off x="6083300" y="41211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15" name="Line 16"/>
          <p:cNvSpPr>
            <a:spLocks noChangeShapeType="1"/>
          </p:cNvSpPr>
          <p:nvPr/>
        </p:nvSpPr>
        <p:spPr bwMode="auto">
          <a:xfrm flipV="1">
            <a:off x="1778000" y="2349500"/>
            <a:ext cx="1816100" cy="1587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16" name="Line 17"/>
          <p:cNvSpPr>
            <a:spLocks noChangeShapeType="1"/>
          </p:cNvSpPr>
          <p:nvPr/>
        </p:nvSpPr>
        <p:spPr bwMode="auto">
          <a:xfrm flipH="1" flipV="1">
            <a:off x="5283200" y="2387600"/>
            <a:ext cx="419100" cy="157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17" name="Line 18"/>
          <p:cNvSpPr>
            <a:spLocks noChangeShapeType="1"/>
          </p:cNvSpPr>
          <p:nvPr/>
        </p:nvSpPr>
        <p:spPr bwMode="auto">
          <a:xfrm>
            <a:off x="4152900" y="21780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18" name="Line 19"/>
          <p:cNvSpPr>
            <a:spLocks noChangeShapeType="1"/>
          </p:cNvSpPr>
          <p:nvPr/>
        </p:nvSpPr>
        <p:spPr bwMode="auto">
          <a:xfrm flipH="1">
            <a:off x="4102100" y="23304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6819" name="Group 20"/>
          <p:cNvGrpSpPr>
            <a:grpSpLocks/>
          </p:cNvGrpSpPr>
          <p:nvPr/>
        </p:nvGrpSpPr>
        <p:grpSpPr bwMode="auto">
          <a:xfrm>
            <a:off x="1447800" y="3281363"/>
            <a:ext cx="635000" cy="623887"/>
            <a:chOff x="3192" y="2352"/>
            <a:chExt cx="936" cy="920"/>
          </a:xfrm>
        </p:grpSpPr>
        <p:grpSp>
          <p:nvGrpSpPr>
            <p:cNvPr id="76922" name="Group 21"/>
            <p:cNvGrpSpPr>
              <a:grpSpLocks/>
            </p:cNvGrpSpPr>
            <p:nvPr/>
          </p:nvGrpSpPr>
          <p:grpSpPr bwMode="auto">
            <a:xfrm>
              <a:off x="3304" y="2352"/>
              <a:ext cx="824" cy="896"/>
              <a:chOff x="-176" y="2720"/>
              <a:chExt cx="824" cy="896"/>
            </a:xfrm>
          </p:grpSpPr>
          <p:sp>
            <p:nvSpPr>
              <p:cNvPr id="76936" name="AutoShape 22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937" name="AutoShape 23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6938" name="Group 24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6946" name="AutoShape 25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947" name="AutoShape 26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6939" name="Group 27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6944" name="AutoShape 28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945" name="AutoShape 29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6940" name="Group 30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6942" name="AutoShape 31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943" name="AutoShape 32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6941" name="Freeform 33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6923" name="Group 34"/>
            <p:cNvGrpSpPr>
              <a:grpSpLocks/>
            </p:cNvGrpSpPr>
            <p:nvPr/>
          </p:nvGrpSpPr>
          <p:grpSpPr bwMode="auto">
            <a:xfrm flipH="1">
              <a:off x="3192" y="2376"/>
              <a:ext cx="824" cy="896"/>
              <a:chOff x="-176" y="2720"/>
              <a:chExt cx="824" cy="896"/>
            </a:xfrm>
          </p:grpSpPr>
          <p:sp>
            <p:nvSpPr>
              <p:cNvPr id="76924" name="AutoShape 35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925" name="AutoShape 36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6926" name="Group 37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6934" name="AutoShape 38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935" name="AutoShape 39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6927" name="Group 40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6932" name="AutoShape 41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933" name="AutoShape 42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6928" name="Group 43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6930" name="AutoShape 44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931" name="AutoShape 45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6929" name="Freeform 46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6820" name="Group 47"/>
          <p:cNvGrpSpPr>
            <a:grpSpLocks/>
          </p:cNvGrpSpPr>
          <p:nvPr/>
        </p:nvGrpSpPr>
        <p:grpSpPr bwMode="auto">
          <a:xfrm>
            <a:off x="5422900" y="3306763"/>
            <a:ext cx="635000" cy="623887"/>
            <a:chOff x="3192" y="2352"/>
            <a:chExt cx="936" cy="920"/>
          </a:xfrm>
        </p:grpSpPr>
        <p:grpSp>
          <p:nvGrpSpPr>
            <p:cNvPr id="76896" name="Group 48"/>
            <p:cNvGrpSpPr>
              <a:grpSpLocks/>
            </p:cNvGrpSpPr>
            <p:nvPr/>
          </p:nvGrpSpPr>
          <p:grpSpPr bwMode="auto">
            <a:xfrm>
              <a:off x="3304" y="2352"/>
              <a:ext cx="824" cy="896"/>
              <a:chOff x="-176" y="2720"/>
              <a:chExt cx="824" cy="896"/>
            </a:xfrm>
          </p:grpSpPr>
          <p:sp>
            <p:nvSpPr>
              <p:cNvPr id="76910" name="AutoShape 49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911" name="AutoShape 50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6912" name="Group 51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6920" name="AutoShape 52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921" name="AutoShape 53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6913" name="Group 54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6918" name="AutoShape 55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919" name="AutoShape 56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6914" name="Group 57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6916" name="AutoShape 58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917" name="AutoShape 59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6915" name="Freeform 60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6897" name="Group 61"/>
            <p:cNvGrpSpPr>
              <a:grpSpLocks/>
            </p:cNvGrpSpPr>
            <p:nvPr/>
          </p:nvGrpSpPr>
          <p:grpSpPr bwMode="auto">
            <a:xfrm flipH="1">
              <a:off x="3192" y="2376"/>
              <a:ext cx="824" cy="896"/>
              <a:chOff x="-176" y="2720"/>
              <a:chExt cx="824" cy="896"/>
            </a:xfrm>
          </p:grpSpPr>
          <p:sp>
            <p:nvSpPr>
              <p:cNvPr id="76898" name="AutoShape 62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99" name="AutoShape 63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6900" name="Group 64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6908" name="AutoShape 65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909" name="AutoShape 66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6901" name="Group 67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6906" name="AutoShape 68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907" name="AutoShape 69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6902" name="Group 70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6904" name="AutoShape 71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905" name="AutoShape 72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6903" name="Freeform 73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6821" name="Group 101"/>
          <p:cNvGrpSpPr>
            <a:grpSpLocks/>
          </p:cNvGrpSpPr>
          <p:nvPr/>
        </p:nvGrpSpPr>
        <p:grpSpPr bwMode="auto">
          <a:xfrm>
            <a:off x="2951163" y="4787900"/>
            <a:ext cx="1219200" cy="1090613"/>
            <a:chOff x="1584" y="816"/>
            <a:chExt cx="912" cy="816"/>
          </a:xfrm>
        </p:grpSpPr>
        <p:sp>
          <p:nvSpPr>
            <p:cNvPr id="76887" name="Freeform 102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88" name="Freeform 103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89" name="Freeform 104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90" name="Freeform 105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91" name="Freeform 106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92" name="Freeform 107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93" name="Freeform 108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94" name="Freeform 109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95" name="Freeform 110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6822" name="AutoShape 111"/>
          <p:cNvSpPr>
            <a:spLocks noChangeArrowheads="1"/>
          </p:cNvSpPr>
          <p:nvPr/>
        </p:nvSpPr>
        <p:spPr bwMode="auto">
          <a:xfrm>
            <a:off x="2946400" y="3898900"/>
            <a:ext cx="495300" cy="317500"/>
          </a:xfrm>
          <a:prstGeom prst="wedgeRoundRectCallout">
            <a:avLst>
              <a:gd name="adj1" fmla="val 2565"/>
              <a:gd name="adj2" fmla="val 210000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12"/>
          <p:cNvGrpSpPr>
            <a:grpSpLocks/>
          </p:cNvGrpSpPr>
          <p:nvPr/>
        </p:nvGrpSpPr>
        <p:grpSpPr bwMode="auto">
          <a:xfrm flipH="1">
            <a:off x="4999038" y="4953000"/>
            <a:ext cx="1219200" cy="1090613"/>
            <a:chOff x="1584" y="816"/>
            <a:chExt cx="912" cy="816"/>
          </a:xfrm>
        </p:grpSpPr>
        <p:sp>
          <p:nvSpPr>
            <p:cNvPr id="76878" name="Freeform 113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79" name="Freeform 114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80" name="Freeform 115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81" name="Freeform 116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82" name="Freeform 117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83" name="Freeform 118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84" name="Freeform 119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85" name="Freeform 120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86" name="Freeform 121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52794" name="AutoShape 122"/>
          <p:cNvSpPr>
            <a:spLocks noChangeArrowheads="1"/>
          </p:cNvSpPr>
          <p:nvPr/>
        </p:nvSpPr>
        <p:spPr bwMode="auto">
          <a:xfrm>
            <a:off x="5524500" y="3937000"/>
            <a:ext cx="495300" cy="317500"/>
          </a:xfrm>
          <a:prstGeom prst="wedgeRoundRectCallout">
            <a:avLst>
              <a:gd name="adj1" fmla="val 28204"/>
              <a:gd name="adj2" fmla="val 234000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6825" name="Group 123"/>
          <p:cNvGrpSpPr>
            <a:grpSpLocks/>
          </p:cNvGrpSpPr>
          <p:nvPr/>
        </p:nvGrpSpPr>
        <p:grpSpPr bwMode="auto">
          <a:xfrm flipH="1">
            <a:off x="2109788" y="2514600"/>
            <a:ext cx="1219200" cy="1090613"/>
            <a:chOff x="1584" y="816"/>
            <a:chExt cx="912" cy="816"/>
          </a:xfrm>
        </p:grpSpPr>
        <p:sp>
          <p:nvSpPr>
            <p:cNvPr id="76869" name="Freeform 124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70" name="Freeform 125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71" name="Freeform 126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72" name="Freeform 127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73" name="Freeform 128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74" name="Freeform 129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75" name="Freeform 130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76" name="Freeform 131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77" name="Freeform 132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6826" name="Group 135"/>
          <p:cNvGrpSpPr>
            <a:grpSpLocks/>
          </p:cNvGrpSpPr>
          <p:nvPr/>
        </p:nvGrpSpPr>
        <p:grpSpPr bwMode="auto">
          <a:xfrm>
            <a:off x="1019175" y="3302000"/>
            <a:ext cx="606425" cy="787400"/>
            <a:chOff x="1728" y="1008"/>
            <a:chExt cx="1776" cy="2304"/>
          </a:xfrm>
        </p:grpSpPr>
        <p:sp>
          <p:nvSpPr>
            <p:cNvPr id="76865" name="Rectangle 136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66" name="Rectangle 137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67" name="Line 138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68" name="Rectangle 139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6827" name="AutoShape 140"/>
          <p:cNvSpPr>
            <a:spLocks noChangeArrowheads="1"/>
          </p:cNvSpPr>
          <p:nvPr/>
        </p:nvSpPr>
        <p:spPr bwMode="auto">
          <a:xfrm>
            <a:off x="3517900" y="2108200"/>
            <a:ext cx="495300" cy="317500"/>
          </a:xfrm>
          <a:prstGeom prst="wedgeRoundRectCallout">
            <a:avLst>
              <a:gd name="adj1" fmla="val -112819"/>
              <a:gd name="adj2" fmla="val 70000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141"/>
          <p:cNvGrpSpPr>
            <a:grpSpLocks/>
          </p:cNvGrpSpPr>
          <p:nvPr/>
        </p:nvGrpSpPr>
        <p:grpSpPr bwMode="auto">
          <a:xfrm>
            <a:off x="7135813" y="4787900"/>
            <a:ext cx="1219200" cy="1090613"/>
            <a:chOff x="1584" y="816"/>
            <a:chExt cx="912" cy="816"/>
          </a:xfrm>
        </p:grpSpPr>
        <p:sp>
          <p:nvSpPr>
            <p:cNvPr id="76856" name="Freeform 142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57" name="Freeform 143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58" name="Freeform 144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59" name="Freeform 145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60" name="Freeform 146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61" name="Freeform 147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62" name="Freeform 148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63" name="Freeform 149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64" name="Freeform 150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51"/>
          <p:cNvGrpSpPr>
            <a:grpSpLocks/>
          </p:cNvGrpSpPr>
          <p:nvPr/>
        </p:nvGrpSpPr>
        <p:grpSpPr bwMode="auto">
          <a:xfrm>
            <a:off x="5172075" y="3314700"/>
            <a:ext cx="606425" cy="787400"/>
            <a:chOff x="1728" y="1008"/>
            <a:chExt cx="1776" cy="2304"/>
          </a:xfrm>
        </p:grpSpPr>
        <p:sp>
          <p:nvSpPr>
            <p:cNvPr id="76852" name="Rectangle 152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53" name="Rectangle 153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54" name="Line 154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55" name="Rectangle 155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156"/>
          <p:cNvGrpSpPr>
            <a:grpSpLocks/>
          </p:cNvGrpSpPr>
          <p:nvPr/>
        </p:nvGrpSpPr>
        <p:grpSpPr bwMode="auto">
          <a:xfrm>
            <a:off x="3178175" y="1447800"/>
            <a:ext cx="606425" cy="787400"/>
            <a:chOff x="1728" y="1008"/>
            <a:chExt cx="1776" cy="2304"/>
          </a:xfrm>
        </p:grpSpPr>
        <p:sp>
          <p:nvSpPr>
            <p:cNvPr id="76848" name="Rectangle 157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49" name="Rectangle 158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50" name="Line 159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51" name="Rectangle 160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52833" name="AutoShape 161"/>
          <p:cNvSpPr>
            <a:spLocks noChangeArrowheads="1"/>
          </p:cNvSpPr>
          <p:nvPr/>
        </p:nvSpPr>
        <p:spPr bwMode="auto">
          <a:xfrm>
            <a:off x="6997700" y="3924300"/>
            <a:ext cx="495300" cy="317500"/>
          </a:xfrm>
          <a:prstGeom prst="wedgeRoundRectCallout">
            <a:avLst>
              <a:gd name="adj1" fmla="val 28204"/>
              <a:gd name="adj2" fmla="val 206000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2834" name="AutoShape 162"/>
          <p:cNvSpPr>
            <a:spLocks noChangeArrowheads="1"/>
          </p:cNvSpPr>
          <p:nvPr/>
        </p:nvSpPr>
        <p:spPr bwMode="auto">
          <a:xfrm>
            <a:off x="571500" y="1498600"/>
            <a:ext cx="1689100" cy="876300"/>
          </a:xfrm>
          <a:prstGeom prst="cloudCallout">
            <a:avLst>
              <a:gd name="adj1" fmla="val 47273"/>
              <a:gd name="adj2" fmla="val 85144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FF"/>
                </a:solidFill>
              </a:rPr>
              <a:t>Bingo!</a:t>
            </a:r>
          </a:p>
        </p:txBody>
      </p:sp>
      <p:grpSp>
        <p:nvGrpSpPr>
          <p:cNvPr id="76833" name="Group 168"/>
          <p:cNvGrpSpPr>
            <a:grpSpLocks/>
          </p:cNvGrpSpPr>
          <p:nvPr/>
        </p:nvGrpSpPr>
        <p:grpSpPr bwMode="auto">
          <a:xfrm>
            <a:off x="6645275" y="3213100"/>
            <a:ext cx="606425" cy="787400"/>
            <a:chOff x="1728" y="1008"/>
            <a:chExt cx="1776" cy="2304"/>
          </a:xfrm>
        </p:grpSpPr>
        <p:sp>
          <p:nvSpPr>
            <p:cNvPr id="76844" name="Rectangle 169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45" name="Rectangle 170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76846" name="Line 171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47" name="Rectangle 172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6834" name="Group 173"/>
          <p:cNvGrpSpPr>
            <a:grpSpLocks/>
          </p:cNvGrpSpPr>
          <p:nvPr/>
        </p:nvGrpSpPr>
        <p:grpSpPr bwMode="auto">
          <a:xfrm>
            <a:off x="4689475" y="1485900"/>
            <a:ext cx="606425" cy="787400"/>
            <a:chOff x="1728" y="1008"/>
            <a:chExt cx="1776" cy="2304"/>
          </a:xfrm>
        </p:grpSpPr>
        <p:sp>
          <p:nvSpPr>
            <p:cNvPr id="76840" name="Rectangle 174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41" name="Rectangle 175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42" name="Line 176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43" name="Rectangle 177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6835" name="Group 183"/>
          <p:cNvGrpSpPr>
            <a:grpSpLocks/>
          </p:cNvGrpSpPr>
          <p:nvPr/>
        </p:nvGrpSpPr>
        <p:grpSpPr bwMode="auto">
          <a:xfrm>
            <a:off x="2606675" y="3263900"/>
            <a:ext cx="606425" cy="787400"/>
            <a:chOff x="1728" y="1008"/>
            <a:chExt cx="1776" cy="2304"/>
          </a:xfrm>
        </p:grpSpPr>
        <p:sp>
          <p:nvSpPr>
            <p:cNvPr id="76836" name="Rectangle 184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37" name="Rectangle 185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38" name="Line 186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39" name="Rectangle 187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5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052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7.40741E-7 C 0.04184 -0.06574 0.08385 -0.13125 0.08333 -0.18889 C 0.08281 -0.24653 0.01163 -0.32014 -0.00278 -0.3463 " pathEditMode="relative" ptsTypes="a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5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794" grpId="0" animBg="1"/>
      <p:bldP spid="1052833" grpId="0" animBg="1"/>
      <p:bldP spid="105283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7B1A6DD-0717-F947-9746-6248D932F74D}" type="slidenum">
              <a:rPr lang="en-US"/>
              <a:pPr/>
              <a:t>75</a:t>
            </a:fld>
            <a:endParaRPr lang="en-US"/>
          </a:p>
        </p:txBody>
      </p:sp>
      <p:grpSp>
        <p:nvGrpSpPr>
          <p:cNvPr id="77828" name="Group 2"/>
          <p:cNvGrpSpPr>
            <a:grpSpLocks/>
          </p:cNvGrpSpPr>
          <p:nvPr/>
        </p:nvGrpSpPr>
        <p:grpSpPr bwMode="auto">
          <a:xfrm>
            <a:off x="3219450" y="1962150"/>
            <a:ext cx="2628900" cy="596900"/>
            <a:chOff x="736" y="2356"/>
            <a:chExt cx="1656" cy="376"/>
          </a:xfrm>
        </p:grpSpPr>
        <p:sp>
          <p:nvSpPr>
            <p:cNvPr id="78024" name="Oval 3"/>
            <p:cNvSpPr>
              <a:spLocks noChangeArrowheads="1"/>
            </p:cNvSpPr>
            <p:nvPr/>
          </p:nvSpPr>
          <p:spPr bwMode="auto">
            <a:xfrm>
              <a:off x="1640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78025" name="Oval 4"/>
            <p:cNvSpPr>
              <a:spLocks noChangeArrowheads="1"/>
            </p:cNvSpPr>
            <p:nvPr/>
          </p:nvSpPr>
          <p:spPr bwMode="auto">
            <a:xfrm>
              <a:off x="736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</p:grpSp>
      <p:grpSp>
        <p:nvGrpSpPr>
          <p:cNvPr id="77829" name="Group 5"/>
          <p:cNvGrpSpPr>
            <a:grpSpLocks/>
          </p:cNvGrpSpPr>
          <p:nvPr/>
        </p:nvGrpSpPr>
        <p:grpSpPr bwMode="auto">
          <a:xfrm>
            <a:off x="3454400" y="1566863"/>
            <a:ext cx="635000" cy="623887"/>
            <a:chOff x="3192" y="2352"/>
            <a:chExt cx="936" cy="920"/>
          </a:xfrm>
        </p:grpSpPr>
        <p:grpSp>
          <p:nvGrpSpPr>
            <p:cNvPr id="77998" name="Group 6"/>
            <p:cNvGrpSpPr>
              <a:grpSpLocks/>
            </p:cNvGrpSpPr>
            <p:nvPr/>
          </p:nvGrpSpPr>
          <p:grpSpPr bwMode="auto">
            <a:xfrm>
              <a:off x="3304" y="2352"/>
              <a:ext cx="824" cy="896"/>
              <a:chOff x="-176" y="2720"/>
              <a:chExt cx="824" cy="896"/>
            </a:xfrm>
          </p:grpSpPr>
          <p:sp>
            <p:nvSpPr>
              <p:cNvPr id="78012" name="AutoShape 7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013" name="AutoShape 8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8014" name="Group 9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8022" name="AutoShape 10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023" name="AutoShape 11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8015" name="Group 12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8020" name="AutoShape 13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021" name="AutoShape 14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8016" name="Group 15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8018" name="AutoShape 16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019" name="AutoShape 17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8017" name="Freeform 18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7999" name="Group 19"/>
            <p:cNvGrpSpPr>
              <a:grpSpLocks/>
            </p:cNvGrpSpPr>
            <p:nvPr/>
          </p:nvGrpSpPr>
          <p:grpSpPr bwMode="auto">
            <a:xfrm flipH="1">
              <a:off x="3192" y="2376"/>
              <a:ext cx="824" cy="896"/>
              <a:chOff x="-176" y="2720"/>
              <a:chExt cx="824" cy="896"/>
            </a:xfrm>
          </p:grpSpPr>
          <p:sp>
            <p:nvSpPr>
              <p:cNvPr id="78000" name="AutoShape 20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001" name="AutoShape 21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8002" name="Group 22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8010" name="AutoShape 23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011" name="AutoShape 24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8003" name="Group 25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8008" name="AutoShape 26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009" name="AutoShape 27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8004" name="Group 28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8006" name="AutoShape 29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007" name="AutoShape 30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8005" name="Freeform 31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7830" name="Group 32"/>
          <p:cNvGrpSpPr>
            <a:grpSpLocks/>
          </p:cNvGrpSpPr>
          <p:nvPr/>
        </p:nvGrpSpPr>
        <p:grpSpPr bwMode="auto">
          <a:xfrm>
            <a:off x="3190875" y="1447800"/>
            <a:ext cx="606425" cy="787400"/>
            <a:chOff x="1728" y="1008"/>
            <a:chExt cx="1776" cy="2304"/>
          </a:xfrm>
        </p:grpSpPr>
        <p:sp>
          <p:nvSpPr>
            <p:cNvPr id="77994" name="Rectangle 33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95" name="Rectangle 34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96" name="Line 35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97" name="Rectangle 36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7831" name="Group 37"/>
          <p:cNvGrpSpPr>
            <a:grpSpLocks/>
          </p:cNvGrpSpPr>
          <p:nvPr/>
        </p:nvGrpSpPr>
        <p:grpSpPr bwMode="auto">
          <a:xfrm>
            <a:off x="5168900" y="3765550"/>
            <a:ext cx="2628900" cy="596900"/>
            <a:chOff x="736" y="2356"/>
            <a:chExt cx="1656" cy="376"/>
          </a:xfrm>
        </p:grpSpPr>
        <p:sp>
          <p:nvSpPr>
            <p:cNvPr id="77992" name="Oval 38"/>
            <p:cNvSpPr>
              <a:spLocks noChangeArrowheads="1"/>
            </p:cNvSpPr>
            <p:nvPr/>
          </p:nvSpPr>
          <p:spPr bwMode="auto">
            <a:xfrm>
              <a:off x="1640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77993" name="Oval 39"/>
            <p:cNvSpPr>
              <a:spLocks noChangeArrowheads="1"/>
            </p:cNvSpPr>
            <p:nvPr/>
          </p:nvSpPr>
          <p:spPr bwMode="auto">
            <a:xfrm>
              <a:off x="736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</p:grpSp>
      <p:grpSp>
        <p:nvGrpSpPr>
          <p:cNvPr id="77832" name="Group 40"/>
          <p:cNvGrpSpPr>
            <a:grpSpLocks/>
          </p:cNvGrpSpPr>
          <p:nvPr/>
        </p:nvGrpSpPr>
        <p:grpSpPr bwMode="auto">
          <a:xfrm>
            <a:off x="5172075" y="3302000"/>
            <a:ext cx="606425" cy="787400"/>
            <a:chOff x="1728" y="1008"/>
            <a:chExt cx="1776" cy="2304"/>
          </a:xfrm>
        </p:grpSpPr>
        <p:sp>
          <p:nvSpPr>
            <p:cNvPr id="77988" name="Rectangle 41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89" name="Rectangle 42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90" name="Line 43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91" name="Rectangle 44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7833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Tournament Tree Barriers</a:t>
            </a:r>
          </a:p>
        </p:txBody>
      </p:sp>
      <p:grpSp>
        <p:nvGrpSpPr>
          <p:cNvPr id="77834" name="Group 46"/>
          <p:cNvGrpSpPr>
            <a:grpSpLocks/>
          </p:cNvGrpSpPr>
          <p:nvPr/>
        </p:nvGrpSpPr>
        <p:grpSpPr bwMode="auto">
          <a:xfrm>
            <a:off x="1168400" y="3765550"/>
            <a:ext cx="2628900" cy="596900"/>
            <a:chOff x="736" y="2356"/>
            <a:chExt cx="1656" cy="376"/>
          </a:xfrm>
        </p:grpSpPr>
        <p:sp>
          <p:nvSpPr>
            <p:cNvPr id="77986" name="Oval 47"/>
            <p:cNvSpPr>
              <a:spLocks noChangeArrowheads="1"/>
            </p:cNvSpPr>
            <p:nvPr/>
          </p:nvSpPr>
          <p:spPr bwMode="auto">
            <a:xfrm>
              <a:off x="1640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77987" name="Oval 48"/>
            <p:cNvSpPr>
              <a:spLocks noChangeArrowheads="1"/>
            </p:cNvSpPr>
            <p:nvPr/>
          </p:nvSpPr>
          <p:spPr bwMode="auto">
            <a:xfrm>
              <a:off x="736" y="2356"/>
              <a:ext cx="752" cy="37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>
                <a:solidFill>
                  <a:srgbClr val="0000FF"/>
                </a:solidFill>
              </a:endParaRPr>
            </a:p>
          </p:txBody>
        </p:sp>
      </p:grpSp>
      <p:sp>
        <p:nvSpPr>
          <p:cNvPr id="77835" name="Line 49"/>
          <p:cNvSpPr>
            <a:spLocks noChangeShapeType="1"/>
          </p:cNvSpPr>
          <p:nvPr/>
        </p:nvSpPr>
        <p:spPr bwMode="auto">
          <a:xfrm>
            <a:off x="2108200" y="39687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36" name="Line 50"/>
          <p:cNvSpPr>
            <a:spLocks noChangeShapeType="1"/>
          </p:cNvSpPr>
          <p:nvPr/>
        </p:nvSpPr>
        <p:spPr bwMode="auto">
          <a:xfrm>
            <a:off x="6134100" y="39687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37" name="Line 51"/>
          <p:cNvSpPr>
            <a:spLocks noChangeShapeType="1"/>
          </p:cNvSpPr>
          <p:nvPr/>
        </p:nvSpPr>
        <p:spPr bwMode="auto">
          <a:xfrm flipH="1">
            <a:off x="2057400" y="41211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38" name="Line 52"/>
          <p:cNvSpPr>
            <a:spLocks noChangeShapeType="1"/>
          </p:cNvSpPr>
          <p:nvPr/>
        </p:nvSpPr>
        <p:spPr bwMode="auto">
          <a:xfrm flipH="1">
            <a:off x="6083300" y="41211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39" name="Line 53"/>
          <p:cNvSpPr>
            <a:spLocks noChangeShapeType="1"/>
          </p:cNvSpPr>
          <p:nvPr/>
        </p:nvSpPr>
        <p:spPr bwMode="auto">
          <a:xfrm flipV="1">
            <a:off x="1778000" y="2349500"/>
            <a:ext cx="1816100" cy="1587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40" name="Line 54"/>
          <p:cNvSpPr>
            <a:spLocks noChangeShapeType="1"/>
          </p:cNvSpPr>
          <p:nvPr/>
        </p:nvSpPr>
        <p:spPr bwMode="auto">
          <a:xfrm flipH="1" flipV="1">
            <a:off x="5283200" y="2387600"/>
            <a:ext cx="419100" cy="157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41" name="Line 55"/>
          <p:cNvSpPr>
            <a:spLocks noChangeShapeType="1"/>
          </p:cNvSpPr>
          <p:nvPr/>
        </p:nvSpPr>
        <p:spPr bwMode="auto">
          <a:xfrm>
            <a:off x="4152900" y="21780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42" name="Line 56"/>
          <p:cNvSpPr>
            <a:spLocks noChangeShapeType="1"/>
          </p:cNvSpPr>
          <p:nvPr/>
        </p:nvSpPr>
        <p:spPr bwMode="auto">
          <a:xfrm flipH="1">
            <a:off x="4102100" y="23304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7843" name="Group 57"/>
          <p:cNvGrpSpPr>
            <a:grpSpLocks/>
          </p:cNvGrpSpPr>
          <p:nvPr/>
        </p:nvGrpSpPr>
        <p:grpSpPr bwMode="auto">
          <a:xfrm>
            <a:off x="1447800" y="3281363"/>
            <a:ext cx="635000" cy="623887"/>
            <a:chOff x="3192" y="2352"/>
            <a:chExt cx="936" cy="920"/>
          </a:xfrm>
        </p:grpSpPr>
        <p:grpSp>
          <p:nvGrpSpPr>
            <p:cNvPr id="77960" name="Group 58"/>
            <p:cNvGrpSpPr>
              <a:grpSpLocks/>
            </p:cNvGrpSpPr>
            <p:nvPr/>
          </p:nvGrpSpPr>
          <p:grpSpPr bwMode="auto">
            <a:xfrm>
              <a:off x="3304" y="2352"/>
              <a:ext cx="824" cy="896"/>
              <a:chOff x="-176" y="2720"/>
              <a:chExt cx="824" cy="896"/>
            </a:xfrm>
          </p:grpSpPr>
          <p:sp>
            <p:nvSpPr>
              <p:cNvPr id="77974" name="AutoShape 59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975" name="AutoShape 60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7976" name="Group 61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7984" name="AutoShape 62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985" name="AutoShape 63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7977" name="Group 64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7982" name="AutoShape 65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983" name="AutoShape 66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7978" name="Group 67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7980" name="AutoShape 68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981" name="AutoShape 69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7979" name="Freeform 70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7961" name="Group 71"/>
            <p:cNvGrpSpPr>
              <a:grpSpLocks/>
            </p:cNvGrpSpPr>
            <p:nvPr/>
          </p:nvGrpSpPr>
          <p:grpSpPr bwMode="auto">
            <a:xfrm flipH="1">
              <a:off x="3192" y="2376"/>
              <a:ext cx="824" cy="896"/>
              <a:chOff x="-176" y="2720"/>
              <a:chExt cx="824" cy="896"/>
            </a:xfrm>
          </p:grpSpPr>
          <p:sp>
            <p:nvSpPr>
              <p:cNvPr id="77962" name="AutoShape 72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963" name="AutoShape 73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7964" name="Group 74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7972" name="AutoShape 75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973" name="AutoShape 76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7965" name="Group 77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7970" name="AutoShape 78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971" name="AutoShape 79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7966" name="Group 80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7968" name="AutoShape 81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969" name="AutoShape 82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7967" name="Freeform 83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7844" name="Group 84"/>
          <p:cNvGrpSpPr>
            <a:grpSpLocks/>
          </p:cNvGrpSpPr>
          <p:nvPr/>
        </p:nvGrpSpPr>
        <p:grpSpPr bwMode="auto">
          <a:xfrm>
            <a:off x="5422900" y="3306763"/>
            <a:ext cx="635000" cy="623887"/>
            <a:chOff x="3192" y="2352"/>
            <a:chExt cx="936" cy="920"/>
          </a:xfrm>
        </p:grpSpPr>
        <p:grpSp>
          <p:nvGrpSpPr>
            <p:cNvPr id="77934" name="Group 85"/>
            <p:cNvGrpSpPr>
              <a:grpSpLocks/>
            </p:cNvGrpSpPr>
            <p:nvPr/>
          </p:nvGrpSpPr>
          <p:grpSpPr bwMode="auto">
            <a:xfrm>
              <a:off x="3304" y="2352"/>
              <a:ext cx="824" cy="896"/>
              <a:chOff x="-176" y="2720"/>
              <a:chExt cx="824" cy="896"/>
            </a:xfrm>
          </p:grpSpPr>
          <p:sp>
            <p:nvSpPr>
              <p:cNvPr id="77948" name="AutoShape 86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949" name="AutoShape 87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7950" name="Group 88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7958" name="AutoShape 89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959" name="AutoShape 90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7951" name="Group 91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7956" name="AutoShape 92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957" name="AutoShape 93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7952" name="Group 94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7954" name="AutoShape 95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955" name="AutoShape 96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7953" name="Freeform 97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7935" name="Group 98"/>
            <p:cNvGrpSpPr>
              <a:grpSpLocks/>
            </p:cNvGrpSpPr>
            <p:nvPr/>
          </p:nvGrpSpPr>
          <p:grpSpPr bwMode="auto">
            <a:xfrm flipH="1">
              <a:off x="3192" y="2376"/>
              <a:ext cx="824" cy="896"/>
              <a:chOff x="-176" y="2720"/>
              <a:chExt cx="824" cy="896"/>
            </a:xfrm>
          </p:grpSpPr>
          <p:sp>
            <p:nvSpPr>
              <p:cNvPr id="77936" name="AutoShape 99"/>
              <p:cNvSpPr>
                <a:spLocks noChangeArrowheads="1"/>
              </p:cNvSpPr>
              <p:nvPr/>
            </p:nvSpPr>
            <p:spPr bwMode="auto">
              <a:xfrm>
                <a:off x="400" y="3136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937" name="AutoShape 100"/>
              <p:cNvSpPr>
                <a:spLocks noChangeArrowheads="1"/>
              </p:cNvSpPr>
              <p:nvPr/>
            </p:nvSpPr>
            <p:spPr bwMode="auto">
              <a:xfrm rot="2143461">
                <a:off x="520" y="3104"/>
                <a:ext cx="120" cy="192"/>
              </a:xfrm>
              <a:prstGeom prst="diamond">
                <a:avLst/>
              </a:prstGeom>
              <a:solidFill>
                <a:srgbClr val="33CC33"/>
              </a:solidFill>
              <a:ln w="381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7938" name="Group 101"/>
              <p:cNvGrpSpPr>
                <a:grpSpLocks/>
              </p:cNvGrpSpPr>
              <p:nvPr/>
            </p:nvGrpSpPr>
            <p:grpSpPr bwMode="auto">
              <a:xfrm rot="-2902327">
                <a:off x="416" y="2888"/>
                <a:ext cx="240" cy="224"/>
                <a:chOff x="496" y="3200"/>
                <a:chExt cx="240" cy="224"/>
              </a:xfrm>
            </p:grpSpPr>
            <p:sp>
              <p:nvSpPr>
                <p:cNvPr id="77946" name="AutoShape 102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947" name="AutoShape 103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7939" name="Group 104"/>
              <p:cNvGrpSpPr>
                <a:grpSpLocks/>
              </p:cNvGrpSpPr>
              <p:nvPr/>
            </p:nvGrpSpPr>
            <p:grpSpPr bwMode="auto">
              <a:xfrm rot="-4011983">
                <a:off x="280" y="2728"/>
                <a:ext cx="240" cy="224"/>
                <a:chOff x="496" y="3200"/>
                <a:chExt cx="240" cy="224"/>
              </a:xfrm>
            </p:grpSpPr>
            <p:sp>
              <p:nvSpPr>
                <p:cNvPr id="77944" name="AutoShape 105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945" name="AutoShape 106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7940" name="Group 107"/>
              <p:cNvGrpSpPr>
                <a:grpSpLocks/>
              </p:cNvGrpSpPr>
              <p:nvPr/>
            </p:nvGrpSpPr>
            <p:grpSpPr bwMode="auto">
              <a:xfrm rot="2117542">
                <a:off x="280" y="3256"/>
                <a:ext cx="240" cy="224"/>
                <a:chOff x="496" y="3200"/>
                <a:chExt cx="240" cy="224"/>
              </a:xfrm>
            </p:grpSpPr>
            <p:sp>
              <p:nvSpPr>
                <p:cNvPr id="77942" name="AutoShape 108"/>
                <p:cNvSpPr>
                  <a:spLocks noChangeArrowheads="1"/>
                </p:cNvSpPr>
                <p:nvPr/>
              </p:nvSpPr>
              <p:spPr bwMode="auto">
                <a:xfrm>
                  <a:off x="496" y="3232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943" name="AutoShape 109"/>
                <p:cNvSpPr>
                  <a:spLocks noChangeArrowheads="1"/>
                </p:cNvSpPr>
                <p:nvPr/>
              </p:nvSpPr>
              <p:spPr bwMode="auto">
                <a:xfrm rot="2143461">
                  <a:off x="616" y="3200"/>
                  <a:ext cx="120" cy="192"/>
                </a:xfrm>
                <a:prstGeom prst="diamond">
                  <a:avLst/>
                </a:prstGeom>
                <a:solidFill>
                  <a:srgbClr val="33CC33"/>
                </a:solidFill>
                <a:ln w="38100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7941" name="Freeform 110"/>
              <p:cNvSpPr>
                <a:spLocks/>
              </p:cNvSpPr>
              <p:nvPr/>
            </p:nvSpPr>
            <p:spPr bwMode="auto">
              <a:xfrm>
                <a:off x="-176" y="3472"/>
                <a:ext cx="464" cy="144"/>
              </a:xfrm>
              <a:custGeom>
                <a:avLst/>
                <a:gdLst>
                  <a:gd name="T0" fmla="*/ 464 w 464"/>
                  <a:gd name="T1" fmla="*/ 0 h 216"/>
                  <a:gd name="T2" fmla="*/ 224 w 464"/>
                  <a:gd name="T3" fmla="*/ 21 h 216"/>
                  <a:gd name="T4" fmla="*/ 0 w 464"/>
                  <a:gd name="T5" fmla="*/ 96 h 216"/>
                  <a:gd name="T6" fmla="*/ 144 w 464"/>
                  <a:gd name="T7" fmla="*/ 144 h 216"/>
                  <a:gd name="T8" fmla="*/ 312 w 464"/>
                  <a:gd name="T9" fmla="*/ 64 h 216"/>
                  <a:gd name="T10" fmla="*/ 464 w 464"/>
                  <a:gd name="T11" fmla="*/ 0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"/>
                  <a:gd name="T19" fmla="*/ 0 h 216"/>
                  <a:gd name="T20" fmla="*/ 464 w 464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" h="216">
                    <a:moveTo>
                      <a:pt x="464" y="0"/>
                    </a:moveTo>
                    <a:lnTo>
                      <a:pt x="224" y="32"/>
                    </a:lnTo>
                    <a:lnTo>
                      <a:pt x="0" y="144"/>
                    </a:lnTo>
                    <a:lnTo>
                      <a:pt x="144" y="216"/>
                    </a:lnTo>
                    <a:lnTo>
                      <a:pt x="312" y="9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3CC33"/>
              </a:solidFill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8027" name="Group 111"/>
          <p:cNvGrpSpPr>
            <a:grpSpLocks/>
          </p:cNvGrpSpPr>
          <p:nvPr/>
        </p:nvGrpSpPr>
        <p:grpSpPr bwMode="auto">
          <a:xfrm>
            <a:off x="2951163" y="4787900"/>
            <a:ext cx="1219200" cy="1090613"/>
            <a:chOff x="1584" y="816"/>
            <a:chExt cx="912" cy="816"/>
          </a:xfrm>
        </p:grpSpPr>
        <p:sp>
          <p:nvSpPr>
            <p:cNvPr id="77925" name="Freeform 112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26" name="Freeform 113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27" name="Freeform 114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28" name="Freeform 115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29" name="Freeform 116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30" name="Freeform 117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31" name="Freeform 118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32" name="Freeform 119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33" name="Freeform 120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54841" name="AutoShape 121"/>
          <p:cNvSpPr>
            <a:spLocks noChangeArrowheads="1"/>
          </p:cNvSpPr>
          <p:nvPr/>
        </p:nvSpPr>
        <p:spPr bwMode="auto">
          <a:xfrm>
            <a:off x="2946400" y="3898900"/>
            <a:ext cx="495300" cy="317500"/>
          </a:xfrm>
          <a:prstGeom prst="wedgeRoundRectCallout">
            <a:avLst>
              <a:gd name="adj1" fmla="val 2565"/>
              <a:gd name="adj2" fmla="val 210000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8028" name="Group 122"/>
          <p:cNvGrpSpPr>
            <a:grpSpLocks/>
          </p:cNvGrpSpPr>
          <p:nvPr/>
        </p:nvGrpSpPr>
        <p:grpSpPr bwMode="auto">
          <a:xfrm flipH="1">
            <a:off x="4135438" y="2590800"/>
            <a:ext cx="1219200" cy="1090613"/>
            <a:chOff x="1584" y="816"/>
            <a:chExt cx="912" cy="816"/>
          </a:xfrm>
        </p:grpSpPr>
        <p:sp>
          <p:nvSpPr>
            <p:cNvPr id="77916" name="Freeform 123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17" name="Freeform 124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18" name="Freeform 125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19" name="Freeform 126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20" name="Freeform 127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21" name="Freeform 128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22" name="Freeform 129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23" name="Freeform 130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24" name="Freeform 131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8029" name="Group 133"/>
          <p:cNvGrpSpPr>
            <a:grpSpLocks/>
          </p:cNvGrpSpPr>
          <p:nvPr/>
        </p:nvGrpSpPr>
        <p:grpSpPr bwMode="auto">
          <a:xfrm flipH="1">
            <a:off x="2109788" y="2514600"/>
            <a:ext cx="1219200" cy="1090613"/>
            <a:chOff x="1584" y="816"/>
            <a:chExt cx="912" cy="816"/>
          </a:xfrm>
        </p:grpSpPr>
        <p:sp>
          <p:nvSpPr>
            <p:cNvPr id="77907" name="Freeform 134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08" name="Freeform 135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09" name="Freeform 136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10" name="Freeform 137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11" name="Freeform 138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12" name="Freeform 139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13" name="Freeform 140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14" name="Freeform 141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15" name="Freeform 142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7849" name="Group 143"/>
          <p:cNvGrpSpPr>
            <a:grpSpLocks/>
          </p:cNvGrpSpPr>
          <p:nvPr/>
        </p:nvGrpSpPr>
        <p:grpSpPr bwMode="auto">
          <a:xfrm>
            <a:off x="1019175" y="3302000"/>
            <a:ext cx="606425" cy="787400"/>
            <a:chOff x="1728" y="1008"/>
            <a:chExt cx="1776" cy="2304"/>
          </a:xfrm>
        </p:grpSpPr>
        <p:sp>
          <p:nvSpPr>
            <p:cNvPr id="77903" name="Rectangle 144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04" name="Rectangle 145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05" name="Line 146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06" name="Rectangle 147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54868" name="AutoShape 148"/>
          <p:cNvSpPr>
            <a:spLocks noChangeArrowheads="1"/>
          </p:cNvSpPr>
          <p:nvPr/>
        </p:nvSpPr>
        <p:spPr bwMode="auto">
          <a:xfrm>
            <a:off x="3517900" y="2108200"/>
            <a:ext cx="495300" cy="317500"/>
          </a:xfrm>
          <a:prstGeom prst="wedgeRoundRectCallout">
            <a:avLst>
              <a:gd name="adj1" fmla="val -112819"/>
              <a:gd name="adj2" fmla="val 70000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8031" name="Group 149"/>
          <p:cNvGrpSpPr>
            <a:grpSpLocks/>
          </p:cNvGrpSpPr>
          <p:nvPr/>
        </p:nvGrpSpPr>
        <p:grpSpPr bwMode="auto">
          <a:xfrm>
            <a:off x="7135813" y="4787900"/>
            <a:ext cx="1219200" cy="1090613"/>
            <a:chOff x="1584" y="816"/>
            <a:chExt cx="912" cy="816"/>
          </a:xfrm>
        </p:grpSpPr>
        <p:sp>
          <p:nvSpPr>
            <p:cNvPr id="77894" name="Freeform 150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95" name="Freeform 151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96" name="Freeform 152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97" name="Freeform 153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98" name="Freeform 154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99" name="Freeform 155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00" name="Freeform 156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01" name="Freeform 157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02" name="Freeform 158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7852" name="Group 159"/>
          <p:cNvGrpSpPr>
            <a:grpSpLocks/>
          </p:cNvGrpSpPr>
          <p:nvPr/>
        </p:nvGrpSpPr>
        <p:grpSpPr bwMode="auto">
          <a:xfrm>
            <a:off x="5172075" y="3314700"/>
            <a:ext cx="606425" cy="787400"/>
            <a:chOff x="1728" y="1008"/>
            <a:chExt cx="1776" cy="2304"/>
          </a:xfrm>
        </p:grpSpPr>
        <p:sp>
          <p:nvSpPr>
            <p:cNvPr id="77890" name="Rectangle 160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91" name="Rectangle 161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92" name="Line 162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93" name="Rectangle 163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7853" name="Group 164"/>
          <p:cNvGrpSpPr>
            <a:grpSpLocks/>
          </p:cNvGrpSpPr>
          <p:nvPr/>
        </p:nvGrpSpPr>
        <p:grpSpPr bwMode="auto">
          <a:xfrm>
            <a:off x="3178175" y="1447800"/>
            <a:ext cx="606425" cy="787400"/>
            <a:chOff x="1728" y="1008"/>
            <a:chExt cx="1776" cy="2304"/>
          </a:xfrm>
        </p:grpSpPr>
        <p:sp>
          <p:nvSpPr>
            <p:cNvPr id="77886" name="Rectangle 165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87" name="Rectangle 166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88" name="Line 167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89" name="Rectangle 168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54889" name="AutoShape 169"/>
          <p:cNvSpPr>
            <a:spLocks noChangeArrowheads="1"/>
          </p:cNvSpPr>
          <p:nvPr/>
        </p:nvSpPr>
        <p:spPr bwMode="auto">
          <a:xfrm>
            <a:off x="6997700" y="3924300"/>
            <a:ext cx="495300" cy="317500"/>
          </a:xfrm>
          <a:prstGeom prst="wedgeRoundRectCallout">
            <a:avLst>
              <a:gd name="adj1" fmla="val 28204"/>
              <a:gd name="adj2" fmla="val 206000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7855" name="Group 171"/>
          <p:cNvGrpSpPr>
            <a:grpSpLocks/>
          </p:cNvGrpSpPr>
          <p:nvPr/>
        </p:nvGrpSpPr>
        <p:grpSpPr bwMode="auto">
          <a:xfrm>
            <a:off x="6645275" y="3213100"/>
            <a:ext cx="606425" cy="787400"/>
            <a:chOff x="1728" y="1008"/>
            <a:chExt cx="1776" cy="2304"/>
          </a:xfrm>
        </p:grpSpPr>
        <p:sp>
          <p:nvSpPr>
            <p:cNvPr id="77882" name="Rectangle 172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83" name="Rectangle 173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77884" name="Line 174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85" name="Rectangle 175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7856" name="Group 176"/>
          <p:cNvGrpSpPr>
            <a:grpSpLocks/>
          </p:cNvGrpSpPr>
          <p:nvPr/>
        </p:nvGrpSpPr>
        <p:grpSpPr bwMode="auto">
          <a:xfrm>
            <a:off x="4689475" y="1485900"/>
            <a:ext cx="606425" cy="787400"/>
            <a:chOff x="1728" y="1008"/>
            <a:chExt cx="1776" cy="2304"/>
          </a:xfrm>
        </p:grpSpPr>
        <p:sp>
          <p:nvSpPr>
            <p:cNvPr id="77878" name="Rectangle 177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79" name="Rectangle 178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80" name="Line 179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81" name="Rectangle 180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7857" name="Group 181"/>
          <p:cNvGrpSpPr>
            <a:grpSpLocks/>
          </p:cNvGrpSpPr>
          <p:nvPr/>
        </p:nvGrpSpPr>
        <p:grpSpPr bwMode="auto">
          <a:xfrm>
            <a:off x="2606675" y="3263900"/>
            <a:ext cx="606425" cy="787400"/>
            <a:chOff x="1728" y="1008"/>
            <a:chExt cx="1776" cy="2304"/>
          </a:xfrm>
        </p:grpSpPr>
        <p:sp>
          <p:nvSpPr>
            <p:cNvPr id="77874" name="Rectangle 182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75" name="Rectangle 183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76" name="Line 184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77" name="Rectangle 185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8037" name="Group 186"/>
          <p:cNvGrpSpPr>
            <a:grpSpLocks/>
          </p:cNvGrpSpPr>
          <p:nvPr/>
        </p:nvGrpSpPr>
        <p:grpSpPr bwMode="auto">
          <a:xfrm>
            <a:off x="4676775" y="1485900"/>
            <a:ext cx="606425" cy="787400"/>
            <a:chOff x="1728" y="1008"/>
            <a:chExt cx="1776" cy="2304"/>
          </a:xfrm>
        </p:grpSpPr>
        <p:sp>
          <p:nvSpPr>
            <p:cNvPr id="77870" name="Rectangle 187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71" name="Rectangle 188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72" name="Line 189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73" name="Rectangle 190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8038" name="Group 191"/>
          <p:cNvGrpSpPr>
            <a:grpSpLocks/>
          </p:cNvGrpSpPr>
          <p:nvPr/>
        </p:nvGrpSpPr>
        <p:grpSpPr bwMode="auto">
          <a:xfrm>
            <a:off x="2606675" y="3263900"/>
            <a:ext cx="606425" cy="787400"/>
            <a:chOff x="1728" y="1008"/>
            <a:chExt cx="1776" cy="2304"/>
          </a:xfrm>
        </p:grpSpPr>
        <p:sp>
          <p:nvSpPr>
            <p:cNvPr id="77866" name="Rectangle 192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67" name="Rectangle 193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68" name="Line 194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69" name="Rectangle 195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8039" name="Group 196"/>
          <p:cNvGrpSpPr>
            <a:grpSpLocks/>
          </p:cNvGrpSpPr>
          <p:nvPr/>
        </p:nvGrpSpPr>
        <p:grpSpPr bwMode="auto">
          <a:xfrm>
            <a:off x="6645275" y="3213100"/>
            <a:ext cx="606425" cy="787400"/>
            <a:chOff x="1728" y="1008"/>
            <a:chExt cx="1776" cy="2304"/>
          </a:xfrm>
        </p:grpSpPr>
        <p:sp>
          <p:nvSpPr>
            <p:cNvPr id="77862" name="Rectangle 197"/>
            <p:cNvSpPr>
              <a:spLocks noChangeArrowheads="1"/>
            </p:cNvSpPr>
            <p:nvPr/>
          </p:nvSpPr>
          <p:spPr bwMode="auto">
            <a:xfrm>
              <a:off x="3408" y="1248"/>
              <a:ext cx="96" cy="206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63" name="Rectangle 198"/>
            <p:cNvSpPr>
              <a:spLocks noChangeArrowheads="1"/>
            </p:cNvSpPr>
            <p:nvPr/>
          </p:nvSpPr>
          <p:spPr bwMode="auto">
            <a:xfrm>
              <a:off x="2304" y="1248"/>
              <a:ext cx="1152" cy="1152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64" name="Line 199"/>
            <p:cNvSpPr>
              <a:spLocks noChangeShapeType="1"/>
            </p:cNvSpPr>
            <p:nvPr/>
          </p:nvSpPr>
          <p:spPr bwMode="auto">
            <a:xfrm flipV="1">
              <a:off x="2304" y="216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65" name="Rectangle 200"/>
            <p:cNvSpPr>
              <a:spLocks noChangeArrowheads="1"/>
            </p:cNvSpPr>
            <p:nvPr/>
          </p:nvSpPr>
          <p:spPr bwMode="auto">
            <a:xfrm>
              <a:off x="1728" y="1008"/>
              <a:ext cx="1152" cy="1152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54921" name="Text Box 201"/>
          <p:cNvSpPr txBox="1">
            <a:spLocks noChangeArrowheads="1"/>
          </p:cNvSpPr>
          <p:nvPr/>
        </p:nvSpPr>
        <p:spPr bwMode="auto">
          <a:xfrm>
            <a:off x="2079625" y="4699000"/>
            <a:ext cx="4500563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Sense-reversing: next time use blue flags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054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5E-6 8.14815E-6 C -0.00331 0.05695 -0.00643 0.1139 -0.04167 0.16853 C -0.07692 0.22315 -0.1441 0.27547 -0.21112 0.32778 " pathEditMode="relative" ptsTypes="aaA">
                                      <p:cBhvr>
                                        <p:cTn id="16" dur="2000" fill="hold"/>
                                        <p:tgtEl>
                                          <p:spTgt spid="78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6 C 0.08299 0.04907 0.16597 0.09815 0.17778 0.1537 C 0.18959 0.20926 0.13021 0.2713 0.07084 0.33333 " pathEditMode="relative" ptsTypes="aaA">
                                      <p:cBhvr>
                                        <p:cTn id="24" dur="2000" fill="hold"/>
                                        <p:tgtEl>
                                          <p:spTgt spid="78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548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78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78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0548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78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78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5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41" grpId="0" animBg="1"/>
      <p:bldP spid="1054868" grpId="0" animBg="1"/>
      <p:bldP spid="1054889" grpId="0" animBg="1"/>
      <p:bldP spid="105492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F87873-9DF3-0B4B-BFAB-B6C6B6D17885}" type="slidenum">
              <a:rPr lang="en-US"/>
              <a:pPr/>
              <a:t>76</a:t>
            </a:fld>
            <a:endParaRPr lang="en-US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Tournament Barrier</a:t>
            </a:r>
          </a:p>
        </p:txBody>
      </p:sp>
      <p:sp>
        <p:nvSpPr>
          <p:cNvPr id="78853" name="Rectangle 3"/>
          <p:cNvSpPr>
            <a:spLocks noChangeArrowheads="1"/>
          </p:cNvSpPr>
          <p:nvPr/>
        </p:nvSpPr>
        <p:spPr bwMode="auto">
          <a:xfrm>
            <a:off x="838200" y="1752600"/>
            <a:ext cx="7315200" cy="25876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class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TBarrier {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boolean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flag;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TBarrier partner;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TBarrier parent;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boolean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top;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…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398B23A-FF30-1A47-8F7E-684C492E17BC}" type="slidenum">
              <a:rPr lang="en-US"/>
              <a:pPr/>
              <a:t>77</a:t>
            </a:fld>
            <a:endParaRPr lang="en-US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Tournament Barrier</a:t>
            </a:r>
          </a:p>
        </p:txBody>
      </p:sp>
      <p:sp>
        <p:nvSpPr>
          <p:cNvPr id="79877" name="Rectangle 3"/>
          <p:cNvSpPr>
            <a:spLocks noChangeArrowheads="1"/>
          </p:cNvSpPr>
          <p:nvPr/>
        </p:nvSpPr>
        <p:spPr bwMode="auto">
          <a:xfrm>
            <a:off x="838200" y="1752600"/>
            <a:ext cx="7315200" cy="25876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class TBarrier {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boolean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flag;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</a:t>
            </a:r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TBarrier partner;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TBarrier parent;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boolean top;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…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}</a:t>
            </a:r>
          </a:p>
        </p:txBody>
      </p:sp>
      <p:sp>
        <p:nvSpPr>
          <p:cNvPr id="79878" name="AutoShape 8"/>
          <p:cNvSpPr>
            <a:spLocks noChangeArrowheads="1"/>
          </p:cNvSpPr>
          <p:nvPr/>
        </p:nvSpPr>
        <p:spPr bwMode="auto">
          <a:xfrm>
            <a:off x="1104900" y="2120900"/>
            <a:ext cx="2222500" cy="431800"/>
          </a:xfrm>
          <a:prstGeom prst="wedgeRoundRectCallout">
            <a:avLst>
              <a:gd name="adj1" fmla="val 123356"/>
              <a:gd name="adj2" fmla="val 84560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79" name="Text Box 9"/>
          <p:cNvSpPr txBox="1">
            <a:spLocks noChangeArrowheads="1"/>
          </p:cNvSpPr>
          <p:nvPr/>
        </p:nvSpPr>
        <p:spPr bwMode="auto">
          <a:xfrm>
            <a:off x="4533900" y="2281238"/>
            <a:ext cx="2949575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Notifications delivered here</a:t>
            </a:r>
            <a:endParaRPr lang="en-US" baseline="3000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E2D2399-35A0-F747-9909-CB1A088C4264}" type="slidenum">
              <a:rPr lang="en-US"/>
              <a:pPr/>
              <a:t>78</a:t>
            </a:fld>
            <a:endParaRPr lang="en-US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Tournament Barrier</a:t>
            </a:r>
          </a:p>
        </p:txBody>
      </p:sp>
      <p:sp>
        <p:nvSpPr>
          <p:cNvPr id="80901" name="Rectangle 3"/>
          <p:cNvSpPr>
            <a:spLocks noChangeArrowheads="1"/>
          </p:cNvSpPr>
          <p:nvPr/>
        </p:nvSpPr>
        <p:spPr bwMode="auto">
          <a:xfrm>
            <a:off x="838200" y="1752600"/>
            <a:ext cx="7315200" cy="25876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class TBarrier {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boolean flag;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TBarrier partner;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</a:t>
            </a:r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TBarrier parent;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boolean top;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…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}</a:t>
            </a:r>
          </a:p>
        </p:txBody>
      </p:sp>
      <p:sp>
        <p:nvSpPr>
          <p:cNvPr id="80902" name="AutoShape 4"/>
          <p:cNvSpPr>
            <a:spLocks noChangeArrowheads="1"/>
          </p:cNvSpPr>
          <p:nvPr/>
        </p:nvSpPr>
        <p:spPr bwMode="auto">
          <a:xfrm>
            <a:off x="1193800" y="2451100"/>
            <a:ext cx="2654300" cy="431800"/>
          </a:xfrm>
          <a:prstGeom prst="wedgeRoundRectCallout">
            <a:avLst>
              <a:gd name="adj1" fmla="val 87977"/>
              <a:gd name="adj2" fmla="val 16912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3" name="Text Box 5"/>
          <p:cNvSpPr txBox="1">
            <a:spLocks noChangeArrowheads="1"/>
          </p:cNvSpPr>
          <p:nvPr/>
        </p:nvSpPr>
        <p:spPr bwMode="auto">
          <a:xfrm>
            <a:off x="4533900" y="2281238"/>
            <a:ext cx="2949575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Other thead at same level</a:t>
            </a:r>
            <a:endParaRPr lang="en-US" baseline="3000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2C49FD7-0144-9645-9A78-2C037A320896}" type="slidenum">
              <a:rPr lang="en-US"/>
              <a:pPr/>
              <a:t>79</a:t>
            </a:fld>
            <a:endParaRPr lang="en-US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Tournament Barrier</a:t>
            </a:r>
          </a:p>
        </p:txBody>
      </p:sp>
      <p:sp>
        <p:nvSpPr>
          <p:cNvPr id="81925" name="Rectangle 3"/>
          <p:cNvSpPr>
            <a:spLocks noChangeArrowheads="1"/>
          </p:cNvSpPr>
          <p:nvPr/>
        </p:nvSpPr>
        <p:spPr bwMode="auto">
          <a:xfrm>
            <a:off x="838200" y="1752600"/>
            <a:ext cx="7315200" cy="25876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class TBarrier {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boolean flag;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TBarrier partner;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TBarrier parent;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</a:t>
            </a:r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boolean top;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…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}</a:t>
            </a:r>
          </a:p>
        </p:txBody>
      </p:sp>
      <p:sp>
        <p:nvSpPr>
          <p:cNvPr id="81926" name="AutoShape 4"/>
          <p:cNvSpPr>
            <a:spLocks noChangeArrowheads="1"/>
          </p:cNvSpPr>
          <p:nvPr/>
        </p:nvSpPr>
        <p:spPr bwMode="auto">
          <a:xfrm>
            <a:off x="1206500" y="2832100"/>
            <a:ext cx="2654300" cy="431800"/>
          </a:xfrm>
          <a:prstGeom prst="wedgeRoundRectCallout">
            <a:avLst>
              <a:gd name="adj1" fmla="val 84153"/>
              <a:gd name="adj2" fmla="val -33088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27" name="Text Box 5"/>
          <p:cNvSpPr txBox="1">
            <a:spLocks noChangeArrowheads="1"/>
          </p:cNvSpPr>
          <p:nvPr/>
        </p:nvSpPr>
        <p:spPr bwMode="auto">
          <a:xfrm>
            <a:off x="4533900" y="2281238"/>
            <a:ext cx="2949575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Parent (winner) or null (loser)</a:t>
            </a:r>
            <a:endParaRPr lang="en-US" baseline="3000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BD2385-9E65-184D-8FE2-06BDECF26B9A}" type="slidenum">
              <a:rPr lang="en-US"/>
              <a:pPr/>
              <a:t>8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Synchronization Problems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do threads stay in phase?</a:t>
            </a:r>
          </a:p>
          <a:p>
            <a:r>
              <a:rPr lang="en-US"/>
              <a:t>Too early?</a:t>
            </a:r>
          </a:p>
          <a:p>
            <a:pPr lvl="1"/>
            <a:r>
              <a:rPr lang="en-US"/>
              <a:t>“we render no frame before its time”</a:t>
            </a:r>
          </a:p>
          <a:p>
            <a:r>
              <a:rPr lang="en-US"/>
              <a:t>Too late?</a:t>
            </a:r>
          </a:p>
          <a:p>
            <a:pPr lvl="1"/>
            <a:r>
              <a:rPr lang="en-US"/>
              <a:t>Recycle memory before frame is displayed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3D6655F-4A00-6647-B892-F0A6C3106585}" type="slidenum">
              <a:rPr lang="en-US"/>
              <a:pPr/>
              <a:t>80</a:t>
            </a:fld>
            <a:endParaRPr lang="en-US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Tournament Barrier</a:t>
            </a:r>
          </a:p>
        </p:txBody>
      </p:sp>
      <p:sp>
        <p:nvSpPr>
          <p:cNvPr id="82949" name="Rectangle 3"/>
          <p:cNvSpPr>
            <a:spLocks noChangeArrowheads="1"/>
          </p:cNvSpPr>
          <p:nvPr/>
        </p:nvSpPr>
        <p:spPr bwMode="auto">
          <a:xfrm>
            <a:off x="838200" y="1752600"/>
            <a:ext cx="7315200" cy="25876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class TBarrier {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boolean flag;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TBarrier partner;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TBarrier parent;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boolean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top;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</a:t>
            </a:r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…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}</a:t>
            </a:r>
          </a:p>
        </p:txBody>
      </p:sp>
      <p:sp>
        <p:nvSpPr>
          <p:cNvPr id="82950" name="AutoShape 4"/>
          <p:cNvSpPr>
            <a:spLocks noChangeArrowheads="1"/>
          </p:cNvSpPr>
          <p:nvPr/>
        </p:nvSpPr>
        <p:spPr bwMode="auto">
          <a:xfrm>
            <a:off x="1168400" y="3225800"/>
            <a:ext cx="2044700" cy="431800"/>
          </a:xfrm>
          <a:prstGeom prst="wedgeRoundRectCallout">
            <a:avLst>
              <a:gd name="adj1" fmla="val 130356"/>
              <a:gd name="adj2" fmla="val -156616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51" name="Text Box 5"/>
          <p:cNvSpPr txBox="1">
            <a:spLocks noChangeArrowheads="1"/>
          </p:cNvSpPr>
          <p:nvPr/>
        </p:nvSpPr>
        <p:spPr bwMode="auto">
          <a:xfrm>
            <a:off x="4533900" y="2281238"/>
            <a:ext cx="29495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Am I the root?</a:t>
            </a:r>
            <a:endParaRPr lang="en-US" baseline="3000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D310A6D-581A-184D-8ACF-8A455C02E13D}" type="slidenum">
              <a:rPr lang="en-US"/>
              <a:pPr/>
              <a:t>81</a:t>
            </a:fld>
            <a:endParaRPr lang="en-US"/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Tournament Barrier</a:t>
            </a:r>
          </a:p>
        </p:txBody>
      </p:sp>
      <p:sp>
        <p:nvSpPr>
          <p:cNvPr id="83973" name="Rectangle 3"/>
          <p:cNvSpPr>
            <a:spLocks noChangeArrowheads="1"/>
          </p:cNvSpPr>
          <p:nvPr/>
        </p:nvSpPr>
        <p:spPr bwMode="auto">
          <a:xfrm>
            <a:off x="838200" y="1752600"/>
            <a:ext cx="7315200" cy="40941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void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await(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boolean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mySense) {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if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(top) {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return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}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else if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(parent !=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null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) {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while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(flag != mySense) {};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parent.await(mySense);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partner.flag = mySense;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}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else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{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partner.flag = mySense;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while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(flag != mySense) {};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}}}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0E3C24C-D38D-1245-A473-2BA18849C25B}" type="slidenum">
              <a:rPr lang="en-US"/>
              <a:pPr/>
              <a:t>82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Tournament Barrier</a:t>
            </a:r>
          </a:p>
        </p:txBody>
      </p:sp>
      <p:sp>
        <p:nvSpPr>
          <p:cNvPr id="84997" name="Rectangle 3"/>
          <p:cNvSpPr>
            <a:spLocks noChangeArrowheads="1"/>
          </p:cNvSpPr>
          <p:nvPr/>
        </p:nvSpPr>
        <p:spPr bwMode="auto">
          <a:xfrm>
            <a:off x="838200" y="1752600"/>
            <a:ext cx="7315200" cy="40941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void await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(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boolean</a:t>
            </a:r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mySense)</a:t>
            </a:r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{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if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(top) {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return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</a:t>
            </a:r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} else if (parent != null) {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while (flag != mySense) {};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parent.await(mySense);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partner.flag = mySense;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} else {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partner.flag = mySense;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while (flag != mySense) {};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}}}</a:t>
            </a:r>
          </a:p>
        </p:txBody>
      </p:sp>
      <p:sp>
        <p:nvSpPr>
          <p:cNvPr id="84998" name="AutoShape 4"/>
          <p:cNvSpPr>
            <a:spLocks noChangeArrowheads="1"/>
          </p:cNvSpPr>
          <p:nvPr/>
        </p:nvSpPr>
        <p:spPr bwMode="auto">
          <a:xfrm>
            <a:off x="1079500" y="2159000"/>
            <a:ext cx="1612900" cy="762000"/>
          </a:xfrm>
          <a:prstGeom prst="wedgeRoundRectCallout">
            <a:avLst>
              <a:gd name="adj1" fmla="val 76528"/>
              <a:gd name="adj2" fmla="val 26755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999" name="Text Box 5"/>
          <p:cNvSpPr txBox="1">
            <a:spLocks noChangeArrowheads="1"/>
          </p:cNvSpPr>
          <p:nvPr/>
        </p:nvSpPr>
        <p:spPr bwMode="auto">
          <a:xfrm>
            <a:off x="3263900" y="2497138"/>
            <a:ext cx="337026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Le root, c’est moi</a:t>
            </a:r>
            <a:endParaRPr lang="en-US" baseline="30000"/>
          </a:p>
        </p:txBody>
      </p:sp>
      <p:sp>
        <p:nvSpPr>
          <p:cNvPr id="85000" name="AutoShape 4"/>
          <p:cNvSpPr>
            <a:spLocks noChangeArrowheads="1"/>
          </p:cNvSpPr>
          <p:nvPr/>
        </p:nvSpPr>
        <p:spPr bwMode="auto">
          <a:xfrm>
            <a:off x="2400300" y="1727200"/>
            <a:ext cx="2730500" cy="431800"/>
          </a:xfrm>
          <a:prstGeom prst="wedgeRoundRectCallout">
            <a:avLst>
              <a:gd name="adj1" fmla="val 59963"/>
              <a:gd name="adj2" fmla="val -44815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01" name="Text Box 5"/>
          <p:cNvSpPr txBox="1">
            <a:spLocks noChangeArrowheads="1"/>
          </p:cNvSpPr>
          <p:nvPr/>
        </p:nvSpPr>
        <p:spPr bwMode="auto">
          <a:xfrm>
            <a:off x="5168900" y="1404938"/>
            <a:ext cx="3370263" cy="12747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Sense is a </a:t>
            </a:r>
          </a:p>
          <a:p>
            <a:r>
              <a:rPr lang="en-US"/>
              <a:t>Parameter to save space…</a:t>
            </a:r>
            <a:endParaRPr lang="en-US" baseline="3000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358D992-BB9A-204E-9D74-1023820966F4}" type="slidenum">
              <a:rPr lang="en-US"/>
              <a:pPr/>
              <a:t>83</a:t>
            </a:fld>
            <a:endParaRPr lang="en-US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Tournament Barrier</a:t>
            </a:r>
          </a:p>
        </p:txBody>
      </p:sp>
      <p:sp>
        <p:nvSpPr>
          <p:cNvPr id="86021" name="Rectangle 3"/>
          <p:cNvSpPr>
            <a:spLocks noChangeArrowheads="1"/>
          </p:cNvSpPr>
          <p:nvPr/>
        </p:nvSpPr>
        <p:spPr bwMode="auto">
          <a:xfrm>
            <a:off x="838200" y="1752600"/>
            <a:ext cx="7315200" cy="40941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void await(boolean mySense) {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if (top) {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return;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}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else if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(parent !=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null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) {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</a:t>
            </a:r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while (flag != mySense) {};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parent.await(mySense);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partner.flag = mySense;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} else {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partner.flag = mySense;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while (flag != mySense) {};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}}}</a:t>
            </a: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4749800" y="1849438"/>
            <a:ext cx="3370263" cy="822325"/>
          </a:xfrm>
          <a:prstGeom prst="rect">
            <a:avLst/>
          </a:prstGeom>
          <a:solidFill>
            <a:srgbClr val="FFFFCC">
              <a:alpha val="79999"/>
            </a:srgbClr>
          </a:solidFill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I am already a winner</a:t>
            </a:r>
            <a:endParaRPr lang="en-US" baseline="30000"/>
          </a:p>
        </p:txBody>
      </p:sp>
      <p:sp>
        <p:nvSpPr>
          <p:cNvPr id="86023" name="AutoShape 7"/>
          <p:cNvSpPr>
            <a:spLocks noChangeArrowheads="1"/>
          </p:cNvSpPr>
          <p:nvPr/>
        </p:nvSpPr>
        <p:spPr bwMode="auto">
          <a:xfrm>
            <a:off x="1257300" y="2870200"/>
            <a:ext cx="4635500" cy="368300"/>
          </a:xfrm>
          <a:prstGeom prst="wedgeRoundRectCallout">
            <a:avLst>
              <a:gd name="adj1" fmla="val 46269"/>
              <a:gd name="adj2" fmla="val -175000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413AD81-1487-C241-8CC0-9CB00B82052B}" type="slidenum">
              <a:rPr lang="en-US"/>
              <a:pPr/>
              <a:t>84</a:t>
            </a:fld>
            <a:endParaRPr lang="en-US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Tournament Barrier</a:t>
            </a:r>
          </a:p>
        </p:txBody>
      </p:sp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838200" y="1752600"/>
            <a:ext cx="7315200" cy="40941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void await(boolean mySense) {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if (top) {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return;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} else if (parent != null) {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while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(flag != mySense) {};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</a:t>
            </a:r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parent.await(mySense);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partner.flag = mySense;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} else {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partner.flag = mySense;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while (flag != mySense) {};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}}}</a:t>
            </a:r>
          </a:p>
        </p:txBody>
      </p:sp>
      <p:sp>
        <p:nvSpPr>
          <p:cNvPr id="87046" name="Text Box 4"/>
          <p:cNvSpPr txBox="1">
            <a:spLocks noChangeArrowheads="1"/>
          </p:cNvSpPr>
          <p:nvPr/>
        </p:nvSpPr>
        <p:spPr bwMode="auto">
          <a:xfrm>
            <a:off x="4749800" y="1849438"/>
            <a:ext cx="3370263" cy="457200"/>
          </a:xfrm>
          <a:prstGeom prst="rect">
            <a:avLst/>
          </a:prstGeom>
          <a:solidFill>
            <a:srgbClr val="FFFFCC">
              <a:alpha val="79999"/>
            </a:srgbClr>
          </a:solidFill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Wait for partner</a:t>
            </a:r>
            <a:endParaRPr lang="en-US" baseline="30000"/>
          </a:p>
        </p:txBody>
      </p:sp>
      <p:sp>
        <p:nvSpPr>
          <p:cNvPr id="87047" name="AutoShape 5"/>
          <p:cNvSpPr>
            <a:spLocks noChangeArrowheads="1"/>
          </p:cNvSpPr>
          <p:nvPr/>
        </p:nvSpPr>
        <p:spPr bwMode="auto">
          <a:xfrm>
            <a:off x="1117600" y="3238500"/>
            <a:ext cx="5016500" cy="368300"/>
          </a:xfrm>
          <a:prstGeom prst="wedgeRoundRectCallout">
            <a:avLst>
              <a:gd name="adj1" fmla="val 41741"/>
              <a:gd name="adj2" fmla="val -175000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895B61C-37ED-BD42-A107-F25B81A73E80}" type="slidenum">
              <a:rPr lang="en-US"/>
              <a:pPr/>
              <a:t>85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Tournament Barrier</a:t>
            </a:r>
          </a:p>
        </p:txBody>
      </p:sp>
      <p:sp>
        <p:nvSpPr>
          <p:cNvPr id="88069" name="Rectangle 3"/>
          <p:cNvSpPr>
            <a:spLocks noChangeArrowheads="1"/>
          </p:cNvSpPr>
          <p:nvPr/>
        </p:nvSpPr>
        <p:spPr bwMode="auto">
          <a:xfrm>
            <a:off x="838200" y="1752600"/>
            <a:ext cx="7315200" cy="40941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void await(boolean mySense) {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if (top) {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return;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} else if (parent != null) {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while (flag != mySense) {};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parent.await(mySense);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</a:t>
            </a:r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partner.flag = mySense;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} else {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partner.flag = mySense;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while (flag != mySense) {};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}}}</a:t>
            </a:r>
          </a:p>
        </p:txBody>
      </p:sp>
      <p:sp>
        <p:nvSpPr>
          <p:cNvPr id="88070" name="Text Box 4"/>
          <p:cNvSpPr txBox="1">
            <a:spLocks noChangeArrowheads="1"/>
          </p:cNvSpPr>
          <p:nvPr/>
        </p:nvSpPr>
        <p:spPr bwMode="auto">
          <a:xfrm>
            <a:off x="4724400" y="2230438"/>
            <a:ext cx="3370263" cy="457200"/>
          </a:xfrm>
          <a:prstGeom prst="rect">
            <a:avLst/>
          </a:prstGeom>
          <a:solidFill>
            <a:srgbClr val="FFFFCC">
              <a:alpha val="79999"/>
            </a:srgbClr>
          </a:solidFill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Synchronize upstairs</a:t>
            </a:r>
            <a:endParaRPr lang="en-US" baseline="30000"/>
          </a:p>
        </p:txBody>
      </p:sp>
      <p:sp>
        <p:nvSpPr>
          <p:cNvPr id="88071" name="AutoShape 5"/>
          <p:cNvSpPr>
            <a:spLocks noChangeArrowheads="1"/>
          </p:cNvSpPr>
          <p:nvPr/>
        </p:nvSpPr>
        <p:spPr bwMode="auto">
          <a:xfrm>
            <a:off x="1193800" y="3619500"/>
            <a:ext cx="4241800" cy="368300"/>
          </a:xfrm>
          <a:prstGeom prst="wedgeRoundRectCallout">
            <a:avLst>
              <a:gd name="adj1" fmla="val 60292"/>
              <a:gd name="adj2" fmla="val -285343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82B0321-CA59-264C-B348-AE9863F681CA}" type="slidenum">
              <a:rPr lang="en-US"/>
              <a:pPr/>
              <a:t>86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Tournament Barrier</a:t>
            </a:r>
          </a:p>
        </p:txBody>
      </p:sp>
      <p:sp>
        <p:nvSpPr>
          <p:cNvPr id="89093" name="Rectangle 3"/>
          <p:cNvSpPr>
            <a:spLocks noChangeArrowheads="1"/>
          </p:cNvSpPr>
          <p:nvPr/>
        </p:nvSpPr>
        <p:spPr bwMode="auto">
          <a:xfrm>
            <a:off x="838200" y="1752600"/>
            <a:ext cx="7315200" cy="40941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void await(boolean mySense) {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if (top) {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return;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} else if (parent != null) {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while (flag != mySense) {};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parent.await(mySense);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partner.flag = mySense;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</a:t>
            </a:r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} else {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partner.flag = mySense;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while (flag != mySense) {};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}}}</a:t>
            </a:r>
          </a:p>
        </p:txBody>
      </p:sp>
      <p:sp>
        <p:nvSpPr>
          <p:cNvPr id="89094" name="Text Box 4"/>
          <p:cNvSpPr txBox="1">
            <a:spLocks noChangeArrowheads="1"/>
          </p:cNvSpPr>
          <p:nvPr/>
        </p:nvSpPr>
        <p:spPr bwMode="auto">
          <a:xfrm>
            <a:off x="4724400" y="2230438"/>
            <a:ext cx="3370263" cy="457200"/>
          </a:xfrm>
          <a:prstGeom prst="rect">
            <a:avLst/>
          </a:prstGeom>
          <a:solidFill>
            <a:srgbClr val="FFFFCC">
              <a:alpha val="79999"/>
            </a:srgbClr>
          </a:solidFill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Inform partner</a:t>
            </a:r>
            <a:endParaRPr lang="en-US" baseline="30000"/>
          </a:p>
        </p:txBody>
      </p:sp>
      <p:sp>
        <p:nvSpPr>
          <p:cNvPr id="89095" name="AutoShape 5"/>
          <p:cNvSpPr>
            <a:spLocks noChangeArrowheads="1"/>
          </p:cNvSpPr>
          <p:nvPr/>
        </p:nvSpPr>
        <p:spPr bwMode="auto">
          <a:xfrm>
            <a:off x="1193800" y="3975100"/>
            <a:ext cx="4318000" cy="368300"/>
          </a:xfrm>
          <a:prstGeom prst="wedgeRoundRectCallout">
            <a:avLst>
              <a:gd name="adj1" fmla="val 55699"/>
              <a:gd name="adj2" fmla="val -364657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A0DB7B7-F926-C64C-9E8F-A335B869C735}" type="slidenum">
              <a:rPr lang="en-US"/>
              <a:pPr/>
              <a:t>87</a:t>
            </a:fld>
            <a:endParaRPr lang="en-US"/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Tournament Barrier</a:t>
            </a:r>
          </a:p>
        </p:txBody>
      </p:sp>
      <p:sp>
        <p:nvSpPr>
          <p:cNvPr id="90117" name="Rectangle 3"/>
          <p:cNvSpPr>
            <a:spLocks noChangeArrowheads="1"/>
          </p:cNvSpPr>
          <p:nvPr/>
        </p:nvSpPr>
        <p:spPr bwMode="auto">
          <a:xfrm>
            <a:off x="838200" y="1752600"/>
            <a:ext cx="7315200" cy="40941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void await(boolean mySense) {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if (top) {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return;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} else if (parent != null) {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while (flag != mySense) {};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parent.await(mySense);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partner.flag = mySense;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}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else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{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</a:t>
            </a:r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partner.flag = mySense;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while (flag != mySense) {};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}}}</a:t>
            </a:r>
          </a:p>
        </p:txBody>
      </p:sp>
      <p:sp>
        <p:nvSpPr>
          <p:cNvPr id="90118" name="Text Box 4"/>
          <p:cNvSpPr txBox="1">
            <a:spLocks noChangeArrowheads="1"/>
          </p:cNvSpPr>
          <p:nvPr/>
        </p:nvSpPr>
        <p:spPr bwMode="auto">
          <a:xfrm>
            <a:off x="4724400" y="2230438"/>
            <a:ext cx="3370263" cy="457200"/>
          </a:xfrm>
          <a:prstGeom prst="rect">
            <a:avLst/>
          </a:prstGeom>
          <a:solidFill>
            <a:srgbClr val="FFFFCC">
              <a:alpha val="79999"/>
            </a:srgbClr>
          </a:solidFill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Natural-born loser</a:t>
            </a:r>
            <a:endParaRPr lang="en-US" baseline="30000"/>
          </a:p>
        </p:txBody>
      </p:sp>
      <p:sp>
        <p:nvSpPr>
          <p:cNvPr id="90119" name="AutoShape 5"/>
          <p:cNvSpPr>
            <a:spLocks noChangeArrowheads="1"/>
          </p:cNvSpPr>
          <p:nvPr/>
        </p:nvSpPr>
        <p:spPr bwMode="auto">
          <a:xfrm>
            <a:off x="1079500" y="4305300"/>
            <a:ext cx="1358900" cy="431800"/>
          </a:xfrm>
          <a:prstGeom prst="wedgeRoundRectCallout">
            <a:avLst>
              <a:gd name="adj1" fmla="val 232593"/>
              <a:gd name="adj2" fmla="val -418384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3D22A38-4FA4-DB49-9779-AE8CCE0235BD}" type="slidenum">
              <a:rPr lang="en-US"/>
              <a:pPr/>
              <a:t>88</a:t>
            </a:fld>
            <a:endParaRPr lang="en-US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Tournament Barrier</a:t>
            </a:r>
          </a:p>
        </p:txBody>
      </p:sp>
      <p:sp>
        <p:nvSpPr>
          <p:cNvPr id="91141" name="Rectangle 3"/>
          <p:cNvSpPr>
            <a:spLocks noChangeArrowheads="1"/>
          </p:cNvSpPr>
          <p:nvPr/>
        </p:nvSpPr>
        <p:spPr bwMode="auto">
          <a:xfrm>
            <a:off x="838200" y="1752600"/>
            <a:ext cx="7315200" cy="40941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void await(boolean mySense) {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if (top) {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return;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} else if (parent != null) {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while (flag != mySense) {};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parent.await(mySense);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partner.flag = mySense;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} else {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partner.flag = mySense;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</a:t>
            </a:r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while (flag != mySense) {};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}}}</a:t>
            </a:r>
          </a:p>
        </p:txBody>
      </p:sp>
      <p:sp>
        <p:nvSpPr>
          <p:cNvPr id="91142" name="Text Box 4"/>
          <p:cNvSpPr txBox="1">
            <a:spLocks noChangeArrowheads="1"/>
          </p:cNvSpPr>
          <p:nvPr/>
        </p:nvSpPr>
        <p:spPr bwMode="auto">
          <a:xfrm>
            <a:off x="4724400" y="2230438"/>
            <a:ext cx="3370263" cy="457200"/>
          </a:xfrm>
          <a:prstGeom prst="rect">
            <a:avLst/>
          </a:prstGeom>
          <a:solidFill>
            <a:srgbClr val="FFFFCC">
              <a:alpha val="79999"/>
            </a:srgbClr>
          </a:solidFill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Tell partner I’m here</a:t>
            </a:r>
            <a:endParaRPr lang="en-US" baseline="30000"/>
          </a:p>
        </p:txBody>
      </p:sp>
      <p:sp>
        <p:nvSpPr>
          <p:cNvPr id="91143" name="AutoShape 5"/>
          <p:cNvSpPr>
            <a:spLocks noChangeArrowheads="1"/>
          </p:cNvSpPr>
          <p:nvPr/>
        </p:nvSpPr>
        <p:spPr bwMode="auto">
          <a:xfrm>
            <a:off x="1079500" y="4699000"/>
            <a:ext cx="4495800" cy="431800"/>
          </a:xfrm>
          <a:prstGeom prst="wedgeRoundRectCallout">
            <a:avLst>
              <a:gd name="adj1" fmla="val 45306"/>
              <a:gd name="adj2" fmla="val -506616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9254AAD-713A-434D-9598-710B3885AEC1}" type="slidenum">
              <a:rPr lang="en-US"/>
              <a:pPr/>
              <a:t>89</a:t>
            </a:fld>
            <a:endParaRPr lang="en-US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Tournament Barrier</a:t>
            </a:r>
          </a:p>
        </p:txBody>
      </p:sp>
      <p:sp>
        <p:nvSpPr>
          <p:cNvPr id="92165" name="Rectangle 3"/>
          <p:cNvSpPr>
            <a:spLocks noChangeArrowheads="1"/>
          </p:cNvSpPr>
          <p:nvPr/>
        </p:nvSpPr>
        <p:spPr bwMode="auto">
          <a:xfrm>
            <a:off x="838200" y="1752600"/>
            <a:ext cx="7315200" cy="40941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void await(boolean mySense) {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if (top) {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return;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} else if (parent != null) {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while (flag != mySense) {};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parent.await(mySense);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partner.flag = mySense;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} else {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  partner.flag = mySense;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 </a:t>
            </a:r>
            <a:r>
              <a:rPr lang="en-US" sz="2000">
                <a:solidFill>
                  <a:schemeClr val="tx1"/>
                </a:solidFill>
                <a:latin typeface="Lucida Console" pitchFamily="-65" charset="0"/>
              </a:rPr>
              <a:t>while</a:t>
            </a:r>
            <a:r>
              <a:rPr lang="en-US" sz="2000">
                <a:solidFill>
                  <a:srgbClr val="0000FF"/>
                </a:solidFill>
                <a:latin typeface="Lucida Console" pitchFamily="-65" charset="0"/>
              </a:rPr>
              <a:t> (flag != mySense) {};</a:t>
            </a:r>
          </a:p>
          <a:p>
            <a:pPr algn="l"/>
            <a:r>
              <a:rPr lang="en-US" sz="2000">
                <a:solidFill>
                  <a:schemeClr val="folHlink"/>
                </a:solidFill>
                <a:latin typeface="Lucida Console" pitchFamily="-65" charset="0"/>
              </a:rPr>
              <a:t>}}}</a:t>
            </a:r>
          </a:p>
        </p:txBody>
      </p:sp>
      <p:sp>
        <p:nvSpPr>
          <p:cNvPr id="92166" name="Text Box 4"/>
          <p:cNvSpPr txBox="1">
            <a:spLocks noChangeArrowheads="1"/>
          </p:cNvSpPr>
          <p:nvPr/>
        </p:nvSpPr>
        <p:spPr bwMode="auto">
          <a:xfrm>
            <a:off x="4724400" y="2230438"/>
            <a:ext cx="3370263" cy="822325"/>
          </a:xfrm>
          <a:prstGeom prst="rect">
            <a:avLst/>
          </a:prstGeom>
          <a:solidFill>
            <a:srgbClr val="FFFFCC">
              <a:alpha val="79999"/>
            </a:srgbClr>
          </a:solidFill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Wait for notification from partner</a:t>
            </a:r>
            <a:endParaRPr lang="en-US" baseline="30000"/>
          </a:p>
        </p:txBody>
      </p:sp>
      <p:sp>
        <p:nvSpPr>
          <p:cNvPr id="92167" name="AutoShape 5"/>
          <p:cNvSpPr>
            <a:spLocks noChangeArrowheads="1"/>
          </p:cNvSpPr>
          <p:nvPr/>
        </p:nvSpPr>
        <p:spPr bwMode="auto">
          <a:xfrm>
            <a:off x="1104900" y="4991100"/>
            <a:ext cx="5118100" cy="431800"/>
          </a:xfrm>
          <a:prstGeom prst="wedgeRoundRectCallout">
            <a:avLst>
              <a:gd name="adj1" fmla="val 43889"/>
              <a:gd name="adj2" fmla="val -486028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143A757-F505-2A4C-9218-8FD7E55BF902}" type="slidenum">
              <a:rPr lang="en-US"/>
              <a:pPr/>
              <a:t>9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Ideal Parallel Computation</a:t>
            </a:r>
            <a:endParaRPr lang="en-US" sz="1800"/>
          </a:p>
        </p:txBody>
      </p:sp>
      <p:sp>
        <p:nvSpPr>
          <p:cNvPr id="1075203" name="Rectangle 3"/>
          <p:cNvSpPr>
            <a:spLocks noChangeArrowheads="1"/>
          </p:cNvSpPr>
          <p:nvPr/>
        </p:nvSpPr>
        <p:spPr bwMode="auto">
          <a:xfrm>
            <a:off x="1689100" y="2171700"/>
            <a:ext cx="2692400" cy="1854200"/>
          </a:xfrm>
          <a:prstGeom prst="rect">
            <a:avLst/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pitchFamily="66" charset="0"/>
            </a:endParaRPr>
          </a:p>
        </p:txBody>
      </p:sp>
      <p:sp>
        <p:nvSpPr>
          <p:cNvPr id="1075204" name="Rectangle 4"/>
          <p:cNvSpPr>
            <a:spLocks noChangeArrowheads="1"/>
          </p:cNvSpPr>
          <p:nvPr/>
        </p:nvSpPr>
        <p:spPr bwMode="auto">
          <a:xfrm>
            <a:off x="5537200" y="3238500"/>
            <a:ext cx="2692400" cy="1854200"/>
          </a:xfrm>
          <a:prstGeom prst="rect">
            <a:avLst/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pitchFamily="66" charset="0"/>
            </a:endParaRPr>
          </a:p>
        </p:txBody>
      </p:sp>
      <p:sp>
        <p:nvSpPr>
          <p:cNvPr id="10247" name="AutoShape 5"/>
          <p:cNvSpPr>
            <a:spLocks noChangeArrowheads="1"/>
          </p:cNvSpPr>
          <p:nvPr/>
        </p:nvSpPr>
        <p:spPr bwMode="auto">
          <a:xfrm rot="3874924">
            <a:off x="4953000" y="1943100"/>
            <a:ext cx="1143000" cy="1206500"/>
          </a:xfrm>
          <a:custGeom>
            <a:avLst/>
            <a:gdLst>
              <a:gd name="T0" fmla="*/ 42355397 w 21600"/>
              <a:gd name="T1" fmla="*/ 0 h 21600"/>
              <a:gd name="T2" fmla="*/ 42355397 w 21600"/>
              <a:gd name="T3" fmla="*/ 37932304 h 21600"/>
              <a:gd name="T4" fmla="*/ 9064149 w 21600"/>
              <a:gd name="T5" fmla="*/ 67390848 h 21600"/>
              <a:gd name="T6" fmla="*/ 60483755 w 21600"/>
              <a:gd name="T7" fmla="*/ 18966180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48" name="AutoShape 6"/>
          <p:cNvSpPr>
            <a:spLocks noChangeArrowheads="1"/>
          </p:cNvSpPr>
          <p:nvPr/>
        </p:nvSpPr>
        <p:spPr bwMode="auto">
          <a:xfrm rot="-6821971">
            <a:off x="3962400" y="4191000"/>
            <a:ext cx="1143000" cy="1206500"/>
          </a:xfrm>
          <a:custGeom>
            <a:avLst/>
            <a:gdLst>
              <a:gd name="T0" fmla="*/ 42355397 w 21600"/>
              <a:gd name="T1" fmla="*/ 0 h 21600"/>
              <a:gd name="T2" fmla="*/ 42355397 w 21600"/>
              <a:gd name="T3" fmla="*/ 37932304 h 21600"/>
              <a:gd name="T4" fmla="*/ 9064149 w 21600"/>
              <a:gd name="T5" fmla="*/ 67390848 h 21600"/>
              <a:gd name="T6" fmla="*/ 60483755 w 21600"/>
              <a:gd name="T7" fmla="*/ 18966180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101850" y="2414588"/>
            <a:ext cx="939800" cy="925512"/>
            <a:chOff x="1584" y="816"/>
            <a:chExt cx="912" cy="816"/>
          </a:xfrm>
        </p:grpSpPr>
        <p:sp>
          <p:nvSpPr>
            <p:cNvPr id="10306" name="Freeform 8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7" name="Freeform 9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8" name="Freeform 10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9" name="Freeform 11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3399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0" name="Freeform 12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399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1" name="Freeform 13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3399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2" name="Freeform 14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3" name="Freeform 15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4" name="Freeform 16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079750" y="2439988"/>
            <a:ext cx="939800" cy="925512"/>
            <a:chOff x="1584" y="816"/>
            <a:chExt cx="912" cy="816"/>
          </a:xfrm>
        </p:grpSpPr>
        <p:sp>
          <p:nvSpPr>
            <p:cNvPr id="10297" name="Freeform 18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8" name="Freeform 19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9" name="Freeform 20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0" name="Freeform 21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9966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1" name="Freeform 22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966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2" name="Freeform 23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966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3" name="Freeform 24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4" name="Freeform 25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5" name="Freeform 26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736850" y="3151188"/>
            <a:ext cx="939800" cy="925512"/>
            <a:chOff x="1584" y="816"/>
            <a:chExt cx="912" cy="816"/>
          </a:xfrm>
        </p:grpSpPr>
        <p:sp>
          <p:nvSpPr>
            <p:cNvPr id="10288" name="Freeform 28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9" name="Freeform 29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0" name="Freeform 30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1" name="Freeform 31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6FF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2" name="Freeform 32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66FF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3" name="Freeform 33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66FF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4" name="Freeform 34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5" name="Freeform 35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6" name="Freeform 36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5937250" y="3494088"/>
            <a:ext cx="939800" cy="925512"/>
            <a:chOff x="1584" y="816"/>
            <a:chExt cx="912" cy="816"/>
          </a:xfrm>
        </p:grpSpPr>
        <p:sp>
          <p:nvSpPr>
            <p:cNvPr id="10279" name="Freeform 38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0" name="Freeform 39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1" name="Freeform 40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2" name="Freeform 41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3399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3" name="Freeform 42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399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4" name="Freeform 43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3399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5" name="Freeform 44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6" name="Freeform 45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7" name="Freeform 46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6915150" y="3519488"/>
            <a:ext cx="939800" cy="925512"/>
            <a:chOff x="1584" y="816"/>
            <a:chExt cx="912" cy="816"/>
          </a:xfrm>
        </p:grpSpPr>
        <p:sp>
          <p:nvSpPr>
            <p:cNvPr id="10270" name="Freeform 48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1" name="Freeform 49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2" name="Freeform 50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3" name="Freeform 51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9966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4" name="Freeform 52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966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5" name="Freeform 53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966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6" name="Freeform 54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7" name="Freeform 55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8" name="Freeform 56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6572250" y="4230688"/>
            <a:ext cx="939800" cy="925512"/>
            <a:chOff x="1584" y="816"/>
            <a:chExt cx="912" cy="816"/>
          </a:xfrm>
        </p:grpSpPr>
        <p:sp>
          <p:nvSpPr>
            <p:cNvPr id="10261" name="Freeform 58"/>
            <p:cNvSpPr>
              <a:spLocks/>
            </p:cNvSpPr>
            <p:nvPr/>
          </p:nvSpPr>
          <p:spPr bwMode="auto">
            <a:xfrm>
              <a:off x="2352" y="105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2" name="Freeform 59"/>
            <p:cNvSpPr>
              <a:spLocks/>
            </p:cNvSpPr>
            <p:nvPr/>
          </p:nvSpPr>
          <p:spPr bwMode="auto">
            <a:xfrm>
              <a:off x="2160" y="9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3" name="Freeform 60"/>
            <p:cNvSpPr>
              <a:spLocks/>
            </p:cNvSpPr>
            <p:nvPr/>
          </p:nvSpPr>
          <p:spPr bwMode="auto">
            <a:xfrm>
              <a:off x="1920" y="816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4" name="Freeform 61"/>
            <p:cNvSpPr>
              <a:spLocks/>
            </p:cNvSpPr>
            <p:nvPr/>
          </p:nvSpPr>
          <p:spPr bwMode="auto">
            <a:xfrm>
              <a:off x="1659" y="816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6FF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5" name="Freeform 62"/>
            <p:cNvSpPr>
              <a:spLocks/>
            </p:cNvSpPr>
            <p:nvPr/>
          </p:nvSpPr>
          <p:spPr bwMode="auto">
            <a:xfrm>
              <a:off x="1669" y="912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66FF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6" name="Freeform 63"/>
            <p:cNvSpPr>
              <a:spLocks/>
            </p:cNvSpPr>
            <p:nvPr/>
          </p:nvSpPr>
          <p:spPr bwMode="auto">
            <a:xfrm>
              <a:off x="2144" y="1152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66FF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7" name="Freeform 64"/>
            <p:cNvSpPr>
              <a:spLocks/>
            </p:cNvSpPr>
            <p:nvPr/>
          </p:nvSpPr>
          <p:spPr bwMode="auto">
            <a:xfrm>
              <a:off x="1920" y="1296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8" name="Freeform 65"/>
            <p:cNvSpPr>
              <a:spLocks/>
            </p:cNvSpPr>
            <p:nvPr/>
          </p:nvSpPr>
          <p:spPr bwMode="auto">
            <a:xfrm>
              <a:off x="1728" y="1152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9" name="Freeform 66"/>
            <p:cNvSpPr>
              <a:spLocks/>
            </p:cNvSpPr>
            <p:nvPr/>
          </p:nvSpPr>
          <p:spPr bwMode="auto">
            <a:xfrm>
              <a:off x="1584" y="1008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75267" name="AutoShape 67"/>
          <p:cNvSpPr>
            <a:spLocks noChangeArrowheads="1"/>
          </p:cNvSpPr>
          <p:nvPr/>
        </p:nvSpPr>
        <p:spPr bwMode="auto">
          <a:xfrm>
            <a:off x="3873500" y="1816100"/>
            <a:ext cx="660400" cy="558800"/>
          </a:xfrm>
          <a:prstGeom prst="cloudCallout">
            <a:avLst>
              <a:gd name="adj1" fmla="val -74519"/>
              <a:gd name="adj2" fmla="val 72157"/>
            </a:avLst>
          </a:prstGeom>
          <a:solidFill>
            <a:schemeClr val="bg1"/>
          </a:solidFill>
          <a:ln w="38100">
            <a:solidFill>
              <a:srgbClr val="9966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996600"/>
                </a:solidFill>
              </a:rPr>
              <a:t>0</a:t>
            </a:r>
          </a:p>
        </p:txBody>
      </p:sp>
      <p:sp>
        <p:nvSpPr>
          <p:cNvPr id="1075268" name="AutoShape 68"/>
          <p:cNvSpPr>
            <a:spLocks noChangeArrowheads="1"/>
          </p:cNvSpPr>
          <p:nvPr/>
        </p:nvSpPr>
        <p:spPr bwMode="auto">
          <a:xfrm>
            <a:off x="2971800" y="1752600"/>
            <a:ext cx="660400" cy="558800"/>
          </a:xfrm>
          <a:prstGeom prst="cloudCallout">
            <a:avLst>
              <a:gd name="adj1" fmla="val -74519"/>
              <a:gd name="adj2" fmla="val 72157"/>
            </a:avLst>
          </a:prstGeom>
          <a:solidFill>
            <a:schemeClr val="bg1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075269" name="AutoShape 69"/>
          <p:cNvSpPr>
            <a:spLocks noChangeArrowheads="1"/>
          </p:cNvSpPr>
          <p:nvPr/>
        </p:nvSpPr>
        <p:spPr bwMode="auto">
          <a:xfrm>
            <a:off x="3873500" y="2870200"/>
            <a:ext cx="660400" cy="558800"/>
          </a:xfrm>
          <a:prstGeom prst="cloudCallout">
            <a:avLst>
              <a:gd name="adj1" fmla="val -74519"/>
              <a:gd name="adj2" fmla="val 72157"/>
            </a:avLst>
          </a:prstGeom>
          <a:solidFill>
            <a:schemeClr val="bg1"/>
          </a:solidFill>
          <a:ln w="38100">
            <a:solidFill>
              <a:srgbClr val="66FF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66FF66"/>
                </a:solidFill>
              </a:rPr>
              <a:t>0</a:t>
            </a:r>
          </a:p>
        </p:txBody>
      </p:sp>
      <p:sp>
        <p:nvSpPr>
          <p:cNvPr id="1075270" name="AutoShape 70"/>
          <p:cNvSpPr>
            <a:spLocks noChangeArrowheads="1"/>
          </p:cNvSpPr>
          <p:nvPr/>
        </p:nvSpPr>
        <p:spPr bwMode="auto">
          <a:xfrm>
            <a:off x="7810500" y="2908300"/>
            <a:ext cx="660400" cy="558800"/>
          </a:xfrm>
          <a:prstGeom prst="cloudCallout">
            <a:avLst>
              <a:gd name="adj1" fmla="val -74519"/>
              <a:gd name="adj2" fmla="val 72157"/>
            </a:avLst>
          </a:prstGeom>
          <a:solidFill>
            <a:schemeClr val="bg1"/>
          </a:solidFill>
          <a:ln w="38100">
            <a:solidFill>
              <a:srgbClr val="9966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996600"/>
                </a:solidFill>
              </a:rPr>
              <a:t>1</a:t>
            </a:r>
          </a:p>
        </p:txBody>
      </p:sp>
      <p:sp>
        <p:nvSpPr>
          <p:cNvPr id="1075271" name="AutoShape 71"/>
          <p:cNvSpPr>
            <a:spLocks noChangeArrowheads="1"/>
          </p:cNvSpPr>
          <p:nvPr/>
        </p:nvSpPr>
        <p:spPr bwMode="auto">
          <a:xfrm>
            <a:off x="6908800" y="2844800"/>
            <a:ext cx="660400" cy="558800"/>
          </a:xfrm>
          <a:prstGeom prst="cloudCallout">
            <a:avLst>
              <a:gd name="adj1" fmla="val -74519"/>
              <a:gd name="adj2" fmla="val 72157"/>
            </a:avLst>
          </a:prstGeom>
          <a:solidFill>
            <a:schemeClr val="bg1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075272" name="AutoShape 72"/>
          <p:cNvSpPr>
            <a:spLocks noChangeArrowheads="1"/>
          </p:cNvSpPr>
          <p:nvPr/>
        </p:nvSpPr>
        <p:spPr bwMode="auto">
          <a:xfrm>
            <a:off x="7810500" y="3962400"/>
            <a:ext cx="660400" cy="558800"/>
          </a:xfrm>
          <a:prstGeom prst="cloudCallout">
            <a:avLst>
              <a:gd name="adj1" fmla="val -74519"/>
              <a:gd name="adj2" fmla="val 72157"/>
            </a:avLst>
          </a:prstGeom>
          <a:solidFill>
            <a:schemeClr val="bg1"/>
          </a:solidFill>
          <a:ln w="38100">
            <a:solidFill>
              <a:srgbClr val="66FF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66FF66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075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7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1075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7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075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7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67" grpId="0" animBg="1"/>
      <p:bldP spid="1075268" grpId="0" animBg="1"/>
      <p:bldP spid="1075269" grpId="0" animBg="1"/>
      <p:bldP spid="1075270" grpId="0" animBg="1"/>
      <p:bldP spid="1075271" grpId="0" animBg="1"/>
      <p:bldP spid="1075272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931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223CD4B-0AD4-864F-968F-ED90E8451DBF}" type="slidenum">
              <a:rPr lang="en-US"/>
              <a:pPr/>
              <a:t>90</a:t>
            </a:fld>
            <a:endParaRPr lang="en-US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Remarks</a:t>
            </a: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 need for read-modify-write calls</a:t>
            </a:r>
          </a:p>
          <a:p>
            <a:r>
              <a:rPr lang="en-US"/>
              <a:t>Each thread spins on fixed location</a:t>
            </a:r>
          </a:p>
          <a:p>
            <a:pPr lvl="1"/>
            <a:r>
              <a:rPr lang="en-US"/>
              <a:t>Good for bus-based architectures</a:t>
            </a:r>
          </a:p>
          <a:p>
            <a:pPr lvl="1"/>
            <a:r>
              <a:rPr lang="en-US"/>
              <a:t>Good for NUMA architectures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983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BDB0319-F4CC-D644-8DF6-9E1DBC30EF04}" type="slidenum">
              <a:rPr lang="en-US"/>
              <a:pPr/>
              <a:t>91</a:t>
            </a:fld>
            <a:endParaRPr lang="en-US"/>
          </a:p>
        </p:txBody>
      </p:sp>
      <p:sp>
        <p:nvSpPr>
          <p:cNvPr id="983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is best for Multicore? </a:t>
            </a:r>
          </a:p>
        </p:txBody>
      </p:sp>
      <p:sp>
        <p:nvSpPr>
          <p:cNvPr id="983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On a cache coherent multicore chip: none of the above…</a:t>
            </a:r>
          </a:p>
          <a:p>
            <a:pPr>
              <a:lnSpc>
                <a:spcPct val="90000"/>
              </a:lnSpc>
            </a:pPr>
            <a:r>
              <a:rPr lang="en-US"/>
              <a:t>Use a static tree  barrier!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832100" y="6248400"/>
            <a:ext cx="2895600" cy="457200"/>
          </a:xfrm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9933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261100" y="6248400"/>
            <a:ext cx="1905000" cy="457200"/>
          </a:xfrm>
          <a:noFill/>
        </p:spPr>
        <p:txBody>
          <a:bodyPr/>
          <a:lstStyle/>
          <a:p>
            <a:fld id="{D88C9480-D4FF-FC47-A86C-58950DB270FA}" type="slidenum">
              <a:rPr lang="en-US"/>
              <a:pPr/>
              <a:t>92</a:t>
            </a:fld>
            <a:endParaRPr lang="en-US"/>
          </a:p>
        </p:txBody>
      </p:sp>
      <p:sp>
        <p:nvSpPr>
          <p:cNvPr id="99332" name="Oval 11"/>
          <p:cNvSpPr>
            <a:spLocks noChangeArrowheads="1"/>
          </p:cNvSpPr>
          <p:nvPr/>
        </p:nvSpPr>
        <p:spPr bwMode="auto">
          <a:xfrm>
            <a:off x="4121150" y="1962150"/>
            <a:ext cx="1193800" cy="596900"/>
          </a:xfrm>
          <a:prstGeom prst="ellipse">
            <a:avLst/>
          </a:prstGeom>
          <a:solidFill>
            <a:srgbClr val="CC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99333" name="Oval 8"/>
          <p:cNvSpPr>
            <a:spLocks noChangeArrowheads="1"/>
          </p:cNvSpPr>
          <p:nvPr/>
        </p:nvSpPr>
        <p:spPr bwMode="auto">
          <a:xfrm>
            <a:off x="1701800" y="4425950"/>
            <a:ext cx="1193800" cy="596900"/>
          </a:xfrm>
          <a:prstGeom prst="ellipse">
            <a:avLst/>
          </a:prstGeom>
          <a:solidFill>
            <a:srgbClr val="CC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993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Static Tree Barrier</a:t>
            </a:r>
          </a:p>
        </p:txBody>
      </p:sp>
      <p:sp>
        <p:nvSpPr>
          <p:cNvPr id="99335" name="Oval 5"/>
          <p:cNvSpPr>
            <a:spLocks noChangeArrowheads="1"/>
          </p:cNvSpPr>
          <p:nvPr/>
        </p:nvSpPr>
        <p:spPr bwMode="auto">
          <a:xfrm>
            <a:off x="2933700" y="3092450"/>
            <a:ext cx="1193800" cy="596900"/>
          </a:xfrm>
          <a:prstGeom prst="ellipse">
            <a:avLst/>
          </a:prstGeom>
          <a:solidFill>
            <a:srgbClr val="CC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99336" name="Line 16"/>
          <p:cNvSpPr>
            <a:spLocks noChangeShapeType="1"/>
          </p:cNvSpPr>
          <p:nvPr/>
        </p:nvSpPr>
        <p:spPr bwMode="auto">
          <a:xfrm flipV="1">
            <a:off x="3848100" y="2514600"/>
            <a:ext cx="53340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337" name="Line 186"/>
          <p:cNvSpPr>
            <a:spLocks noChangeShapeType="1"/>
          </p:cNvSpPr>
          <p:nvPr/>
        </p:nvSpPr>
        <p:spPr bwMode="auto">
          <a:xfrm flipV="1">
            <a:off x="3133725" y="3048000"/>
            <a:ext cx="196850" cy="82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338" name="Line 16"/>
          <p:cNvSpPr>
            <a:spLocks noChangeShapeType="1"/>
          </p:cNvSpPr>
          <p:nvPr/>
        </p:nvSpPr>
        <p:spPr bwMode="auto">
          <a:xfrm flipV="1">
            <a:off x="2590800" y="3632200"/>
            <a:ext cx="660400" cy="876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339" name="Oval 5"/>
          <p:cNvSpPr>
            <a:spLocks noChangeArrowheads="1"/>
          </p:cNvSpPr>
          <p:nvPr/>
        </p:nvSpPr>
        <p:spPr bwMode="auto">
          <a:xfrm>
            <a:off x="3568700" y="4476750"/>
            <a:ext cx="1193800" cy="596900"/>
          </a:xfrm>
          <a:prstGeom prst="ellipse">
            <a:avLst/>
          </a:prstGeom>
          <a:solidFill>
            <a:srgbClr val="CC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99340" name="Line 16"/>
          <p:cNvSpPr>
            <a:spLocks noChangeShapeType="1"/>
          </p:cNvSpPr>
          <p:nvPr/>
        </p:nvSpPr>
        <p:spPr bwMode="auto">
          <a:xfrm flipH="1" flipV="1">
            <a:off x="3759200" y="3670300"/>
            <a:ext cx="279400" cy="812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341" name="Oval 11"/>
          <p:cNvSpPr>
            <a:spLocks noChangeArrowheads="1"/>
          </p:cNvSpPr>
          <p:nvPr/>
        </p:nvSpPr>
        <p:spPr bwMode="auto">
          <a:xfrm>
            <a:off x="5187950" y="3143250"/>
            <a:ext cx="1193800" cy="596900"/>
          </a:xfrm>
          <a:prstGeom prst="ellipse">
            <a:avLst/>
          </a:prstGeom>
          <a:solidFill>
            <a:srgbClr val="CC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99342" name="Line 16"/>
          <p:cNvSpPr>
            <a:spLocks noChangeShapeType="1"/>
          </p:cNvSpPr>
          <p:nvPr/>
        </p:nvSpPr>
        <p:spPr bwMode="auto">
          <a:xfrm flipH="1" flipV="1">
            <a:off x="5080000" y="2489200"/>
            <a:ext cx="520700" cy="66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5680075" y="1485900"/>
            <a:ext cx="746125" cy="990600"/>
            <a:chOff x="5680075" y="1485900"/>
            <a:chExt cx="746125" cy="990600"/>
          </a:xfrm>
        </p:grpSpPr>
        <p:sp>
          <p:nvSpPr>
            <p:cNvPr id="99408" name="Rectangle 192"/>
            <p:cNvSpPr>
              <a:spLocks noChangeArrowheads="1"/>
            </p:cNvSpPr>
            <p:nvPr/>
          </p:nvSpPr>
          <p:spPr bwMode="auto">
            <a:xfrm>
              <a:off x="5994400" y="2057400"/>
              <a:ext cx="431800" cy="419100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9409" name="Group 173"/>
            <p:cNvGrpSpPr>
              <a:grpSpLocks/>
            </p:cNvGrpSpPr>
            <p:nvPr/>
          </p:nvGrpSpPr>
          <p:grpSpPr bwMode="auto">
            <a:xfrm>
              <a:off x="5680075" y="1485900"/>
              <a:ext cx="606425" cy="787400"/>
              <a:chOff x="1728" y="1008"/>
              <a:chExt cx="1776" cy="2304"/>
            </a:xfrm>
          </p:grpSpPr>
          <p:sp>
            <p:nvSpPr>
              <p:cNvPr id="99410" name="Rectangle 174"/>
              <p:cNvSpPr>
                <a:spLocks noChangeArrowheads="1"/>
              </p:cNvSpPr>
              <p:nvPr/>
            </p:nvSpPr>
            <p:spPr bwMode="auto">
              <a:xfrm>
                <a:off x="3408" y="1248"/>
                <a:ext cx="96" cy="2064"/>
              </a:xfrm>
              <a:prstGeom prst="rect">
                <a:avLst/>
              </a:prstGeom>
              <a:solidFill>
                <a:schemeClr val="tx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411" name="Rectangle 175"/>
              <p:cNvSpPr>
                <a:spLocks noChangeArrowheads="1"/>
              </p:cNvSpPr>
              <p:nvPr/>
            </p:nvSpPr>
            <p:spPr bwMode="auto">
              <a:xfrm>
                <a:off x="2304" y="1248"/>
                <a:ext cx="1152" cy="1152"/>
              </a:xfrm>
              <a:prstGeom prst="rect">
                <a:avLst/>
              </a:prstGeom>
              <a:solidFill>
                <a:srgbClr val="0000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412" name="Line 176"/>
              <p:cNvSpPr>
                <a:spLocks noChangeShapeType="1"/>
              </p:cNvSpPr>
              <p:nvPr/>
            </p:nvSpPr>
            <p:spPr bwMode="auto">
              <a:xfrm flipV="1">
                <a:off x="2304" y="2160"/>
                <a:ext cx="576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413" name="Rectangle 177"/>
              <p:cNvSpPr>
                <a:spLocks noChangeArrowheads="1"/>
              </p:cNvSpPr>
              <p:nvPr/>
            </p:nvSpPr>
            <p:spPr bwMode="auto">
              <a:xfrm>
                <a:off x="1728" y="1008"/>
                <a:ext cx="1152" cy="1152"/>
              </a:xfrm>
              <a:prstGeom prst="rect">
                <a:avLst/>
              </a:prstGeom>
              <a:solidFill>
                <a:srgbClr val="0000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1490663" y="1549400"/>
            <a:ext cx="5060950" cy="4748213"/>
            <a:chOff x="1490663" y="1549400"/>
            <a:chExt cx="5060950" cy="4748213"/>
          </a:xfrm>
        </p:grpSpPr>
        <p:grpSp>
          <p:nvGrpSpPr>
            <p:cNvPr id="99358" name="Group 101"/>
            <p:cNvGrpSpPr>
              <a:grpSpLocks/>
            </p:cNvGrpSpPr>
            <p:nvPr/>
          </p:nvGrpSpPr>
          <p:grpSpPr bwMode="auto">
            <a:xfrm>
              <a:off x="1490663" y="5130800"/>
              <a:ext cx="1219200" cy="1090613"/>
              <a:chOff x="1584" y="816"/>
              <a:chExt cx="912" cy="816"/>
            </a:xfrm>
          </p:grpSpPr>
          <p:sp>
            <p:nvSpPr>
              <p:cNvPr id="99399" name="Freeform 102"/>
              <p:cNvSpPr>
                <a:spLocks/>
              </p:cNvSpPr>
              <p:nvPr/>
            </p:nvSpPr>
            <p:spPr bwMode="auto">
              <a:xfrm>
                <a:off x="2352" y="1056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400" name="Freeform 103"/>
              <p:cNvSpPr>
                <a:spLocks/>
              </p:cNvSpPr>
              <p:nvPr/>
            </p:nvSpPr>
            <p:spPr bwMode="auto">
              <a:xfrm>
                <a:off x="2160" y="912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401" name="Freeform 104"/>
              <p:cNvSpPr>
                <a:spLocks/>
              </p:cNvSpPr>
              <p:nvPr/>
            </p:nvSpPr>
            <p:spPr bwMode="auto">
              <a:xfrm>
                <a:off x="1920" y="816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402" name="Freeform 105"/>
              <p:cNvSpPr>
                <a:spLocks/>
              </p:cNvSpPr>
              <p:nvPr/>
            </p:nvSpPr>
            <p:spPr bwMode="auto">
              <a:xfrm>
                <a:off x="1659" y="816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FF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403" name="Freeform 106"/>
              <p:cNvSpPr>
                <a:spLocks/>
              </p:cNvSpPr>
              <p:nvPr/>
            </p:nvSpPr>
            <p:spPr bwMode="auto">
              <a:xfrm>
                <a:off x="1669" y="912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404" name="Freeform 107"/>
              <p:cNvSpPr>
                <a:spLocks/>
              </p:cNvSpPr>
              <p:nvPr/>
            </p:nvSpPr>
            <p:spPr bwMode="auto">
              <a:xfrm>
                <a:off x="2144" y="1152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FF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405" name="Freeform 108"/>
              <p:cNvSpPr>
                <a:spLocks/>
              </p:cNvSpPr>
              <p:nvPr/>
            </p:nvSpPr>
            <p:spPr bwMode="auto">
              <a:xfrm>
                <a:off x="1920" y="1296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406" name="Freeform 109"/>
              <p:cNvSpPr>
                <a:spLocks/>
              </p:cNvSpPr>
              <p:nvPr/>
            </p:nvSpPr>
            <p:spPr bwMode="auto">
              <a:xfrm>
                <a:off x="1728" y="1152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407" name="Freeform 110"/>
              <p:cNvSpPr>
                <a:spLocks/>
              </p:cNvSpPr>
              <p:nvPr/>
            </p:nvSpPr>
            <p:spPr bwMode="auto">
              <a:xfrm>
                <a:off x="1584" y="1008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9359" name="Group 112"/>
            <p:cNvGrpSpPr>
              <a:grpSpLocks/>
            </p:cNvGrpSpPr>
            <p:nvPr/>
          </p:nvGrpSpPr>
          <p:grpSpPr bwMode="auto">
            <a:xfrm flipH="1">
              <a:off x="3576638" y="5207000"/>
              <a:ext cx="1219200" cy="1090613"/>
              <a:chOff x="1584" y="816"/>
              <a:chExt cx="912" cy="816"/>
            </a:xfrm>
          </p:grpSpPr>
          <p:sp>
            <p:nvSpPr>
              <p:cNvPr id="99390" name="Freeform 113"/>
              <p:cNvSpPr>
                <a:spLocks/>
              </p:cNvSpPr>
              <p:nvPr/>
            </p:nvSpPr>
            <p:spPr bwMode="auto">
              <a:xfrm>
                <a:off x="2352" y="1056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91" name="Freeform 114"/>
              <p:cNvSpPr>
                <a:spLocks/>
              </p:cNvSpPr>
              <p:nvPr/>
            </p:nvSpPr>
            <p:spPr bwMode="auto">
              <a:xfrm>
                <a:off x="2160" y="912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92" name="Freeform 115"/>
              <p:cNvSpPr>
                <a:spLocks/>
              </p:cNvSpPr>
              <p:nvPr/>
            </p:nvSpPr>
            <p:spPr bwMode="auto">
              <a:xfrm>
                <a:off x="1920" y="816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93" name="Freeform 116"/>
              <p:cNvSpPr>
                <a:spLocks/>
              </p:cNvSpPr>
              <p:nvPr/>
            </p:nvSpPr>
            <p:spPr bwMode="auto">
              <a:xfrm>
                <a:off x="1659" y="816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C0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94" name="Freeform 117"/>
              <p:cNvSpPr>
                <a:spLocks/>
              </p:cNvSpPr>
              <p:nvPr/>
            </p:nvSpPr>
            <p:spPr bwMode="auto">
              <a:xfrm>
                <a:off x="1669" y="912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C0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95" name="Freeform 118"/>
              <p:cNvSpPr>
                <a:spLocks/>
              </p:cNvSpPr>
              <p:nvPr/>
            </p:nvSpPr>
            <p:spPr bwMode="auto">
              <a:xfrm>
                <a:off x="2144" y="1152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C0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96" name="Freeform 119"/>
              <p:cNvSpPr>
                <a:spLocks/>
              </p:cNvSpPr>
              <p:nvPr/>
            </p:nvSpPr>
            <p:spPr bwMode="auto">
              <a:xfrm>
                <a:off x="1920" y="1296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97" name="Freeform 120"/>
              <p:cNvSpPr>
                <a:spLocks/>
              </p:cNvSpPr>
              <p:nvPr/>
            </p:nvSpPr>
            <p:spPr bwMode="auto">
              <a:xfrm>
                <a:off x="1728" y="1152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98" name="Freeform 121"/>
              <p:cNvSpPr>
                <a:spLocks/>
              </p:cNvSpPr>
              <p:nvPr/>
            </p:nvSpPr>
            <p:spPr bwMode="auto">
              <a:xfrm>
                <a:off x="1584" y="1008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9360" name="Group 123"/>
            <p:cNvGrpSpPr>
              <a:grpSpLocks/>
            </p:cNvGrpSpPr>
            <p:nvPr/>
          </p:nvGrpSpPr>
          <p:grpSpPr bwMode="auto">
            <a:xfrm flipH="1">
              <a:off x="2744788" y="1549400"/>
              <a:ext cx="1219200" cy="1090613"/>
              <a:chOff x="1584" y="816"/>
              <a:chExt cx="912" cy="816"/>
            </a:xfrm>
          </p:grpSpPr>
          <p:sp>
            <p:nvSpPr>
              <p:cNvPr id="99381" name="Freeform 124"/>
              <p:cNvSpPr>
                <a:spLocks/>
              </p:cNvSpPr>
              <p:nvPr/>
            </p:nvSpPr>
            <p:spPr bwMode="auto">
              <a:xfrm>
                <a:off x="2352" y="1056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82" name="Freeform 125"/>
              <p:cNvSpPr>
                <a:spLocks/>
              </p:cNvSpPr>
              <p:nvPr/>
            </p:nvSpPr>
            <p:spPr bwMode="auto">
              <a:xfrm>
                <a:off x="2160" y="912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83" name="Freeform 126"/>
              <p:cNvSpPr>
                <a:spLocks/>
              </p:cNvSpPr>
              <p:nvPr/>
            </p:nvSpPr>
            <p:spPr bwMode="auto">
              <a:xfrm>
                <a:off x="1920" y="816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84" name="Freeform 127"/>
              <p:cNvSpPr>
                <a:spLocks/>
              </p:cNvSpPr>
              <p:nvPr/>
            </p:nvSpPr>
            <p:spPr bwMode="auto">
              <a:xfrm>
                <a:off x="1659" y="816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85" name="Freeform 128"/>
              <p:cNvSpPr>
                <a:spLocks/>
              </p:cNvSpPr>
              <p:nvPr/>
            </p:nvSpPr>
            <p:spPr bwMode="auto">
              <a:xfrm>
                <a:off x="1669" y="912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86" name="Freeform 129"/>
              <p:cNvSpPr>
                <a:spLocks/>
              </p:cNvSpPr>
              <p:nvPr/>
            </p:nvSpPr>
            <p:spPr bwMode="auto">
              <a:xfrm>
                <a:off x="2144" y="1152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87" name="Freeform 130"/>
              <p:cNvSpPr>
                <a:spLocks/>
              </p:cNvSpPr>
              <p:nvPr/>
            </p:nvSpPr>
            <p:spPr bwMode="auto">
              <a:xfrm>
                <a:off x="1920" y="1296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88" name="Freeform 131"/>
              <p:cNvSpPr>
                <a:spLocks/>
              </p:cNvSpPr>
              <p:nvPr/>
            </p:nvSpPr>
            <p:spPr bwMode="auto">
              <a:xfrm>
                <a:off x="1728" y="1152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89" name="Freeform 132"/>
              <p:cNvSpPr>
                <a:spLocks/>
              </p:cNvSpPr>
              <p:nvPr/>
            </p:nvSpPr>
            <p:spPr bwMode="auto">
              <a:xfrm>
                <a:off x="1584" y="1008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9361" name="Group 141"/>
            <p:cNvGrpSpPr>
              <a:grpSpLocks/>
            </p:cNvGrpSpPr>
            <p:nvPr/>
          </p:nvGrpSpPr>
          <p:grpSpPr bwMode="auto">
            <a:xfrm>
              <a:off x="5332413" y="3937000"/>
              <a:ext cx="1219200" cy="1090613"/>
              <a:chOff x="1584" y="816"/>
              <a:chExt cx="912" cy="816"/>
            </a:xfrm>
          </p:grpSpPr>
          <p:sp>
            <p:nvSpPr>
              <p:cNvPr id="99372" name="Freeform 142"/>
              <p:cNvSpPr>
                <a:spLocks/>
              </p:cNvSpPr>
              <p:nvPr/>
            </p:nvSpPr>
            <p:spPr bwMode="auto">
              <a:xfrm>
                <a:off x="2352" y="1056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73" name="Freeform 143"/>
              <p:cNvSpPr>
                <a:spLocks/>
              </p:cNvSpPr>
              <p:nvPr/>
            </p:nvSpPr>
            <p:spPr bwMode="auto">
              <a:xfrm>
                <a:off x="2160" y="912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74" name="Freeform 144"/>
              <p:cNvSpPr>
                <a:spLocks/>
              </p:cNvSpPr>
              <p:nvPr/>
            </p:nvSpPr>
            <p:spPr bwMode="auto">
              <a:xfrm>
                <a:off x="1920" y="816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75" name="Freeform 145"/>
              <p:cNvSpPr>
                <a:spLocks/>
              </p:cNvSpPr>
              <p:nvPr/>
            </p:nvSpPr>
            <p:spPr bwMode="auto">
              <a:xfrm>
                <a:off x="1659" y="816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76" name="Freeform 146"/>
              <p:cNvSpPr>
                <a:spLocks/>
              </p:cNvSpPr>
              <p:nvPr/>
            </p:nvSpPr>
            <p:spPr bwMode="auto">
              <a:xfrm>
                <a:off x="1669" y="912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77" name="Freeform 147"/>
              <p:cNvSpPr>
                <a:spLocks/>
              </p:cNvSpPr>
              <p:nvPr/>
            </p:nvSpPr>
            <p:spPr bwMode="auto">
              <a:xfrm>
                <a:off x="2144" y="1152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78" name="Freeform 148"/>
              <p:cNvSpPr>
                <a:spLocks/>
              </p:cNvSpPr>
              <p:nvPr/>
            </p:nvSpPr>
            <p:spPr bwMode="auto">
              <a:xfrm>
                <a:off x="1920" y="1296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79" name="Freeform 149"/>
              <p:cNvSpPr>
                <a:spLocks/>
              </p:cNvSpPr>
              <p:nvPr/>
            </p:nvSpPr>
            <p:spPr bwMode="auto">
              <a:xfrm>
                <a:off x="1728" y="1152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80" name="Freeform 150"/>
              <p:cNvSpPr>
                <a:spLocks/>
              </p:cNvSpPr>
              <p:nvPr/>
            </p:nvSpPr>
            <p:spPr bwMode="auto">
              <a:xfrm>
                <a:off x="1584" y="1008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9362" name="Group 101"/>
            <p:cNvGrpSpPr>
              <a:grpSpLocks/>
            </p:cNvGrpSpPr>
            <p:nvPr/>
          </p:nvGrpSpPr>
          <p:grpSpPr bwMode="auto">
            <a:xfrm>
              <a:off x="1541463" y="2832100"/>
              <a:ext cx="1219200" cy="1090613"/>
              <a:chOff x="1584" y="816"/>
              <a:chExt cx="912" cy="816"/>
            </a:xfrm>
          </p:grpSpPr>
          <p:sp>
            <p:nvSpPr>
              <p:cNvPr id="99363" name="Freeform 102"/>
              <p:cNvSpPr>
                <a:spLocks/>
              </p:cNvSpPr>
              <p:nvPr/>
            </p:nvSpPr>
            <p:spPr bwMode="auto">
              <a:xfrm>
                <a:off x="2352" y="1056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64" name="Freeform 103"/>
              <p:cNvSpPr>
                <a:spLocks/>
              </p:cNvSpPr>
              <p:nvPr/>
            </p:nvSpPr>
            <p:spPr bwMode="auto">
              <a:xfrm>
                <a:off x="2160" y="912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65" name="Freeform 104"/>
              <p:cNvSpPr>
                <a:spLocks/>
              </p:cNvSpPr>
              <p:nvPr/>
            </p:nvSpPr>
            <p:spPr bwMode="auto">
              <a:xfrm>
                <a:off x="1920" y="816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66" name="Freeform 105"/>
              <p:cNvSpPr>
                <a:spLocks/>
              </p:cNvSpPr>
              <p:nvPr/>
            </p:nvSpPr>
            <p:spPr bwMode="auto">
              <a:xfrm>
                <a:off x="1659" y="816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C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67" name="Freeform 106"/>
              <p:cNvSpPr>
                <a:spLocks/>
              </p:cNvSpPr>
              <p:nvPr/>
            </p:nvSpPr>
            <p:spPr bwMode="auto">
              <a:xfrm>
                <a:off x="1669" y="912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C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68" name="Freeform 107"/>
              <p:cNvSpPr>
                <a:spLocks/>
              </p:cNvSpPr>
              <p:nvPr/>
            </p:nvSpPr>
            <p:spPr bwMode="auto">
              <a:xfrm>
                <a:off x="2144" y="1152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C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69" name="Freeform 108"/>
              <p:cNvSpPr>
                <a:spLocks/>
              </p:cNvSpPr>
              <p:nvPr/>
            </p:nvSpPr>
            <p:spPr bwMode="auto">
              <a:xfrm>
                <a:off x="1920" y="1296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70" name="Freeform 109"/>
              <p:cNvSpPr>
                <a:spLocks/>
              </p:cNvSpPr>
              <p:nvPr/>
            </p:nvSpPr>
            <p:spPr bwMode="auto">
              <a:xfrm>
                <a:off x="1728" y="1152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71" name="Freeform 110"/>
              <p:cNvSpPr>
                <a:spLocks/>
              </p:cNvSpPr>
              <p:nvPr/>
            </p:nvSpPr>
            <p:spPr bwMode="auto">
              <a:xfrm>
                <a:off x="1584" y="1008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09595" name="Text Box 5"/>
          <p:cNvSpPr txBox="1">
            <a:spLocks noChangeArrowheads="1"/>
          </p:cNvSpPr>
          <p:nvPr/>
        </p:nvSpPr>
        <p:spPr bwMode="auto">
          <a:xfrm>
            <a:off x="6745288" y="1531938"/>
            <a:ext cx="3151187" cy="13477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All spin on </a:t>
            </a:r>
          </a:p>
          <a:p>
            <a:pPr algn="l"/>
            <a:r>
              <a:rPr lang="en-US"/>
              <a:t>cached copy </a:t>
            </a:r>
          </a:p>
          <a:p>
            <a:pPr algn="l"/>
            <a:r>
              <a:rPr lang="en-US"/>
              <a:t>of Done flag</a:t>
            </a:r>
            <a:endParaRPr lang="en-US" baseline="30000"/>
          </a:p>
        </p:txBody>
      </p:sp>
      <p:sp>
        <p:nvSpPr>
          <p:cNvPr id="99346" name="Rectangle 192"/>
          <p:cNvSpPr>
            <a:spLocks noChangeArrowheads="1"/>
          </p:cNvSpPr>
          <p:nvPr/>
        </p:nvSpPr>
        <p:spPr bwMode="auto">
          <a:xfrm>
            <a:off x="2095500" y="4508500"/>
            <a:ext cx="431800" cy="41910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0</a:t>
            </a:r>
          </a:p>
        </p:txBody>
      </p:sp>
      <p:sp>
        <p:nvSpPr>
          <p:cNvPr id="99347" name="Rectangle 192"/>
          <p:cNvSpPr>
            <a:spLocks noChangeArrowheads="1"/>
          </p:cNvSpPr>
          <p:nvPr/>
        </p:nvSpPr>
        <p:spPr bwMode="auto">
          <a:xfrm>
            <a:off x="3314700" y="3200400"/>
            <a:ext cx="431800" cy="41910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2</a:t>
            </a:r>
          </a:p>
        </p:txBody>
      </p:sp>
      <p:sp>
        <p:nvSpPr>
          <p:cNvPr id="99348" name="Rectangle 192"/>
          <p:cNvSpPr>
            <a:spLocks noChangeArrowheads="1"/>
          </p:cNvSpPr>
          <p:nvPr/>
        </p:nvSpPr>
        <p:spPr bwMode="auto">
          <a:xfrm>
            <a:off x="4521200" y="2057400"/>
            <a:ext cx="431800" cy="41910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2</a:t>
            </a:r>
          </a:p>
        </p:txBody>
      </p:sp>
      <p:sp>
        <p:nvSpPr>
          <p:cNvPr id="99349" name="Rectangle 192"/>
          <p:cNvSpPr>
            <a:spLocks noChangeArrowheads="1"/>
          </p:cNvSpPr>
          <p:nvPr/>
        </p:nvSpPr>
        <p:spPr bwMode="auto">
          <a:xfrm>
            <a:off x="5588000" y="3251200"/>
            <a:ext cx="431800" cy="41910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0</a:t>
            </a:r>
          </a:p>
        </p:txBody>
      </p:sp>
      <p:sp>
        <p:nvSpPr>
          <p:cNvPr id="99350" name="Rectangle 192"/>
          <p:cNvSpPr>
            <a:spLocks noChangeArrowheads="1"/>
          </p:cNvSpPr>
          <p:nvPr/>
        </p:nvSpPr>
        <p:spPr bwMode="auto">
          <a:xfrm>
            <a:off x="3962400" y="4584700"/>
            <a:ext cx="431800" cy="41910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0</a:t>
            </a:r>
          </a:p>
        </p:txBody>
      </p:sp>
      <p:grpSp>
        <p:nvGrpSpPr>
          <p:cNvPr id="10" name="Group 78"/>
          <p:cNvGrpSpPr>
            <a:grpSpLocks/>
          </p:cNvGrpSpPr>
          <p:nvPr/>
        </p:nvGrpSpPr>
        <p:grpSpPr bwMode="auto">
          <a:xfrm>
            <a:off x="5956300" y="2006600"/>
            <a:ext cx="533400" cy="571500"/>
            <a:chOff x="5956300" y="2006600"/>
            <a:chExt cx="533400" cy="571500"/>
          </a:xfrm>
        </p:grpSpPr>
        <p:sp>
          <p:nvSpPr>
            <p:cNvPr id="99353" name="AutoShape 111"/>
            <p:cNvSpPr>
              <a:spLocks noChangeArrowheads="1"/>
            </p:cNvSpPr>
            <p:nvPr/>
          </p:nvSpPr>
          <p:spPr bwMode="auto">
            <a:xfrm>
              <a:off x="5969000" y="2006600"/>
              <a:ext cx="495300" cy="571500"/>
            </a:xfrm>
            <a:prstGeom prst="wedgeRoundRectCallout">
              <a:avLst>
                <a:gd name="adj1" fmla="val -23074"/>
                <a:gd name="adj2" fmla="val 282444"/>
                <a:gd name="adj3" fmla="val 16667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54" name="AutoShape 122"/>
            <p:cNvSpPr>
              <a:spLocks noChangeArrowheads="1"/>
            </p:cNvSpPr>
            <p:nvPr/>
          </p:nvSpPr>
          <p:spPr bwMode="auto">
            <a:xfrm>
              <a:off x="5969000" y="2108200"/>
              <a:ext cx="495300" cy="317500"/>
            </a:xfrm>
            <a:prstGeom prst="wedgeRoundRectCallout">
              <a:avLst>
                <a:gd name="adj1" fmla="val -276926"/>
                <a:gd name="adj2" fmla="val 918000"/>
                <a:gd name="adj3" fmla="val 16667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55" name="AutoShape 140"/>
            <p:cNvSpPr>
              <a:spLocks noChangeArrowheads="1"/>
            </p:cNvSpPr>
            <p:nvPr/>
          </p:nvSpPr>
          <p:spPr bwMode="auto">
            <a:xfrm>
              <a:off x="5969000" y="2095500"/>
              <a:ext cx="495300" cy="419100"/>
            </a:xfrm>
            <a:prstGeom prst="wedgeRoundRectCallout">
              <a:avLst>
                <a:gd name="adj1" fmla="val -430769"/>
                <a:gd name="adj2" fmla="val -110727"/>
                <a:gd name="adj3" fmla="val 16667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56" name="AutoShape 161"/>
            <p:cNvSpPr>
              <a:spLocks noChangeArrowheads="1"/>
            </p:cNvSpPr>
            <p:nvPr/>
          </p:nvSpPr>
          <p:spPr bwMode="auto">
            <a:xfrm>
              <a:off x="5956300" y="2044700"/>
              <a:ext cx="495300" cy="317500"/>
            </a:xfrm>
            <a:prstGeom prst="wedgeRoundRectCallout">
              <a:avLst>
                <a:gd name="adj1" fmla="val -715384"/>
                <a:gd name="adj2" fmla="val 962000"/>
                <a:gd name="adj3" fmla="val 16667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57" name="AutoShape 161"/>
            <p:cNvSpPr>
              <a:spLocks noChangeArrowheads="1"/>
            </p:cNvSpPr>
            <p:nvPr/>
          </p:nvSpPr>
          <p:spPr bwMode="auto">
            <a:xfrm>
              <a:off x="5994400" y="2044700"/>
              <a:ext cx="495300" cy="469900"/>
            </a:xfrm>
            <a:prstGeom prst="wedgeRoundRectCallout">
              <a:avLst>
                <a:gd name="adj1" fmla="val -707694"/>
                <a:gd name="adj2" fmla="val 169028"/>
                <a:gd name="adj3" fmla="val 16667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6959600" y="2971800"/>
            <a:ext cx="1758950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Counter </a:t>
            </a:r>
          </a:p>
          <a:p>
            <a:pPr algn="l"/>
            <a:r>
              <a:rPr lang="en-US"/>
              <a:t>in parent:</a:t>
            </a:r>
          </a:p>
          <a:p>
            <a:pPr algn="l"/>
            <a:r>
              <a:rPr lang="en-US"/>
              <a:t>Num of </a:t>
            </a:r>
          </a:p>
          <a:p>
            <a:pPr algn="l"/>
            <a:r>
              <a:rPr lang="en-US"/>
              <a:t>children </a:t>
            </a:r>
          </a:p>
          <a:p>
            <a:pPr algn="l"/>
            <a:r>
              <a:rPr lang="en-US"/>
              <a:t>that have </a:t>
            </a:r>
          </a:p>
          <a:p>
            <a:pPr algn="l"/>
            <a:r>
              <a:rPr lang="en-US"/>
              <a:t>not </a:t>
            </a:r>
          </a:p>
          <a:p>
            <a:pPr algn="l"/>
            <a:r>
              <a:rPr lang="en-US"/>
              <a:t>arrived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95" grpId="0"/>
      <p:bldP spid="93" grpId="0"/>
      <p:bldP spid="93" grpId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832100" y="6248400"/>
            <a:ext cx="2895600" cy="457200"/>
          </a:xfrm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261100" y="6248400"/>
            <a:ext cx="1905000" cy="457200"/>
          </a:xfrm>
          <a:noFill/>
        </p:spPr>
        <p:txBody>
          <a:bodyPr/>
          <a:lstStyle/>
          <a:p>
            <a:fld id="{6B249CCE-E62C-F54D-BB68-83CABBA0775A}" type="slidenum">
              <a:rPr lang="en-US"/>
              <a:pPr/>
              <a:t>93</a:t>
            </a:fld>
            <a:endParaRPr lang="en-US"/>
          </a:p>
        </p:txBody>
      </p:sp>
      <p:sp>
        <p:nvSpPr>
          <p:cNvPr id="100356" name="Oval 11"/>
          <p:cNvSpPr>
            <a:spLocks noChangeArrowheads="1"/>
          </p:cNvSpPr>
          <p:nvPr/>
        </p:nvSpPr>
        <p:spPr bwMode="auto">
          <a:xfrm>
            <a:off x="4121150" y="1962150"/>
            <a:ext cx="1193800" cy="596900"/>
          </a:xfrm>
          <a:prstGeom prst="ellipse">
            <a:avLst/>
          </a:prstGeom>
          <a:solidFill>
            <a:srgbClr val="CC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100357" name="Oval 8"/>
          <p:cNvSpPr>
            <a:spLocks noChangeArrowheads="1"/>
          </p:cNvSpPr>
          <p:nvPr/>
        </p:nvSpPr>
        <p:spPr bwMode="auto">
          <a:xfrm>
            <a:off x="1701800" y="4425950"/>
            <a:ext cx="1193800" cy="596900"/>
          </a:xfrm>
          <a:prstGeom prst="ellipse">
            <a:avLst/>
          </a:prstGeom>
          <a:solidFill>
            <a:srgbClr val="CC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1003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Static Tree Barrier</a:t>
            </a:r>
          </a:p>
        </p:txBody>
      </p:sp>
      <p:sp>
        <p:nvSpPr>
          <p:cNvPr id="100359" name="Oval 5"/>
          <p:cNvSpPr>
            <a:spLocks noChangeArrowheads="1"/>
          </p:cNvSpPr>
          <p:nvPr/>
        </p:nvSpPr>
        <p:spPr bwMode="auto">
          <a:xfrm>
            <a:off x="2933700" y="3092450"/>
            <a:ext cx="1193800" cy="596900"/>
          </a:xfrm>
          <a:prstGeom prst="ellipse">
            <a:avLst/>
          </a:prstGeom>
          <a:solidFill>
            <a:srgbClr val="CC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100360" name="Line 16"/>
          <p:cNvSpPr>
            <a:spLocks noChangeShapeType="1"/>
          </p:cNvSpPr>
          <p:nvPr/>
        </p:nvSpPr>
        <p:spPr bwMode="auto">
          <a:xfrm flipV="1">
            <a:off x="3848100" y="2514600"/>
            <a:ext cx="53340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361" name="Line 186"/>
          <p:cNvSpPr>
            <a:spLocks noChangeShapeType="1"/>
          </p:cNvSpPr>
          <p:nvPr/>
        </p:nvSpPr>
        <p:spPr bwMode="auto">
          <a:xfrm flipV="1">
            <a:off x="3133725" y="3048000"/>
            <a:ext cx="196850" cy="82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362" name="Line 16"/>
          <p:cNvSpPr>
            <a:spLocks noChangeShapeType="1"/>
          </p:cNvSpPr>
          <p:nvPr/>
        </p:nvSpPr>
        <p:spPr bwMode="auto">
          <a:xfrm flipV="1">
            <a:off x="2590800" y="3632200"/>
            <a:ext cx="660400" cy="876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363" name="Oval 5"/>
          <p:cNvSpPr>
            <a:spLocks noChangeArrowheads="1"/>
          </p:cNvSpPr>
          <p:nvPr/>
        </p:nvSpPr>
        <p:spPr bwMode="auto">
          <a:xfrm>
            <a:off x="3568700" y="4476750"/>
            <a:ext cx="1193800" cy="596900"/>
          </a:xfrm>
          <a:prstGeom prst="ellipse">
            <a:avLst/>
          </a:prstGeom>
          <a:solidFill>
            <a:srgbClr val="CC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100364" name="Line 16"/>
          <p:cNvSpPr>
            <a:spLocks noChangeShapeType="1"/>
          </p:cNvSpPr>
          <p:nvPr/>
        </p:nvSpPr>
        <p:spPr bwMode="auto">
          <a:xfrm flipH="1" flipV="1">
            <a:off x="3759200" y="3670300"/>
            <a:ext cx="279400" cy="812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365" name="Oval 11"/>
          <p:cNvSpPr>
            <a:spLocks noChangeArrowheads="1"/>
          </p:cNvSpPr>
          <p:nvPr/>
        </p:nvSpPr>
        <p:spPr bwMode="auto">
          <a:xfrm>
            <a:off x="5187950" y="3143250"/>
            <a:ext cx="1193800" cy="596900"/>
          </a:xfrm>
          <a:prstGeom prst="ellipse">
            <a:avLst/>
          </a:prstGeom>
          <a:solidFill>
            <a:srgbClr val="CC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100366" name="Line 16"/>
          <p:cNvSpPr>
            <a:spLocks noChangeShapeType="1"/>
          </p:cNvSpPr>
          <p:nvPr/>
        </p:nvSpPr>
        <p:spPr bwMode="auto">
          <a:xfrm flipH="1" flipV="1">
            <a:off x="5080000" y="2489200"/>
            <a:ext cx="520700" cy="66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0367" name="Group 77"/>
          <p:cNvGrpSpPr>
            <a:grpSpLocks/>
          </p:cNvGrpSpPr>
          <p:nvPr/>
        </p:nvGrpSpPr>
        <p:grpSpPr bwMode="auto">
          <a:xfrm>
            <a:off x="5680075" y="1485900"/>
            <a:ext cx="746125" cy="990600"/>
            <a:chOff x="5680075" y="1485900"/>
            <a:chExt cx="746125" cy="990600"/>
          </a:xfrm>
        </p:grpSpPr>
        <p:sp>
          <p:nvSpPr>
            <p:cNvPr id="100448" name="Rectangle 192"/>
            <p:cNvSpPr>
              <a:spLocks noChangeArrowheads="1"/>
            </p:cNvSpPr>
            <p:nvPr/>
          </p:nvSpPr>
          <p:spPr bwMode="auto">
            <a:xfrm>
              <a:off x="5994400" y="2057400"/>
              <a:ext cx="431800" cy="419100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0449" name="Group 173"/>
            <p:cNvGrpSpPr>
              <a:grpSpLocks/>
            </p:cNvGrpSpPr>
            <p:nvPr/>
          </p:nvGrpSpPr>
          <p:grpSpPr bwMode="auto">
            <a:xfrm>
              <a:off x="5680075" y="1485900"/>
              <a:ext cx="606425" cy="787400"/>
              <a:chOff x="1728" y="1008"/>
              <a:chExt cx="1776" cy="2304"/>
            </a:xfrm>
          </p:grpSpPr>
          <p:sp>
            <p:nvSpPr>
              <p:cNvPr id="100450" name="Rectangle 174"/>
              <p:cNvSpPr>
                <a:spLocks noChangeArrowheads="1"/>
              </p:cNvSpPr>
              <p:nvPr/>
            </p:nvSpPr>
            <p:spPr bwMode="auto">
              <a:xfrm>
                <a:off x="3408" y="1248"/>
                <a:ext cx="96" cy="2064"/>
              </a:xfrm>
              <a:prstGeom prst="rect">
                <a:avLst/>
              </a:prstGeom>
              <a:solidFill>
                <a:schemeClr val="tx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51" name="Rectangle 175"/>
              <p:cNvSpPr>
                <a:spLocks noChangeArrowheads="1"/>
              </p:cNvSpPr>
              <p:nvPr/>
            </p:nvSpPr>
            <p:spPr bwMode="auto">
              <a:xfrm>
                <a:off x="2304" y="1248"/>
                <a:ext cx="1152" cy="1152"/>
              </a:xfrm>
              <a:prstGeom prst="rect">
                <a:avLst/>
              </a:prstGeom>
              <a:solidFill>
                <a:srgbClr val="0000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52" name="Line 176"/>
              <p:cNvSpPr>
                <a:spLocks noChangeShapeType="1"/>
              </p:cNvSpPr>
              <p:nvPr/>
            </p:nvSpPr>
            <p:spPr bwMode="auto">
              <a:xfrm flipV="1">
                <a:off x="2304" y="2160"/>
                <a:ext cx="576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53" name="Rectangle 177"/>
              <p:cNvSpPr>
                <a:spLocks noChangeArrowheads="1"/>
              </p:cNvSpPr>
              <p:nvPr/>
            </p:nvSpPr>
            <p:spPr bwMode="auto">
              <a:xfrm>
                <a:off x="1728" y="1008"/>
                <a:ext cx="1152" cy="1152"/>
              </a:xfrm>
              <a:prstGeom prst="rect">
                <a:avLst/>
              </a:prstGeom>
              <a:solidFill>
                <a:srgbClr val="0000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0368" name="Group 76"/>
          <p:cNvGrpSpPr>
            <a:grpSpLocks/>
          </p:cNvGrpSpPr>
          <p:nvPr/>
        </p:nvGrpSpPr>
        <p:grpSpPr bwMode="auto">
          <a:xfrm>
            <a:off x="1490663" y="1549400"/>
            <a:ext cx="5060950" cy="4748213"/>
            <a:chOff x="1490663" y="1549400"/>
            <a:chExt cx="5060950" cy="4748213"/>
          </a:xfrm>
        </p:grpSpPr>
        <p:grpSp>
          <p:nvGrpSpPr>
            <p:cNvPr id="100398" name="Group 101"/>
            <p:cNvGrpSpPr>
              <a:grpSpLocks/>
            </p:cNvGrpSpPr>
            <p:nvPr/>
          </p:nvGrpSpPr>
          <p:grpSpPr bwMode="auto">
            <a:xfrm>
              <a:off x="1490663" y="5130800"/>
              <a:ext cx="1219200" cy="1090613"/>
              <a:chOff x="1584" y="816"/>
              <a:chExt cx="912" cy="816"/>
            </a:xfrm>
          </p:grpSpPr>
          <p:sp>
            <p:nvSpPr>
              <p:cNvPr id="100439" name="Freeform 102"/>
              <p:cNvSpPr>
                <a:spLocks/>
              </p:cNvSpPr>
              <p:nvPr/>
            </p:nvSpPr>
            <p:spPr bwMode="auto">
              <a:xfrm>
                <a:off x="2352" y="1056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40" name="Freeform 103"/>
              <p:cNvSpPr>
                <a:spLocks/>
              </p:cNvSpPr>
              <p:nvPr/>
            </p:nvSpPr>
            <p:spPr bwMode="auto">
              <a:xfrm>
                <a:off x="2160" y="912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41" name="Freeform 104"/>
              <p:cNvSpPr>
                <a:spLocks/>
              </p:cNvSpPr>
              <p:nvPr/>
            </p:nvSpPr>
            <p:spPr bwMode="auto">
              <a:xfrm>
                <a:off x="1920" y="816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42" name="Freeform 105"/>
              <p:cNvSpPr>
                <a:spLocks/>
              </p:cNvSpPr>
              <p:nvPr/>
            </p:nvSpPr>
            <p:spPr bwMode="auto">
              <a:xfrm>
                <a:off x="1659" y="816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FF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43" name="Freeform 106"/>
              <p:cNvSpPr>
                <a:spLocks/>
              </p:cNvSpPr>
              <p:nvPr/>
            </p:nvSpPr>
            <p:spPr bwMode="auto">
              <a:xfrm>
                <a:off x="1669" y="912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44" name="Freeform 107"/>
              <p:cNvSpPr>
                <a:spLocks/>
              </p:cNvSpPr>
              <p:nvPr/>
            </p:nvSpPr>
            <p:spPr bwMode="auto">
              <a:xfrm>
                <a:off x="2144" y="1152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FF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45" name="Freeform 108"/>
              <p:cNvSpPr>
                <a:spLocks/>
              </p:cNvSpPr>
              <p:nvPr/>
            </p:nvSpPr>
            <p:spPr bwMode="auto">
              <a:xfrm>
                <a:off x="1920" y="1296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46" name="Freeform 109"/>
              <p:cNvSpPr>
                <a:spLocks/>
              </p:cNvSpPr>
              <p:nvPr/>
            </p:nvSpPr>
            <p:spPr bwMode="auto">
              <a:xfrm>
                <a:off x="1728" y="1152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47" name="Freeform 110"/>
              <p:cNvSpPr>
                <a:spLocks/>
              </p:cNvSpPr>
              <p:nvPr/>
            </p:nvSpPr>
            <p:spPr bwMode="auto">
              <a:xfrm>
                <a:off x="1584" y="1008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0399" name="Group 112"/>
            <p:cNvGrpSpPr>
              <a:grpSpLocks/>
            </p:cNvGrpSpPr>
            <p:nvPr/>
          </p:nvGrpSpPr>
          <p:grpSpPr bwMode="auto">
            <a:xfrm flipH="1">
              <a:off x="3576638" y="5207000"/>
              <a:ext cx="1219200" cy="1090613"/>
              <a:chOff x="1584" y="816"/>
              <a:chExt cx="912" cy="816"/>
            </a:xfrm>
          </p:grpSpPr>
          <p:sp>
            <p:nvSpPr>
              <p:cNvPr id="100430" name="Freeform 113"/>
              <p:cNvSpPr>
                <a:spLocks/>
              </p:cNvSpPr>
              <p:nvPr/>
            </p:nvSpPr>
            <p:spPr bwMode="auto">
              <a:xfrm>
                <a:off x="2352" y="1056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31" name="Freeform 114"/>
              <p:cNvSpPr>
                <a:spLocks/>
              </p:cNvSpPr>
              <p:nvPr/>
            </p:nvSpPr>
            <p:spPr bwMode="auto">
              <a:xfrm>
                <a:off x="2160" y="912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32" name="Freeform 115"/>
              <p:cNvSpPr>
                <a:spLocks/>
              </p:cNvSpPr>
              <p:nvPr/>
            </p:nvSpPr>
            <p:spPr bwMode="auto">
              <a:xfrm>
                <a:off x="1920" y="816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33" name="Freeform 116"/>
              <p:cNvSpPr>
                <a:spLocks/>
              </p:cNvSpPr>
              <p:nvPr/>
            </p:nvSpPr>
            <p:spPr bwMode="auto">
              <a:xfrm>
                <a:off x="1659" y="816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C0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34" name="Freeform 117"/>
              <p:cNvSpPr>
                <a:spLocks/>
              </p:cNvSpPr>
              <p:nvPr/>
            </p:nvSpPr>
            <p:spPr bwMode="auto">
              <a:xfrm>
                <a:off x="1669" y="912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C0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35" name="Freeform 118"/>
              <p:cNvSpPr>
                <a:spLocks/>
              </p:cNvSpPr>
              <p:nvPr/>
            </p:nvSpPr>
            <p:spPr bwMode="auto">
              <a:xfrm>
                <a:off x="2144" y="1152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C0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36" name="Freeform 119"/>
              <p:cNvSpPr>
                <a:spLocks/>
              </p:cNvSpPr>
              <p:nvPr/>
            </p:nvSpPr>
            <p:spPr bwMode="auto">
              <a:xfrm>
                <a:off x="1920" y="1296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37" name="Freeform 120"/>
              <p:cNvSpPr>
                <a:spLocks/>
              </p:cNvSpPr>
              <p:nvPr/>
            </p:nvSpPr>
            <p:spPr bwMode="auto">
              <a:xfrm>
                <a:off x="1728" y="1152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38" name="Freeform 121"/>
              <p:cNvSpPr>
                <a:spLocks/>
              </p:cNvSpPr>
              <p:nvPr/>
            </p:nvSpPr>
            <p:spPr bwMode="auto">
              <a:xfrm>
                <a:off x="1584" y="1008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0400" name="Group 123"/>
            <p:cNvGrpSpPr>
              <a:grpSpLocks/>
            </p:cNvGrpSpPr>
            <p:nvPr/>
          </p:nvGrpSpPr>
          <p:grpSpPr bwMode="auto">
            <a:xfrm flipH="1">
              <a:off x="2744788" y="1549400"/>
              <a:ext cx="1219200" cy="1090613"/>
              <a:chOff x="1584" y="816"/>
              <a:chExt cx="912" cy="816"/>
            </a:xfrm>
          </p:grpSpPr>
          <p:sp>
            <p:nvSpPr>
              <p:cNvPr id="100421" name="Freeform 124"/>
              <p:cNvSpPr>
                <a:spLocks/>
              </p:cNvSpPr>
              <p:nvPr/>
            </p:nvSpPr>
            <p:spPr bwMode="auto">
              <a:xfrm>
                <a:off x="2352" y="1056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22" name="Freeform 125"/>
              <p:cNvSpPr>
                <a:spLocks/>
              </p:cNvSpPr>
              <p:nvPr/>
            </p:nvSpPr>
            <p:spPr bwMode="auto">
              <a:xfrm>
                <a:off x="2160" y="912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23" name="Freeform 126"/>
              <p:cNvSpPr>
                <a:spLocks/>
              </p:cNvSpPr>
              <p:nvPr/>
            </p:nvSpPr>
            <p:spPr bwMode="auto">
              <a:xfrm>
                <a:off x="1920" y="816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24" name="Freeform 127"/>
              <p:cNvSpPr>
                <a:spLocks/>
              </p:cNvSpPr>
              <p:nvPr/>
            </p:nvSpPr>
            <p:spPr bwMode="auto">
              <a:xfrm>
                <a:off x="1659" y="816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25" name="Freeform 128"/>
              <p:cNvSpPr>
                <a:spLocks/>
              </p:cNvSpPr>
              <p:nvPr/>
            </p:nvSpPr>
            <p:spPr bwMode="auto">
              <a:xfrm>
                <a:off x="1669" y="912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26" name="Freeform 129"/>
              <p:cNvSpPr>
                <a:spLocks/>
              </p:cNvSpPr>
              <p:nvPr/>
            </p:nvSpPr>
            <p:spPr bwMode="auto">
              <a:xfrm>
                <a:off x="2144" y="1152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27" name="Freeform 130"/>
              <p:cNvSpPr>
                <a:spLocks/>
              </p:cNvSpPr>
              <p:nvPr/>
            </p:nvSpPr>
            <p:spPr bwMode="auto">
              <a:xfrm>
                <a:off x="1920" y="1296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28" name="Freeform 131"/>
              <p:cNvSpPr>
                <a:spLocks/>
              </p:cNvSpPr>
              <p:nvPr/>
            </p:nvSpPr>
            <p:spPr bwMode="auto">
              <a:xfrm>
                <a:off x="1728" y="1152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29" name="Freeform 132"/>
              <p:cNvSpPr>
                <a:spLocks/>
              </p:cNvSpPr>
              <p:nvPr/>
            </p:nvSpPr>
            <p:spPr bwMode="auto">
              <a:xfrm>
                <a:off x="1584" y="1008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0401" name="Group 141"/>
            <p:cNvGrpSpPr>
              <a:grpSpLocks/>
            </p:cNvGrpSpPr>
            <p:nvPr/>
          </p:nvGrpSpPr>
          <p:grpSpPr bwMode="auto">
            <a:xfrm>
              <a:off x="5332413" y="3937000"/>
              <a:ext cx="1219200" cy="1090613"/>
              <a:chOff x="1584" y="816"/>
              <a:chExt cx="912" cy="816"/>
            </a:xfrm>
          </p:grpSpPr>
          <p:sp>
            <p:nvSpPr>
              <p:cNvPr id="100412" name="Freeform 142"/>
              <p:cNvSpPr>
                <a:spLocks/>
              </p:cNvSpPr>
              <p:nvPr/>
            </p:nvSpPr>
            <p:spPr bwMode="auto">
              <a:xfrm>
                <a:off x="2352" y="1056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13" name="Freeform 143"/>
              <p:cNvSpPr>
                <a:spLocks/>
              </p:cNvSpPr>
              <p:nvPr/>
            </p:nvSpPr>
            <p:spPr bwMode="auto">
              <a:xfrm>
                <a:off x="2160" y="912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14" name="Freeform 144"/>
              <p:cNvSpPr>
                <a:spLocks/>
              </p:cNvSpPr>
              <p:nvPr/>
            </p:nvSpPr>
            <p:spPr bwMode="auto">
              <a:xfrm>
                <a:off x="1920" y="816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15" name="Freeform 145"/>
              <p:cNvSpPr>
                <a:spLocks/>
              </p:cNvSpPr>
              <p:nvPr/>
            </p:nvSpPr>
            <p:spPr bwMode="auto">
              <a:xfrm>
                <a:off x="1659" y="816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16" name="Freeform 146"/>
              <p:cNvSpPr>
                <a:spLocks/>
              </p:cNvSpPr>
              <p:nvPr/>
            </p:nvSpPr>
            <p:spPr bwMode="auto">
              <a:xfrm>
                <a:off x="1669" y="912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17" name="Freeform 147"/>
              <p:cNvSpPr>
                <a:spLocks/>
              </p:cNvSpPr>
              <p:nvPr/>
            </p:nvSpPr>
            <p:spPr bwMode="auto">
              <a:xfrm>
                <a:off x="2144" y="1152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18" name="Freeform 148"/>
              <p:cNvSpPr>
                <a:spLocks/>
              </p:cNvSpPr>
              <p:nvPr/>
            </p:nvSpPr>
            <p:spPr bwMode="auto">
              <a:xfrm>
                <a:off x="1920" y="1296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19" name="Freeform 149"/>
              <p:cNvSpPr>
                <a:spLocks/>
              </p:cNvSpPr>
              <p:nvPr/>
            </p:nvSpPr>
            <p:spPr bwMode="auto">
              <a:xfrm>
                <a:off x="1728" y="1152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20" name="Freeform 150"/>
              <p:cNvSpPr>
                <a:spLocks/>
              </p:cNvSpPr>
              <p:nvPr/>
            </p:nvSpPr>
            <p:spPr bwMode="auto">
              <a:xfrm>
                <a:off x="1584" y="1008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0402" name="Group 101"/>
            <p:cNvGrpSpPr>
              <a:grpSpLocks/>
            </p:cNvGrpSpPr>
            <p:nvPr/>
          </p:nvGrpSpPr>
          <p:grpSpPr bwMode="auto">
            <a:xfrm>
              <a:off x="1541463" y="2832100"/>
              <a:ext cx="1219200" cy="1090613"/>
              <a:chOff x="1584" y="816"/>
              <a:chExt cx="912" cy="816"/>
            </a:xfrm>
          </p:grpSpPr>
          <p:sp>
            <p:nvSpPr>
              <p:cNvPr id="100403" name="Freeform 102"/>
              <p:cNvSpPr>
                <a:spLocks/>
              </p:cNvSpPr>
              <p:nvPr/>
            </p:nvSpPr>
            <p:spPr bwMode="auto">
              <a:xfrm>
                <a:off x="2352" y="1056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04" name="Freeform 103"/>
              <p:cNvSpPr>
                <a:spLocks/>
              </p:cNvSpPr>
              <p:nvPr/>
            </p:nvSpPr>
            <p:spPr bwMode="auto">
              <a:xfrm>
                <a:off x="2160" y="912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05" name="Freeform 104"/>
              <p:cNvSpPr>
                <a:spLocks/>
              </p:cNvSpPr>
              <p:nvPr/>
            </p:nvSpPr>
            <p:spPr bwMode="auto">
              <a:xfrm>
                <a:off x="1920" y="816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06" name="Freeform 105"/>
              <p:cNvSpPr>
                <a:spLocks/>
              </p:cNvSpPr>
              <p:nvPr/>
            </p:nvSpPr>
            <p:spPr bwMode="auto">
              <a:xfrm>
                <a:off x="1659" y="816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C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07" name="Freeform 106"/>
              <p:cNvSpPr>
                <a:spLocks/>
              </p:cNvSpPr>
              <p:nvPr/>
            </p:nvSpPr>
            <p:spPr bwMode="auto">
              <a:xfrm>
                <a:off x="1669" y="912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C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08" name="Freeform 107"/>
              <p:cNvSpPr>
                <a:spLocks/>
              </p:cNvSpPr>
              <p:nvPr/>
            </p:nvSpPr>
            <p:spPr bwMode="auto">
              <a:xfrm>
                <a:off x="2144" y="1152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C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09" name="Freeform 108"/>
              <p:cNvSpPr>
                <a:spLocks/>
              </p:cNvSpPr>
              <p:nvPr/>
            </p:nvSpPr>
            <p:spPr bwMode="auto">
              <a:xfrm>
                <a:off x="1920" y="1296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10" name="Freeform 109"/>
              <p:cNvSpPr>
                <a:spLocks/>
              </p:cNvSpPr>
              <p:nvPr/>
            </p:nvSpPr>
            <p:spPr bwMode="auto">
              <a:xfrm>
                <a:off x="1728" y="1152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11" name="Freeform 110"/>
              <p:cNvSpPr>
                <a:spLocks/>
              </p:cNvSpPr>
              <p:nvPr/>
            </p:nvSpPr>
            <p:spPr bwMode="auto">
              <a:xfrm>
                <a:off x="1584" y="1008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09595" name="Text Box 5"/>
          <p:cNvSpPr txBox="1">
            <a:spLocks noChangeArrowheads="1"/>
          </p:cNvSpPr>
          <p:nvPr/>
        </p:nvSpPr>
        <p:spPr bwMode="auto">
          <a:xfrm>
            <a:off x="6745288" y="1531938"/>
            <a:ext cx="3151187" cy="13477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All spin on </a:t>
            </a:r>
          </a:p>
          <a:p>
            <a:pPr algn="l"/>
            <a:r>
              <a:rPr lang="en-US"/>
              <a:t>cached copy </a:t>
            </a:r>
          </a:p>
          <a:p>
            <a:pPr algn="l"/>
            <a:r>
              <a:rPr lang="en-US"/>
              <a:t>of Done flag</a:t>
            </a:r>
            <a:endParaRPr lang="en-US" baseline="30000"/>
          </a:p>
        </p:txBody>
      </p:sp>
      <p:sp>
        <p:nvSpPr>
          <p:cNvPr id="100370" name="Rectangle 192"/>
          <p:cNvSpPr>
            <a:spLocks noChangeArrowheads="1"/>
          </p:cNvSpPr>
          <p:nvPr/>
        </p:nvSpPr>
        <p:spPr bwMode="auto">
          <a:xfrm>
            <a:off x="2095500" y="4508500"/>
            <a:ext cx="431800" cy="41910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0</a:t>
            </a:r>
          </a:p>
        </p:txBody>
      </p:sp>
      <p:sp>
        <p:nvSpPr>
          <p:cNvPr id="100371" name="Rectangle 192"/>
          <p:cNvSpPr>
            <a:spLocks noChangeArrowheads="1"/>
          </p:cNvSpPr>
          <p:nvPr/>
        </p:nvSpPr>
        <p:spPr bwMode="auto">
          <a:xfrm>
            <a:off x="3314700" y="3200400"/>
            <a:ext cx="431800" cy="41910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2</a:t>
            </a:r>
          </a:p>
        </p:txBody>
      </p:sp>
      <p:sp>
        <p:nvSpPr>
          <p:cNvPr id="100372" name="Rectangle 192"/>
          <p:cNvSpPr>
            <a:spLocks noChangeArrowheads="1"/>
          </p:cNvSpPr>
          <p:nvPr/>
        </p:nvSpPr>
        <p:spPr bwMode="auto">
          <a:xfrm>
            <a:off x="4521200" y="2057400"/>
            <a:ext cx="431800" cy="41910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2</a:t>
            </a:r>
          </a:p>
        </p:txBody>
      </p:sp>
      <p:sp>
        <p:nvSpPr>
          <p:cNvPr id="100373" name="Rectangle 192"/>
          <p:cNvSpPr>
            <a:spLocks noChangeArrowheads="1"/>
          </p:cNvSpPr>
          <p:nvPr/>
        </p:nvSpPr>
        <p:spPr bwMode="auto">
          <a:xfrm>
            <a:off x="5588000" y="3251200"/>
            <a:ext cx="431800" cy="41910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0</a:t>
            </a:r>
          </a:p>
        </p:txBody>
      </p:sp>
      <p:sp>
        <p:nvSpPr>
          <p:cNvPr id="100374" name="Rectangle 192"/>
          <p:cNvSpPr>
            <a:spLocks noChangeArrowheads="1"/>
          </p:cNvSpPr>
          <p:nvPr/>
        </p:nvSpPr>
        <p:spPr bwMode="auto">
          <a:xfrm>
            <a:off x="3962400" y="4584700"/>
            <a:ext cx="431800" cy="41910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0</a:t>
            </a:r>
          </a:p>
        </p:txBody>
      </p:sp>
      <p:sp>
        <p:nvSpPr>
          <p:cNvPr id="86" name="Lightning Bolt 85"/>
          <p:cNvSpPr>
            <a:spLocks noChangeArrowheads="1"/>
          </p:cNvSpPr>
          <p:nvPr/>
        </p:nvSpPr>
        <p:spPr bwMode="auto">
          <a:xfrm rot="-6874339">
            <a:off x="2098675" y="3609975"/>
            <a:ext cx="1403350" cy="1911350"/>
          </a:xfrm>
          <a:prstGeom prst="lightningBolt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Rectangle 192"/>
          <p:cNvSpPr>
            <a:spLocks noChangeArrowheads="1"/>
          </p:cNvSpPr>
          <p:nvPr/>
        </p:nvSpPr>
        <p:spPr bwMode="auto">
          <a:xfrm>
            <a:off x="3314700" y="3187700"/>
            <a:ext cx="431800" cy="41910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1</a:t>
            </a:r>
          </a:p>
        </p:txBody>
      </p:sp>
      <p:sp>
        <p:nvSpPr>
          <p:cNvPr id="92" name="Lightning Bolt 91"/>
          <p:cNvSpPr>
            <a:spLocks noChangeArrowheads="1"/>
          </p:cNvSpPr>
          <p:nvPr/>
        </p:nvSpPr>
        <p:spPr bwMode="auto">
          <a:xfrm rot="-8557410">
            <a:off x="3314700" y="4225925"/>
            <a:ext cx="1689100" cy="730250"/>
          </a:xfrm>
          <a:prstGeom prst="lightningBolt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ectangle 192"/>
          <p:cNvSpPr>
            <a:spLocks noChangeArrowheads="1"/>
          </p:cNvSpPr>
          <p:nvPr/>
        </p:nvSpPr>
        <p:spPr bwMode="auto">
          <a:xfrm>
            <a:off x="3314700" y="3200400"/>
            <a:ext cx="431800" cy="41910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0</a:t>
            </a:r>
          </a:p>
        </p:txBody>
      </p:sp>
      <p:sp>
        <p:nvSpPr>
          <p:cNvPr id="95" name="Lightning Bolt 94"/>
          <p:cNvSpPr>
            <a:spLocks noChangeArrowheads="1"/>
          </p:cNvSpPr>
          <p:nvPr/>
        </p:nvSpPr>
        <p:spPr bwMode="auto">
          <a:xfrm rot="-5732267">
            <a:off x="3042444" y="1689894"/>
            <a:ext cx="573088" cy="2120900"/>
          </a:xfrm>
          <a:prstGeom prst="lightningBolt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Rectangle 192"/>
          <p:cNvSpPr>
            <a:spLocks noChangeArrowheads="1"/>
          </p:cNvSpPr>
          <p:nvPr/>
        </p:nvSpPr>
        <p:spPr bwMode="auto">
          <a:xfrm>
            <a:off x="4508500" y="2057400"/>
            <a:ext cx="431800" cy="41910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1</a:t>
            </a:r>
          </a:p>
        </p:txBody>
      </p:sp>
      <p:sp>
        <p:nvSpPr>
          <p:cNvPr id="98" name="Lightning Bolt 97"/>
          <p:cNvSpPr>
            <a:spLocks noChangeArrowheads="1"/>
          </p:cNvSpPr>
          <p:nvPr/>
        </p:nvSpPr>
        <p:spPr bwMode="auto">
          <a:xfrm rot="-8557410">
            <a:off x="4775200" y="3057525"/>
            <a:ext cx="1689100" cy="730250"/>
          </a:xfrm>
          <a:prstGeom prst="lightningBolt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Rectangle 192"/>
          <p:cNvSpPr>
            <a:spLocks noChangeArrowheads="1"/>
          </p:cNvSpPr>
          <p:nvPr/>
        </p:nvSpPr>
        <p:spPr bwMode="auto">
          <a:xfrm>
            <a:off x="4521200" y="2057400"/>
            <a:ext cx="431800" cy="41910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0</a:t>
            </a:r>
          </a:p>
        </p:txBody>
      </p:sp>
      <p:sp>
        <p:nvSpPr>
          <p:cNvPr id="100" name="Lightning Bolt 99"/>
          <p:cNvSpPr>
            <a:spLocks noChangeArrowheads="1"/>
          </p:cNvSpPr>
          <p:nvPr/>
        </p:nvSpPr>
        <p:spPr bwMode="auto">
          <a:xfrm rot="-4084749">
            <a:off x="4541044" y="775494"/>
            <a:ext cx="509587" cy="2378075"/>
          </a:xfrm>
          <a:prstGeom prst="lightningBolt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5692775" y="1485900"/>
            <a:ext cx="746125" cy="990600"/>
            <a:chOff x="5680075" y="1485900"/>
            <a:chExt cx="746125" cy="990600"/>
          </a:xfrm>
        </p:grpSpPr>
        <p:sp>
          <p:nvSpPr>
            <p:cNvPr id="100392" name="Rectangle 192"/>
            <p:cNvSpPr>
              <a:spLocks noChangeArrowheads="1"/>
            </p:cNvSpPr>
            <p:nvPr/>
          </p:nvSpPr>
          <p:spPr bwMode="auto">
            <a:xfrm>
              <a:off x="5994400" y="2057400"/>
              <a:ext cx="431800" cy="419100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0393" name="Group 173"/>
            <p:cNvGrpSpPr>
              <a:grpSpLocks/>
            </p:cNvGrpSpPr>
            <p:nvPr/>
          </p:nvGrpSpPr>
          <p:grpSpPr bwMode="auto">
            <a:xfrm>
              <a:off x="5680080" y="1485900"/>
              <a:ext cx="606430" cy="787400"/>
              <a:chOff x="1728" y="1008"/>
              <a:chExt cx="1776" cy="2304"/>
            </a:xfrm>
          </p:grpSpPr>
          <p:sp>
            <p:nvSpPr>
              <p:cNvPr id="100394" name="Rectangle 174"/>
              <p:cNvSpPr>
                <a:spLocks noChangeArrowheads="1"/>
              </p:cNvSpPr>
              <p:nvPr/>
            </p:nvSpPr>
            <p:spPr bwMode="auto">
              <a:xfrm>
                <a:off x="3408" y="1248"/>
                <a:ext cx="96" cy="2064"/>
              </a:xfrm>
              <a:prstGeom prst="rect">
                <a:avLst/>
              </a:prstGeom>
              <a:solidFill>
                <a:schemeClr val="tx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395" name="Rectangle 175"/>
              <p:cNvSpPr>
                <a:spLocks noChangeArrowheads="1"/>
              </p:cNvSpPr>
              <p:nvPr/>
            </p:nvSpPr>
            <p:spPr bwMode="auto">
              <a:xfrm>
                <a:off x="2304" y="1248"/>
                <a:ext cx="1152" cy="1152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396" name="Line 176"/>
              <p:cNvSpPr>
                <a:spLocks noChangeShapeType="1"/>
              </p:cNvSpPr>
              <p:nvPr/>
            </p:nvSpPr>
            <p:spPr bwMode="auto">
              <a:xfrm flipV="1">
                <a:off x="2304" y="2160"/>
                <a:ext cx="576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397" name="Rectangle 177"/>
              <p:cNvSpPr>
                <a:spLocks noChangeArrowheads="1"/>
              </p:cNvSpPr>
              <p:nvPr/>
            </p:nvSpPr>
            <p:spPr bwMode="auto">
              <a:xfrm>
                <a:off x="1728" y="1008"/>
                <a:ext cx="1152" cy="1152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2" name="Group 107"/>
          <p:cNvGrpSpPr>
            <a:grpSpLocks/>
          </p:cNvGrpSpPr>
          <p:nvPr/>
        </p:nvGrpSpPr>
        <p:grpSpPr bwMode="auto">
          <a:xfrm>
            <a:off x="5956300" y="2006600"/>
            <a:ext cx="533400" cy="571500"/>
            <a:chOff x="5956300" y="2006600"/>
            <a:chExt cx="533400" cy="571500"/>
          </a:xfrm>
        </p:grpSpPr>
        <p:sp>
          <p:nvSpPr>
            <p:cNvPr id="100387" name="AutoShape 111"/>
            <p:cNvSpPr>
              <a:spLocks noChangeArrowheads="1"/>
            </p:cNvSpPr>
            <p:nvPr/>
          </p:nvSpPr>
          <p:spPr bwMode="auto">
            <a:xfrm>
              <a:off x="5969000" y="2006600"/>
              <a:ext cx="495300" cy="571500"/>
            </a:xfrm>
            <a:prstGeom prst="wedgeRoundRectCallout">
              <a:avLst>
                <a:gd name="adj1" fmla="val -23074"/>
                <a:gd name="adj2" fmla="val 282444"/>
                <a:gd name="adj3" fmla="val 16667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88" name="AutoShape 122"/>
            <p:cNvSpPr>
              <a:spLocks noChangeArrowheads="1"/>
            </p:cNvSpPr>
            <p:nvPr/>
          </p:nvSpPr>
          <p:spPr bwMode="auto">
            <a:xfrm>
              <a:off x="5969000" y="2108200"/>
              <a:ext cx="495300" cy="317500"/>
            </a:xfrm>
            <a:prstGeom prst="wedgeRoundRectCallout">
              <a:avLst>
                <a:gd name="adj1" fmla="val -276926"/>
                <a:gd name="adj2" fmla="val 918000"/>
                <a:gd name="adj3" fmla="val 16667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89" name="AutoShape 140"/>
            <p:cNvSpPr>
              <a:spLocks noChangeArrowheads="1"/>
            </p:cNvSpPr>
            <p:nvPr/>
          </p:nvSpPr>
          <p:spPr bwMode="auto">
            <a:xfrm>
              <a:off x="5969000" y="2095500"/>
              <a:ext cx="495300" cy="419100"/>
            </a:xfrm>
            <a:prstGeom prst="wedgeRoundRectCallout">
              <a:avLst>
                <a:gd name="adj1" fmla="val -430769"/>
                <a:gd name="adj2" fmla="val -110727"/>
                <a:gd name="adj3" fmla="val 16667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90" name="AutoShape 161"/>
            <p:cNvSpPr>
              <a:spLocks noChangeArrowheads="1"/>
            </p:cNvSpPr>
            <p:nvPr/>
          </p:nvSpPr>
          <p:spPr bwMode="auto">
            <a:xfrm>
              <a:off x="5956300" y="2044700"/>
              <a:ext cx="495300" cy="317500"/>
            </a:xfrm>
            <a:prstGeom prst="wedgeRoundRectCallout">
              <a:avLst>
                <a:gd name="adj1" fmla="val -715384"/>
                <a:gd name="adj2" fmla="val 962000"/>
                <a:gd name="adj3" fmla="val 16667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91" name="AutoShape 161"/>
            <p:cNvSpPr>
              <a:spLocks noChangeArrowheads="1"/>
            </p:cNvSpPr>
            <p:nvPr/>
          </p:nvSpPr>
          <p:spPr bwMode="auto">
            <a:xfrm>
              <a:off x="5994400" y="2044700"/>
              <a:ext cx="495300" cy="469900"/>
            </a:xfrm>
            <a:prstGeom prst="wedgeRoundRectCallout">
              <a:avLst>
                <a:gd name="adj1" fmla="val -707694"/>
                <a:gd name="adj2" fmla="val 169028"/>
                <a:gd name="adj3" fmla="val 16667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4" name="Text Box 5"/>
          <p:cNvSpPr txBox="1">
            <a:spLocks noChangeArrowheads="1"/>
          </p:cNvSpPr>
          <p:nvPr/>
        </p:nvSpPr>
        <p:spPr bwMode="auto">
          <a:xfrm>
            <a:off x="6618288" y="1633538"/>
            <a:ext cx="3151187" cy="13477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All detect </a:t>
            </a:r>
          </a:p>
          <a:p>
            <a:pPr algn="l"/>
            <a:r>
              <a:rPr lang="en-US"/>
              <a:t>change in </a:t>
            </a:r>
          </a:p>
          <a:p>
            <a:pPr algn="l"/>
            <a:r>
              <a:rPr lang="en-US"/>
              <a:t>Done flag</a:t>
            </a:r>
            <a:endParaRPr lang="en-US" baseline="30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95" grpId="0"/>
      <p:bldP spid="86" grpId="0" animBg="1"/>
      <p:bldP spid="87" grpId="0" animBg="1"/>
      <p:bldP spid="92" grpId="0" animBg="1"/>
      <p:bldP spid="92" grpId="1" animBg="1"/>
      <p:bldP spid="94" grpId="0" animBg="1"/>
      <p:bldP spid="94" grpId="1" animBg="1"/>
      <p:bldP spid="95" grpId="0" animBg="1"/>
      <p:bldP spid="96" grpId="0" animBg="1"/>
      <p:bldP spid="98" grpId="0" animBg="1"/>
      <p:bldP spid="99" grpId="0" animBg="1"/>
      <p:bldP spid="100" grpId="0" animBg="1"/>
      <p:bldP spid="114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1013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5A6DB12-ED8B-1443-9A18-0D6947C4C52E}" type="slidenum">
              <a:rPr lang="en-US"/>
              <a:pPr/>
              <a:t>94</a:t>
            </a:fld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Remarks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Very little cache traffic</a:t>
            </a:r>
          </a:p>
          <a:p>
            <a:r>
              <a:rPr lang="en-US"/>
              <a:t>Minimal space overhead</a:t>
            </a:r>
          </a:p>
          <a:p>
            <a:r>
              <a:rPr lang="en-US"/>
              <a:t>Can be laid out optimally on NUMA</a:t>
            </a:r>
          </a:p>
          <a:p>
            <a:pPr lvl="1"/>
            <a:r>
              <a:rPr lang="en-US"/>
              <a:t>Instead of Done bit, notification must be performed by passing sense down the static tree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65" charset="0"/>
              </a:rPr>
              <a:t>Art of Multiprocessor Programming</a:t>
            </a:r>
          </a:p>
        </p:txBody>
      </p:sp>
      <p:sp>
        <p:nvSpPr>
          <p:cNvPr id="11059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E457114-8B55-E24C-901F-0B2C8412E264}" type="slidenum">
              <a:rPr lang="en-US"/>
              <a:pPr/>
              <a:t>95</a:t>
            </a:fld>
            <a:endParaRPr lang="en-US"/>
          </a:p>
        </p:txBody>
      </p:sp>
      <p:sp>
        <p:nvSpPr>
          <p:cNvPr id="110596" name="Rectangle 2"/>
          <p:cNvSpPr>
            <a:spLocks noChangeArrowheads="1"/>
          </p:cNvSpPr>
          <p:nvPr/>
        </p:nvSpPr>
        <p:spPr bwMode="auto">
          <a:xfrm>
            <a:off x="0" y="0"/>
            <a:ext cx="9144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b="0">
                <a:solidFill>
                  <a:schemeClr val="tx1"/>
                </a:solidFill>
                <a:hlinkClick r:id="rId3"/>
              </a:rPr>
              <a:t>  </a:t>
            </a:r>
            <a:r>
              <a:rPr lang="en-US" sz="1800" b="0">
                <a:solidFill>
                  <a:schemeClr val="tx1"/>
                </a:solidFill>
              </a:rPr>
              <a:t> </a:t>
            </a:r>
            <a:r>
              <a:rPr lang="en-US" b="0">
                <a:solidFill>
                  <a:schemeClr val="tx1"/>
                </a:solidFill>
              </a:rPr>
              <a:t>        </a:t>
            </a:r>
            <a:br>
              <a:rPr lang="en-US" b="0">
                <a:solidFill>
                  <a:schemeClr val="tx1"/>
                </a:solidFill>
              </a:rPr>
            </a:br>
            <a:r>
              <a:rPr lang="en-US" b="0">
                <a:solidFill>
                  <a:schemeClr val="tx1"/>
                </a:solidFill>
              </a:rPr>
              <a:t>This work is licensed under a </a:t>
            </a:r>
            <a:r>
              <a:rPr lang="en-US" b="0">
                <a:solidFill>
                  <a:schemeClr val="tx1"/>
                </a:solidFill>
                <a:hlinkClick r:id="rId3"/>
              </a:rPr>
              <a:t>Creative Commons Attribution-ShareAlike 2.5 License</a:t>
            </a:r>
            <a:r>
              <a:rPr lang="en-US" b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110597" name="Picture 3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563" y="46038"/>
            <a:ext cx="838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598" name="Rectangle 4"/>
          <p:cNvSpPr>
            <a:spLocks noChangeArrowheads="1"/>
          </p:cNvSpPr>
          <p:nvPr/>
        </p:nvSpPr>
        <p:spPr bwMode="auto">
          <a:xfrm>
            <a:off x="684213" y="1341438"/>
            <a:ext cx="77724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lnSpc>
                <a:spcPct val="80000"/>
              </a:lnSpc>
              <a:buFontTx/>
              <a:buChar char="•"/>
            </a:pPr>
            <a:r>
              <a:rPr lang="en-US" sz="1800">
                <a:solidFill>
                  <a:schemeClr val="tx1"/>
                </a:solidFill>
                <a:latin typeface="Lucida Sans" pitchFamily="-65" charset="0"/>
              </a:rPr>
              <a:t>You are free</a:t>
            </a:r>
            <a:r>
              <a:rPr lang="en-US" sz="1800" b="0">
                <a:solidFill>
                  <a:schemeClr val="tx1"/>
                </a:solidFill>
                <a:latin typeface="Lucida Sans" pitchFamily="-65" charset="0"/>
              </a:rPr>
              <a:t>:</a:t>
            </a:r>
          </a:p>
          <a:p>
            <a:pPr marL="742950" lvl="1" indent="-285750" algn="l">
              <a:lnSpc>
                <a:spcPct val="80000"/>
              </a:lnSpc>
              <a:buFontTx/>
              <a:buChar char="–"/>
            </a:pPr>
            <a:r>
              <a:rPr lang="en-US" sz="1800">
                <a:solidFill>
                  <a:schemeClr val="tx1"/>
                </a:solidFill>
                <a:latin typeface="Lucida Sans" pitchFamily="-65" charset="0"/>
              </a:rPr>
              <a:t>to Share</a:t>
            </a:r>
            <a:r>
              <a:rPr lang="en-US" sz="1800" b="0">
                <a:solidFill>
                  <a:schemeClr val="tx1"/>
                </a:solidFill>
                <a:latin typeface="Lucida Sans" pitchFamily="-65" charset="0"/>
              </a:rPr>
              <a:t> — to copy, distribute and transmit the work </a:t>
            </a:r>
          </a:p>
          <a:p>
            <a:pPr marL="742950" lvl="1" indent="-285750" algn="l">
              <a:lnSpc>
                <a:spcPct val="80000"/>
              </a:lnSpc>
              <a:buFontTx/>
              <a:buChar char="–"/>
            </a:pPr>
            <a:r>
              <a:rPr lang="en-US" sz="1800">
                <a:solidFill>
                  <a:schemeClr val="tx1"/>
                </a:solidFill>
                <a:latin typeface="Lucida Sans" pitchFamily="-65" charset="0"/>
              </a:rPr>
              <a:t>to Remix</a:t>
            </a:r>
            <a:r>
              <a:rPr lang="en-US" sz="1800" b="0">
                <a:solidFill>
                  <a:schemeClr val="tx1"/>
                </a:solidFill>
                <a:latin typeface="Lucida Sans" pitchFamily="-65" charset="0"/>
              </a:rPr>
              <a:t> — to adapt the work </a:t>
            </a:r>
          </a:p>
          <a:p>
            <a:pPr marL="342900" indent="-342900" algn="l">
              <a:lnSpc>
                <a:spcPct val="80000"/>
              </a:lnSpc>
              <a:buFontTx/>
              <a:buChar char="•"/>
            </a:pPr>
            <a:r>
              <a:rPr lang="en-US" sz="1800">
                <a:solidFill>
                  <a:schemeClr val="tx1"/>
                </a:solidFill>
                <a:latin typeface="Lucida Sans" pitchFamily="-65" charset="0"/>
              </a:rPr>
              <a:t>Under the following conditions</a:t>
            </a:r>
            <a:r>
              <a:rPr lang="en-US" sz="1800" b="0">
                <a:solidFill>
                  <a:schemeClr val="tx1"/>
                </a:solidFill>
                <a:latin typeface="Lucida Sans" pitchFamily="-65" charset="0"/>
              </a:rPr>
              <a:t>:</a:t>
            </a:r>
          </a:p>
          <a:p>
            <a:pPr marL="742950" lvl="1" indent="-285750" algn="l">
              <a:lnSpc>
                <a:spcPct val="80000"/>
              </a:lnSpc>
              <a:buFontTx/>
              <a:buChar char="–"/>
            </a:pPr>
            <a:r>
              <a:rPr lang="en-US" sz="1800">
                <a:solidFill>
                  <a:schemeClr val="tx1"/>
                </a:solidFill>
                <a:latin typeface="Lucida Sans" pitchFamily="-65" charset="0"/>
              </a:rPr>
              <a:t>Attribution</a:t>
            </a:r>
            <a:r>
              <a:rPr lang="en-US" sz="1800" b="0">
                <a:solidFill>
                  <a:schemeClr val="tx1"/>
                </a:solidFill>
                <a:latin typeface="Lucida Sans" pitchFamily="-65" charset="0"/>
              </a:rPr>
              <a:t>. You must attribute the work to “The Art of Multiprocessor Programming” (but not in any way that suggests that the authors endorse you or your use of the work). </a:t>
            </a:r>
          </a:p>
          <a:p>
            <a:pPr marL="742950" lvl="1" indent="-285750" algn="l">
              <a:lnSpc>
                <a:spcPct val="80000"/>
              </a:lnSpc>
              <a:buFontTx/>
              <a:buChar char="–"/>
            </a:pPr>
            <a:r>
              <a:rPr lang="en-US" sz="1800">
                <a:solidFill>
                  <a:schemeClr val="tx1"/>
                </a:solidFill>
                <a:latin typeface="Lucida Sans" pitchFamily="-65" charset="0"/>
              </a:rPr>
              <a:t>Share Alike</a:t>
            </a:r>
            <a:r>
              <a:rPr lang="en-US" sz="1800" b="0">
                <a:solidFill>
                  <a:schemeClr val="tx1"/>
                </a:solidFill>
                <a:latin typeface="Lucida Sans" pitchFamily="-65" charset="0"/>
              </a:rPr>
              <a:t>. If you alter, transform, or build upon this work, you may distribute the resulting work only under the same, similar or a compatible license. </a:t>
            </a:r>
          </a:p>
          <a:p>
            <a:pPr marL="342900" indent="-342900" algn="l">
              <a:lnSpc>
                <a:spcPct val="80000"/>
              </a:lnSpc>
              <a:buFontTx/>
              <a:buChar char="•"/>
            </a:pPr>
            <a:r>
              <a:rPr lang="en-US" sz="1800" b="0">
                <a:solidFill>
                  <a:schemeClr val="tx1"/>
                </a:solidFill>
                <a:latin typeface="Lucida Sans" pitchFamily="-65" charset="0"/>
              </a:rPr>
              <a:t>For any reuse or distribution, you must make clear to others the license terms of this work. The best way to do this is with a link to</a:t>
            </a:r>
          </a:p>
          <a:p>
            <a:pPr marL="742950" lvl="1" indent="-285750" algn="l">
              <a:lnSpc>
                <a:spcPct val="80000"/>
              </a:lnSpc>
              <a:buFontTx/>
              <a:buChar char="–"/>
            </a:pPr>
            <a:r>
              <a:rPr lang="en-US" sz="1800" b="0">
                <a:solidFill>
                  <a:schemeClr val="tx1"/>
                </a:solidFill>
                <a:latin typeface="Lucida Sans" pitchFamily="-65" charset="0"/>
              </a:rPr>
              <a:t>http://creativecommons.org/licenses/by-sa/3.0/. </a:t>
            </a:r>
          </a:p>
          <a:p>
            <a:pPr marL="342900" indent="-342900" algn="l">
              <a:lnSpc>
                <a:spcPct val="80000"/>
              </a:lnSpc>
              <a:buFontTx/>
              <a:buChar char="•"/>
            </a:pPr>
            <a:r>
              <a:rPr lang="en-US" sz="1800" b="0">
                <a:solidFill>
                  <a:schemeClr val="tx1"/>
                </a:solidFill>
                <a:latin typeface="Lucida Sans" pitchFamily="-65" charset="0"/>
              </a:rPr>
              <a:t>Any of the above conditions can be waived if you get permission from the copyright holder. </a:t>
            </a:r>
          </a:p>
          <a:p>
            <a:pPr marL="342900" indent="-342900" algn="l">
              <a:lnSpc>
                <a:spcPct val="80000"/>
              </a:lnSpc>
              <a:buFontTx/>
              <a:buChar char="•"/>
            </a:pPr>
            <a:r>
              <a:rPr lang="en-US" sz="1800" b="0">
                <a:solidFill>
                  <a:schemeClr val="tx1"/>
                </a:solidFill>
                <a:latin typeface="Lucida Sans" pitchFamily="-65" charset="0"/>
              </a:rPr>
              <a:t>Nothing in this license impairs or restricts the author's moral rights. </a:t>
            </a:r>
          </a:p>
          <a:p>
            <a:pPr marL="342900" indent="-342900" algn="l">
              <a:lnSpc>
                <a:spcPct val="80000"/>
              </a:lnSpc>
              <a:buFontTx/>
              <a:buChar char="•"/>
            </a:pPr>
            <a:endParaRPr lang="en-US" sz="1800" b="0">
              <a:solidFill>
                <a:schemeClr val="tx1"/>
              </a:solidFill>
              <a:latin typeface="Lucida Sans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14095</TotalTime>
  <Words>5851</Words>
  <Application>Microsoft Macintosh PowerPoint</Application>
  <PresentationFormat>Overhead</PresentationFormat>
  <Paragraphs>1288</Paragraphs>
  <Slides>95</Slides>
  <Notes>95</Notes>
  <HiddenSlides>24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96" baseType="lpstr">
      <vt:lpstr>Blank Presentation</vt:lpstr>
      <vt:lpstr>Barrier Synchronization</vt:lpstr>
      <vt:lpstr>Simple Video Game</vt:lpstr>
      <vt:lpstr>Simple Video Game</vt:lpstr>
      <vt:lpstr>Simple Video Game</vt:lpstr>
      <vt:lpstr>Two-Phase Rendering</vt:lpstr>
      <vt:lpstr>Two-Phase Rendering</vt:lpstr>
      <vt:lpstr>Two-Phase Rendering</vt:lpstr>
      <vt:lpstr>Synchronization Problems</vt:lpstr>
      <vt:lpstr>Ideal Parallel Computation</vt:lpstr>
      <vt:lpstr>Ideal Parallel Computation</vt:lpstr>
      <vt:lpstr>Real-Life Parallel Computation</vt:lpstr>
      <vt:lpstr>Real-Life Parallel Computation</vt:lpstr>
      <vt:lpstr>Barrier Synchronization</vt:lpstr>
      <vt:lpstr>Barrier Synchronization</vt:lpstr>
      <vt:lpstr>Barrier Synchronization</vt:lpstr>
      <vt:lpstr>Why Do We Care?</vt:lpstr>
      <vt:lpstr>Duality</vt:lpstr>
      <vt:lpstr>Example: Parallel Prefix</vt:lpstr>
      <vt:lpstr>Parallel Prefix</vt:lpstr>
      <vt:lpstr>Parallel Prefix: Phase 1</vt:lpstr>
      <vt:lpstr>Parallel Prefix: Phase 2</vt:lpstr>
      <vt:lpstr>Parallel Prefix</vt:lpstr>
      <vt:lpstr>Prefix</vt:lpstr>
      <vt:lpstr>Prefix</vt:lpstr>
      <vt:lpstr>Prefix</vt:lpstr>
      <vt:lpstr>Prefix</vt:lpstr>
      <vt:lpstr>Prefix</vt:lpstr>
      <vt:lpstr>Where Do the Barriers Go?</vt:lpstr>
      <vt:lpstr>Where Do the Barriers Go?</vt:lpstr>
      <vt:lpstr>Where Do the Barriers Go?</vt:lpstr>
      <vt:lpstr>Where Do the Barriers Go?</vt:lpstr>
      <vt:lpstr>Where Do the Barriers Go?</vt:lpstr>
      <vt:lpstr>Barrier Implementations</vt:lpstr>
      <vt:lpstr>Barriers</vt:lpstr>
      <vt:lpstr>Barriers</vt:lpstr>
      <vt:lpstr>Barriers</vt:lpstr>
      <vt:lpstr>Barriers</vt:lpstr>
      <vt:lpstr>Barriers</vt:lpstr>
      <vt:lpstr>Barriers</vt:lpstr>
      <vt:lpstr>Barriers</vt:lpstr>
      <vt:lpstr>Barriers</vt:lpstr>
      <vt:lpstr>Reuse</vt:lpstr>
      <vt:lpstr>Barriers</vt:lpstr>
      <vt:lpstr>Barriers</vt:lpstr>
      <vt:lpstr>Barriers</vt:lpstr>
      <vt:lpstr>Barriers</vt:lpstr>
      <vt:lpstr>Uh-Oh</vt:lpstr>
      <vt:lpstr>Basic Problem</vt:lpstr>
      <vt:lpstr>Sense-Reversing Barriers</vt:lpstr>
      <vt:lpstr>Sense-Reversing Barriers</vt:lpstr>
      <vt:lpstr>Sense-Reversing Barriers</vt:lpstr>
      <vt:lpstr>Sense-Reversing Barriers</vt:lpstr>
      <vt:lpstr>Sense-Reversing Barriers</vt:lpstr>
      <vt:lpstr>Sense-Reversing Barriers</vt:lpstr>
      <vt:lpstr>Sense-Reversing Barriers</vt:lpstr>
      <vt:lpstr>Combining Tree Barriers</vt:lpstr>
      <vt:lpstr>Combining Tree Barriers</vt:lpstr>
      <vt:lpstr>Combining Tree Barrier</vt:lpstr>
      <vt:lpstr>Combining Tree Barrier</vt:lpstr>
      <vt:lpstr>Combining Tree Barrier</vt:lpstr>
      <vt:lpstr>Combining Tree Barrier</vt:lpstr>
      <vt:lpstr>Combining Tree Barrier</vt:lpstr>
      <vt:lpstr>Combining Tree Barrier</vt:lpstr>
      <vt:lpstr>Combining Tree Barrier</vt:lpstr>
      <vt:lpstr>Combining Tree Barrier</vt:lpstr>
      <vt:lpstr>Remarks</vt:lpstr>
      <vt:lpstr>Tournament Tree Barrier</vt:lpstr>
      <vt:lpstr>Tournament Tree Barriers</vt:lpstr>
      <vt:lpstr>Tournament Tree Barriers</vt:lpstr>
      <vt:lpstr>Tournament Tree Barriers</vt:lpstr>
      <vt:lpstr>Tournament Tree Barriers</vt:lpstr>
      <vt:lpstr>Tournament Tree Barriers</vt:lpstr>
      <vt:lpstr>Tournament Tree Barriers</vt:lpstr>
      <vt:lpstr>Tournament Tree Barriers</vt:lpstr>
      <vt:lpstr>Tournament Tree Barriers</vt:lpstr>
      <vt:lpstr>Tournament Barrier</vt:lpstr>
      <vt:lpstr>Tournament Barrier</vt:lpstr>
      <vt:lpstr>Tournament Barrier</vt:lpstr>
      <vt:lpstr>Tournament Barrier</vt:lpstr>
      <vt:lpstr>Tournament Barrier</vt:lpstr>
      <vt:lpstr>Tournament Barrier</vt:lpstr>
      <vt:lpstr>Tournament Barrier</vt:lpstr>
      <vt:lpstr>Tournament Barrier</vt:lpstr>
      <vt:lpstr>Tournament Barrier</vt:lpstr>
      <vt:lpstr>Tournament Barrier</vt:lpstr>
      <vt:lpstr>Tournament Barrier</vt:lpstr>
      <vt:lpstr>Tournament Barrier</vt:lpstr>
      <vt:lpstr>Tournament Barrier</vt:lpstr>
      <vt:lpstr>Tournament Barrier</vt:lpstr>
      <vt:lpstr>Remarks</vt:lpstr>
      <vt:lpstr>Which is best for Multicore? </vt:lpstr>
      <vt:lpstr>Static Tree Barrier</vt:lpstr>
      <vt:lpstr>Static Tree Barrier</vt:lpstr>
      <vt:lpstr>Remarks</vt:lpstr>
      <vt:lpstr>Slide 95</vt:lpstr>
    </vt:vector>
  </TitlesOfParts>
  <Company>Brown University &amp; Tel Aviv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Multiprocessor Synchronization</dc:title>
  <dc:creator>Maurice Herlihy &amp; Nir Shavit</dc:creator>
  <cp:lastModifiedBy>Hai Zhou</cp:lastModifiedBy>
  <cp:revision>248</cp:revision>
  <cp:lastPrinted>1999-06-08T19:53:37Z</cp:lastPrinted>
  <dcterms:created xsi:type="dcterms:W3CDTF">2013-11-26T19:23:30Z</dcterms:created>
  <dcterms:modified xsi:type="dcterms:W3CDTF">2013-11-26T21:52:27Z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iveCommons_Licensed">
    <vt:bool>true</vt:bool>
  </property>
  <property fmtid="{D5CDD505-2E9C-101B-9397-08002B2CF9AE}" pid="3" name="CreativeCommons_LicenseURL">
    <vt:lpwstr>http://creativecommons.org/licenses/by/2.5/</vt:lpwstr>
  </property>
  <property fmtid="{D5CDD505-2E9C-101B-9397-08002B2CF9AE}" pid="4" name="CreativeCommons_Derivatives">
    <vt:lpwstr>Yes</vt:lpwstr>
  </property>
  <property fmtid="{D5CDD505-2E9C-101B-9397-08002B2CF9AE}" pid="5" name="CreativeCommons_CommercialUse">
    <vt:lpwstr>Yes</vt:lpwstr>
  </property>
  <property fmtid="{D5CDD505-2E9C-101B-9397-08002B2CF9AE}" pid="6" name="CreativeCommons_Jurisdiction">
    <vt:lpwstr/>
  </property>
</Properties>
</file>