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AAD54A-7FC5-4D76-ABFE-8052D3F6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F16F68-E2B6-421C-AC37-73E9E6CE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42E4C7-67A3-4FAA-9653-C77E202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647CC1-B44F-4D4F-89FE-93B0FE1A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BAEB0F-8F7C-4412-B6D2-8A5A0DEB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7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36B1F-D473-461D-B3ED-24D441EE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B6A241-3C8E-448C-BA2F-6DC086D1D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0B6F81-EE2D-49F6-A1C4-841C2B73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2F03D-96F1-4B56-92F4-5B0DDF6C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4D6261-A371-4365-BC86-75D0A41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5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140A25-FA9A-420A-B5B2-5A7C1AB2E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5B5563-FB10-4C82-BAB6-082CDA65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FEEC9E-D125-4D8C-A62E-A9084A60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07B50-CED8-47B0-AA45-F9B06BA3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C18E86-B5AB-4AE4-85F4-D85C7B5C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8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70ED8-D37C-4F1A-942A-27F2B810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1ADE60-2509-4877-A98D-5673FF36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B122FC-C42A-4A92-8C4C-D9FB77E0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DABA6-74A3-4972-BCCD-5B0DD77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A22BD0-6F35-43B9-903B-C0F679A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80E02-BB29-4697-94C7-4819A312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5CBF53-976F-4C64-B6D7-83F943AE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B109B5-7BA6-410E-B077-DB33D21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5A159F-6DFC-44FA-A150-9B5DBA9B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42F07-E3CE-4345-A470-D3E1C7AA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69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C32CE-A383-4D0D-9279-95E64228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2131BC-463E-4B81-81D2-1076A3DE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7A9310-8C32-49BE-954B-EF9A4AE35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8E88B2-46D4-43C2-8B8E-651B7B67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754401-C58E-4BC5-BA87-D412C0E7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C6E892-3261-43BE-A5A3-9425DD44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2BC27-CB4A-40EB-9C5C-59BD4318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97C4B7-E7F3-4B86-94CB-24E4797D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1F8365-DD54-4139-86A2-1EF9772E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B87B6-C263-4914-941F-2C8FCB82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82764A-B541-4FFD-9D31-5015AB1F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2B77F9-DC1B-49E4-A870-81C0FA47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0CACBE-63F6-45F0-B08D-D981099A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9CC248-D8FC-4AF8-9F3B-0BEAE9CF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6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0652-4967-4210-92FF-47A3804E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68EE9F-927F-4F52-A262-478737C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AF38A7-4433-45E3-A099-92C2433A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9B17ED-98DB-4FC7-9C14-1C69E020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2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27066C9-7453-4E93-8ABE-D8EF081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0B7356-C12B-405D-9788-E7198F3F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E109B6-15EF-4784-A70F-CE5EC19D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1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0B5D0-C5AE-4C7C-A328-91C69DB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A0E210-6FE1-4070-959D-DEAFCDB9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6913FE-EA8C-4FAA-8194-A1A5C1AF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9AAFB7-FEFA-4C9B-961B-14968603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6378AE-1227-4B54-89BE-AC2EADDE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FBBCED-86B7-403D-8346-CF212517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74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4474C-5831-40E3-A4DF-90283E0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54D163B-6338-4D2B-97BE-9FB111AB7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69E82D-248F-4455-BCFB-405A4582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1FD8D5-A48C-4D9F-A565-0EB0A5A5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B26635-D41C-43EC-81AE-3238B23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81EA3D-26FE-4093-AA43-83B90ED5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0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952A1D-C265-49DD-8154-EAE19C8D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E3986D-3AE6-4AEF-9BF5-B045C39A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35F3CB-8583-4F09-83DB-1C8E44579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433F-448E-4721-8E0C-5D5210AE9D2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55A56-08F8-4F85-B525-61AE14FC4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76047B-2001-4FE6-9584-92D289E2C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4ECF-BB7E-42CD-9956-69ECABFEC2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1BCA64FA-EBBF-4FE9-BE97-70C1A1D02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1022211"/>
            <a:ext cx="4810125" cy="48101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DE4E8F-7277-4766-89FF-492810A22EAC}"/>
              </a:ext>
            </a:extLst>
          </p:cNvPr>
          <p:cNvSpPr txBox="1"/>
          <p:nvPr/>
        </p:nvSpPr>
        <p:spPr>
          <a:xfrm>
            <a:off x="371475" y="314325"/>
            <a:ext cx="196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/>
              <a:t>largrid.jl</a:t>
            </a:r>
            <a:endParaRPr lang="it-IT" sz="4000" b="1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B34FF63-8E78-46F9-B7EF-65F6DE003C33}"/>
              </a:ext>
            </a:extLst>
          </p:cNvPr>
          <p:cNvGrpSpPr/>
          <p:nvPr/>
        </p:nvGrpSpPr>
        <p:grpSpPr>
          <a:xfrm>
            <a:off x="0" y="6267450"/>
            <a:ext cx="12192000" cy="590550"/>
            <a:chOff x="0" y="6267450"/>
            <a:chExt cx="12192000" cy="590550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AE11DE93-E2BC-4B9B-B589-E208C133A334}"/>
                </a:ext>
              </a:extLst>
            </p:cNvPr>
            <p:cNvGrpSpPr/>
            <p:nvPr/>
          </p:nvGrpSpPr>
          <p:grpSpPr>
            <a:xfrm>
              <a:off x="0" y="6267450"/>
              <a:ext cx="12192000" cy="590550"/>
              <a:chOff x="0" y="6267450"/>
              <a:chExt cx="12192000" cy="590550"/>
            </a:xfrm>
          </p:grpSpPr>
          <p:grpSp>
            <p:nvGrpSpPr>
              <p:cNvPr id="5" name="Gruppo 4">
                <a:extLst>
                  <a:ext uri="{FF2B5EF4-FFF2-40B4-BE49-F238E27FC236}">
                    <a16:creationId xmlns:a16="http://schemas.microsoft.com/office/drawing/2014/main" id="{5CA5FD0D-629B-428E-B0DB-F8ABCCB11D33}"/>
                  </a:ext>
                </a:extLst>
              </p:cNvPr>
              <p:cNvGrpSpPr/>
              <p:nvPr/>
            </p:nvGrpSpPr>
            <p:grpSpPr>
              <a:xfrm>
                <a:off x="0" y="6267450"/>
                <a:ext cx="12192000" cy="590550"/>
                <a:chOff x="0" y="6267450"/>
                <a:chExt cx="12192000" cy="590550"/>
              </a:xfrm>
            </p:grpSpPr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7F2C6684-E903-46B5-AC2B-4DE1C29D6113}"/>
                    </a:ext>
                  </a:extLst>
                </p:cNvPr>
                <p:cNvSpPr/>
                <p:nvPr/>
              </p:nvSpPr>
              <p:spPr>
                <a:xfrm>
                  <a:off x="0" y="6267450"/>
                  <a:ext cx="12192000" cy="59055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026" name="Picture 2" descr="ROMA TRE prova TFA SOSTEGNO preselettiva - &quot;Origine&quot; PREPARAZIONE CONCORSI  SCUOLA">
                  <a:extLst>
                    <a:ext uri="{FF2B5EF4-FFF2-40B4-BE49-F238E27FC236}">
                      <a16:creationId xmlns:a16="http://schemas.microsoft.com/office/drawing/2014/main" id="{A63FF1E0-6061-4DC2-9A31-9F443053CB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36449" y="6343650"/>
                  <a:ext cx="771471" cy="435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899B6C2-BE96-49BA-8B79-D852C2ADC7E7}"/>
                  </a:ext>
                </a:extLst>
              </p:cNvPr>
              <p:cNvSpPr txBox="1"/>
              <p:nvPr/>
            </p:nvSpPr>
            <p:spPr>
              <a:xfrm>
                <a:off x="371475" y="6381176"/>
                <a:ext cx="3885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solidFill>
                      <a:schemeClr val="bg1"/>
                    </a:solidFill>
                  </a:rPr>
                  <a:t>LAR </a:t>
                </a:r>
                <a:r>
                  <a:rPr lang="it-IT" sz="1400" dirty="0" err="1">
                    <a:solidFill>
                      <a:schemeClr val="bg1"/>
                    </a:solidFill>
                  </a:rPr>
                  <a:t>cuboids</a:t>
                </a:r>
                <a:r>
                  <a:rPr lang="it-IT" sz="1400" dirty="0">
                    <a:solidFill>
                      <a:schemeClr val="bg1"/>
                    </a:solidFill>
                  </a:rPr>
                  <a:t> &amp; </a:t>
                </a:r>
                <a:r>
                  <a:rPr lang="it-IT" sz="1400" dirty="0" err="1">
                    <a:solidFill>
                      <a:schemeClr val="bg1"/>
                    </a:solidFill>
                  </a:rPr>
                  <a:t>simplices</a:t>
                </a:r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32FBD5E-9E4A-4CB8-8881-F7359420C740}"/>
                </a:ext>
              </a:extLst>
            </p:cNvPr>
            <p:cNvSpPr txBox="1"/>
            <p:nvPr/>
          </p:nvSpPr>
          <p:spPr>
            <a:xfrm>
              <a:off x="3661431" y="6407645"/>
              <a:ext cx="5543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Alessandro Dell’Oste, Maurizio Brini, Manuel Granchelli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4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CFC93BC0-40F8-4373-8A30-CA56CA0A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2281237"/>
            <a:ext cx="3057525" cy="22955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6CB165-4B6A-4654-A5B9-2A67D73B6226}"/>
              </a:ext>
            </a:extLst>
          </p:cNvPr>
          <p:cNvSpPr txBox="1"/>
          <p:nvPr/>
        </p:nvSpPr>
        <p:spPr>
          <a:xfrm>
            <a:off x="371475" y="314325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/>
              <a:t>simplexn.jl</a:t>
            </a:r>
            <a:endParaRPr lang="it-IT" sz="4000" b="1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C2C4B772-4298-47B1-8A52-51FF82B9D738}"/>
              </a:ext>
            </a:extLst>
          </p:cNvPr>
          <p:cNvGrpSpPr/>
          <p:nvPr/>
        </p:nvGrpSpPr>
        <p:grpSpPr>
          <a:xfrm>
            <a:off x="0" y="6267450"/>
            <a:ext cx="12192000" cy="590550"/>
            <a:chOff x="0" y="6267450"/>
            <a:chExt cx="12192000" cy="590550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A250D49-16F7-4F68-9F10-CF63C0815444}"/>
                </a:ext>
              </a:extLst>
            </p:cNvPr>
            <p:cNvGrpSpPr/>
            <p:nvPr/>
          </p:nvGrpSpPr>
          <p:grpSpPr>
            <a:xfrm>
              <a:off x="0" y="6267450"/>
              <a:ext cx="12192000" cy="590550"/>
              <a:chOff x="0" y="6267450"/>
              <a:chExt cx="12192000" cy="590550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6D6972C9-6634-4E60-B765-BCCEE528F06F}"/>
                  </a:ext>
                </a:extLst>
              </p:cNvPr>
              <p:cNvGrpSpPr/>
              <p:nvPr/>
            </p:nvGrpSpPr>
            <p:grpSpPr>
              <a:xfrm>
                <a:off x="0" y="6267450"/>
                <a:ext cx="12192000" cy="590550"/>
                <a:chOff x="0" y="6267450"/>
                <a:chExt cx="12192000" cy="590550"/>
              </a:xfrm>
            </p:grpSpPr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9F7FD41D-4D06-42C6-9114-969BBC18C3D1}"/>
                    </a:ext>
                  </a:extLst>
                </p:cNvPr>
                <p:cNvSpPr/>
                <p:nvPr/>
              </p:nvSpPr>
              <p:spPr>
                <a:xfrm>
                  <a:off x="0" y="6267450"/>
                  <a:ext cx="12192000" cy="59055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26" name="Picture 2" descr="ROMA TRE prova TFA SOSTEGNO preselettiva - &quot;Origine&quot; PREPARAZIONE CONCORSI  SCUOLA">
                  <a:extLst>
                    <a:ext uri="{FF2B5EF4-FFF2-40B4-BE49-F238E27FC236}">
                      <a16:creationId xmlns:a16="http://schemas.microsoft.com/office/drawing/2014/main" id="{5F41E52A-F47B-43D0-BACA-E9B9918EEA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36449" y="6343650"/>
                  <a:ext cx="771471" cy="435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EADAF0F-BA67-4887-AEEE-3DFC57BE75A8}"/>
                  </a:ext>
                </a:extLst>
              </p:cNvPr>
              <p:cNvSpPr txBox="1"/>
              <p:nvPr/>
            </p:nvSpPr>
            <p:spPr>
              <a:xfrm>
                <a:off x="371475" y="6381176"/>
                <a:ext cx="3885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solidFill>
                      <a:schemeClr val="bg1"/>
                    </a:solidFill>
                  </a:rPr>
                  <a:t>LAR </a:t>
                </a:r>
                <a:r>
                  <a:rPr lang="it-IT" sz="1400" dirty="0" err="1">
                    <a:solidFill>
                      <a:schemeClr val="bg1"/>
                    </a:solidFill>
                  </a:rPr>
                  <a:t>cuboids</a:t>
                </a:r>
                <a:r>
                  <a:rPr lang="it-IT" sz="1400" dirty="0">
                    <a:solidFill>
                      <a:schemeClr val="bg1"/>
                    </a:solidFill>
                  </a:rPr>
                  <a:t> &amp; </a:t>
                </a:r>
                <a:r>
                  <a:rPr lang="it-IT" sz="1400" dirty="0" err="1">
                    <a:solidFill>
                      <a:schemeClr val="bg1"/>
                    </a:solidFill>
                  </a:rPr>
                  <a:t>simplices</a:t>
                </a:r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FFBB31BC-BE79-416E-9C67-EA8727D20309}"/>
                </a:ext>
              </a:extLst>
            </p:cNvPr>
            <p:cNvSpPr txBox="1"/>
            <p:nvPr/>
          </p:nvSpPr>
          <p:spPr>
            <a:xfrm>
              <a:off x="3661431" y="6407645"/>
              <a:ext cx="5543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Alessandro Dell’Oste, Maurizio Brini, Manuel Granchelli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0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FF3670-FF12-4772-9ED4-6CAE94EF1BA2}"/>
              </a:ext>
            </a:extLst>
          </p:cNvPr>
          <p:cNvSpPr txBox="1"/>
          <p:nvPr/>
        </p:nvSpPr>
        <p:spPr>
          <a:xfrm>
            <a:off x="371475" y="314325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FFF33D-52A0-4C61-BA62-4403E0478578}"/>
              </a:ext>
            </a:extLst>
          </p:cNvPr>
          <p:cNvSpPr txBox="1"/>
          <p:nvPr/>
        </p:nvSpPr>
        <p:spPr>
          <a:xfrm>
            <a:off x="438150" y="1266189"/>
            <a:ext cx="130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largid.jl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877771-7E4B-44B3-9915-DA3FAB082234}"/>
              </a:ext>
            </a:extLst>
          </p:cNvPr>
          <p:cNvSpPr txBox="1"/>
          <p:nvPr/>
        </p:nvSpPr>
        <p:spPr>
          <a:xfrm>
            <a:off x="5507740" y="1266189"/>
            <a:ext cx="179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simplexn.jl</a:t>
            </a:r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BCAA23-9A77-4877-AB0C-FA507ABD0689}"/>
              </a:ext>
            </a:extLst>
          </p:cNvPr>
          <p:cNvSpPr txBox="1"/>
          <p:nvPr/>
        </p:nvSpPr>
        <p:spPr>
          <a:xfrm>
            <a:off x="438150" y="1891451"/>
            <a:ext cx="4983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simplex(n, </a:t>
            </a:r>
            <a:r>
              <a:rPr lang="en-US" dirty="0" err="1"/>
              <a:t>fullmodel</a:t>
            </a:r>
            <a:r>
              <a:rPr lang="en-US" dirty="0"/>
              <a:t>=false)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extrudeSimplicial</a:t>
            </a:r>
            <a:r>
              <a:rPr lang="it-IT" dirty="0"/>
              <a:t>(model::</a:t>
            </a:r>
            <a:r>
              <a:rPr lang="it-IT" dirty="0" err="1"/>
              <a:t>Lar.LAR</a:t>
            </a:r>
            <a:r>
              <a:rPr lang="it-IT" dirty="0"/>
              <a:t>, pattern)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simplexGrid</a:t>
            </a:r>
            <a:r>
              <a:rPr lang="it-IT" dirty="0"/>
              <a:t>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simplexFacets</a:t>
            </a:r>
            <a:r>
              <a:rPr lang="it-IT" dirty="0"/>
              <a:t>(</a:t>
            </a:r>
            <a:r>
              <a:rPr lang="it-IT" dirty="0" err="1"/>
              <a:t>simplices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8877E5-27C1-438A-8C22-A41598CE40B3}"/>
              </a:ext>
            </a:extLst>
          </p:cNvPr>
          <p:cNvSpPr txBox="1"/>
          <p:nvPr/>
        </p:nvSpPr>
        <p:spPr>
          <a:xfrm>
            <a:off x="5507740" y="1891451"/>
            <a:ext cx="66992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function</a:t>
            </a:r>
            <a:r>
              <a:rPr lang="it-IT" dirty="0"/>
              <a:t> INSR(f)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grid</a:t>
            </a:r>
            <a:r>
              <a:rPr lang="it-IT" dirty="0"/>
              <a:t>(</a:t>
            </a:r>
            <a:r>
              <a:rPr lang="it-IT" dirty="0" err="1"/>
              <a:t>sequence</a:t>
            </a:r>
            <a:r>
              <a:rPr lang="it-IT" dirty="0"/>
              <a:t>...)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qn</a:t>
            </a:r>
            <a:r>
              <a:rPr lang="it-IT" dirty="0"/>
              <a:t>(n::Int)</a:t>
            </a:r>
          </a:p>
          <a:p>
            <a:r>
              <a:rPr lang="it-IT" dirty="0" err="1"/>
              <a:t>function</a:t>
            </a:r>
            <a:r>
              <a:rPr lang="it-IT" dirty="0"/>
              <a:t> grid_0(n::Int)::Array{Int64,2}</a:t>
            </a:r>
          </a:p>
          <a:p>
            <a:r>
              <a:rPr lang="it-IT" dirty="0" err="1"/>
              <a:t>function</a:t>
            </a:r>
            <a:r>
              <a:rPr lang="it-IT" dirty="0"/>
              <a:t> grid_1(n)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larGrid</a:t>
            </a:r>
            <a:r>
              <a:rPr lang="it-IT" dirty="0"/>
              <a:t>(n::Int)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cart</a:t>
            </a:r>
            <a:r>
              <a:rPr lang="it-IT" dirty="0"/>
              <a:t>(</a:t>
            </a:r>
            <a:r>
              <a:rPr lang="it-IT" dirty="0" err="1"/>
              <a:t>args</a:t>
            </a:r>
            <a:r>
              <a:rPr lang="it-IT" dirty="0"/>
              <a:t>)::Array{Tuple,1}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larVertProd</a:t>
            </a:r>
            <a:r>
              <a:rPr lang="it-IT" dirty="0"/>
              <a:t>(</a:t>
            </a:r>
            <a:r>
              <a:rPr lang="it-IT" dirty="0" err="1"/>
              <a:t>vertLists</a:t>
            </a:r>
            <a:r>
              <a:rPr lang="it-IT" dirty="0"/>
              <a:t>::Array{Array{Int64,2},1})::Array{Int64,2}</a:t>
            </a:r>
          </a:p>
          <a:p>
            <a:r>
              <a:rPr lang="en-US" dirty="0"/>
              <a:t>function index2addr( shape::Array{Int64,2} 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larCellProd</a:t>
            </a:r>
            <a:r>
              <a:rPr lang="it-IT" dirty="0"/>
              <a:t>(</a:t>
            </a:r>
            <a:r>
              <a:rPr lang="it-IT" dirty="0" err="1"/>
              <a:t>cellLists</a:t>
            </a:r>
            <a:r>
              <a:rPr lang="it-IT" dirty="0"/>
              <a:t>::Array{Cells,1})::</a:t>
            </a:r>
            <a:r>
              <a:rPr lang="it-IT" dirty="0" err="1"/>
              <a:t>Cells</a:t>
            </a:r>
            <a:endParaRPr lang="it-IT" dirty="0"/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filterByOrder</a:t>
            </a:r>
            <a:r>
              <a:rPr lang="it-IT" dirty="0"/>
              <a:t>(n::Int)Array{Array{Array{Int8,1},1},1}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larGridSkeleton</a:t>
            </a:r>
            <a:r>
              <a:rPr lang="it-IT" dirty="0"/>
              <a:t>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larImageVerts</a:t>
            </a:r>
            <a:r>
              <a:rPr lang="it-IT" dirty="0"/>
              <a:t>( </a:t>
            </a:r>
            <a:r>
              <a:rPr lang="it-IT" dirty="0" err="1"/>
              <a:t>shape</a:t>
            </a:r>
            <a:r>
              <a:rPr lang="it-IT" dirty="0"/>
              <a:t>::Array{Int,1} )::Array{Int64,2}</a:t>
            </a:r>
          </a:p>
          <a:p>
            <a:r>
              <a:rPr lang="en-US" dirty="0"/>
              <a:t>function </a:t>
            </a:r>
            <a:r>
              <a:rPr lang="en-US" dirty="0" err="1"/>
              <a:t>cuboidGrid</a:t>
            </a:r>
            <a:r>
              <a:rPr lang="en-US" dirty="0"/>
              <a:t>( shape, filled=false )</a:t>
            </a:r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larModelProduct</a:t>
            </a:r>
            <a:r>
              <a:rPr lang="it-IT" dirty="0"/>
              <a:t>( </a:t>
            </a:r>
            <a:r>
              <a:rPr lang="it-IT" dirty="0" err="1"/>
              <a:t>modelOne</a:t>
            </a:r>
            <a:r>
              <a:rPr lang="it-IT" dirty="0"/>
              <a:t>, </a:t>
            </a:r>
            <a:r>
              <a:rPr lang="it-IT" dirty="0" err="1"/>
              <a:t>modelTwo</a:t>
            </a:r>
            <a:r>
              <a:rPr lang="it-IT" dirty="0"/>
              <a:t> )</a:t>
            </a:r>
          </a:p>
          <a:p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35DC403-794D-48C9-855C-162C3B62780B}"/>
              </a:ext>
            </a:extLst>
          </p:cNvPr>
          <p:cNvGrpSpPr/>
          <p:nvPr/>
        </p:nvGrpSpPr>
        <p:grpSpPr>
          <a:xfrm>
            <a:off x="0" y="6267450"/>
            <a:ext cx="12192000" cy="590550"/>
            <a:chOff x="0" y="6267450"/>
            <a:chExt cx="12192000" cy="590550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97C96DF5-F13F-42C0-B029-507B72D8C24B}"/>
                </a:ext>
              </a:extLst>
            </p:cNvPr>
            <p:cNvGrpSpPr/>
            <p:nvPr/>
          </p:nvGrpSpPr>
          <p:grpSpPr>
            <a:xfrm>
              <a:off x="0" y="6267450"/>
              <a:ext cx="12192000" cy="590550"/>
              <a:chOff x="0" y="6267450"/>
              <a:chExt cx="12192000" cy="590550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E96EE2F4-3770-4A9D-ADAE-E3A3EB3C72F4}"/>
                  </a:ext>
                </a:extLst>
              </p:cNvPr>
              <p:cNvGrpSpPr/>
              <p:nvPr/>
            </p:nvGrpSpPr>
            <p:grpSpPr>
              <a:xfrm>
                <a:off x="0" y="6267450"/>
                <a:ext cx="12192000" cy="590550"/>
                <a:chOff x="0" y="6267450"/>
                <a:chExt cx="12192000" cy="590550"/>
              </a:xfrm>
            </p:grpSpPr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5D869F2D-BBAB-4498-8EBD-DA0D1F48C245}"/>
                    </a:ext>
                  </a:extLst>
                </p:cNvPr>
                <p:cNvSpPr/>
                <p:nvPr/>
              </p:nvSpPr>
              <p:spPr>
                <a:xfrm>
                  <a:off x="0" y="6267450"/>
                  <a:ext cx="12192000" cy="59055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25" name="Picture 2" descr="ROMA TRE prova TFA SOSTEGNO preselettiva - &quot;Origine&quot; PREPARAZIONE CONCORSI  SCUOLA">
                  <a:extLst>
                    <a:ext uri="{FF2B5EF4-FFF2-40B4-BE49-F238E27FC236}">
                      <a16:creationId xmlns:a16="http://schemas.microsoft.com/office/drawing/2014/main" id="{9D984AC5-9A88-4F05-B0F2-FB356740DF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36449" y="6343650"/>
                  <a:ext cx="771471" cy="435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29154481-D3C0-4EA6-91A2-D53F56F23651}"/>
                  </a:ext>
                </a:extLst>
              </p:cNvPr>
              <p:cNvSpPr txBox="1"/>
              <p:nvPr/>
            </p:nvSpPr>
            <p:spPr>
              <a:xfrm>
                <a:off x="371475" y="6381176"/>
                <a:ext cx="3885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solidFill>
                      <a:schemeClr val="bg1"/>
                    </a:solidFill>
                  </a:rPr>
                  <a:t>LAR </a:t>
                </a:r>
                <a:r>
                  <a:rPr lang="it-IT" sz="1400" dirty="0" err="1">
                    <a:solidFill>
                      <a:schemeClr val="bg1"/>
                    </a:solidFill>
                  </a:rPr>
                  <a:t>cuboids</a:t>
                </a:r>
                <a:r>
                  <a:rPr lang="it-IT" sz="1400" dirty="0">
                    <a:solidFill>
                      <a:schemeClr val="bg1"/>
                    </a:solidFill>
                  </a:rPr>
                  <a:t> &amp; </a:t>
                </a:r>
                <a:r>
                  <a:rPr lang="it-IT" sz="1400" dirty="0" err="1">
                    <a:solidFill>
                      <a:schemeClr val="bg1"/>
                    </a:solidFill>
                  </a:rPr>
                  <a:t>simplices</a:t>
                </a:r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021E7FC-DC1F-4DB9-B5A1-2B55EC7E613F}"/>
                </a:ext>
              </a:extLst>
            </p:cNvPr>
            <p:cNvSpPr txBox="1"/>
            <p:nvPr/>
          </p:nvSpPr>
          <p:spPr>
            <a:xfrm>
              <a:off x="3661431" y="6407645"/>
              <a:ext cx="5543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Alessandro Dell’Oste, Maurizio Brini, Manuel Granchelli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108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DELL'OSTE</dc:creator>
  <cp:lastModifiedBy>ALESSANDRO DELL'OSTE</cp:lastModifiedBy>
  <cp:revision>2</cp:revision>
  <dcterms:created xsi:type="dcterms:W3CDTF">2022-04-28T10:52:53Z</dcterms:created>
  <dcterms:modified xsi:type="dcterms:W3CDTF">2022-04-28T12:23:29Z</dcterms:modified>
</cp:coreProperties>
</file>