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
  </p:notesMasterIdLst>
  <p:sldIdLst>
    <p:sldId id="272" r:id="rId2"/>
    <p:sldId id="275" r:id="rId3"/>
    <p:sldId id="27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72583" autoAdjust="0"/>
  </p:normalViewPr>
  <p:slideViewPr>
    <p:cSldViewPr snapToGrid="0">
      <p:cViewPr varScale="1">
        <p:scale>
          <a:sx n="83" d="100"/>
          <a:sy n="83" d="100"/>
        </p:scale>
        <p:origin x="161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7/13/2018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my name is Andrew Deloucas and I am an incoming first-year Ph.D. student at Harvard University. I’m presenting on behalf of the Classical Language </a:t>
            </a:r>
            <a:r>
              <a:rPr lang="en-US" dirty="0" err="1"/>
              <a:t>ToolKit</a:t>
            </a:r>
            <a:r>
              <a:rPr lang="en-US" dirty="0"/>
              <a:t>, or CLTK for short.</a:t>
            </a:r>
          </a:p>
          <a:p>
            <a:endParaRPr lang="en-US" dirty="0"/>
          </a:p>
          <a:p>
            <a:r>
              <a:rPr lang="en-US" dirty="0"/>
              <a:t>My project for this year’s Google Summer of Code is titled “The Road to CDLI’s Corpora Integration into CLTK: an Undertaking”. </a:t>
            </a:r>
          </a:p>
          <a:p>
            <a:endParaRPr lang="en-US" dirty="0"/>
          </a:p>
          <a:p>
            <a:r>
              <a:rPr lang="en-US" dirty="0"/>
              <a:t>This project focuses on the use of Python, Natural Language Processing (or NLP), and the Study of the Ancient World, specifically the language of Akkadian, an ancient Semitic language spoken and written in the Middle East for over three thousand years. </a:t>
            </a:r>
          </a:p>
          <a:p>
            <a:endParaRPr lang="en-US" dirty="0"/>
          </a:p>
          <a:p>
            <a:r>
              <a:rPr lang="en-US" dirty="0"/>
              <a:t>Akkadian may be familiar to you through the Epic of Gilgamesh, Code of Hammurabi (pictured), the existence of Pythagorean Triples one thousand years before Pythagoras was born, and calculating the planet Jupiter’s trajectory using techniques previously thought invented only in Oxford during the 15</a:t>
            </a:r>
            <a:r>
              <a:rPr lang="en-US" baseline="30000" dirty="0"/>
              <a:t>th</a:t>
            </a:r>
            <a:r>
              <a:rPr lang="en-US" dirty="0"/>
              <a:t> century AD.</a:t>
            </a:r>
          </a:p>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CLTK is a free and open-source Python package that offers natural language processing (NLP) support for the languages of Ancient, Classical, and Medieval Eurasia.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example languages outside of Latin, Greek or Akkadian include Javanese, Coptic, Marathi, Old Norse, </a:t>
            </a:r>
            <a:r>
              <a:rPr lang="en-US" dirty="0" err="1"/>
              <a:t>Pali</a:t>
            </a:r>
            <a:r>
              <a:rPr lang="en-US" dirty="0"/>
              <a:t> and French.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goals of this community are 1) </a:t>
            </a:r>
            <a:r>
              <a:rPr lang="en-US" sz="1200" b="0" i="0" u="none" strike="noStrike" kern="1200" dirty="0">
                <a:solidFill>
                  <a:schemeClr val="tx1"/>
                </a:solidFill>
                <a:effectLst/>
                <a:latin typeface="+mn-lt"/>
                <a:ea typeface="+mn-ea"/>
                <a:cs typeface="+mn-cs"/>
              </a:rPr>
              <a:t>good analysis-friendly corpora/datasets for NLP of historical languages, 2) collect &amp; generate linguistic data for quantified classics, 3) Framework for an integrated study of the ancient world.</a:t>
            </a:r>
            <a:endParaRPr lang="en-US" dirty="0"/>
          </a:p>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2</a:t>
            </a:fld>
            <a:endParaRPr lang="en-US"/>
          </a:p>
        </p:txBody>
      </p:sp>
    </p:spTree>
    <p:extLst>
      <p:ext uri="{BB962C8B-B14F-4D97-AF65-F5344CB8AC3E}">
        <p14:creationId xmlns:p14="http://schemas.microsoft.com/office/powerpoint/2010/main" val="264080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summer project establishes the foundational building blocks of processing Akkadian in the CLTK; an example of how we can now process text is via frequency analysis, or the analysis of word frequency in a body of text, shown on the right.</a:t>
            </a:r>
          </a:p>
          <a:p>
            <a:endParaRPr lang="en-US" dirty="0"/>
          </a:p>
          <a:p>
            <a:r>
              <a:rPr lang="en-US" dirty="0"/>
              <a:t>Because Akkadian is a three-dimensional language embedded on objects such as clay tablets, bricks, and stone reliefs, each one of these materials is treated like a museum artifact. So, with every one-inch by one-inch clay tablet or meters-long monolithic inscription you have information on every text’s time period and provenance, size of the object, publication and translation if any, etc.</a:t>
            </a:r>
          </a:p>
          <a:p>
            <a:endParaRPr lang="en-US" dirty="0"/>
          </a:p>
          <a:p>
            <a:r>
              <a:rPr lang="en-US" dirty="0"/>
              <a:t>If you’re interested in this topic, I recommend exploring the Cuneiform Digital Library Initiative (CDLI) and Open Richly Annotated Cuneiform Corpus (ORACC), the two largest online databases hosted by UCLA, Oxford University, and University of Berlin. Between these two projects, they house thousands of cuneiform texts for Sumerian, Akkadian, Hurrian, and Hittite languages. Likewise, check out the CLTK, where you can learn how to import and utilize Akkadian for your own interest and use by summer’s end.</a:t>
            </a:r>
          </a:p>
          <a:p>
            <a:endParaRPr lang="en-US" dirty="0"/>
          </a:p>
          <a:p>
            <a:r>
              <a:rPr lang="en-US" dirty="0"/>
              <a:t>Thank you!</a:t>
            </a:r>
          </a:p>
        </p:txBody>
      </p:sp>
      <p:sp>
        <p:nvSpPr>
          <p:cNvPr id="4" name="Slide Number Placeholder 3"/>
          <p:cNvSpPr>
            <a:spLocks noGrp="1"/>
          </p:cNvSpPr>
          <p:nvPr>
            <p:ph type="sldNum" sz="quarter" idx="10"/>
          </p:nvPr>
        </p:nvSpPr>
        <p:spPr/>
        <p:txBody>
          <a:bodyPr/>
          <a:lstStyle/>
          <a:p>
            <a:fld id="{893B0CF2-7F87-4E02-A248-870047730F99}" type="slidenum">
              <a:rPr lang="en-US" smtClean="0"/>
              <a:t>3</a:t>
            </a:fld>
            <a:endParaRPr lang="en-US"/>
          </a:p>
        </p:txBody>
      </p:sp>
    </p:spTree>
    <p:extLst>
      <p:ext uri="{BB962C8B-B14F-4D97-AF65-F5344CB8AC3E}">
        <p14:creationId xmlns:p14="http://schemas.microsoft.com/office/powerpoint/2010/main" val="27104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7/13/2018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7/13/2018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7/13/2018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7/13/2018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7/13/2018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7/13/2018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7/13/2018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7/13/2018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7/13/2018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7/13/2018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7/13/2018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7/13/2018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hyperlink" Target="http://www.cltk.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dli.ucla.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hyperlink" Target="http://oracc.museum.upenn.edu/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1406" y="1371600"/>
            <a:ext cx="6781602" cy="1828800"/>
          </a:xfrm>
        </p:spPr>
        <p:txBody>
          <a:bodyPr>
            <a:normAutofit fontScale="90000"/>
          </a:bodyPr>
          <a:lstStyle/>
          <a:p>
            <a:r>
              <a:rPr lang="en-US" dirty="0"/>
              <a:t>Classical Language </a:t>
            </a:r>
            <a:r>
              <a:rPr lang="en-US" dirty="0" err="1"/>
              <a:t>ToolKit</a:t>
            </a:r>
            <a:r>
              <a:rPr lang="en-US" dirty="0"/>
              <a:t> (CLTK)</a:t>
            </a:r>
          </a:p>
        </p:txBody>
      </p:sp>
      <p:sp>
        <p:nvSpPr>
          <p:cNvPr id="5" name="Subtitle 4"/>
          <p:cNvSpPr>
            <a:spLocks noGrp="1"/>
          </p:cNvSpPr>
          <p:nvPr>
            <p:ph type="subTitle" idx="1"/>
          </p:nvPr>
        </p:nvSpPr>
        <p:spPr>
          <a:xfrm>
            <a:off x="585067" y="3814687"/>
            <a:ext cx="7547941" cy="1890796"/>
          </a:xfrm>
        </p:spPr>
        <p:txBody>
          <a:bodyPr>
            <a:normAutofit fontScale="92500" lnSpcReduction="10000"/>
          </a:bodyPr>
          <a:lstStyle/>
          <a:p>
            <a:r>
              <a:rPr lang="en-US" i="1" dirty="0">
                <a:latin typeface="Segoe UI" panose="020B0502040204020203" pitchFamily="34" charset="0"/>
                <a:cs typeface="Segoe UI" panose="020B0502040204020203" pitchFamily="34" charset="0"/>
              </a:rPr>
              <a:t>“The Road to CDLI’s Corpora Integration into CLTK: An Undertaking”</a:t>
            </a:r>
          </a:p>
          <a:p>
            <a:endParaRPr lang="en-US"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Andrew Deloucas </a:t>
            </a:r>
          </a:p>
          <a:p>
            <a:r>
              <a:rPr lang="en-US" sz="2000" dirty="0">
                <a:latin typeface="Segoe UI" panose="020B0502040204020203" pitchFamily="34" charset="0"/>
                <a:cs typeface="Segoe UI" panose="020B0502040204020203" pitchFamily="34" charset="0"/>
              </a:rPr>
              <a:t>Ph.D. Student, Harvard University </a:t>
            </a:r>
          </a:p>
        </p:txBody>
      </p:sp>
      <p:sp>
        <p:nvSpPr>
          <p:cNvPr id="2" name="Rectangle 1">
            <a:extLst>
              <a:ext uri="{FF2B5EF4-FFF2-40B4-BE49-F238E27FC236}">
                <a16:creationId xmlns:a16="http://schemas.microsoft.com/office/drawing/2014/main" id="{189E823A-4ED8-423D-B23B-5E6285761343}"/>
              </a:ext>
            </a:extLst>
          </p:cNvPr>
          <p:cNvSpPr/>
          <p:nvPr/>
        </p:nvSpPr>
        <p:spPr>
          <a:xfrm>
            <a:off x="0" y="6319770"/>
            <a:ext cx="12192000" cy="369332"/>
          </a:xfrm>
          <a:prstGeom prst="rect">
            <a:avLst/>
          </a:prstGeom>
        </p:spPr>
        <p:txBody>
          <a:bodyPr wrap="square">
            <a:spAutoFit/>
          </a:bodyPr>
          <a:lstStyle/>
          <a:p>
            <a:pPr algn="ctr"/>
            <a:r>
              <a:rPr lang="en-US" b="1" dirty="0"/>
              <a:t>Topics of Interest: 	Python,   Natural Language Processing,   Study of the Ancient World  </a:t>
            </a:r>
            <a:endParaRPr lang="en-US" dirty="0"/>
          </a:p>
        </p:txBody>
      </p:sp>
      <p:pic>
        <p:nvPicPr>
          <p:cNvPr id="6" name="Picture 4" descr="https://lh3.googleusercontent.com/9qE4ZimPJCVBKPs-fZpMyXP3IdJ0AYrq9WLl7pV85rWe9J271FXc74J2N8bF0cM0xCMmI26kbH-GAgxgRj9Np9QUjTnrHzt6Oh4IReNKD4V9s_HLwyNXgLlQTS4Kjkbz_c5dA82J6Q8">
            <a:extLst>
              <a:ext uri="{FF2B5EF4-FFF2-40B4-BE49-F238E27FC236}">
                <a16:creationId xmlns:a16="http://schemas.microsoft.com/office/drawing/2014/main" id="{8E0C6BF2-7FA9-41C9-8FF8-2533BCD14D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343"/>
            <a:ext cx="7112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avatars1.githubusercontent.com/u/6610748?s=400&amp;u=42b38710bc19d6234e37ef7616733ac94c9c6476&amp;v=4">
            <a:extLst>
              <a:ext uri="{FF2B5EF4-FFF2-40B4-BE49-F238E27FC236}">
                <a16:creationId xmlns:a16="http://schemas.microsoft.com/office/drawing/2014/main" id="{2B49285E-3909-434C-805A-B5058856C1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600" y="1689648"/>
            <a:ext cx="1398954" cy="13989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B9A969E-21D1-476C-9A3B-C0A45E762B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5679" y="1371600"/>
            <a:ext cx="2810518" cy="4213720"/>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3.googleusercontent.com/9qE4ZimPJCVBKPs-fZpMyXP3IdJ0AYrq9WLl7pV85rWe9J271FXc74J2N8bF0cM0xCMmI26kbH-GAgxgRj9Np9QUjTnrHzt6Oh4IReNKD4V9s_HLwyNXgLlQTS4Kjkbz_c5dA82J6Q8">
            <a:extLst>
              <a:ext uri="{FF2B5EF4-FFF2-40B4-BE49-F238E27FC236}">
                <a16:creationId xmlns:a16="http://schemas.microsoft.com/office/drawing/2014/main" id="{1851069A-4EDB-4FD7-BCC6-1167618175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11200" cy="7112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2">
            <a:extLst>
              <a:ext uri="{FF2B5EF4-FFF2-40B4-BE49-F238E27FC236}">
                <a16:creationId xmlns:a16="http://schemas.microsoft.com/office/drawing/2014/main" id="{6A4556E3-6D8D-4F6E-8506-07FE6A8FBC53}"/>
              </a:ext>
            </a:extLst>
          </p:cNvPr>
          <p:cNvSpPr txBox="1">
            <a:spLocks/>
          </p:cNvSpPr>
          <p:nvPr/>
        </p:nvSpPr>
        <p:spPr>
          <a:xfrm>
            <a:off x="1612519" y="1073472"/>
            <a:ext cx="5793116" cy="783664"/>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500" b="1"/>
              <a:t>CLTK - </a:t>
            </a:r>
            <a:r>
              <a:rPr lang="en-US" sz="4500" b="1">
                <a:hlinkClick r:id="rId4"/>
              </a:rPr>
              <a:t>www.cltk.org</a:t>
            </a:r>
            <a:endParaRPr lang="en-US" sz="4500" b="1" dirty="0"/>
          </a:p>
        </p:txBody>
      </p:sp>
      <p:sp>
        <p:nvSpPr>
          <p:cNvPr id="11" name="Content Placeholder 1">
            <a:extLst>
              <a:ext uri="{FF2B5EF4-FFF2-40B4-BE49-F238E27FC236}">
                <a16:creationId xmlns:a16="http://schemas.microsoft.com/office/drawing/2014/main" id="{6EEE606F-B04B-4BC5-B8A5-DDE999C3512C}"/>
              </a:ext>
            </a:extLst>
          </p:cNvPr>
          <p:cNvSpPr txBox="1">
            <a:spLocks/>
          </p:cNvSpPr>
          <p:nvPr/>
        </p:nvSpPr>
        <p:spPr>
          <a:xfrm>
            <a:off x="172654" y="2373187"/>
            <a:ext cx="5918479" cy="3633925"/>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a:latin typeface="Segoe UI" panose="020B0502040204020203" pitchFamily="34" charset="0"/>
                <a:cs typeface="Segoe UI" panose="020B0502040204020203" pitchFamily="34" charset="0"/>
              </a:rPr>
              <a:t>The Classical Language Toolkit (CLTK): </a:t>
            </a:r>
          </a:p>
          <a:p>
            <a:pPr lvl="1"/>
            <a:r>
              <a:rPr lang="en-US">
                <a:latin typeface="Segoe UI" panose="020B0502040204020203" pitchFamily="34" charset="0"/>
                <a:cs typeface="Segoe UI" panose="020B0502040204020203" pitchFamily="34" charset="0"/>
              </a:rPr>
              <a:t>is a free and open source Python package for doing NLP in ancient languages</a:t>
            </a:r>
          </a:p>
          <a:p>
            <a:pPr lvl="1"/>
            <a:r>
              <a:rPr lang="en-US">
                <a:latin typeface="Segoe UI" panose="020B0502040204020203" pitchFamily="34" charset="0"/>
                <a:cs typeface="Segoe UI" panose="020B0502040204020203" pitchFamily="34" charset="0"/>
              </a:rPr>
              <a:t>offers language-specific tokenizers, lemmatizers, parts-of-speech taggers, morphological parsers, word embeddings, etc. </a:t>
            </a:r>
            <a:endParaRPr lang="en-US" dirty="0">
              <a:latin typeface="Segoe UI" panose="020B0502040204020203" pitchFamily="34" charset="0"/>
              <a:cs typeface="Segoe UI" panose="020B0502040204020203" pitchFamily="34" charset="0"/>
            </a:endParaRPr>
          </a:p>
        </p:txBody>
      </p:sp>
      <p:pic>
        <p:nvPicPr>
          <p:cNvPr id="12" name="Picture 2" descr="https://avatars1.githubusercontent.com/u/6610748?s=400&amp;u=42b38710bc19d6234e37ef7616733ac94c9c6476&amp;v=4">
            <a:extLst>
              <a:ext uri="{FF2B5EF4-FFF2-40B4-BE49-F238E27FC236}">
                <a16:creationId xmlns:a16="http://schemas.microsoft.com/office/drawing/2014/main" id="{73D45303-2322-42C4-BB04-A1DB0A2FABA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1073472"/>
            <a:ext cx="822049" cy="822049"/>
          </a:xfrm>
          <a:prstGeom prst="rect">
            <a:avLst/>
          </a:prstGeom>
          <a:noFill/>
          <a:extLst>
            <a:ext uri="{909E8E84-426E-40DD-AFC4-6F175D3DCCD1}">
              <a14:hiddenFill xmlns:a14="http://schemas.microsoft.com/office/drawing/2010/main">
                <a:solidFill>
                  <a:srgbClr val="FFFFFF"/>
                </a:solidFill>
              </a14:hiddenFill>
            </a:ext>
          </a:extLst>
        </p:spPr>
      </p:pic>
      <p:pic>
        <p:nvPicPr>
          <p:cNvPr id="13" name="Shape 89">
            <a:extLst>
              <a:ext uri="{FF2B5EF4-FFF2-40B4-BE49-F238E27FC236}">
                <a16:creationId xmlns:a16="http://schemas.microsoft.com/office/drawing/2014/main" id="{1DF15962-559A-4907-8D09-94FA674FD988}"/>
              </a:ext>
            </a:extLst>
          </p:cNvPr>
          <p:cNvPicPr preferRelativeResize="0"/>
          <p:nvPr/>
        </p:nvPicPr>
        <p:blipFill>
          <a:blip r:embed="rId6">
            <a:alphaModFix/>
          </a:blip>
          <a:stretch>
            <a:fillRect/>
          </a:stretch>
        </p:blipFill>
        <p:spPr>
          <a:xfrm>
            <a:off x="7741319" y="3903341"/>
            <a:ext cx="3369002" cy="1955664"/>
          </a:xfrm>
          <a:prstGeom prst="rect">
            <a:avLst/>
          </a:prstGeom>
          <a:noFill/>
          <a:ln>
            <a:noFill/>
          </a:ln>
        </p:spPr>
      </p:pic>
      <p:pic>
        <p:nvPicPr>
          <p:cNvPr id="14" name="Picture 13">
            <a:extLst>
              <a:ext uri="{FF2B5EF4-FFF2-40B4-BE49-F238E27FC236}">
                <a16:creationId xmlns:a16="http://schemas.microsoft.com/office/drawing/2014/main" id="{484AAB6B-1713-4A44-AB22-5B4235A202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39012" y="1576269"/>
            <a:ext cx="2977025" cy="2225700"/>
          </a:xfrm>
          <a:prstGeom prst="rect">
            <a:avLst/>
          </a:prstGeom>
        </p:spPr>
      </p:pic>
    </p:spTree>
    <p:extLst>
      <p:ext uri="{BB962C8B-B14F-4D97-AF65-F5344CB8AC3E}">
        <p14:creationId xmlns:p14="http://schemas.microsoft.com/office/powerpoint/2010/main" val="26797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61475"/>
            <a:ext cx="10972800" cy="1143000"/>
          </a:xfrm>
        </p:spPr>
        <p:txBody>
          <a:bodyPr>
            <a:normAutofit fontScale="90000"/>
          </a:bodyPr>
          <a:lstStyle/>
          <a:p>
            <a:r>
              <a:rPr lang="en-US" b="1" dirty="0"/>
              <a:t>The Road to CDLI’s Corpora Integration</a:t>
            </a:r>
          </a:p>
        </p:txBody>
      </p:sp>
      <p:sp>
        <p:nvSpPr>
          <p:cNvPr id="2" name="Content Placeholder 1"/>
          <p:cNvSpPr>
            <a:spLocks noGrp="1"/>
          </p:cNvSpPr>
          <p:nvPr>
            <p:ph idx="1"/>
          </p:nvPr>
        </p:nvSpPr>
        <p:spPr>
          <a:xfrm>
            <a:off x="355600" y="2007861"/>
            <a:ext cx="5546549" cy="4556226"/>
          </a:xfrm>
        </p:spPr>
        <p:txBody>
          <a:bodyPr>
            <a:normAutofit fontScale="92500" lnSpcReduction="20000"/>
          </a:bodyPr>
          <a:lstStyle/>
          <a:p>
            <a:r>
              <a:rPr lang="en-US" dirty="0">
                <a:latin typeface="Segoe UI" panose="020B0502040204020203" pitchFamily="34" charset="0"/>
                <a:cs typeface="Segoe UI" panose="020B0502040204020203" pitchFamily="34" charset="0"/>
              </a:rPr>
              <a:t>Integrating Akkadian as a function:</a:t>
            </a:r>
          </a:p>
          <a:p>
            <a:pPr lvl="1"/>
            <a:r>
              <a:rPr lang="en-US" dirty="0">
                <a:latin typeface="Segoe UI" panose="020B0502040204020203" pitchFamily="34" charset="0"/>
                <a:cs typeface="Segoe UI" panose="020B0502040204020203" pitchFamily="34" charset="0"/>
              </a:rPr>
              <a:t>File Importation</a:t>
            </a:r>
          </a:p>
          <a:p>
            <a:pPr lvl="1"/>
            <a:r>
              <a:rPr lang="en-US" dirty="0">
                <a:latin typeface="Segoe UI" panose="020B0502040204020203" pitchFamily="34" charset="0"/>
                <a:cs typeface="Segoe UI" panose="020B0502040204020203" pitchFamily="34" charset="0"/>
              </a:rPr>
              <a:t>Text tokenization</a:t>
            </a:r>
          </a:p>
          <a:p>
            <a:pPr lvl="1"/>
            <a:r>
              <a:rPr lang="en-US" dirty="0">
                <a:latin typeface="Segoe UI" panose="020B0502040204020203" pitchFamily="34" charset="0"/>
                <a:cs typeface="Segoe UI" panose="020B0502040204020203" pitchFamily="34" charset="0"/>
              </a:rPr>
              <a:t>Unicode Conversion</a:t>
            </a:r>
          </a:p>
          <a:p>
            <a:pPr lvl="1"/>
            <a:r>
              <a:rPr lang="en-US" dirty="0">
                <a:latin typeface="Segoe UI" panose="020B0502040204020203" pitchFamily="34" charset="0"/>
                <a:cs typeface="Segoe UI" panose="020B0502040204020203" pitchFamily="34" charset="0"/>
              </a:rPr>
              <a:t>Lemmatization</a:t>
            </a:r>
          </a:p>
          <a:p>
            <a:pPr lvl="1"/>
            <a:r>
              <a:rPr lang="en-US" dirty="0">
                <a:latin typeface="Segoe UI" panose="020B0502040204020203" pitchFamily="34" charset="0"/>
                <a:cs typeface="Segoe UI" panose="020B0502040204020203" pitchFamily="34" charset="0"/>
              </a:rPr>
              <a:t>Pretty-printing</a:t>
            </a:r>
          </a:p>
          <a:p>
            <a:pPr marL="0" indent="0">
              <a:buNone/>
            </a:pPr>
            <a:endParaRPr lang="en-US" sz="1900"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Cuneiform Digital Library Initiative</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(CDLI): </a:t>
            </a:r>
            <a:br>
              <a:rPr lang="en-US" dirty="0">
                <a:latin typeface="Segoe UI" panose="020B0502040204020203" pitchFamily="34" charset="0"/>
                <a:cs typeface="Segoe UI" panose="020B0502040204020203" pitchFamily="34" charset="0"/>
              </a:rPr>
            </a:br>
            <a:r>
              <a:rPr lang="en-US" sz="2200" dirty="0">
                <a:latin typeface="Segoe UI" panose="020B0502040204020203" pitchFamily="34" charset="0"/>
                <a:cs typeface="Segoe UI" panose="020B0502040204020203" pitchFamily="34" charset="0"/>
                <a:hlinkClick r:id="rId3"/>
              </a:rPr>
              <a:t>https://cdli.ucla.edu/</a:t>
            </a:r>
            <a:endParaRPr lang="en-US" sz="2200" dirty="0">
              <a:latin typeface="Segoe UI" panose="020B0502040204020203" pitchFamily="34" charset="0"/>
              <a:cs typeface="Segoe UI" panose="020B0502040204020203" pitchFamily="34" charset="0"/>
            </a:endParaRPr>
          </a:p>
          <a:p>
            <a:pPr marL="0" indent="0">
              <a:buNone/>
            </a:pPr>
            <a:endParaRPr lang="en-US" sz="1900"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Open Richly Annotated Cuneiform Corpus (ORACC): </a:t>
            </a:r>
            <a:r>
              <a:rPr lang="en-US" sz="2200" dirty="0">
                <a:latin typeface="Segoe UI" panose="020B0502040204020203" pitchFamily="34" charset="0"/>
                <a:cs typeface="Segoe UI" panose="020B0502040204020203" pitchFamily="34" charset="0"/>
                <a:hlinkClick r:id="rId4"/>
              </a:rPr>
              <a:t>http://oracc.museum.upenn.edu/index.html</a:t>
            </a:r>
            <a:endParaRPr lang="en-US" dirty="0">
              <a:latin typeface="Segoe UI" panose="020B0502040204020203" pitchFamily="34" charset="0"/>
              <a:cs typeface="Segoe UI" panose="020B0502040204020203" pitchFamily="34" charset="0"/>
            </a:endParaRPr>
          </a:p>
        </p:txBody>
      </p:sp>
      <p:pic>
        <p:nvPicPr>
          <p:cNvPr id="4" name="Picture 4" descr="https://lh3.googleusercontent.com/9qE4ZimPJCVBKPs-fZpMyXP3IdJ0AYrq9WLl7pV85rWe9J271FXc74J2N8bF0cM0xCMmI26kbH-GAgxgRj9Np9QUjTnrHzt6Oh4IReNKD4V9s_HLwyNXgLlQTS4Kjkbz_c5dA82J6Q8">
            <a:extLst>
              <a:ext uri="{FF2B5EF4-FFF2-40B4-BE49-F238E27FC236}">
                <a16:creationId xmlns:a16="http://schemas.microsoft.com/office/drawing/2014/main" id="{1851069A-4EDB-4FD7-BCC6-1167618175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7112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1CD23C6-FA5D-4D80-9F15-67C94112F51A}"/>
              </a:ext>
            </a:extLst>
          </p:cNvPr>
          <p:cNvPicPr>
            <a:picLocks noChangeAspect="1"/>
          </p:cNvPicPr>
          <p:nvPr/>
        </p:nvPicPr>
        <p:blipFill>
          <a:blip r:embed="rId6"/>
          <a:stretch>
            <a:fillRect/>
          </a:stretch>
        </p:blipFill>
        <p:spPr>
          <a:xfrm>
            <a:off x="5327380" y="2007861"/>
            <a:ext cx="6048690" cy="2941008"/>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448</TotalTime>
  <Words>571</Words>
  <Application>Microsoft Office PowerPoint</Application>
  <PresentationFormat>Widescreen</PresentationFormat>
  <Paragraphs>43</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Century Gothic</vt:lpstr>
      <vt:lpstr>Palatino Linotype</vt:lpstr>
      <vt:lpstr>Segoe UI</vt:lpstr>
      <vt:lpstr>Wingdings 2</vt:lpstr>
      <vt:lpstr>Presentation on brainstorming</vt:lpstr>
      <vt:lpstr>Classical Language ToolKit (CLTK)</vt:lpstr>
      <vt:lpstr>PowerPoint Presentation</vt:lpstr>
      <vt:lpstr>The Road to CDLI’s Corpora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Language ToolKit (CLTK)</dc:title>
  <dc:creator>Andrew Deloucas</dc:creator>
  <cp:lastModifiedBy>Andrew Deloucas</cp:lastModifiedBy>
  <cp:revision>25</cp:revision>
  <dcterms:created xsi:type="dcterms:W3CDTF">2018-07-06T18:21:04Z</dcterms:created>
  <dcterms:modified xsi:type="dcterms:W3CDTF">2018-07-13T14:59:07Z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