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63" r:id="rId4"/>
    <p:sldId id="258" r:id="rId5"/>
    <p:sldId id="259" r:id="rId6"/>
    <p:sldId id="262" r:id="rId7"/>
    <p:sldId id="260" r:id="rId8"/>
    <p:sldId id="266" r:id="rId9"/>
    <p:sldId id="261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 = 10^6 MAX = 10^8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Baza 2^7</c:v>
                </c:pt>
                <c:pt idx="1">
                  <c:v>Baza 2^10</c:v>
                </c:pt>
                <c:pt idx="2">
                  <c:v>Baza 2^13</c:v>
                </c:pt>
                <c:pt idx="3">
                  <c:v>Baza 2^16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0.125</c:v>
                </c:pt>
                <c:pt idx="1">
                  <c:v>9.5000000000000001E-2</c:v>
                </c:pt>
                <c:pt idx="2">
                  <c:v>0.11</c:v>
                </c:pt>
                <c:pt idx="3">
                  <c:v>0.22500000000000001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4B-4EFF-AECF-DDBD5E36ED3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 = 10^7 MAX = 10^3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Baza 2^7</c:v>
                </c:pt>
                <c:pt idx="1">
                  <c:v>Baza 2^10</c:v>
                </c:pt>
                <c:pt idx="2">
                  <c:v>Baza 2^13</c:v>
                </c:pt>
                <c:pt idx="3">
                  <c:v>Baza 2^16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0.99</c:v>
                </c:pt>
                <c:pt idx="1">
                  <c:v>0.59699999999999998</c:v>
                </c:pt>
                <c:pt idx="2">
                  <c:v>0.69099999999999995</c:v>
                </c:pt>
                <c:pt idx="3">
                  <c:v>0.629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A4B-4EFF-AECF-DDBD5E36ED3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 = 10^7 MAX = 10^8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Baza 2^7</c:v>
                </c:pt>
                <c:pt idx="1">
                  <c:v>Baza 2^10</c:v>
                </c:pt>
                <c:pt idx="2">
                  <c:v>Baza 2^13</c:v>
                </c:pt>
                <c:pt idx="3">
                  <c:v>Baza 2^16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1.272</c:v>
                </c:pt>
                <c:pt idx="1">
                  <c:v>0.878</c:v>
                </c:pt>
                <c:pt idx="2">
                  <c:v>1.1619999999999999</c:v>
                </c:pt>
                <c:pt idx="3">
                  <c:v>1.1559999999999999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A4B-4EFF-AECF-DDBD5E36ED3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 = 10^8 MAX = 10^3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Baza 2^7</c:v>
                </c:pt>
                <c:pt idx="1">
                  <c:v>Baza 2^10</c:v>
                </c:pt>
                <c:pt idx="2">
                  <c:v>Baza 2^13</c:v>
                </c:pt>
                <c:pt idx="3">
                  <c:v>Baza 2^16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7.7110000000000003</c:v>
                </c:pt>
                <c:pt idx="1">
                  <c:v>5.48</c:v>
                </c:pt>
                <c:pt idx="2">
                  <c:v>5.3070000000000004</c:v>
                </c:pt>
                <c:pt idx="3">
                  <c:v>5.3849999999999998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A4B-4EFF-AECF-DDBD5E36ED3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N = 10^8 MAX = 10^4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Baza 2^7</c:v>
                </c:pt>
                <c:pt idx="1">
                  <c:v>Baza 2^10</c:v>
                </c:pt>
                <c:pt idx="2">
                  <c:v>Baza 2^13</c:v>
                </c:pt>
                <c:pt idx="3">
                  <c:v>Baza 2^16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8.1539999999999999</c:v>
                </c:pt>
                <c:pt idx="1">
                  <c:v>7.9240000000000004</c:v>
                </c:pt>
                <c:pt idx="2">
                  <c:v>9.9499999999999993</c:v>
                </c:pt>
                <c:pt idx="3">
                  <c:v>8.2680000000000007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A4B-4EFF-AECF-DDBD5E36ED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2566368"/>
        <c:axId val="477708000"/>
      </c:barChart>
      <c:catAx>
        <c:axId val="552566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7708000"/>
        <c:crosses val="autoZero"/>
        <c:auto val="1"/>
        <c:lblAlgn val="ctr"/>
        <c:lblOffset val="100"/>
        <c:noMultiLvlLbl val="0"/>
      </c:catAx>
      <c:valAx>
        <c:axId val="477708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2566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27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16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18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4012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20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6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16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09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4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77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18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5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62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6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7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7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7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42E648E-7B44-4565-9FBB-344473D93B5F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64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107E4-BEA3-9E5C-ED93-513AB49CC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5138" y="543339"/>
            <a:ext cx="8825658" cy="3329581"/>
          </a:xfrm>
        </p:spPr>
        <p:txBody>
          <a:bodyPr/>
          <a:lstStyle/>
          <a:p>
            <a:r>
              <a:rPr lang="en-US" dirty="0" err="1"/>
              <a:t>Algoritmi</a:t>
            </a:r>
            <a:r>
              <a:rPr lang="en-US" dirty="0"/>
              <a:t> de </a:t>
            </a:r>
            <a:r>
              <a:rPr lang="en-US" dirty="0" err="1"/>
              <a:t>sortare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E6A104-6D43-8F02-5D63-490A6EA56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3920" y="5135188"/>
            <a:ext cx="8825658" cy="861420"/>
          </a:xfrm>
        </p:spPr>
        <p:txBody>
          <a:bodyPr/>
          <a:lstStyle/>
          <a:p>
            <a:r>
              <a:rPr lang="en-US" dirty="0"/>
              <a:t>Petre-Soldan Adela</a:t>
            </a:r>
          </a:p>
        </p:txBody>
      </p:sp>
    </p:spTree>
    <p:extLst>
      <p:ext uri="{BB962C8B-B14F-4D97-AF65-F5344CB8AC3E}">
        <p14:creationId xmlns:p14="http://schemas.microsoft.com/office/powerpoint/2010/main" val="3620250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02D96-AC3F-AF27-05C5-30D7C727F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Timpi</a:t>
            </a:r>
            <a:r>
              <a:rPr lang="en-US" dirty="0"/>
              <a:t> de </a:t>
            </a:r>
            <a:r>
              <a:rPr lang="en-US" dirty="0" err="1"/>
              <a:t>executie</a:t>
            </a:r>
            <a:r>
              <a:rPr lang="en-US" dirty="0"/>
              <a:t> (in </a:t>
            </a:r>
            <a:r>
              <a:rPr lang="en-US" dirty="0" err="1"/>
              <a:t>secunde</a:t>
            </a:r>
            <a:r>
              <a:rPr lang="en-US" dirty="0"/>
              <a:t>)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F147CF2-43A3-AF3F-F2AD-21DF68302D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329292"/>
              </p:ext>
            </p:extLst>
          </p:nvPr>
        </p:nvGraphicFramePr>
        <p:xfrm>
          <a:off x="646111" y="1396654"/>
          <a:ext cx="10552293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9055">
                  <a:extLst>
                    <a:ext uri="{9D8B030D-6E8A-4147-A177-3AD203B41FA5}">
                      <a16:colId xmlns:a16="http://schemas.microsoft.com/office/drawing/2014/main" val="1550331228"/>
                    </a:ext>
                  </a:extLst>
                </a:gridCol>
                <a:gridCol w="1278164">
                  <a:extLst>
                    <a:ext uri="{9D8B030D-6E8A-4147-A177-3AD203B41FA5}">
                      <a16:colId xmlns:a16="http://schemas.microsoft.com/office/drawing/2014/main" val="1935492260"/>
                    </a:ext>
                  </a:extLst>
                </a:gridCol>
                <a:gridCol w="1278164">
                  <a:extLst>
                    <a:ext uri="{9D8B030D-6E8A-4147-A177-3AD203B41FA5}">
                      <a16:colId xmlns:a16="http://schemas.microsoft.com/office/drawing/2014/main" val="3527415434"/>
                    </a:ext>
                  </a:extLst>
                </a:gridCol>
                <a:gridCol w="1278164">
                  <a:extLst>
                    <a:ext uri="{9D8B030D-6E8A-4147-A177-3AD203B41FA5}">
                      <a16:colId xmlns:a16="http://schemas.microsoft.com/office/drawing/2014/main" val="1759638750"/>
                    </a:ext>
                  </a:extLst>
                </a:gridCol>
                <a:gridCol w="1278164">
                  <a:extLst>
                    <a:ext uri="{9D8B030D-6E8A-4147-A177-3AD203B41FA5}">
                      <a16:colId xmlns:a16="http://schemas.microsoft.com/office/drawing/2014/main" val="1527337262"/>
                    </a:ext>
                  </a:extLst>
                </a:gridCol>
                <a:gridCol w="1562418">
                  <a:extLst>
                    <a:ext uri="{9D8B030D-6E8A-4147-A177-3AD203B41FA5}">
                      <a16:colId xmlns:a16="http://schemas.microsoft.com/office/drawing/2014/main" val="3545161430"/>
                    </a:ext>
                  </a:extLst>
                </a:gridCol>
                <a:gridCol w="1278164">
                  <a:extLst>
                    <a:ext uri="{9D8B030D-6E8A-4147-A177-3AD203B41FA5}">
                      <a16:colId xmlns:a16="http://schemas.microsoft.com/office/drawing/2014/main" val="2036983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Teste/</a:t>
                      </a:r>
                      <a:r>
                        <a:rPr lang="en-US" dirty="0" err="1"/>
                        <a:t>Sortare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Radix(2^10)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Quick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991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10^4,10^4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 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 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 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 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 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00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10^4,10^8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18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10^5, 10^4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802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10^5, 10^8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512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10^6, 10^3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343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10^6, 10^5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416854"/>
                  </a:ext>
                </a:extLst>
              </a:tr>
              <a:tr h="360805">
                <a:tc>
                  <a:txBody>
                    <a:bodyPr/>
                    <a:lstStyle/>
                    <a:p>
                      <a:r>
                        <a:rPr lang="en-US" dirty="0"/>
                        <a:t>10^6, 10^8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815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10^7, 10^4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12.906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193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10^7, 10^6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11.633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6.075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415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10^7, 10^8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11.719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5.413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510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10^8, 10^3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25.902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90.9993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20.474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637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10^8, 10^4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162.845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7.924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&gt;20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472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161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049D3-FE99-D54D-BEFC-3CEF31689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 </a:t>
            </a:r>
            <a:r>
              <a:rPr lang="en-US" dirty="0" err="1"/>
              <a:t>observatii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6E5C1-48D0-4BE1-B991-A0C605EDC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496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B60DB-4AB1-9A7A-3045-641DAAA78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659" y="407503"/>
            <a:ext cx="9404723" cy="909919"/>
          </a:xfrm>
        </p:spPr>
        <p:txBody>
          <a:bodyPr/>
          <a:lstStyle/>
          <a:p>
            <a:r>
              <a:rPr lang="en-US" dirty="0" err="1"/>
              <a:t>Algoritmii</a:t>
            </a:r>
            <a:r>
              <a:rPr lang="en-US" dirty="0"/>
              <a:t> </a:t>
            </a:r>
            <a:r>
              <a:rPr lang="en-US" dirty="0" err="1"/>
              <a:t>implementati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testati</a:t>
            </a:r>
            <a:r>
              <a:rPr lang="en-US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660A62-C545-0E61-489F-95DE742D21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5312" y="1317423"/>
                <a:ext cx="8797523" cy="3294334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3200" dirty="0"/>
                  <a:t>Merge sort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3200" dirty="0"/>
                  <a:t>Quick Sort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3200" dirty="0"/>
                  <a:t>Shell Sort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3200" dirty="0"/>
                  <a:t>STL Sort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3200" dirty="0"/>
                  <a:t>Radix Sort – </a:t>
                </a:r>
                <a:r>
                  <a:rPr lang="en-US" sz="3200" dirty="0" err="1"/>
                  <a:t>bazele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p>
                    </m:sSup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sz="32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3200" dirty="0"/>
                  <a:t>Count Sort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660A62-C545-0E61-489F-95DE742D21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5312" y="1317423"/>
                <a:ext cx="8797523" cy="3294334"/>
              </a:xfrm>
              <a:blipFill>
                <a:blip r:embed="rId2"/>
                <a:stretch>
                  <a:fillRect l="-970" t="-3697" b="-2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FA708AC-7AD8-F4BA-3C77-301C6E664535}"/>
              </a:ext>
            </a:extLst>
          </p:cNvPr>
          <p:cNvSpPr txBox="1"/>
          <p:nvPr/>
        </p:nvSpPr>
        <p:spPr>
          <a:xfrm>
            <a:off x="695739" y="4955802"/>
            <a:ext cx="7394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Limbajul de </a:t>
            </a:r>
            <a:r>
              <a:rPr lang="en-US" sz="3200" dirty="0" err="1"/>
              <a:t>programare</a:t>
            </a:r>
            <a:r>
              <a:rPr lang="en-US" sz="3200" dirty="0"/>
              <a:t> utilizat: C++</a:t>
            </a:r>
          </a:p>
        </p:txBody>
      </p:sp>
    </p:spTree>
    <p:extLst>
      <p:ext uri="{BB962C8B-B14F-4D97-AF65-F5344CB8AC3E}">
        <p14:creationId xmlns:p14="http://schemas.microsoft.com/office/powerpoint/2010/main" val="188117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0655B-43CA-29DB-857E-B9946F80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err="1"/>
              <a:t>Testele</a:t>
            </a:r>
            <a:r>
              <a:rPr lang="en-US" sz="6000" dirty="0"/>
              <a:t> </a:t>
            </a:r>
            <a:r>
              <a:rPr lang="en-US" sz="6000" dirty="0" err="1"/>
              <a:t>folosite</a:t>
            </a:r>
            <a:r>
              <a:rPr lang="en-US" sz="6000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9A664-A564-EE81-CDB6-2E3F1A05E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Pentru N cu </a:t>
            </a:r>
            <a:r>
              <a:rPr lang="en-US" sz="4400" dirty="0" err="1"/>
              <a:t>valori</a:t>
            </a:r>
            <a:r>
              <a:rPr lang="en-US" sz="4400" dirty="0"/>
              <a:t> </a:t>
            </a:r>
            <a:r>
              <a:rPr lang="en-US" sz="4400" dirty="0" err="1"/>
              <a:t>intre</a:t>
            </a:r>
            <a:r>
              <a:rPr lang="en-US" sz="4400" dirty="0"/>
              <a:t> 10^3 </a:t>
            </a:r>
            <a:r>
              <a:rPr lang="en-US" sz="4400" dirty="0" err="1"/>
              <a:t>si</a:t>
            </a:r>
            <a:r>
              <a:rPr lang="en-US" sz="4400" dirty="0"/>
              <a:t> 10^7 : </a:t>
            </a:r>
            <a:r>
              <a:rPr lang="en-US" sz="4400" dirty="0" err="1"/>
              <a:t>valoarea</a:t>
            </a:r>
            <a:r>
              <a:rPr lang="en-US" sz="4400" dirty="0"/>
              <a:t> maxima </a:t>
            </a:r>
            <a:r>
              <a:rPr lang="en-US" sz="4400" dirty="0" err="1"/>
              <a:t>intre</a:t>
            </a:r>
            <a:r>
              <a:rPr lang="en-US" sz="4400" dirty="0"/>
              <a:t> 10^3 </a:t>
            </a:r>
            <a:r>
              <a:rPr lang="en-US" sz="4400" dirty="0" err="1"/>
              <a:t>si</a:t>
            </a:r>
            <a:r>
              <a:rPr lang="en-US" sz="4400" dirty="0"/>
              <a:t> 10^8;</a:t>
            </a:r>
          </a:p>
          <a:p>
            <a:r>
              <a:rPr lang="en-US" sz="4400" dirty="0"/>
              <a:t>Pentru N = 10^8: </a:t>
            </a:r>
            <a:r>
              <a:rPr lang="en-US" sz="4400" dirty="0" err="1"/>
              <a:t>valoarea</a:t>
            </a:r>
            <a:r>
              <a:rPr lang="en-US" sz="4400" dirty="0"/>
              <a:t> maxima 10^3 </a:t>
            </a:r>
            <a:r>
              <a:rPr lang="en-US" sz="4400" dirty="0" err="1"/>
              <a:t>si</a:t>
            </a:r>
            <a:r>
              <a:rPr lang="en-US" sz="4400" dirty="0"/>
              <a:t> 10^4;</a:t>
            </a:r>
          </a:p>
        </p:txBody>
      </p:sp>
    </p:spTree>
    <p:extLst>
      <p:ext uri="{BB962C8B-B14F-4D97-AF65-F5344CB8AC3E}">
        <p14:creationId xmlns:p14="http://schemas.microsoft.com/office/powerpoint/2010/main" val="3634712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BDC8-634C-1AA8-7659-9E074A8D9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F4FD3F8A-EFC3-5BBD-D255-4F823ED61B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1301232"/>
              </p:ext>
            </p:extLst>
          </p:nvPr>
        </p:nvGraphicFramePr>
        <p:xfrm>
          <a:off x="1103684" y="2072516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76958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92C5-C7D5-1619-0B83-B2D4F5C58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Comparatie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baze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9E774-33F8-4A30-4BF2-4889B9BC2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826" y="1853248"/>
            <a:ext cx="9205027" cy="4395151"/>
          </a:xfrm>
        </p:spPr>
        <p:txBody>
          <a:bodyPr/>
          <a:lstStyle/>
          <a:p>
            <a:r>
              <a:rPr lang="en-US" dirty="0"/>
              <a:t>Pentru </a:t>
            </a:r>
            <a:r>
              <a:rPr lang="en-US" dirty="0" err="1"/>
              <a:t>valori</a:t>
            </a:r>
            <a:r>
              <a:rPr lang="en-US" dirty="0"/>
              <a:t> ale lui N mai </a:t>
            </a:r>
            <a:r>
              <a:rPr lang="en-US" dirty="0" err="1"/>
              <a:t>mici</a:t>
            </a:r>
            <a:r>
              <a:rPr lang="en-US" dirty="0"/>
              <a:t> sau </a:t>
            </a:r>
            <a:r>
              <a:rPr lang="en-US" dirty="0" err="1"/>
              <a:t>egale</a:t>
            </a:r>
            <a:r>
              <a:rPr lang="en-US" dirty="0"/>
              <a:t> cu 10^7, </a:t>
            </a:r>
            <a:r>
              <a:rPr lang="en-US" dirty="0" err="1"/>
              <a:t>diferentele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cele 4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studiate</a:t>
            </a:r>
            <a:r>
              <a:rPr lang="en-US" dirty="0"/>
              <a:t> nu sunt </a:t>
            </a:r>
            <a:r>
              <a:rPr lang="en-US" dirty="0" err="1"/>
              <a:t>semnificative</a:t>
            </a:r>
            <a:r>
              <a:rPr lang="en-US" dirty="0"/>
              <a:t>, </a:t>
            </a:r>
            <a:r>
              <a:rPr lang="en-US" dirty="0" err="1"/>
              <a:t>baza</a:t>
            </a:r>
            <a:r>
              <a:rPr lang="en-US" dirty="0"/>
              <a:t> 2^10 </a:t>
            </a:r>
            <a:r>
              <a:rPr lang="en-US" dirty="0" err="1"/>
              <a:t>avand</a:t>
            </a:r>
            <a:r>
              <a:rPr lang="en-US" dirty="0"/>
              <a:t> </a:t>
            </a:r>
            <a:r>
              <a:rPr lang="en-US" dirty="0" err="1"/>
              <a:t>niste</a:t>
            </a:r>
            <a:r>
              <a:rPr lang="en-US" dirty="0"/>
              <a:t> </a:t>
            </a:r>
            <a:r>
              <a:rPr lang="en-US" dirty="0" err="1"/>
              <a:t>rezultate</a:t>
            </a:r>
            <a:r>
              <a:rPr lang="en-US" dirty="0"/>
              <a:t> </a:t>
            </a:r>
            <a:r>
              <a:rPr lang="en-US" dirty="0" err="1"/>
              <a:t>putin</a:t>
            </a:r>
            <a:r>
              <a:rPr lang="en-US" dirty="0"/>
              <a:t> mai </a:t>
            </a:r>
            <a:r>
              <a:rPr lang="en-US" dirty="0" err="1"/>
              <a:t>bune</a:t>
            </a:r>
            <a:r>
              <a:rPr lang="en-US" dirty="0"/>
              <a:t> </a:t>
            </a:r>
            <a:r>
              <a:rPr lang="en-US" dirty="0" err="1"/>
              <a:t>decat</a:t>
            </a:r>
            <a:r>
              <a:rPr lang="en-US" dirty="0"/>
              <a:t> celelalte.</a:t>
            </a:r>
          </a:p>
          <a:p>
            <a:r>
              <a:rPr lang="en-US" dirty="0"/>
              <a:t>Cand N se apropie de 10^8, </a:t>
            </a:r>
            <a:r>
              <a:rPr lang="en-US" dirty="0" err="1"/>
              <a:t>timpul</a:t>
            </a:r>
            <a:r>
              <a:rPr lang="en-US" dirty="0"/>
              <a:t> </a:t>
            </a:r>
            <a:r>
              <a:rPr lang="en-US" dirty="0" err="1"/>
              <a:t>necesar</a:t>
            </a:r>
            <a:r>
              <a:rPr lang="en-US" dirty="0"/>
              <a:t> </a:t>
            </a:r>
            <a:r>
              <a:rPr lang="en-US" dirty="0" err="1"/>
              <a:t>efectuarii</a:t>
            </a:r>
            <a:r>
              <a:rPr lang="en-US" dirty="0"/>
              <a:t> </a:t>
            </a:r>
            <a:r>
              <a:rPr lang="en-US" dirty="0" err="1"/>
              <a:t>sortarii</a:t>
            </a:r>
            <a:r>
              <a:rPr lang="en-US" dirty="0"/>
              <a:t> </a:t>
            </a:r>
            <a:r>
              <a:rPr lang="en-US" dirty="0" err="1"/>
              <a:t>creste</a:t>
            </a:r>
            <a:r>
              <a:rPr lang="en-US" dirty="0"/>
              <a:t> </a:t>
            </a:r>
            <a:r>
              <a:rPr lang="en-US" dirty="0" err="1"/>
              <a:t>accelerat</a:t>
            </a:r>
            <a:r>
              <a:rPr lang="en-US" dirty="0"/>
              <a:t>, </a:t>
            </a:r>
            <a:r>
              <a:rPr lang="en-US" dirty="0" err="1"/>
              <a:t>pana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valorile</a:t>
            </a:r>
            <a:r>
              <a:rPr lang="en-US" dirty="0"/>
              <a:t> </a:t>
            </a:r>
            <a:r>
              <a:rPr lang="en-US" dirty="0" err="1"/>
              <a:t>pastrandu</a:t>
            </a:r>
            <a:r>
              <a:rPr lang="en-US" dirty="0"/>
              <a:t>-se sub 2 </a:t>
            </a:r>
            <a:r>
              <a:rPr lang="en-US" dirty="0" err="1"/>
              <a:t>secunde</a:t>
            </a:r>
            <a:r>
              <a:rPr lang="en-US" dirty="0"/>
              <a:t> indifferent de </a:t>
            </a:r>
            <a:r>
              <a:rPr lang="en-US" dirty="0" err="1"/>
              <a:t>valoarea</a:t>
            </a:r>
            <a:r>
              <a:rPr lang="en-US" dirty="0"/>
              <a:t> maxima e </a:t>
            </a:r>
            <a:r>
              <a:rPr lang="en-US" dirty="0" err="1"/>
              <a:t>elementelor</a:t>
            </a:r>
            <a:r>
              <a:rPr lang="en-US" dirty="0"/>
              <a:t> din vector. </a:t>
            </a:r>
          </a:p>
          <a:p>
            <a:r>
              <a:rPr lang="en-US" dirty="0"/>
              <a:t>Pentru N = 10^8 s-au </a:t>
            </a:r>
            <a:r>
              <a:rPr lang="en-US" dirty="0" err="1"/>
              <a:t>testat</a:t>
            </a:r>
            <a:r>
              <a:rPr lang="en-US" dirty="0"/>
              <a:t> 10^3 </a:t>
            </a:r>
            <a:r>
              <a:rPr lang="en-US" dirty="0" err="1"/>
              <a:t>si</a:t>
            </a:r>
            <a:r>
              <a:rPr lang="en-US" dirty="0"/>
              <a:t> 10^4 ca </a:t>
            </a:r>
            <a:r>
              <a:rPr lang="en-US" dirty="0" err="1"/>
              <a:t>valoare</a:t>
            </a:r>
            <a:r>
              <a:rPr lang="en-US" dirty="0"/>
              <a:t> maxima a </a:t>
            </a:r>
            <a:r>
              <a:rPr lang="en-US" dirty="0" err="1"/>
              <a:t>elementelor</a:t>
            </a:r>
            <a:r>
              <a:rPr lang="en-US" dirty="0"/>
              <a:t> din vector, </a:t>
            </a:r>
            <a:r>
              <a:rPr lang="en-US" dirty="0" err="1"/>
              <a:t>baza</a:t>
            </a:r>
            <a:r>
              <a:rPr lang="en-US" dirty="0"/>
              <a:t> 2^7 </a:t>
            </a:r>
            <a:r>
              <a:rPr lang="en-US" dirty="0" err="1"/>
              <a:t>obtinand</a:t>
            </a:r>
            <a:r>
              <a:rPr lang="en-US" dirty="0"/>
              <a:t> </a:t>
            </a:r>
            <a:r>
              <a:rPr lang="en-US" dirty="0" err="1"/>
              <a:t>timpi</a:t>
            </a:r>
            <a:r>
              <a:rPr lang="en-US" dirty="0"/>
              <a:t> destul de </a:t>
            </a:r>
            <a:r>
              <a:rPr lang="en-US" dirty="0" err="1"/>
              <a:t>apropiati</a:t>
            </a:r>
            <a:r>
              <a:rPr lang="en-US" dirty="0"/>
              <a:t> pentru cele 2. In </a:t>
            </a:r>
            <a:r>
              <a:rPr lang="en-US" dirty="0" err="1"/>
              <a:t>comparatie</a:t>
            </a:r>
            <a:r>
              <a:rPr lang="en-US" dirty="0"/>
              <a:t> cu celelalte 3 </a:t>
            </a:r>
            <a:r>
              <a:rPr lang="en-US" dirty="0" err="1"/>
              <a:t>baze</a:t>
            </a:r>
            <a:r>
              <a:rPr lang="en-US" dirty="0"/>
              <a:t>, </a:t>
            </a:r>
            <a:r>
              <a:rPr lang="en-US" dirty="0" err="1"/>
              <a:t>sorteaza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mai </a:t>
            </a:r>
            <a:r>
              <a:rPr lang="en-US" dirty="0" err="1"/>
              <a:t>ineficient</a:t>
            </a:r>
            <a:r>
              <a:rPr lang="en-US" dirty="0"/>
              <a:t> pentru 10^3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aproape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mai </a:t>
            </a:r>
            <a:r>
              <a:rPr lang="en-US" dirty="0" err="1"/>
              <a:t>eficient</a:t>
            </a:r>
            <a:r>
              <a:rPr lang="en-US" dirty="0"/>
              <a:t> pentru 10^4, la </a:t>
            </a:r>
            <a:r>
              <a:rPr lang="en-US" dirty="0" err="1"/>
              <a:t>diferenta</a:t>
            </a:r>
            <a:r>
              <a:rPr lang="en-US" dirty="0"/>
              <a:t> mica fata de 2^10.</a:t>
            </a:r>
          </a:p>
        </p:txBody>
      </p:sp>
    </p:spTree>
    <p:extLst>
      <p:ext uri="{BB962C8B-B14F-4D97-AF65-F5344CB8AC3E}">
        <p14:creationId xmlns:p14="http://schemas.microsoft.com/office/powerpoint/2010/main" val="1276939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53AC-FC67-A0FA-2DCE-E7F59A1B9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Compromis</a:t>
            </a:r>
            <a:r>
              <a:rPr lang="en-US" dirty="0"/>
              <a:t> </a:t>
            </a:r>
            <a:r>
              <a:rPr lang="en-US" dirty="0" err="1"/>
              <a:t>memorie</a:t>
            </a:r>
            <a:r>
              <a:rPr lang="en-US" dirty="0"/>
              <a:t> versus timp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6">
                <a:extLst>
                  <a:ext uri="{FF2B5EF4-FFF2-40B4-BE49-F238E27FC236}">
                    <a16:creationId xmlns:a16="http://schemas.microsoft.com/office/drawing/2014/main" id="{0F3721C8-93C6-A967-036D-47B3AE6CE42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27034621"/>
                  </p:ext>
                </p:extLst>
              </p:nvPr>
            </p:nvGraphicFramePr>
            <p:xfrm>
              <a:off x="1103313" y="2052638"/>
              <a:ext cx="8947149" cy="2865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82383">
                      <a:extLst>
                        <a:ext uri="{9D8B030D-6E8A-4147-A177-3AD203B41FA5}">
                          <a16:colId xmlns:a16="http://schemas.microsoft.com/office/drawing/2014/main" val="4157302944"/>
                        </a:ext>
                      </a:extLst>
                    </a:gridCol>
                    <a:gridCol w="2982383">
                      <a:extLst>
                        <a:ext uri="{9D8B030D-6E8A-4147-A177-3AD203B41FA5}">
                          <a16:colId xmlns:a16="http://schemas.microsoft.com/office/drawing/2014/main" val="155834313"/>
                        </a:ext>
                      </a:extLst>
                    </a:gridCol>
                    <a:gridCol w="2982383">
                      <a:extLst>
                        <a:ext uri="{9D8B030D-6E8A-4147-A177-3AD203B41FA5}">
                          <a16:colId xmlns:a16="http://schemas.microsoft.com/office/drawing/2014/main" val="13716841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Sort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Memorie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suplimentara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Complexitate</a:t>
                          </a:r>
                          <a:r>
                            <a:rPr lang="en-US" dirty="0"/>
                            <a:t> timp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97842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Merge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O(N </a:t>
                          </a:r>
                          <a:r>
                            <a:rPr lang="en-US" dirty="0" err="1"/>
                            <a:t>logN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51342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Quick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O(N log N) -&gt;  O(N^2)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43643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Log 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O(N </a:t>
                          </a:r>
                          <a:r>
                            <a:rPr lang="en-US" dirty="0" err="1"/>
                            <a:t>logN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79870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Count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O(N + MAX)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16682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Shell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O(N </a:t>
                          </a:r>
                          <a:r>
                            <a:rPr lang="en-US" dirty="0" err="1"/>
                            <a:t>logN</a:t>
                          </a:r>
                          <a:r>
                            <a:rPr lang="en-US" dirty="0"/>
                            <a:t>) -&gt; O(N^2)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03195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Radix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O(N) -&gt; O(4N)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𝐿𝑂𝐺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𝐵𝐴𝑍𝐴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MAX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26763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6">
                <a:extLst>
                  <a:ext uri="{FF2B5EF4-FFF2-40B4-BE49-F238E27FC236}">
                    <a16:creationId xmlns:a16="http://schemas.microsoft.com/office/drawing/2014/main" id="{0F3721C8-93C6-A967-036D-47B3AE6CE42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27034621"/>
                  </p:ext>
                </p:extLst>
              </p:nvPr>
            </p:nvGraphicFramePr>
            <p:xfrm>
              <a:off x="1103313" y="2052638"/>
              <a:ext cx="8947149" cy="2865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82383">
                      <a:extLst>
                        <a:ext uri="{9D8B030D-6E8A-4147-A177-3AD203B41FA5}">
                          <a16:colId xmlns:a16="http://schemas.microsoft.com/office/drawing/2014/main" val="4157302944"/>
                        </a:ext>
                      </a:extLst>
                    </a:gridCol>
                    <a:gridCol w="2982383">
                      <a:extLst>
                        <a:ext uri="{9D8B030D-6E8A-4147-A177-3AD203B41FA5}">
                          <a16:colId xmlns:a16="http://schemas.microsoft.com/office/drawing/2014/main" val="155834313"/>
                        </a:ext>
                      </a:extLst>
                    </a:gridCol>
                    <a:gridCol w="2982383">
                      <a:extLst>
                        <a:ext uri="{9D8B030D-6E8A-4147-A177-3AD203B41FA5}">
                          <a16:colId xmlns:a16="http://schemas.microsoft.com/office/drawing/2014/main" val="13716841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Sort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Memorie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suplimentara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Complexitate</a:t>
                          </a:r>
                          <a:r>
                            <a:rPr lang="en-US" dirty="0"/>
                            <a:t> timp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97842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Merge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O(N </a:t>
                          </a:r>
                          <a:r>
                            <a:rPr lang="en-US" dirty="0" err="1"/>
                            <a:t>logN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51342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Quick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O(N log N) -&gt;  O(N^2)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43643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Log 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O(N </a:t>
                          </a:r>
                          <a:r>
                            <a:rPr lang="en-US" dirty="0" err="1"/>
                            <a:t>logN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79870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Count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O(N + MAX)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16682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Shell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O(N </a:t>
                          </a:r>
                          <a:r>
                            <a:rPr lang="en-US" dirty="0" err="1"/>
                            <a:t>logN</a:t>
                          </a:r>
                          <a:r>
                            <a:rPr lang="en-US" dirty="0"/>
                            <a:t>) -&gt; O(N^2)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031959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Radix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O(N) -&gt; O(4N)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53333" r="-816" b="-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26763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68262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52836-09A6-D53F-8216-3C1D41803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Compromis</a:t>
            </a:r>
            <a:r>
              <a:rPr lang="en-US" dirty="0"/>
              <a:t> </a:t>
            </a:r>
            <a:r>
              <a:rPr lang="en-US" dirty="0" err="1"/>
              <a:t>memorie</a:t>
            </a:r>
            <a:r>
              <a:rPr lang="en-US" dirty="0"/>
              <a:t> versus timp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04DFC-FB74-44C3-FACB-84D9960D5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461052"/>
            <a:ext cx="10218338" cy="47873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Countsort</a:t>
            </a:r>
            <a:r>
              <a:rPr lang="en-US" sz="2400" dirty="0"/>
              <a:t> este cea mai </a:t>
            </a:r>
            <a:r>
              <a:rPr lang="en-US" sz="2400" dirty="0" err="1"/>
              <a:t>rapida</a:t>
            </a:r>
            <a:r>
              <a:rPr lang="en-US" sz="2400" dirty="0"/>
              <a:t> </a:t>
            </a:r>
            <a:r>
              <a:rPr lang="en-US" sz="2400" dirty="0" err="1"/>
              <a:t>sortare</a:t>
            </a:r>
            <a:r>
              <a:rPr lang="en-US" sz="2400" dirty="0"/>
              <a:t> in toate </a:t>
            </a:r>
            <a:r>
              <a:rPr lang="en-US" sz="2400" dirty="0" err="1"/>
              <a:t>cazurile</a:t>
            </a:r>
            <a:r>
              <a:rPr lang="en-US" sz="2400" dirty="0"/>
              <a:t>, </a:t>
            </a:r>
            <a:r>
              <a:rPr lang="en-US" sz="2400" dirty="0" err="1"/>
              <a:t>timpii</a:t>
            </a:r>
            <a:r>
              <a:rPr lang="en-US" sz="2400" dirty="0"/>
              <a:t> de </a:t>
            </a:r>
            <a:r>
              <a:rPr lang="en-US" sz="2400" dirty="0" err="1"/>
              <a:t>executie</a:t>
            </a:r>
            <a:r>
              <a:rPr lang="en-US" sz="2400" dirty="0"/>
              <a:t> </a:t>
            </a:r>
            <a:r>
              <a:rPr lang="en-US" sz="2400" dirty="0" err="1"/>
              <a:t>pastrandu</a:t>
            </a:r>
            <a:r>
              <a:rPr lang="en-US" sz="2400" dirty="0"/>
              <a:t>-se sub 2 </a:t>
            </a:r>
            <a:r>
              <a:rPr lang="en-US" sz="2400" dirty="0" err="1"/>
              <a:t>secunde</a:t>
            </a:r>
            <a:r>
              <a:rPr lang="en-US" sz="2400" dirty="0"/>
              <a:t> </a:t>
            </a:r>
            <a:r>
              <a:rPr lang="en-US" sz="2400" dirty="0" err="1"/>
              <a:t>chiar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pentru </a:t>
            </a:r>
            <a:r>
              <a:rPr lang="en-US" sz="2400" dirty="0" err="1"/>
              <a:t>valori</a:t>
            </a:r>
            <a:r>
              <a:rPr lang="en-US" sz="2400" dirty="0"/>
              <a:t> foarte </a:t>
            </a:r>
            <a:r>
              <a:rPr lang="en-US" sz="2400" dirty="0" err="1"/>
              <a:t>mari</a:t>
            </a:r>
            <a:r>
              <a:rPr lang="en-US" sz="2400" dirty="0"/>
              <a:t>. </a:t>
            </a:r>
          </a:p>
          <a:p>
            <a:pPr marL="0" indent="0">
              <a:buNone/>
            </a:pPr>
            <a:r>
              <a:rPr lang="en-US" sz="2400" dirty="0" err="1"/>
              <a:t>Totusi</a:t>
            </a:r>
            <a:r>
              <a:rPr lang="en-US" sz="2400" dirty="0"/>
              <a:t>, cand </a:t>
            </a:r>
            <a:r>
              <a:rPr lang="en-US" sz="2400" dirty="0" err="1"/>
              <a:t>lucreaza</a:t>
            </a:r>
            <a:r>
              <a:rPr lang="en-US" sz="2400" dirty="0"/>
              <a:t> cu </a:t>
            </a:r>
            <a:r>
              <a:rPr lang="en-US" sz="2400" dirty="0" err="1"/>
              <a:t>vectori</a:t>
            </a:r>
            <a:r>
              <a:rPr lang="en-US" sz="2400" dirty="0"/>
              <a:t> care au </a:t>
            </a:r>
            <a:r>
              <a:rPr lang="en-US" sz="2400" dirty="0" err="1"/>
              <a:t>elemente</a:t>
            </a:r>
            <a:r>
              <a:rPr lang="en-US" sz="2400" dirty="0"/>
              <a:t> </a:t>
            </a:r>
            <a:r>
              <a:rPr lang="en-US" sz="2400" dirty="0" err="1"/>
              <a:t>mari</a:t>
            </a:r>
            <a:r>
              <a:rPr lang="en-US" sz="2400" dirty="0"/>
              <a:t> este </a:t>
            </a:r>
            <a:r>
              <a:rPr lang="en-US" sz="2400" dirty="0" err="1"/>
              <a:t>ineficienta</a:t>
            </a:r>
            <a:r>
              <a:rPr lang="en-US" sz="2400" dirty="0"/>
              <a:t> din </a:t>
            </a:r>
            <a:r>
              <a:rPr lang="en-US" sz="2400" dirty="0" err="1"/>
              <a:t>punct</a:t>
            </a:r>
            <a:r>
              <a:rPr lang="en-US" sz="2400" dirty="0"/>
              <a:t> de </a:t>
            </a:r>
            <a:r>
              <a:rPr lang="en-US" sz="2400" dirty="0" err="1"/>
              <a:t>vedere</a:t>
            </a:r>
            <a:r>
              <a:rPr lang="en-US" sz="2400" dirty="0"/>
              <a:t> al </a:t>
            </a:r>
            <a:r>
              <a:rPr lang="en-US" sz="2400" dirty="0" err="1"/>
              <a:t>memoriei</a:t>
            </a:r>
            <a:r>
              <a:rPr lang="en-US" sz="2400" dirty="0"/>
              <a:t>, </a:t>
            </a:r>
            <a:r>
              <a:rPr lang="en-US" sz="2400" dirty="0" err="1"/>
              <a:t>avand</a:t>
            </a:r>
            <a:r>
              <a:rPr lang="en-US" sz="2400" dirty="0"/>
              <a:t> </a:t>
            </a:r>
            <a:r>
              <a:rPr lang="en-US" sz="2400" dirty="0" err="1"/>
              <a:t>nevoie</a:t>
            </a:r>
            <a:r>
              <a:rPr lang="en-US" sz="2400" dirty="0"/>
              <a:t> </a:t>
            </a:r>
            <a:r>
              <a:rPr lang="en-US" sz="2400" dirty="0" err="1"/>
              <a:t>sa</a:t>
            </a:r>
            <a:r>
              <a:rPr lang="en-US" sz="2400" dirty="0"/>
              <a:t> </a:t>
            </a:r>
            <a:r>
              <a:rPr lang="en-US" sz="2400" dirty="0" err="1"/>
              <a:t>stocheze</a:t>
            </a:r>
            <a:r>
              <a:rPr lang="en-US" sz="2400" dirty="0"/>
              <a:t> </a:t>
            </a:r>
            <a:r>
              <a:rPr lang="en-US" sz="2400" dirty="0" err="1"/>
              <a:t>vectorul</a:t>
            </a:r>
            <a:r>
              <a:rPr lang="en-US" sz="2400" dirty="0"/>
              <a:t> de frecvența. </a:t>
            </a:r>
          </a:p>
          <a:p>
            <a:pPr marL="0" indent="0">
              <a:buNone/>
            </a:pPr>
            <a:r>
              <a:rPr lang="en-US" sz="2400" dirty="0"/>
              <a:t>Radix este de </a:t>
            </a:r>
            <a:r>
              <a:rPr lang="en-US" sz="2400" dirty="0" err="1"/>
              <a:t>aproximativ</a:t>
            </a:r>
            <a:r>
              <a:rPr lang="en-US" sz="2400" dirty="0"/>
              <a:t> 2-3 ori mai </a:t>
            </a:r>
            <a:r>
              <a:rPr lang="en-US" sz="2400" dirty="0" err="1"/>
              <a:t>rapida</a:t>
            </a:r>
            <a:r>
              <a:rPr lang="en-US" sz="2400" dirty="0"/>
              <a:t> </a:t>
            </a:r>
            <a:r>
              <a:rPr lang="en-US" sz="2400" dirty="0" err="1"/>
              <a:t>decat</a:t>
            </a:r>
            <a:r>
              <a:rPr lang="en-US" sz="2400" dirty="0"/>
              <a:t> merge, dar </a:t>
            </a:r>
            <a:r>
              <a:rPr lang="en-US" sz="2400" dirty="0" err="1"/>
              <a:t>ocupa</a:t>
            </a:r>
            <a:r>
              <a:rPr lang="en-US" sz="2400" dirty="0"/>
              <a:t> mai </a:t>
            </a:r>
            <a:r>
              <a:rPr lang="en-US" sz="2400" dirty="0" err="1"/>
              <a:t>multa</a:t>
            </a:r>
            <a:r>
              <a:rPr lang="en-US" sz="2400" dirty="0"/>
              <a:t> </a:t>
            </a:r>
            <a:r>
              <a:rPr lang="en-US" sz="2400" dirty="0" err="1"/>
              <a:t>memorie</a:t>
            </a:r>
            <a:r>
              <a:rPr lang="en-US" sz="2400" dirty="0"/>
              <a:t> </a:t>
            </a:r>
            <a:r>
              <a:rPr lang="en-US" sz="2400" dirty="0" err="1"/>
              <a:t>suplimentara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 STL obţine </a:t>
            </a:r>
            <a:r>
              <a:rPr lang="en-US" sz="2400" dirty="0" err="1"/>
              <a:t>timpi</a:t>
            </a:r>
            <a:r>
              <a:rPr lang="en-US" sz="2400" dirty="0"/>
              <a:t> foarte </a:t>
            </a:r>
            <a:r>
              <a:rPr lang="en-US" sz="2400" dirty="0" err="1"/>
              <a:t>asemanatori</a:t>
            </a:r>
            <a:r>
              <a:rPr lang="en-US" sz="2400" dirty="0"/>
              <a:t> cu Merge Sort pentru toate </a:t>
            </a:r>
            <a:r>
              <a:rPr lang="en-US" sz="2400" dirty="0" err="1"/>
              <a:t>cazurile</a:t>
            </a:r>
            <a:r>
              <a:rPr lang="en-US" sz="2400" dirty="0"/>
              <a:t>, dar cea din </a:t>
            </a:r>
            <a:r>
              <a:rPr lang="en-US" sz="2400" dirty="0" err="1"/>
              <a:t>urma</a:t>
            </a:r>
            <a:r>
              <a:rPr lang="en-US" sz="2400" dirty="0"/>
              <a:t> </a:t>
            </a:r>
            <a:r>
              <a:rPr lang="en-US" sz="2400" dirty="0" err="1"/>
              <a:t>ocupa</a:t>
            </a:r>
            <a:r>
              <a:rPr lang="en-US" sz="2400" dirty="0"/>
              <a:t> mai </a:t>
            </a:r>
            <a:r>
              <a:rPr lang="en-US" sz="2400" dirty="0" err="1"/>
              <a:t>putin</a:t>
            </a:r>
            <a:r>
              <a:rPr lang="en-US" sz="2400" dirty="0"/>
              <a:t> </a:t>
            </a:r>
            <a:r>
              <a:rPr lang="en-US" sz="2400" dirty="0" err="1"/>
              <a:t>spatiu</a:t>
            </a:r>
            <a:r>
              <a:rPr lang="en-US" sz="2400" dirty="0"/>
              <a:t> de </a:t>
            </a:r>
            <a:r>
              <a:rPr lang="en-US" sz="2400" dirty="0" err="1"/>
              <a:t>stocare</a:t>
            </a:r>
            <a:r>
              <a:rPr lang="en-US" sz="2400" dirty="0"/>
              <a:t> </a:t>
            </a:r>
            <a:r>
              <a:rPr lang="en-US" sz="2400" dirty="0" err="1"/>
              <a:t>suplimentar</a:t>
            </a:r>
            <a:r>
              <a:rPr lang="en-US" sz="2400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98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352F-E9D0-219C-9F7C-2E7D2BD0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Compromis</a:t>
            </a:r>
            <a:r>
              <a:rPr lang="en-US" dirty="0"/>
              <a:t> </a:t>
            </a:r>
            <a:r>
              <a:rPr lang="en-US" dirty="0" err="1"/>
              <a:t>memorie</a:t>
            </a:r>
            <a:r>
              <a:rPr lang="en-US" dirty="0"/>
              <a:t> versus timp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9ABFF-8CBD-3ABE-183E-F12ECC238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Shell Sort este printre cele mai lente in toate </a:t>
            </a:r>
            <a:r>
              <a:rPr lang="en-US" sz="2400" dirty="0" err="1"/>
              <a:t>cazurile</a:t>
            </a:r>
            <a:r>
              <a:rPr lang="en-US" sz="2400" dirty="0"/>
              <a:t>, dar nu </a:t>
            </a:r>
            <a:r>
              <a:rPr lang="en-US" sz="2400" dirty="0" err="1"/>
              <a:t>foloseste</a:t>
            </a:r>
            <a:r>
              <a:rPr lang="en-US" sz="2400" dirty="0"/>
              <a:t> </a:t>
            </a:r>
            <a:r>
              <a:rPr lang="en-US" sz="2400" dirty="0" err="1"/>
              <a:t>spatiu</a:t>
            </a:r>
            <a:r>
              <a:rPr lang="en-US" sz="2400" dirty="0"/>
              <a:t> de </a:t>
            </a:r>
            <a:r>
              <a:rPr lang="en-US" sz="2400" dirty="0" err="1"/>
              <a:t>memorie</a:t>
            </a:r>
            <a:r>
              <a:rPr lang="en-US" sz="2400" dirty="0"/>
              <a:t> </a:t>
            </a:r>
            <a:r>
              <a:rPr lang="en-US" sz="2400" dirty="0" err="1"/>
              <a:t>suplimentar</a:t>
            </a:r>
            <a:r>
              <a:rPr lang="en-US" sz="2400" dirty="0"/>
              <a:t> in afara de </a:t>
            </a:r>
            <a:r>
              <a:rPr lang="en-US" sz="2400" dirty="0" err="1"/>
              <a:t>variabila</a:t>
            </a:r>
            <a:r>
              <a:rPr lang="en-US" sz="2400" dirty="0"/>
              <a:t> integer in care </a:t>
            </a:r>
            <a:r>
              <a:rPr lang="en-US" sz="2400" dirty="0" err="1"/>
              <a:t>stocam</a:t>
            </a:r>
            <a:r>
              <a:rPr lang="en-US" sz="2400" dirty="0"/>
              <a:t> </a:t>
            </a:r>
            <a:r>
              <a:rPr lang="en-US" sz="2400" dirty="0" err="1"/>
              <a:t>valoarea</a:t>
            </a:r>
            <a:r>
              <a:rPr lang="en-US" sz="2400" dirty="0"/>
              <a:t> </a:t>
            </a:r>
            <a:r>
              <a:rPr lang="en-US" sz="2400" dirty="0" err="1"/>
              <a:t>pasului</a:t>
            </a:r>
            <a:r>
              <a:rPr lang="en-US" sz="2400" dirty="0"/>
              <a:t> la </a:t>
            </a:r>
            <a:r>
              <a:rPr lang="en-US" sz="2400" dirty="0" err="1"/>
              <a:t>fiecare</a:t>
            </a:r>
            <a:r>
              <a:rPr lang="en-US" sz="2400" dirty="0"/>
              <a:t> </a:t>
            </a:r>
            <a:r>
              <a:rPr lang="en-US" sz="2400" dirty="0" err="1"/>
              <a:t>apelare</a:t>
            </a:r>
            <a:r>
              <a:rPr lang="en-US" sz="2400" dirty="0"/>
              <a:t> </a:t>
            </a:r>
            <a:r>
              <a:rPr lang="en-US" sz="2400" dirty="0" err="1"/>
              <a:t>recursiva</a:t>
            </a:r>
            <a:r>
              <a:rPr lang="en-US" sz="2400" dirty="0"/>
              <a:t> (de la N/2 la 1).</a:t>
            </a:r>
          </a:p>
          <a:p>
            <a:pPr marL="0" indent="0">
              <a:buNone/>
            </a:pPr>
            <a:r>
              <a:rPr lang="en-US" sz="2400" dirty="0" err="1"/>
              <a:t>Totusi</a:t>
            </a:r>
            <a:r>
              <a:rPr lang="en-US" sz="2400" dirty="0"/>
              <a:t>, </a:t>
            </a:r>
            <a:r>
              <a:rPr lang="en-US" sz="2400" dirty="0" err="1"/>
              <a:t>complexitatea</a:t>
            </a:r>
            <a:r>
              <a:rPr lang="en-US" sz="2400" dirty="0"/>
              <a:t> timp </a:t>
            </a:r>
            <a:r>
              <a:rPr lang="en-US" sz="2400" dirty="0" err="1"/>
              <a:t>variaza</a:t>
            </a:r>
            <a:r>
              <a:rPr lang="en-US" sz="2400" dirty="0"/>
              <a:t> destul de mult, spre </a:t>
            </a:r>
            <a:r>
              <a:rPr lang="en-US" sz="2400" dirty="0" err="1"/>
              <a:t>deosebire</a:t>
            </a:r>
            <a:r>
              <a:rPr lang="en-US" sz="2400" dirty="0"/>
              <a:t> de Merge Sort. Pentru N &lt; 10^7 </a:t>
            </a:r>
            <a:r>
              <a:rPr lang="en-US" sz="2400" dirty="0" err="1"/>
              <a:t>merita</a:t>
            </a:r>
            <a:r>
              <a:rPr lang="en-US" sz="2400" dirty="0"/>
              <a:t> </a:t>
            </a:r>
            <a:r>
              <a:rPr lang="en-US" sz="2400" dirty="0" err="1"/>
              <a:t>sa</a:t>
            </a:r>
            <a:r>
              <a:rPr lang="en-US" sz="2400" dirty="0"/>
              <a:t> folosim shell sort sau Quick Sort pentru a </a:t>
            </a:r>
            <a:r>
              <a:rPr lang="en-US" sz="2400" dirty="0" err="1"/>
              <a:t>economisi</a:t>
            </a:r>
            <a:r>
              <a:rPr lang="en-US" sz="2400" dirty="0"/>
              <a:t> </a:t>
            </a:r>
            <a:r>
              <a:rPr lang="en-US" sz="2400" dirty="0" err="1"/>
              <a:t>memorie</a:t>
            </a:r>
            <a:r>
              <a:rPr lang="en-US" sz="2400" dirty="0"/>
              <a:t>, dar </a:t>
            </a:r>
            <a:r>
              <a:rPr lang="en-US" sz="2400" dirty="0" err="1"/>
              <a:t>peste</a:t>
            </a:r>
            <a:r>
              <a:rPr lang="en-US" sz="2400" dirty="0"/>
              <a:t> </a:t>
            </a:r>
            <a:r>
              <a:rPr lang="en-US" sz="2400" dirty="0" err="1"/>
              <a:t>aceasta</a:t>
            </a:r>
            <a:r>
              <a:rPr lang="en-US" sz="2400" dirty="0"/>
              <a:t> </a:t>
            </a:r>
            <a:r>
              <a:rPr lang="en-US" sz="2400" dirty="0" err="1"/>
              <a:t>valoare</a:t>
            </a:r>
            <a:r>
              <a:rPr lang="en-US" sz="2400" dirty="0"/>
              <a:t> </a:t>
            </a:r>
            <a:r>
              <a:rPr lang="en-US" sz="2400" dirty="0" err="1"/>
              <a:t>timpii</a:t>
            </a:r>
            <a:r>
              <a:rPr lang="en-US" sz="2400" dirty="0"/>
              <a:t> de </a:t>
            </a:r>
            <a:r>
              <a:rPr lang="en-US" sz="2400" dirty="0" err="1"/>
              <a:t>executie</a:t>
            </a:r>
            <a:r>
              <a:rPr lang="en-US" sz="2400" dirty="0"/>
              <a:t> sunt </a:t>
            </a:r>
            <a:r>
              <a:rPr lang="en-US" sz="2400" dirty="0" err="1"/>
              <a:t>prea</a:t>
            </a:r>
            <a:r>
              <a:rPr lang="en-US" sz="2400" dirty="0"/>
              <a:t> </a:t>
            </a:r>
            <a:r>
              <a:rPr lang="en-US" sz="2400" dirty="0" err="1"/>
              <a:t>mari</a:t>
            </a:r>
            <a:r>
              <a:rPr lang="en-US" sz="2400" dirty="0"/>
              <a:t> in </a:t>
            </a:r>
            <a:r>
              <a:rPr lang="en-US" sz="2400" dirty="0" err="1"/>
              <a:t>comparatie</a:t>
            </a:r>
            <a:r>
              <a:rPr lang="en-US" sz="2400" dirty="0"/>
              <a:t> cu celelalte </a:t>
            </a:r>
            <a:r>
              <a:rPr lang="en-US" sz="2400" dirty="0" err="1"/>
              <a:t>sortari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470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3884A-406A-E8DF-02C2-752F5B555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 – </a:t>
            </a:r>
            <a:r>
              <a:rPr lang="en-US" dirty="0" err="1"/>
              <a:t>complexitate</a:t>
            </a:r>
            <a:r>
              <a:rPr lang="en-US" dirty="0"/>
              <a:t> </a:t>
            </a:r>
            <a:r>
              <a:rPr lang="en-US" dirty="0" err="1"/>
              <a:t>variabila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7160D-438B-37B1-BBCA-CBAB0D2DB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Nici</a:t>
            </a:r>
            <a:r>
              <a:rPr lang="en-US" dirty="0"/>
              <a:t> quick sort nu </a:t>
            </a:r>
            <a:r>
              <a:rPr lang="en-US" dirty="0" err="1"/>
              <a:t>foloseste</a:t>
            </a:r>
            <a:r>
              <a:rPr lang="en-US" dirty="0"/>
              <a:t> </a:t>
            </a:r>
            <a:r>
              <a:rPr lang="en-US" dirty="0" err="1"/>
              <a:t>spatiu</a:t>
            </a:r>
            <a:r>
              <a:rPr lang="en-US" dirty="0"/>
              <a:t> </a:t>
            </a:r>
            <a:r>
              <a:rPr lang="en-US" dirty="0" err="1"/>
              <a:t>suplimentar</a:t>
            </a:r>
            <a:r>
              <a:rPr lang="en-US" dirty="0"/>
              <a:t>, dar este destul de </a:t>
            </a:r>
            <a:r>
              <a:rPr lang="en-US" dirty="0" err="1"/>
              <a:t>riscanta</a:t>
            </a:r>
            <a:r>
              <a:rPr lang="en-US" dirty="0"/>
              <a:t>, </a:t>
            </a:r>
            <a:r>
              <a:rPr lang="en-US" dirty="0" err="1"/>
              <a:t>putand</a:t>
            </a:r>
            <a:r>
              <a:rPr lang="en-US" dirty="0"/>
              <a:t> </a:t>
            </a:r>
            <a:r>
              <a:rPr lang="en-US" dirty="0" err="1"/>
              <a:t>degenera</a:t>
            </a:r>
            <a:r>
              <a:rPr lang="en-US" dirty="0"/>
              <a:t> in O(N^2) </a:t>
            </a:r>
            <a:r>
              <a:rPr lang="en-US" dirty="0" err="1"/>
              <a:t>chiar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cand </a:t>
            </a:r>
            <a:r>
              <a:rPr lang="en-US" dirty="0" err="1"/>
              <a:t>pivotul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ales  </a:t>
            </a:r>
            <a:r>
              <a:rPr lang="en-US" dirty="0" err="1"/>
              <a:t>eficient</a:t>
            </a:r>
            <a:r>
              <a:rPr lang="en-US" dirty="0"/>
              <a:t>.  </a:t>
            </a:r>
          </a:p>
          <a:p>
            <a:r>
              <a:rPr lang="en-US" dirty="0"/>
              <a:t>Cand </a:t>
            </a:r>
            <a:r>
              <a:rPr lang="en-US" dirty="0" err="1"/>
              <a:t>dimensiunea</a:t>
            </a:r>
            <a:r>
              <a:rPr lang="en-US" dirty="0"/>
              <a:t> </a:t>
            </a:r>
            <a:r>
              <a:rPr lang="en-US" dirty="0" err="1"/>
              <a:t>vectorului</a:t>
            </a:r>
            <a:r>
              <a:rPr lang="en-US" dirty="0"/>
              <a:t> </a:t>
            </a:r>
            <a:r>
              <a:rPr lang="en-US" dirty="0" err="1"/>
              <a:t>creste</a:t>
            </a:r>
            <a:r>
              <a:rPr lang="en-US" dirty="0"/>
              <a:t> in </a:t>
            </a:r>
            <a:r>
              <a:rPr lang="en-US" dirty="0" err="1"/>
              <a:t>raport</a:t>
            </a:r>
            <a:r>
              <a:rPr lang="en-US" dirty="0"/>
              <a:t> cu </a:t>
            </a:r>
            <a:r>
              <a:rPr lang="en-US" dirty="0" err="1"/>
              <a:t>diferenta</a:t>
            </a:r>
            <a:r>
              <a:rPr lang="en-US" dirty="0"/>
              <a:t> dintre </a:t>
            </a:r>
            <a:r>
              <a:rPr lang="en-US" dirty="0" err="1"/>
              <a:t>valoarea</a:t>
            </a:r>
            <a:r>
              <a:rPr lang="en-US" dirty="0"/>
              <a:t> minima </a:t>
            </a:r>
            <a:r>
              <a:rPr lang="en-US" dirty="0" err="1"/>
              <a:t>si</a:t>
            </a:r>
            <a:r>
              <a:rPr lang="en-US" dirty="0"/>
              <a:t> maxima a </a:t>
            </a:r>
            <a:r>
              <a:rPr lang="en-US" dirty="0" err="1"/>
              <a:t>elementelor</a:t>
            </a:r>
            <a:r>
              <a:rPr lang="en-US" dirty="0"/>
              <a:t> sale </a:t>
            </a:r>
            <a:r>
              <a:rPr lang="en-US" dirty="0" err="1"/>
              <a:t>scade</a:t>
            </a:r>
            <a:r>
              <a:rPr lang="en-US" dirty="0"/>
              <a:t>, este </a:t>
            </a:r>
            <a:r>
              <a:rPr lang="en-US" dirty="0" err="1"/>
              <a:t>favorizata</a:t>
            </a:r>
            <a:r>
              <a:rPr lang="en-US" dirty="0"/>
              <a:t> </a:t>
            </a:r>
            <a:r>
              <a:rPr lang="en-US" dirty="0" err="1"/>
              <a:t>aparitia</a:t>
            </a:r>
            <a:r>
              <a:rPr lang="en-US" dirty="0"/>
              <a:t> </a:t>
            </a:r>
            <a:r>
              <a:rPr lang="en-US" dirty="0" err="1"/>
              <a:t>duplicatelor</a:t>
            </a:r>
            <a:r>
              <a:rPr lang="en-US" dirty="0"/>
              <a:t>. Astfel, </a:t>
            </a:r>
            <a:r>
              <a:rPr lang="en-US" dirty="0" err="1"/>
              <a:t>creste</a:t>
            </a:r>
            <a:r>
              <a:rPr lang="en-US" dirty="0"/>
              <a:t> </a:t>
            </a:r>
            <a:r>
              <a:rPr lang="en-US" dirty="0" err="1"/>
              <a:t>timpul</a:t>
            </a:r>
            <a:r>
              <a:rPr lang="en-US" dirty="0"/>
              <a:t> de </a:t>
            </a:r>
            <a:r>
              <a:rPr lang="en-US" dirty="0" err="1"/>
              <a:t>executie</a:t>
            </a:r>
            <a:r>
              <a:rPr lang="en-US" dirty="0"/>
              <a:t> </a:t>
            </a:r>
            <a:r>
              <a:rPr lang="en-US" dirty="0" err="1"/>
              <a:t>considerabil</a:t>
            </a:r>
            <a:r>
              <a:rPr lang="en-US" dirty="0"/>
              <a:t> pentru ca </a:t>
            </a:r>
            <a:r>
              <a:rPr lang="en-US" dirty="0" err="1"/>
              <a:t>duplicatele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fi </a:t>
            </a:r>
            <a:r>
              <a:rPr lang="en-US" dirty="0" err="1"/>
              <a:t>alese</a:t>
            </a:r>
            <a:r>
              <a:rPr lang="en-US" dirty="0"/>
              <a:t> ca </a:t>
            </a:r>
            <a:r>
              <a:rPr lang="en-US" dirty="0" err="1"/>
              <a:t>pivoti</a:t>
            </a:r>
            <a:r>
              <a:rPr lang="en-US" dirty="0"/>
              <a:t>.</a:t>
            </a:r>
          </a:p>
          <a:p>
            <a:r>
              <a:rPr lang="en-US" dirty="0"/>
              <a:t>De aceea, pentru </a:t>
            </a:r>
            <a:r>
              <a:rPr lang="en-US" dirty="0" err="1"/>
              <a:t>testul</a:t>
            </a:r>
            <a:r>
              <a:rPr lang="en-US" dirty="0"/>
              <a:t> cu N = 10^7 </a:t>
            </a:r>
            <a:r>
              <a:rPr lang="en-US" dirty="0" err="1"/>
              <a:t>si</a:t>
            </a:r>
            <a:r>
              <a:rPr lang="en-US" dirty="0"/>
              <a:t> MAX = 10^3 </a:t>
            </a:r>
            <a:r>
              <a:rPr lang="en-US" dirty="0" err="1"/>
              <a:t>timpul</a:t>
            </a:r>
            <a:r>
              <a:rPr lang="en-US" dirty="0"/>
              <a:t> de </a:t>
            </a:r>
            <a:r>
              <a:rPr lang="en-US" dirty="0" err="1"/>
              <a:t>executie</a:t>
            </a:r>
            <a:r>
              <a:rPr lang="en-US" dirty="0"/>
              <a:t> este de </a:t>
            </a:r>
            <a:r>
              <a:rPr lang="en-US" dirty="0" err="1"/>
              <a:t>aproximativ</a:t>
            </a:r>
            <a:r>
              <a:rPr lang="en-US" dirty="0"/>
              <a:t> 110 </a:t>
            </a:r>
            <a:r>
              <a:rPr lang="en-US" dirty="0" err="1"/>
              <a:t>secunde</a:t>
            </a:r>
            <a:r>
              <a:rPr lang="en-US" dirty="0"/>
              <a:t>.</a:t>
            </a:r>
          </a:p>
          <a:p>
            <a:r>
              <a:rPr lang="en-US" dirty="0"/>
              <a:t>Pentru N = 10^8 </a:t>
            </a:r>
            <a:r>
              <a:rPr lang="en-US" dirty="0" err="1"/>
              <a:t>si</a:t>
            </a:r>
            <a:r>
              <a:rPr lang="en-US" dirty="0"/>
              <a:t> MAX = 10^3, </a:t>
            </a:r>
            <a:r>
              <a:rPr lang="en-US" dirty="0" err="1"/>
              <a:t>programul</a:t>
            </a:r>
            <a:r>
              <a:rPr lang="en-US" dirty="0"/>
              <a:t> nu mai poate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termine</a:t>
            </a:r>
            <a:r>
              <a:rPr lang="en-US" dirty="0"/>
              <a:t> </a:t>
            </a:r>
            <a:r>
              <a:rPr lang="en-US" dirty="0" err="1"/>
              <a:t>sortarea</a:t>
            </a:r>
            <a:r>
              <a:rPr lang="en-US" dirty="0"/>
              <a:t> pentru ca se </a:t>
            </a:r>
            <a:r>
              <a:rPr lang="en-US" dirty="0" err="1"/>
              <a:t>reapeleaza</a:t>
            </a:r>
            <a:r>
              <a:rPr lang="en-US" dirty="0"/>
              <a:t> de </a:t>
            </a:r>
            <a:r>
              <a:rPr lang="en-US" dirty="0" err="1"/>
              <a:t>prea</a:t>
            </a:r>
            <a:r>
              <a:rPr lang="en-US" dirty="0"/>
              <a:t> multe ori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cauzeaza</a:t>
            </a:r>
            <a:r>
              <a:rPr lang="en-US" dirty="0"/>
              <a:t> stack overflow, sau </a:t>
            </a:r>
            <a:r>
              <a:rPr lang="en-US" dirty="0" err="1"/>
              <a:t>dureaza</a:t>
            </a:r>
            <a:r>
              <a:rPr lang="en-US" dirty="0"/>
              <a:t> foarte mult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sorteze</a:t>
            </a:r>
            <a:r>
              <a:rPr lang="en-US" dirty="0"/>
              <a:t> (</a:t>
            </a:r>
            <a:r>
              <a:rPr lang="en-US" dirty="0" err="1"/>
              <a:t>peste</a:t>
            </a:r>
            <a:r>
              <a:rPr lang="en-US" dirty="0"/>
              <a:t> 20 de min). Acest </a:t>
            </a:r>
            <a:r>
              <a:rPr lang="en-US" dirty="0" err="1"/>
              <a:t>lucru</a:t>
            </a:r>
            <a:r>
              <a:rPr lang="en-US" dirty="0"/>
              <a:t> se </a:t>
            </a:r>
            <a:r>
              <a:rPr lang="en-US" dirty="0" err="1"/>
              <a:t>intampla</a:t>
            </a:r>
            <a:r>
              <a:rPr lang="en-US" dirty="0"/>
              <a:t> pentru MAX &lt; 10^5.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663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845</TotalTime>
  <Words>744</Words>
  <Application>Microsoft Office PowerPoint</Application>
  <PresentationFormat>Widescreen</PresentationFormat>
  <Paragraphs>146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Cambria Math</vt:lpstr>
      <vt:lpstr>Century Gothic</vt:lpstr>
      <vt:lpstr>Wingdings</vt:lpstr>
      <vt:lpstr>Wingdings 3</vt:lpstr>
      <vt:lpstr>Ion</vt:lpstr>
      <vt:lpstr>Algoritmi de sortare</vt:lpstr>
      <vt:lpstr>Algoritmii implementati si testati:</vt:lpstr>
      <vt:lpstr>Testele folosite:</vt:lpstr>
      <vt:lpstr>Radix Sort</vt:lpstr>
      <vt:lpstr>Comparatie intre baze</vt:lpstr>
      <vt:lpstr>Compromis memorie versus timp</vt:lpstr>
      <vt:lpstr>Compromis memorie versus timp</vt:lpstr>
      <vt:lpstr>Compromis memorie versus timp</vt:lpstr>
      <vt:lpstr>Quick sort – complexitate variabila</vt:lpstr>
      <vt:lpstr>Timpi de executie (in secunde)</vt:lpstr>
      <vt:lpstr>Alte observatii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de sortare</dc:title>
  <dc:creator>Adela Petre</dc:creator>
  <cp:lastModifiedBy>Adela Petre</cp:lastModifiedBy>
  <cp:revision>47</cp:revision>
  <dcterms:created xsi:type="dcterms:W3CDTF">2023-03-13T23:37:39Z</dcterms:created>
  <dcterms:modified xsi:type="dcterms:W3CDTF">2023-03-17T00:46:54Z</dcterms:modified>
</cp:coreProperties>
</file>