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 = 10^6 MAX = 10^8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0.125</c:v>
                </c:pt>
                <c:pt idx="1">
                  <c:v>9.5000000000000001E-2</c:v>
                </c:pt>
                <c:pt idx="2">
                  <c:v>0.11</c:v>
                </c:pt>
                <c:pt idx="3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4B-4EFF-AECF-DDBD5E36E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 = 10^7 MAX = 10^3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0.99</c:v>
                </c:pt>
                <c:pt idx="1">
                  <c:v>0.59699999999999998</c:v>
                </c:pt>
                <c:pt idx="2">
                  <c:v>0.69099999999999995</c:v>
                </c:pt>
                <c:pt idx="3">
                  <c:v>0.629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4B-4EFF-AECF-DDBD5E36E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 = 10^7 MAX = 10^8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1.272</c:v>
                </c:pt>
                <c:pt idx="1">
                  <c:v>0.878</c:v>
                </c:pt>
                <c:pt idx="2">
                  <c:v>1.1619999999999999</c:v>
                </c:pt>
                <c:pt idx="3">
                  <c:v>1.1559999999999999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4B-4EFF-AECF-DDBD5E36ED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 = 10^8 MAX = 10^3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7.7110000000000003</c:v>
                </c:pt>
                <c:pt idx="1">
                  <c:v>5.48</c:v>
                </c:pt>
                <c:pt idx="2">
                  <c:v>5.3070000000000004</c:v>
                </c:pt>
                <c:pt idx="3">
                  <c:v>5.3849999999999998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4B-4EFF-AECF-DDBD5E36ED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 = 10^8 MAX = 10^4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Baza 2^7</c:v>
                </c:pt>
                <c:pt idx="1">
                  <c:v>Baza 2^10</c:v>
                </c:pt>
                <c:pt idx="2">
                  <c:v>Baza 2^13</c:v>
                </c:pt>
                <c:pt idx="3">
                  <c:v>Baza 2^16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8.1539999999999999</c:v>
                </c:pt>
                <c:pt idx="1">
                  <c:v>7.9240000000000004</c:v>
                </c:pt>
                <c:pt idx="2">
                  <c:v>9.9499999999999993</c:v>
                </c:pt>
                <c:pt idx="3">
                  <c:v>8.2680000000000007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4B-4EFF-AECF-DDBD5E36E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566368"/>
        <c:axId val="477708000"/>
      </c:barChart>
      <c:catAx>
        <c:axId val="55256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08000"/>
        <c:crosses val="autoZero"/>
        <c:auto val="1"/>
        <c:lblAlgn val="ctr"/>
        <c:lblOffset val="100"/>
        <c:noMultiLvlLbl val="0"/>
      </c:catAx>
      <c:valAx>
        <c:axId val="47770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56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01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2E648E-7B44-4565-9FBB-344473D93B5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1F70-0C28-410A-A882-857E5FDF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4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07E4-BEA3-9E5C-ED93-513AB49C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138" y="543339"/>
            <a:ext cx="8825658" cy="3329581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6A104-6D43-8F02-5D63-490A6EA5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20" y="5135188"/>
            <a:ext cx="8825658" cy="861420"/>
          </a:xfrm>
        </p:spPr>
        <p:txBody>
          <a:bodyPr/>
          <a:lstStyle/>
          <a:p>
            <a:r>
              <a:rPr lang="en-US" dirty="0"/>
              <a:t>Petre-Soldan Adela</a:t>
            </a:r>
          </a:p>
        </p:txBody>
      </p:sp>
    </p:spTree>
    <p:extLst>
      <p:ext uri="{BB962C8B-B14F-4D97-AF65-F5344CB8AC3E}">
        <p14:creationId xmlns:p14="http://schemas.microsoft.com/office/powerpoint/2010/main" val="362025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0DB-4AB1-9A7A-3045-641DAAA7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59" y="407503"/>
            <a:ext cx="9404723" cy="909919"/>
          </a:xfrm>
        </p:spPr>
        <p:txBody>
          <a:bodyPr/>
          <a:lstStyle/>
          <a:p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testati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Merge sort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Quick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Shell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STL Sort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Radix Sort – </a:t>
                </a:r>
                <a:r>
                  <a:rPr lang="en-US" sz="3200" dirty="0" err="1"/>
                  <a:t>bazele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Count Sort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60A62-C545-0E61-489F-95DE742D2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312" y="1317423"/>
                <a:ext cx="8797523" cy="3294334"/>
              </a:xfrm>
              <a:blipFill>
                <a:blip r:embed="rId2"/>
                <a:stretch>
                  <a:fillRect l="-970" t="-3697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A708AC-7AD8-F4BA-3C77-301C6E664535}"/>
              </a:ext>
            </a:extLst>
          </p:cNvPr>
          <p:cNvSpPr txBox="1"/>
          <p:nvPr/>
        </p:nvSpPr>
        <p:spPr>
          <a:xfrm>
            <a:off x="695739" y="4955802"/>
            <a:ext cx="739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Limbajul de </a:t>
            </a:r>
            <a:r>
              <a:rPr lang="en-US" sz="3200" dirty="0" err="1"/>
              <a:t>programare</a:t>
            </a:r>
            <a:r>
              <a:rPr lang="en-US" sz="3200" dirty="0"/>
              <a:t> utilizat: C++</a:t>
            </a:r>
          </a:p>
        </p:txBody>
      </p:sp>
    </p:spTree>
    <p:extLst>
      <p:ext uri="{BB962C8B-B14F-4D97-AF65-F5344CB8AC3E}">
        <p14:creationId xmlns:p14="http://schemas.microsoft.com/office/powerpoint/2010/main" val="1881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55B-43CA-29DB-857E-B9946F80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Testele</a:t>
            </a:r>
            <a:r>
              <a:rPr lang="en-US" sz="6000" dirty="0"/>
              <a:t> </a:t>
            </a:r>
            <a:r>
              <a:rPr lang="en-US" sz="6000" dirty="0" err="1"/>
              <a:t>folosite</a:t>
            </a:r>
            <a:r>
              <a:rPr lang="en-US" sz="6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A664-A564-EE81-CDB6-2E3F1A05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Pentru N cu </a:t>
            </a:r>
            <a:r>
              <a:rPr lang="en-US" sz="4400" dirty="0" err="1"/>
              <a:t>valori</a:t>
            </a:r>
            <a:r>
              <a:rPr lang="en-US" sz="4400" dirty="0"/>
              <a:t> </a:t>
            </a:r>
            <a:r>
              <a:rPr lang="en-US" sz="4400" dirty="0" err="1"/>
              <a:t>intre</a:t>
            </a:r>
            <a:r>
              <a:rPr lang="en-US" sz="4400" dirty="0"/>
              <a:t> 10^3 </a:t>
            </a:r>
            <a:r>
              <a:rPr lang="en-US" sz="4400" dirty="0" err="1"/>
              <a:t>si</a:t>
            </a:r>
            <a:r>
              <a:rPr lang="en-US" sz="4400" dirty="0"/>
              <a:t> 10^7 : </a:t>
            </a:r>
            <a:r>
              <a:rPr lang="en-US" sz="4400" dirty="0" err="1"/>
              <a:t>valoarea</a:t>
            </a:r>
            <a:r>
              <a:rPr lang="en-US" sz="4400" dirty="0"/>
              <a:t> maxima </a:t>
            </a:r>
            <a:r>
              <a:rPr lang="en-US" sz="4400" dirty="0" err="1"/>
              <a:t>intre</a:t>
            </a:r>
            <a:r>
              <a:rPr lang="en-US" sz="4400" dirty="0"/>
              <a:t> 10^3 </a:t>
            </a:r>
            <a:r>
              <a:rPr lang="en-US" sz="4400" dirty="0" err="1"/>
              <a:t>si</a:t>
            </a:r>
            <a:r>
              <a:rPr lang="en-US" sz="4400" dirty="0"/>
              <a:t> 10^8;</a:t>
            </a:r>
          </a:p>
          <a:p>
            <a:r>
              <a:rPr lang="en-US" sz="4400" dirty="0"/>
              <a:t>Pentru N = 10^8: </a:t>
            </a:r>
            <a:r>
              <a:rPr lang="en-US" sz="4400" dirty="0" err="1"/>
              <a:t>valoarea</a:t>
            </a:r>
            <a:r>
              <a:rPr lang="en-US" sz="4400" dirty="0"/>
              <a:t> maxima 10^3 </a:t>
            </a:r>
            <a:r>
              <a:rPr lang="en-US" sz="4400" dirty="0" err="1"/>
              <a:t>si</a:t>
            </a:r>
            <a:r>
              <a:rPr lang="en-US" sz="4400" dirty="0"/>
              <a:t> 10^4;</a:t>
            </a:r>
          </a:p>
        </p:txBody>
      </p:sp>
    </p:spTree>
    <p:extLst>
      <p:ext uri="{BB962C8B-B14F-4D97-AF65-F5344CB8AC3E}">
        <p14:creationId xmlns:p14="http://schemas.microsoft.com/office/powerpoint/2010/main" val="363471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BDC8-634C-1AA8-7659-9E074A8D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4FD3F8A-EFC3-5BBD-D255-4F823ED61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301232"/>
              </p:ext>
            </p:extLst>
          </p:nvPr>
        </p:nvGraphicFramePr>
        <p:xfrm>
          <a:off x="1103684" y="2072516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695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92C5-C7D5-1619-0B83-B2D4F5C5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E774-33F8-4A30-4BF2-4889B9BC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1853248"/>
            <a:ext cx="9205027" cy="4395151"/>
          </a:xfrm>
        </p:spPr>
        <p:txBody>
          <a:bodyPr/>
          <a:lstStyle/>
          <a:p>
            <a:r>
              <a:rPr lang="en-US" dirty="0"/>
              <a:t>Pentru </a:t>
            </a:r>
            <a:r>
              <a:rPr lang="en-US" dirty="0" err="1"/>
              <a:t>valori</a:t>
            </a:r>
            <a:r>
              <a:rPr lang="en-US" dirty="0"/>
              <a:t> ale lui N mai </a:t>
            </a:r>
            <a:r>
              <a:rPr lang="en-US" dirty="0" err="1"/>
              <a:t>mici</a:t>
            </a:r>
            <a:r>
              <a:rPr lang="en-US" dirty="0"/>
              <a:t> sau </a:t>
            </a:r>
            <a:r>
              <a:rPr lang="en-US" dirty="0" err="1"/>
              <a:t>egale</a:t>
            </a:r>
            <a:r>
              <a:rPr lang="en-US" dirty="0"/>
              <a:t> cu 10^7, </a:t>
            </a:r>
            <a:r>
              <a:rPr lang="en-US" dirty="0" err="1"/>
              <a:t>diferentele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cele 4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studiate</a:t>
            </a:r>
            <a:r>
              <a:rPr lang="en-US" dirty="0"/>
              <a:t> nu sunt </a:t>
            </a:r>
            <a:r>
              <a:rPr lang="en-US" dirty="0" err="1"/>
              <a:t>semnificative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2^10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mai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celelalte.</a:t>
            </a:r>
          </a:p>
          <a:p>
            <a:r>
              <a:rPr lang="en-US" dirty="0"/>
              <a:t>Cand N se apropie de 10^8,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efectuarii</a:t>
            </a:r>
            <a:r>
              <a:rPr lang="en-US" dirty="0"/>
              <a:t> </a:t>
            </a:r>
            <a:r>
              <a:rPr lang="en-US" dirty="0" err="1"/>
              <a:t>sortarii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accelerat</a:t>
            </a:r>
            <a:r>
              <a:rPr lang="en-US" dirty="0"/>
              <a:t>,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pastrandu</a:t>
            </a:r>
            <a:r>
              <a:rPr lang="en-US" dirty="0"/>
              <a:t>-se sub 2 </a:t>
            </a:r>
            <a:r>
              <a:rPr lang="en-US" dirty="0" err="1"/>
              <a:t>secunde</a:t>
            </a:r>
            <a:r>
              <a:rPr lang="en-US" dirty="0"/>
              <a:t> indifferent de </a:t>
            </a:r>
            <a:r>
              <a:rPr lang="en-US" dirty="0" err="1"/>
              <a:t>valoarea</a:t>
            </a:r>
            <a:r>
              <a:rPr lang="en-US" dirty="0"/>
              <a:t> maxima e </a:t>
            </a:r>
            <a:r>
              <a:rPr lang="en-US" dirty="0" err="1"/>
              <a:t>elementelor</a:t>
            </a:r>
            <a:r>
              <a:rPr lang="en-US" dirty="0"/>
              <a:t> din vector. </a:t>
            </a:r>
          </a:p>
          <a:p>
            <a:r>
              <a:rPr lang="en-US" dirty="0"/>
              <a:t>Pentru N = 10^8 s-au </a:t>
            </a:r>
            <a:r>
              <a:rPr lang="en-US" dirty="0" err="1"/>
              <a:t>testat</a:t>
            </a:r>
            <a:r>
              <a:rPr lang="en-US" dirty="0"/>
              <a:t> 10^3 </a:t>
            </a:r>
            <a:r>
              <a:rPr lang="en-US" dirty="0" err="1"/>
              <a:t>si</a:t>
            </a:r>
            <a:r>
              <a:rPr lang="en-US" dirty="0"/>
              <a:t> 10^4 ca </a:t>
            </a:r>
            <a:r>
              <a:rPr lang="en-US" dirty="0" err="1"/>
              <a:t>valoare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din vector, </a:t>
            </a:r>
            <a:r>
              <a:rPr lang="en-US" dirty="0" err="1"/>
              <a:t>baza</a:t>
            </a:r>
            <a:r>
              <a:rPr lang="en-US" dirty="0"/>
              <a:t> 2^7 </a:t>
            </a:r>
            <a:r>
              <a:rPr lang="en-US" dirty="0" err="1"/>
              <a:t>obtinand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destul de </a:t>
            </a:r>
            <a:r>
              <a:rPr lang="en-US" dirty="0" err="1"/>
              <a:t>apropiati</a:t>
            </a:r>
            <a:r>
              <a:rPr lang="en-US" dirty="0"/>
              <a:t> pentru cele 2. In </a:t>
            </a:r>
            <a:r>
              <a:rPr lang="en-US" dirty="0" err="1"/>
              <a:t>comparatie</a:t>
            </a:r>
            <a:r>
              <a:rPr lang="en-US" dirty="0"/>
              <a:t> cu celelalte 3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</a:t>
            </a:r>
            <a:r>
              <a:rPr lang="en-US" dirty="0" err="1"/>
              <a:t>ineficient</a:t>
            </a:r>
            <a:r>
              <a:rPr lang="en-US" dirty="0"/>
              <a:t> pentru 10^3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mai </a:t>
            </a:r>
            <a:r>
              <a:rPr lang="en-US" dirty="0" err="1"/>
              <a:t>eficient</a:t>
            </a:r>
            <a:r>
              <a:rPr lang="en-US" dirty="0"/>
              <a:t> pentru 10^4, la </a:t>
            </a:r>
            <a:r>
              <a:rPr lang="en-US" dirty="0" err="1"/>
              <a:t>diferenta</a:t>
            </a:r>
            <a:r>
              <a:rPr lang="en-US" dirty="0"/>
              <a:t> mica fata de 2^10.</a:t>
            </a:r>
          </a:p>
        </p:txBody>
      </p:sp>
    </p:spTree>
    <p:extLst>
      <p:ext uri="{BB962C8B-B14F-4D97-AF65-F5344CB8AC3E}">
        <p14:creationId xmlns:p14="http://schemas.microsoft.com/office/powerpoint/2010/main" val="12769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53AC-FC67-A0FA-2DCE-E7F59A1B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0F3721C8-93C6-A967-036D-47B3AE6CE42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7034621"/>
                  </p:ext>
                </p:extLst>
              </p:nvPr>
            </p:nvGraphicFramePr>
            <p:xfrm>
              <a:off x="1103313" y="2052638"/>
              <a:ext cx="894714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4157302944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55834313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371684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Memorie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suplimentara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Complexitate</a:t>
                          </a:r>
                          <a:r>
                            <a:rPr lang="en-US" dirty="0"/>
                            <a:t> timp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784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5134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log N) -&gt; 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364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98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+ MAX)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66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Shell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 -&gt;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319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Radix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O(N) -&gt; O(4N)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𝐿𝑂𝐺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𝐵𝐴𝑍𝐴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MAX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6763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0F3721C8-93C6-A967-036D-47B3AE6CE42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7034621"/>
                  </p:ext>
                </p:extLst>
              </p:nvPr>
            </p:nvGraphicFramePr>
            <p:xfrm>
              <a:off x="1103313" y="2052638"/>
              <a:ext cx="8947149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2383">
                      <a:extLst>
                        <a:ext uri="{9D8B030D-6E8A-4147-A177-3AD203B41FA5}">
                          <a16:colId xmlns:a16="http://schemas.microsoft.com/office/drawing/2014/main" val="4157302944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55834313"/>
                        </a:ext>
                      </a:extLst>
                    </a:gridCol>
                    <a:gridCol w="2982383">
                      <a:extLst>
                        <a:ext uri="{9D8B030D-6E8A-4147-A177-3AD203B41FA5}">
                          <a16:colId xmlns:a16="http://schemas.microsoft.com/office/drawing/2014/main" val="1371684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Memorie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suplimentara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Complexitate</a:t>
                          </a:r>
                          <a:r>
                            <a:rPr lang="en-US" dirty="0"/>
                            <a:t> timp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784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5134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log N) -&gt; 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364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98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+ MAX)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66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Shell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 </a:t>
                          </a:r>
                          <a:r>
                            <a:rPr lang="en-US" dirty="0" err="1"/>
                            <a:t>logN</a:t>
                          </a:r>
                          <a:r>
                            <a:rPr lang="en-US" dirty="0"/>
                            <a:t>) -&gt; O(N^2)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31959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Radix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O(N) -&gt; O(4N)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53333" r="-816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6763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82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2836-09A6-D53F-8216-3C1D4180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versus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4DFC-FB74-44C3-FACB-84D9960D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Countsort</a:t>
            </a:r>
            <a:r>
              <a:rPr lang="en-US" dirty="0"/>
              <a:t> este cea mai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pastrandu</a:t>
            </a:r>
            <a:r>
              <a:rPr lang="en-US" dirty="0"/>
              <a:t>-se sub 2 </a:t>
            </a:r>
            <a:r>
              <a:rPr lang="en-US" dirty="0" err="1"/>
              <a:t>secunde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pentru </a:t>
            </a:r>
            <a:r>
              <a:rPr lang="en-US" dirty="0" err="1"/>
              <a:t>valori</a:t>
            </a:r>
            <a:r>
              <a:rPr lang="en-US" dirty="0"/>
              <a:t> foarte </a:t>
            </a:r>
            <a:r>
              <a:rPr lang="en-US" dirty="0" err="1"/>
              <a:t>mari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Totusi</a:t>
            </a:r>
            <a:r>
              <a:rPr lang="en-US" dirty="0"/>
              <a:t>, </a:t>
            </a:r>
            <a:r>
              <a:rPr lang="en-US" dirty="0" err="1"/>
              <a:t>foloseste</a:t>
            </a:r>
            <a:r>
              <a:rPr lang="en-US" dirty="0"/>
              <a:t> cea mai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suplimentara</a:t>
            </a:r>
            <a:r>
              <a:rPr lang="en-US" dirty="0"/>
              <a:t>,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stocheze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de frecvența. Merge sort </a:t>
            </a:r>
            <a:r>
              <a:rPr lang="en-US" dirty="0" err="1"/>
              <a:t>si</a:t>
            </a:r>
            <a:r>
              <a:rPr lang="en-US" dirty="0"/>
              <a:t> Radix Sort </a:t>
            </a:r>
            <a:r>
              <a:rPr lang="en-US" dirty="0" err="1"/>
              <a:t>echilibreaza</a:t>
            </a:r>
            <a:r>
              <a:rPr lang="en-US" dirty="0"/>
              <a:t> mai bine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timp.</a:t>
            </a:r>
            <a:r>
              <a:rPr lang="en-US" dirty="0"/>
              <a:t> Radix este de </a:t>
            </a:r>
            <a:r>
              <a:rPr lang="en-US" dirty="0" err="1"/>
              <a:t>aproximativ</a:t>
            </a:r>
            <a:r>
              <a:rPr lang="en-US" dirty="0"/>
              <a:t> 2 ori mai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merge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mai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Shell Sort este printre cele mai lente, dar nu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 in afara de </a:t>
            </a:r>
            <a:r>
              <a:rPr lang="en-US" dirty="0" err="1"/>
              <a:t>variabila</a:t>
            </a:r>
            <a:r>
              <a:rPr lang="en-US" dirty="0"/>
              <a:t> integer in care </a:t>
            </a:r>
            <a:r>
              <a:rPr lang="en-US" dirty="0" err="1"/>
              <a:t>stocam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pasului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apelare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(de la N/2 la 1).</a:t>
            </a:r>
          </a:p>
          <a:p>
            <a:pPr marL="0" indent="0">
              <a:buNone/>
            </a:pPr>
            <a:r>
              <a:rPr lang="en-US" dirty="0" err="1"/>
              <a:t>Totusi</a:t>
            </a:r>
            <a:r>
              <a:rPr lang="en-US" dirty="0"/>
              <a:t>,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variaza</a:t>
            </a:r>
            <a:r>
              <a:rPr lang="en-US" dirty="0"/>
              <a:t> destul de mult, spre </a:t>
            </a:r>
            <a:r>
              <a:rPr lang="en-US" dirty="0" err="1"/>
              <a:t>deosebire</a:t>
            </a:r>
            <a:r>
              <a:rPr lang="en-US" dirty="0"/>
              <a:t> de Merge Sort sau Count Sort.</a:t>
            </a:r>
          </a:p>
        </p:txBody>
      </p:sp>
    </p:spTree>
    <p:extLst>
      <p:ext uri="{BB962C8B-B14F-4D97-AF65-F5344CB8AC3E}">
        <p14:creationId xmlns:p14="http://schemas.microsoft.com/office/powerpoint/2010/main" val="360119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884A-406A-E8DF-02C2-752F5B5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–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variabila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160D-438B-37B1-BBCA-CBAB0D2D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Nici</a:t>
            </a:r>
            <a:r>
              <a:rPr lang="en-US" dirty="0"/>
              <a:t> quick sort nu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, dar este destul de </a:t>
            </a:r>
            <a:r>
              <a:rPr lang="en-US" dirty="0" err="1"/>
              <a:t>riscanta</a:t>
            </a:r>
            <a:r>
              <a:rPr lang="en-US" dirty="0"/>
              <a:t>, </a:t>
            </a:r>
            <a:r>
              <a:rPr lang="en-US" dirty="0" err="1"/>
              <a:t>putand</a:t>
            </a:r>
            <a:r>
              <a:rPr lang="en-US" dirty="0"/>
              <a:t> </a:t>
            </a:r>
            <a:r>
              <a:rPr lang="en-US" dirty="0" err="1"/>
              <a:t>degenera</a:t>
            </a:r>
            <a:r>
              <a:rPr lang="en-US" dirty="0"/>
              <a:t> in O(N^2)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cand </a:t>
            </a:r>
            <a:r>
              <a:rPr lang="en-US" dirty="0" err="1"/>
              <a:t>pivotul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ales  </a:t>
            </a:r>
            <a:r>
              <a:rPr lang="en-US" dirty="0" err="1"/>
              <a:t>eficient</a:t>
            </a:r>
            <a:r>
              <a:rPr lang="en-US" dirty="0"/>
              <a:t>.  </a:t>
            </a:r>
          </a:p>
          <a:p>
            <a:r>
              <a:rPr lang="en-US" dirty="0"/>
              <a:t>Cand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diferenta</a:t>
            </a:r>
            <a:r>
              <a:rPr lang="en-US" dirty="0"/>
              <a:t> dintre </a:t>
            </a:r>
            <a:r>
              <a:rPr lang="en-US" dirty="0" err="1"/>
              <a:t>valoarea</a:t>
            </a:r>
            <a:r>
              <a:rPr lang="en-US" dirty="0"/>
              <a:t> minima </a:t>
            </a:r>
            <a:r>
              <a:rPr lang="en-US" dirty="0" err="1"/>
              <a:t>si</a:t>
            </a:r>
            <a:r>
              <a:rPr lang="en-US" dirty="0"/>
              <a:t> maxima a </a:t>
            </a:r>
            <a:r>
              <a:rPr lang="en-US" dirty="0" err="1"/>
              <a:t>elementelor</a:t>
            </a:r>
            <a:r>
              <a:rPr lang="en-US" dirty="0"/>
              <a:t> sale </a:t>
            </a:r>
            <a:r>
              <a:rPr lang="en-US" dirty="0" err="1"/>
              <a:t>scade</a:t>
            </a:r>
            <a:r>
              <a:rPr lang="en-US" dirty="0"/>
              <a:t>, este </a:t>
            </a:r>
            <a:r>
              <a:rPr lang="en-US" dirty="0" err="1"/>
              <a:t>favorizata</a:t>
            </a:r>
            <a:r>
              <a:rPr lang="en-US" dirty="0"/>
              <a:t>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duplicatelor</a:t>
            </a:r>
            <a:r>
              <a:rPr lang="en-US" dirty="0"/>
              <a:t>. Astfel,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pentru ca </a:t>
            </a:r>
            <a:r>
              <a:rPr lang="en-US" dirty="0" err="1"/>
              <a:t>duplicatele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alese</a:t>
            </a:r>
            <a:r>
              <a:rPr lang="en-US" dirty="0"/>
              <a:t> ca </a:t>
            </a:r>
            <a:r>
              <a:rPr lang="en-US" dirty="0" err="1"/>
              <a:t>pivoti</a:t>
            </a:r>
            <a:r>
              <a:rPr lang="en-US" dirty="0"/>
              <a:t>.</a:t>
            </a:r>
          </a:p>
          <a:p>
            <a:r>
              <a:rPr lang="en-US" dirty="0"/>
              <a:t>De aceea, pentru </a:t>
            </a:r>
            <a:r>
              <a:rPr lang="en-US" dirty="0" err="1"/>
              <a:t>testul</a:t>
            </a:r>
            <a:r>
              <a:rPr lang="en-US" dirty="0"/>
              <a:t> cu N = 10^7 </a:t>
            </a:r>
            <a:r>
              <a:rPr lang="en-US" dirty="0" err="1"/>
              <a:t>si</a:t>
            </a:r>
            <a:r>
              <a:rPr lang="en-US" dirty="0"/>
              <a:t> MAX = 10^3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este de </a:t>
            </a:r>
            <a:r>
              <a:rPr lang="en-US" dirty="0" err="1"/>
              <a:t>aproximativ</a:t>
            </a:r>
            <a:r>
              <a:rPr lang="en-US" dirty="0"/>
              <a:t> 110 </a:t>
            </a:r>
            <a:r>
              <a:rPr lang="en-US" dirty="0" err="1"/>
              <a:t>secunde</a:t>
            </a:r>
            <a:r>
              <a:rPr lang="en-US" dirty="0"/>
              <a:t>.</a:t>
            </a:r>
          </a:p>
          <a:p>
            <a:r>
              <a:rPr lang="en-US" dirty="0"/>
              <a:t>Pentru N = 10^8 </a:t>
            </a:r>
            <a:r>
              <a:rPr lang="en-US" dirty="0" err="1"/>
              <a:t>si</a:t>
            </a:r>
            <a:r>
              <a:rPr lang="en-US" dirty="0"/>
              <a:t> MAX = 10^3, </a:t>
            </a:r>
            <a:r>
              <a:rPr lang="en-US" dirty="0" err="1"/>
              <a:t>programul</a:t>
            </a:r>
            <a:r>
              <a:rPr lang="en-US" dirty="0"/>
              <a:t> nu mai poate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pentru ca se </a:t>
            </a:r>
            <a:r>
              <a:rPr lang="en-US" dirty="0" err="1"/>
              <a:t>reapeleaza</a:t>
            </a:r>
            <a:r>
              <a:rPr lang="en-US" dirty="0"/>
              <a:t> de </a:t>
            </a:r>
            <a:r>
              <a:rPr lang="en-US" dirty="0" err="1"/>
              <a:t>prea</a:t>
            </a:r>
            <a:r>
              <a:rPr lang="en-US" dirty="0"/>
              <a:t> multe ori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cauzeaza</a:t>
            </a:r>
            <a:r>
              <a:rPr lang="en-US" dirty="0"/>
              <a:t> stack overflow.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6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49D3-FE99-D54D-BEFC-3CEF3168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 </a:t>
            </a:r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E5C1-48D0-4BE1-B991-A0C605ED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obţine </a:t>
            </a:r>
            <a:r>
              <a:rPr lang="en-US" dirty="0" err="1"/>
              <a:t>timpi</a:t>
            </a:r>
            <a:r>
              <a:rPr lang="en-US" dirty="0"/>
              <a:t> foarte </a:t>
            </a:r>
            <a:r>
              <a:rPr lang="en-US" dirty="0" err="1"/>
              <a:t>asemanatori</a:t>
            </a:r>
            <a:r>
              <a:rPr lang="en-US" dirty="0"/>
              <a:t> cu Merge Sort pentru toate </a:t>
            </a:r>
            <a:r>
              <a:rPr lang="en-US" dirty="0" err="1"/>
              <a:t>cazurile</a:t>
            </a:r>
            <a:r>
              <a:rPr lang="en-US" dirty="0"/>
              <a:t>, dar cea din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mai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</a:t>
            </a:r>
            <a:r>
              <a:rPr lang="en-US" dirty="0" err="1"/>
              <a:t>suplimentar</a:t>
            </a:r>
            <a:endParaRPr lang="en-US" dirty="0"/>
          </a:p>
          <a:p>
            <a:r>
              <a:rPr lang="en-US" dirty="0"/>
              <a:t>Pentru N &lt;=10^5, quick sort este cea mai </a:t>
            </a:r>
            <a:r>
              <a:rPr lang="en-US" dirty="0" err="1"/>
              <a:t>rapida</a:t>
            </a:r>
            <a:r>
              <a:rPr lang="en-US" dirty="0"/>
              <a:t> indifferent de </a:t>
            </a:r>
            <a:r>
              <a:rPr lang="en-US" dirty="0" err="1"/>
              <a:t>valoarea</a:t>
            </a:r>
            <a:r>
              <a:rPr lang="en-US" dirty="0"/>
              <a:t> maxima din vector </a:t>
            </a:r>
            <a:r>
              <a:rPr lang="en-US" dirty="0" err="1"/>
              <a:t>si</a:t>
            </a:r>
            <a:r>
              <a:rPr lang="en-US" dirty="0"/>
              <a:t>, pentru ca nu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suplimentara</a:t>
            </a:r>
            <a:r>
              <a:rPr lang="en-US" dirty="0"/>
              <a:t> este </a:t>
            </a:r>
            <a:r>
              <a:rPr lang="en-US" dirty="0" err="1"/>
              <a:t>si</a:t>
            </a:r>
            <a:r>
              <a:rPr lang="en-US" dirty="0"/>
              <a:t> cea mai </a:t>
            </a:r>
            <a:r>
              <a:rPr lang="en-US" dirty="0" err="1"/>
              <a:t>eficienta</a:t>
            </a:r>
            <a:r>
              <a:rPr lang="en-US" dirty="0"/>
              <a:t> in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496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762</TotalTime>
  <Words>581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Wingdings</vt:lpstr>
      <vt:lpstr>Wingdings 3</vt:lpstr>
      <vt:lpstr>Ion</vt:lpstr>
      <vt:lpstr>Algoritmi de sortare</vt:lpstr>
      <vt:lpstr>Algoritmii implementati si testati:</vt:lpstr>
      <vt:lpstr>Testele folosite:</vt:lpstr>
      <vt:lpstr>Radix Sort</vt:lpstr>
      <vt:lpstr>Comparatie intre baze</vt:lpstr>
      <vt:lpstr>Compromis memorie versus timp</vt:lpstr>
      <vt:lpstr>Compromis memorie versus timp</vt:lpstr>
      <vt:lpstr>Quick sort – complexitate variabila</vt:lpstr>
      <vt:lpstr>Alte observatii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Adela Petre</dc:creator>
  <cp:lastModifiedBy>Adela Petre</cp:lastModifiedBy>
  <cp:revision>29</cp:revision>
  <dcterms:created xsi:type="dcterms:W3CDTF">2023-03-13T23:37:39Z</dcterms:created>
  <dcterms:modified xsi:type="dcterms:W3CDTF">2023-03-15T15:06:46Z</dcterms:modified>
</cp:coreProperties>
</file>