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 = 10^6 MAX = 10^8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9.4E-2</c:v>
                </c:pt>
                <c:pt idx="2">
                  <c:v>0.11</c:v>
                </c:pt>
                <c:pt idx="3">
                  <c:v>0.187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4B-4EFF-AECF-DDBD5E36E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 = 10^7 MAX = 10^3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0.84399999999999997</c:v>
                </c:pt>
                <c:pt idx="1">
                  <c:v>0.56299999999999994</c:v>
                </c:pt>
                <c:pt idx="2">
                  <c:v>0.65600000000000003</c:v>
                </c:pt>
                <c:pt idx="3">
                  <c:v>0.64100000000000001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4B-4EFF-AECF-DDBD5E36E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 = 10^7 MAX = 10^8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1.3440000000000001</c:v>
                </c:pt>
                <c:pt idx="1">
                  <c:v>0.90700000000000003</c:v>
                </c:pt>
                <c:pt idx="2">
                  <c:v>1.2190000000000001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4B-4EFF-AECF-DDBD5E36ED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 = 10^8 MAX = 10^3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7.3920000000000003</c:v>
                </c:pt>
                <c:pt idx="1">
                  <c:v>5.6420000000000003</c:v>
                </c:pt>
                <c:pt idx="2">
                  <c:v>5.5490000000000004</c:v>
                </c:pt>
                <c:pt idx="3">
                  <c:v>5.36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4B-4EFF-AECF-DDBD5E36ED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 = 10^8 MAX = 10^4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7.5720000000000001</c:v>
                </c:pt>
                <c:pt idx="1">
                  <c:v>8.0790000000000006</c:v>
                </c:pt>
                <c:pt idx="2">
                  <c:v>9.6820000000000004</c:v>
                </c:pt>
                <c:pt idx="3">
                  <c:v>7.798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4B-4EFF-AECF-DDBD5E36E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566368"/>
        <c:axId val="477708000"/>
      </c:barChart>
      <c:catAx>
        <c:axId val="55256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08000"/>
        <c:crosses val="autoZero"/>
        <c:auto val="1"/>
        <c:lblAlgn val="ctr"/>
        <c:lblOffset val="100"/>
        <c:noMultiLvlLbl val="0"/>
      </c:catAx>
      <c:valAx>
        <c:axId val="47770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56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01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2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0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2E648E-7B44-4565-9FBB-344473D93B5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4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07E4-BEA3-9E5C-ED93-513AB49C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138" y="543339"/>
            <a:ext cx="8825658" cy="3329581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6A104-6D43-8F02-5D63-490A6EA5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20" y="5135188"/>
            <a:ext cx="8825658" cy="861420"/>
          </a:xfrm>
        </p:spPr>
        <p:txBody>
          <a:bodyPr/>
          <a:lstStyle/>
          <a:p>
            <a:r>
              <a:rPr lang="en-US" dirty="0"/>
              <a:t>Petre-Soldan Adela</a:t>
            </a:r>
          </a:p>
        </p:txBody>
      </p:sp>
    </p:spTree>
    <p:extLst>
      <p:ext uri="{BB962C8B-B14F-4D97-AF65-F5344CB8AC3E}">
        <p14:creationId xmlns:p14="http://schemas.microsoft.com/office/powerpoint/2010/main" val="362025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0DB-4AB1-9A7A-3045-641DAAA7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59" y="407503"/>
            <a:ext cx="9404723" cy="909919"/>
          </a:xfrm>
        </p:spPr>
        <p:txBody>
          <a:bodyPr/>
          <a:lstStyle/>
          <a:p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implementati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testati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Merge sort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Quick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Shell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STL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Radix Sort – </a:t>
                </a:r>
                <a:r>
                  <a:rPr lang="en-US" sz="3200" dirty="0" err="1"/>
                  <a:t>bazele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Count Sort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  <a:blipFill>
                <a:blip r:embed="rId2"/>
                <a:stretch>
                  <a:fillRect l="-970" t="-3697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A708AC-7AD8-F4BA-3C77-301C6E664535}"/>
              </a:ext>
            </a:extLst>
          </p:cNvPr>
          <p:cNvSpPr txBox="1"/>
          <p:nvPr/>
        </p:nvSpPr>
        <p:spPr>
          <a:xfrm>
            <a:off x="695739" y="4955802"/>
            <a:ext cx="739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Limbajul de </a:t>
            </a:r>
            <a:r>
              <a:rPr lang="en-US" sz="3200" dirty="0" err="1"/>
              <a:t>programare</a:t>
            </a:r>
            <a:r>
              <a:rPr lang="en-US" sz="3200" dirty="0"/>
              <a:t> utilizat: C++</a:t>
            </a:r>
          </a:p>
        </p:txBody>
      </p:sp>
    </p:spTree>
    <p:extLst>
      <p:ext uri="{BB962C8B-B14F-4D97-AF65-F5344CB8AC3E}">
        <p14:creationId xmlns:p14="http://schemas.microsoft.com/office/powerpoint/2010/main" val="18811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BDC8-634C-1AA8-7659-9E074A8D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4FD3F8A-EFC3-5BBD-D255-4F823ED61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898628"/>
              </p:ext>
            </p:extLst>
          </p:nvPr>
        </p:nvGraphicFramePr>
        <p:xfrm>
          <a:off x="1103684" y="2072516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695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92C5-C7D5-1619-0B83-B2D4F5C5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Comparatie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E774-33F8-4A30-4BF2-4889B9BC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6" y="1853248"/>
            <a:ext cx="9205027" cy="4395151"/>
          </a:xfrm>
        </p:spPr>
        <p:txBody>
          <a:bodyPr/>
          <a:lstStyle/>
          <a:p>
            <a:r>
              <a:rPr lang="en-US" dirty="0"/>
              <a:t>Pentru </a:t>
            </a:r>
            <a:r>
              <a:rPr lang="en-US" dirty="0" err="1"/>
              <a:t>valori</a:t>
            </a:r>
            <a:r>
              <a:rPr lang="en-US" dirty="0"/>
              <a:t> ale lui N mai </a:t>
            </a:r>
            <a:r>
              <a:rPr lang="en-US" dirty="0" err="1"/>
              <a:t>mici</a:t>
            </a:r>
            <a:r>
              <a:rPr lang="en-US" dirty="0"/>
              <a:t> sau </a:t>
            </a:r>
            <a:r>
              <a:rPr lang="en-US" dirty="0" err="1"/>
              <a:t>egale</a:t>
            </a:r>
            <a:r>
              <a:rPr lang="en-US" dirty="0"/>
              <a:t> cu 10^7, </a:t>
            </a:r>
            <a:r>
              <a:rPr lang="en-US" dirty="0" err="1"/>
              <a:t>diferentele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cele 4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studiate</a:t>
            </a:r>
            <a:r>
              <a:rPr lang="en-US" dirty="0"/>
              <a:t> nu sunt </a:t>
            </a:r>
            <a:r>
              <a:rPr lang="en-US" dirty="0" err="1"/>
              <a:t>semnificative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2^10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mai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celelalte.</a:t>
            </a:r>
          </a:p>
          <a:p>
            <a:r>
              <a:rPr lang="en-US" dirty="0"/>
              <a:t>Cand N se apropie de 10^8,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efectuarii</a:t>
            </a:r>
            <a:r>
              <a:rPr lang="en-US" dirty="0"/>
              <a:t> </a:t>
            </a:r>
            <a:r>
              <a:rPr lang="en-US" dirty="0" err="1"/>
              <a:t>sortarii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exponential,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pastrandu</a:t>
            </a:r>
            <a:r>
              <a:rPr lang="en-US" dirty="0"/>
              <a:t>-se sub 2 </a:t>
            </a:r>
            <a:r>
              <a:rPr lang="en-US" dirty="0" err="1"/>
              <a:t>secunde</a:t>
            </a:r>
            <a:r>
              <a:rPr lang="en-US" dirty="0"/>
              <a:t> indifferent de </a:t>
            </a:r>
            <a:r>
              <a:rPr lang="en-US" dirty="0" err="1"/>
              <a:t>valoarea</a:t>
            </a:r>
            <a:r>
              <a:rPr lang="en-US" dirty="0"/>
              <a:t> maxima e </a:t>
            </a:r>
            <a:r>
              <a:rPr lang="en-US" dirty="0" err="1"/>
              <a:t>elementelor</a:t>
            </a:r>
            <a:r>
              <a:rPr lang="en-US" dirty="0"/>
              <a:t> din vector. </a:t>
            </a:r>
          </a:p>
          <a:p>
            <a:r>
              <a:rPr lang="en-US" dirty="0"/>
              <a:t>Pentru N = 10^8 s-au </a:t>
            </a:r>
            <a:r>
              <a:rPr lang="en-US" dirty="0" err="1"/>
              <a:t>testat</a:t>
            </a:r>
            <a:r>
              <a:rPr lang="en-US" dirty="0"/>
              <a:t> 10^3 </a:t>
            </a:r>
            <a:r>
              <a:rPr lang="en-US" dirty="0" err="1"/>
              <a:t>si</a:t>
            </a:r>
            <a:r>
              <a:rPr lang="en-US" dirty="0"/>
              <a:t> 10^4 ca </a:t>
            </a:r>
            <a:r>
              <a:rPr lang="en-US" dirty="0" err="1"/>
              <a:t>valoare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din vector, </a:t>
            </a:r>
            <a:r>
              <a:rPr lang="en-US" dirty="0" err="1"/>
              <a:t>baza</a:t>
            </a:r>
            <a:r>
              <a:rPr lang="en-US" dirty="0"/>
              <a:t> 2^7 </a:t>
            </a:r>
            <a:r>
              <a:rPr lang="en-US" dirty="0" err="1"/>
              <a:t>obtinand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destul de </a:t>
            </a:r>
            <a:r>
              <a:rPr lang="en-US" dirty="0" err="1"/>
              <a:t>apropiati</a:t>
            </a:r>
            <a:r>
              <a:rPr lang="en-US" dirty="0"/>
              <a:t> pentru cele 2. In comparative cu celelalte 3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mai </a:t>
            </a:r>
            <a:r>
              <a:rPr lang="en-US" dirty="0" err="1"/>
              <a:t>ineficient</a:t>
            </a:r>
            <a:r>
              <a:rPr lang="en-US" dirty="0"/>
              <a:t> pentru 10^3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mai </a:t>
            </a:r>
            <a:r>
              <a:rPr lang="en-US" dirty="0" err="1"/>
              <a:t>eficient</a:t>
            </a:r>
            <a:r>
              <a:rPr lang="en-US" dirty="0"/>
              <a:t> pentru 10^4.</a:t>
            </a:r>
          </a:p>
        </p:txBody>
      </p:sp>
    </p:spTree>
    <p:extLst>
      <p:ext uri="{BB962C8B-B14F-4D97-AF65-F5344CB8AC3E}">
        <p14:creationId xmlns:p14="http://schemas.microsoft.com/office/powerpoint/2010/main" val="12769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2836-09A6-D53F-8216-3C1D4180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versus 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4DFC-FB74-44C3-FACB-84D9960D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Countsort</a:t>
            </a:r>
            <a:r>
              <a:rPr lang="en-US" dirty="0"/>
              <a:t> este cea mai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,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pastrandu</a:t>
            </a:r>
            <a:r>
              <a:rPr lang="en-US" dirty="0"/>
              <a:t>-se sub 2 </a:t>
            </a:r>
            <a:r>
              <a:rPr lang="en-US" dirty="0" err="1"/>
              <a:t>secunde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pentru </a:t>
            </a:r>
            <a:r>
              <a:rPr lang="en-US" dirty="0" err="1"/>
              <a:t>valori</a:t>
            </a:r>
            <a:r>
              <a:rPr lang="en-US" dirty="0"/>
              <a:t> foarte </a:t>
            </a:r>
            <a:r>
              <a:rPr lang="en-US" dirty="0" err="1"/>
              <a:t>mari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Totusi</a:t>
            </a:r>
            <a:r>
              <a:rPr lang="en-US" dirty="0"/>
              <a:t>, </a:t>
            </a:r>
            <a:r>
              <a:rPr lang="en-US" dirty="0" err="1"/>
              <a:t>foloseste</a:t>
            </a:r>
            <a:r>
              <a:rPr lang="en-US" dirty="0"/>
              <a:t> cea mai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suplimentara</a:t>
            </a:r>
            <a:r>
              <a:rPr lang="en-US" dirty="0"/>
              <a:t>,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stocheze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 de frecvența. Merge sort </a:t>
            </a:r>
            <a:r>
              <a:rPr lang="en-US" dirty="0" err="1"/>
              <a:t>si</a:t>
            </a:r>
            <a:r>
              <a:rPr lang="en-US" dirty="0"/>
              <a:t> Radix Sort </a:t>
            </a:r>
            <a:r>
              <a:rPr lang="en-US" dirty="0" err="1"/>
              <a:t>echilibreaza</a:t>
            </a:r>
            <a:r>
              <a:rPr lang="en-US" dirty="0"/>
              <a:t> mai bine 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timp.</a:t>
            </a:r>
            <a:r>
              <a:rPr lang="en-US" dirty="0"/>
              <a:t> Radix este de </a:t>
            </a:r>
            <a:r>
              <a:rPr lang="en-US" dirty="0" err="1"/>
              <a:t>aproximativ</a:t>
            </a:r>
            <a:r>
              <a:rPr lang="en-US" dirty="0"/>
              <a:t> 3 ori mai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merge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mai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Shell Sort este printre cele mai lente </a:t>
            </a:r>
            <a:r>
              <a:rPr lang="en-US" dirty="0" err="1"/>
              <a:t>si</a:t>
            </a:r>
            <a:r>
              <a:rPr lang="en-US" dirty="0"/>
              <a:t> nu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119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884A-406A-E8DF-02C2-752F5B5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–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variabila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160D-438B-37B1-BBCA-CBAB0D2D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Nici</a:t>
            </a:r>
            <a:r>
              <a:rPr lang="en-US" dirty="0"/>
              <a:t> quick sort nu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, dar este destul de </a:t>
            </a:r>
            <a:r>
              <a:rPr lang="en-US" dirty="0" err="1"/>
              <a:t>riscanta</a:t>
            </a:r>
            <a:r>
              <a:rPr lang="en-US" dirty="0"/>
              <a:t>, </a:t>
            </a:r>
            <a:r>
              <a:rPr lang="en-US" dirty="0" err="1"/>
              <a:t>putand</a:t>
            </a:r>
            <a:r>
              <a:rPr lang="en-US" dirty="0"/>
              <a:t> </a:t>
            </a:r>
            <a:r>
              <a:rPr lang="en-US" dirty="0" err="1"/>
              <a:t>degenera</a:t>
            </a:r>
            <a:r>
              <a:rPr lang="en-US" dirty="0"/>
              <a:t> in O(N^2)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cand </a:t>
            </a:r>
            <a:r>
              <a:rPr lang="en-US" dirty="0" err="1"/>
              <a:t>pivotul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ales  </a:t>
            </a:r>
            <a:r>
              <a:rPr lang="en-US" dirty="0" err="1"/>
              <a:t>eficient</a:t>
            </a:r>
            <a:r>
              <a:rPr lang="en-US" dirty="0"/>
              <a:t>.  </a:t>
            </a:r>
          </a:p>
          <a:p>
            <a:r>
              <a:rPr lang="en-US" dirty="0"/>
              <a:t>Cand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diferenta</a:t>
            </a:r>
            <a:r>
              <a:rPr lang="en-US" dirty="0"/>
              <a:t> dintre </a:t>
            </a:r>
            <a:r>
              <a:rPr lang="en-US" dirty="0" err="1"/>
              <a:t>valoarea</a:t>
            </a:r>
            <a:r>
              <a:rPr lang="en-US" dirty="0"/>
              <a:t> minima </a:t>
            </a:r>
            <a:r>
              <a:rPr lang="en-US" dirty="0" err="1"/>
              <a:t>si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sale </a:t>
            </a:r>
            <a:r>
              <a:rPr lang="en-US" dirty="0" err="1"/>
              <a:t>scade</a:t>
            </a:r>
            <a:r>
              <a:rPr lang="en-US" dirty="0"/>
              <a:t>, este </a:t>
            </a:r>
            <a:r>
              <a:rPr lang="en-US" dirty="0" err="1"/>
              <a:t>favorizata</a:t>
            </a:r>
            <a:r>
              <a:rPr lang="en-US" dirty="0"/>
              <a:t>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duplicatelor</a:t>
            </a:r>
            <a:r>
              <a:rPr lang="en-US" dirty="0"/>
              <a:t>. Astfel,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pentru ca </a:t>
            </a:r>
            <a:r>
              <a:rPr lang="en-US" dirty="0" err="1"/>
              <a:t>duplicatele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alese</a:t>
            </a:r>
            <a:r>
              <a:rPr lang="en-US" dirty="0"/>
              <a:t> ca </a:t>
            </a:r>
            <a:r>
              <a:rPr lang="en-US" dirty="0" err="1"/>
              <a:t>pivoti</a:t>
            </a:r>
            <a:r>
              <a:rPr lang="en-US" dirty="0"/>
              <a:t>.</a:t>
            </a:r>
          </a:p>
          <a:p>
            <a:r>
              <a:rPr lang="en-US" dirty="0"/>
              <a:t>De aceea, pentru </a:t>
            </a:r>
            <a:r>
              <a:rPr lang="en-US" dirty="0" err="1"/>
              <a:t>testul</a:t>
            </a:r>
            <a:r>
              <a:rPr lang="en-US" dirty="0"/>
              <a:t> cu N = 10^7 </a:t>
            </a:r>
            <a:r>
              <a:rPr lang="en-US" dirty="0" err="1"/>
              <a:t>si</a:t>
            </a:r>
            <a:r>
              <a:rPr lang="en-US" dirty="0"/>
              <a:t> MAX = 10^3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este de </a:t>
            </a:r>
            <a:r>
              <a:rPr lang="en-US" dirty="0" err="1"/>
              <a:t>aproximativ</a:t>
            </a:r>
            <a:r>
              <a:rPr lang="en-US" dirty="0"/>
              <a:t> 110 </a:t>
            </a:r>
            <a:r>
              <a:rPr lang="en-US" dirty="0" err="1"/>
              <a:t>secunde</a:t>
            </a:r>
            <a:r>
              <a:rPr lang="en-US" dirty="0"/>
              <a:t>.</a:t>
            </a:r>
          </a:p>
          <a:p>
            <a:r>
              <a:rPr lang="en-US" dirty="0"/>
              <a:t>Pentru N = 10^8 </a:t>
            </a:r>
            <a:r>
              <a:rPr lang="en-US" dirty="0" err="1"/>
              <a:t>si</a:t>
            </a:r>
            <a:r>
              <a:rPr lang="en-US" dirty="0"/>
              <a:t> MAX = 10^3, </a:t>
            </a:r>
            <a:r>
              <a:rPr lang="en-US" dirty="0" err="1"/>
              <a:t>programul</a:t>
            </a:r>
            <a:r>
              <a:rPr lang="en-US" dirty="0"/>
              <a:t> nu mai poate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pentru ca se </a:t>
            </a:r>
            <a:r>
              <a:rPr lang="en-US" dirty="0" err="1"/>
              <a:t>reapeleaza</a:t>
            </a:r>
            <a:r>
              <a:rPr lang="en-US" dirty="0"/>
              <a:t> de </a:t>
            </a:r>
            <a:r>
              <a:rPr lang="en-US" dirty="0" err="1"/>
              <a:t>prea</a:t>
            </a:r>
            <a:r>
              <a:rPr lang="en-US" dirty="0"/>
              <a:t> multe ori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cauzeaza</a:t>
            </a:r>
            <a:r>
              <a:rPr lang="en-US" dirty="0"/>
              <a:t> stack overflow.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6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514</TotalTime>
  <Words>371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Century Gothic</vt:lpstr>
      <vt:lpstr>Wingdings</vt:lpstr>
      <vt:lpstr>Wingdings 3</vt:lpstr>
      <vt:lpstr>Ion</vt:lpstr>
      <vt:lpstr>Algoritmi de sortare</vt:lpstr>
      <vt:lpstr>Algoritmii implementati si testati:</vt:lpstr>
      <vt:lpstr>Radix Sort</vt:lpstr>
      <vt:lpstr>Comparatie intre baze</vt:lpstr>
      <vt:lpstr>Compromis memorie versus timp</vt:lpstr>
      <vt:lpstr>Quick sort – complexitate variabila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Adela Petre</dc:creator>
  <cp:lastModifiedBy>Adela Petre</cp:lastModifiedBy>
  <cp:revision>13</cp:revision>
  <dcterms:created xsi:type="dcterms:W3CDTF">2023-03-13T23:37:39Z</dcterms:created>
  <dcterms:modified xsi:type="dcterms:W3CDTF">2023-03-14T22:35:53Z</dcterms:modified>
</cp:coreProperties>
</file>