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21"/>
    <p:restoredTop sz="95775"/>
  </p:normalViewPr>
  <p:slideViewPr>
    <p:cSldViewPr snapToGrid="0" snapToObjects="1">
      <p:cViewPr varScale="1">
        <p:scale>
          <a:sx n="110" d="100"/>
          <a:sy n="110" d="100"/>
        </p:scale>
        <p:origin x="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0D42B4-8E68-1749-94C1-3AE0268D09ED}" type="doc">
      <dgm:prSet loTypeId="urn:microsoft.com/office/officeart/2005/8/layout/matrix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6E19F62-2774-C240-903E-F8E02C052594}">
      <dgm:prSet phldrT="[Texto]"/>
      <dgm:spPr>
        <a:solidFill>
          <a:srgbClr val="002060"/>
        </a:solidFill>
      </dgm:spPr>
      <dgm:t>
        <a:bodyPr/>
        <a:lstStyle/>
        <a:p>
          <a:r>
            <a:rPr lang="es-ES" dirty="0"/>
            <a:t>Debilidades: muchas funciones y colores diversos.</a:t>
          </a:r>
        </a:p>
      </dgm:t>
    </dgm:pt>
    <dgm:pt modelId="{2AFB70FE-4245-8640-9DFD-2CF9CCCDE0C7}" type="parTrans" cxnId="{9AD3BE3F-33F6-1547-9895-9DED34F1E223}">
      <dgm:prSet/>
      <dgm:spPr/>
      <dgm:t>
        <a:bodyPr/>
        <a:lstStyle/>
        <a:p>
          <a:endParaRPr lang="es-ES"/>
        </a:p>
      </dgm:t>
    </dgm:pt>
    <dgm:pt modelId="{634DA31F-3B0C-3F4E-9924-C6255F3705DE}" type="sibTrans" cxnId="{9AD3BE3F-33F6-1547-9895-9DED34F1E223}">
      <dgm:prSet/>
      <dgm:spPr/>
      <dgm:t>
        <a:bodyPr/>
        <a:lstStyle/>
        <a:p>
          <a:endParaRPr lang="es-ES"/>
        </a:p>
      </dgm:t>
    </dgm:pt>
    <dgm:pt modelId="{A4D3E78A-D4FC-684D-8782-B11CCD943C38}">
      <dgm:prSet phldrT="[Texto]"/>
      <dgm:spPr>
        <a:solidFill>
          <a:srgbClr val="002060"/>
        </a:solidFill>
      </dgm:spPr>
      <dgm:t>
        <a:bodyPr/>
        <a:lstStyle/>
        <a:p>
          <a:r>
            <a:rPr lang="es-ES" dirty="0"/>
            <a:t>Amenazas: aplicación, con base externa que cualquiera puede tener y que se necesita actualizar.</a:t>
          </a:r>
        </a:p>
      </dgm:t>
    </dgm:pt>
    <dgm:pt modelId="{86D2A07A-15DF-284E-8CE0-77F6DFBB5138}" type="parTrans" cxnId="{2EC0EC93-F88E-3346-9D1A-DCF435B5F940}">
      <dgm:prSet/>
      <dgm:spPr/>
      <dgm:t>
        <a:bodyPr/>
        <a:lstStyle/>
        <a:p>
          <a:endParaRPr lang="es-ES"/>
        </a:p>
      </dgm:t>
    </dgm:pt>
    <dgm:pt modelId="{40734C8B-B5C5-0A40-B8F8-30F28C935A0A}" type="sibTrans" cxnId="{2EC0EC93-F88E-3346-9D1A-DCF435B5F940}">
      <dgm:prSet/>
      <dgm:spPr/>
      <dgm:t>
        <a:bodyPr/>
        <a:lstStyle/>
        <a:p>
          <a:endParaRPr lang="es-ES"/>
        </a:p>
      </dgm:t>
    </dgm:pt>
    <dgm:pt modelId="{38D7FE00-479D-B84D-AEE6-BB0845CCEC11}">
      <dgm:prSet phldrT="[Texto]"/>
      <dgm:spPr>
        <a:solidFill>
          <a:srgbClr val="002060"/>
        </a:solidFill>
      </dgm:spPr>
      <dgm:t>
        <a:bodyPr/>
        <a:lstStyle/>
        <a:p>
          <a:r>
            <a:rPr lang="es-ES" dirty="0"/>
            <a:t>Fortalezas: interfaz sencilla de utilizar que brinda datos en un tiempo ínfimo.</a:t>
          </a:r>
        </a:p>
      </dgm:t>
    </dgm:pt>
    <dgm:pt modelId="{3772F323-034D-6C4E-8C7B-079B637836B0}" type="parTrans" cxnId="{16B97DDB-7118-964B-8737-03396994F434}">
      <dgm:prSet/>
      <dgm:spPr/>
      <dgm:t>
        <a:bodyPr/>
        <a:lstStyle/>
        <a:p>
          <a:endParaRPr lang="es-ES"/>
        </a:p>
      </dgm:t>
    </dgm:pt>
    <dgm:pt modelId="{9F714A28-1FCE-F64C-9982-6C1AA5EA8427}" type="sibTrans" cxnId="{16B97DDB-7118-964B-8737-03396994F434}">
      <dgm:prSet/>
      <dgm:spPr/>
      <dgm:t>
        <a:bodyPr/>
        <a:lstStyle/>
        <a:p>
          <a:endParaRPr lang="es-ES"/>
        </a:p>
      </dgm:t>
    </dgm:pt>
    <dgm:pt modelId="{A8E420EB-6237-0A4E-B2AF-C65823A043E9}">
      <dgm:prSet phldrT="[Texto]"/>
      <dgm:spPr>
        <a:solidFill>
          <a:srgbClr val="002060"/>
        </a:solidFill>
      </dgm:spPr>
      <dgm:t>
        <a:bodyPr/>
        <a:lstStyle/>
        <a:p>
          <a:r>
            <a:rPr lang="es-ES" dirty="0"/>
            <a:t>Oportunidades: base de datos actualizable cada año.</a:t>
          </a:r>
        </a:p>
      </dgm:t>
    </dgm:pt>
    <dgm:pt modelId="{BDF765FA-2CB7-4B43-ABAA-98173CEF55E9}" type="parTrans" cxnId="{6D5FA306-5F67-1348-B206-CBDBA90BE717}">
      <dgm:prSet/>
      <dgm:spPr/>
      <dgm:t>
        <a:bodyPr/>
        <a:lstStyle/>
        <a:p>
          <a:endParaRPr lang="es-ES"/>
        </a:p>
      </dgm:t>
    </dgm:pt>
    <dgm:pt modelId="{1E86D0A4-3354-0A4C-B47D-3D47901193E1}" type="sibTrans" cxnId="{6D5FA306-5F67-1348-B206-CBDBA90BE717}">
      <dgm:prSet/>
      <dgm:spPr/>
      <dgm:t>
        <a:bodyPr/>
        <a:lstStyle/>
        <a:p>
          <a:endParaRPr lang="es-ES"/>
        </a:p>
      </dgm:t>
    </dgm:pt>
    <dgm:pt modelId="{2AD14CE6-9971-7047-87D1-0369F912B381}" type="pres">
      <dgm:prSet presAssocID="{C40D42B4-8E68-1749-94C1-3AE0268D09ED}" presName="matrix" presStyleCnt="0">
        <dgm:presLayoutVars>
          <dgm:chMax val="1"/>
          <dgm:dir/>
          <dgm:resizeHandles val="exact"/>
        </dgm:presLayoutVars>
      </dgm:prSet>
      <dgm:spPr/>
    </dgm:pt>
    <dgm:pt modelId="{5CAAD280-FD73-D244-8AC7-5022BAEEB153}" type="pres">
      <dgm:prSet presAssocID="{C40D42B4-8E68-1749-94C1-3AE0268D09ED}" presName="axisShape" presStyleLbl="bgShp" presStyleIdx="0" presStyleCnt="1"/>
      <dgm:spPr/>
    </dgm:pt>
    <dgm:pt modelId="{18333134-1D54-5449-B025-D5DB3F527DC1}" type="pres">
      <dgm:prSet presAssocID="{C40D42B4-8E68-1749-94C1-3AE0268D09ED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EC4A39F-C143-6C4F-A849-6F7253673BF3}" type="pres">
      <dgm:prSet presAssocID="{C40D42B4-8E68-1749-94C1-3AE0268D09ED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557886D-D86C-1147-A931-DCC04F70D27C}" type="pres">
      <dgm:prSet presAssocID="{C40D42B4-8E68-1749-94C1-3AE0268D09ED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3CE24B6-DA72-C243-9D61-0F7C016B23AE}" type="pres">
      <dgm:prSet presAssocID="{C40D42B4-8E68-1749-94C1-3AE0268D09ED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D5FA306-5F67-1348-B206-CBDBA90BE717}" srcId="{C40D42B4-8E68-1749-94C1-3AE0268D09ED}" destId="{A8E420EB-6237-0A4E-B2AF-C65823A043E9}" srcOrd="3" destOrd="0" parTransId="{BDF765FA-2CB7-4B43-ABAA-98173CEF55E9}" sibTransId="{1E86D0A4-3354-0A4C-B47D-3D47901193E1}"/>
    <dgm:cxn modelId="{BC08D408-0D4A-D549-B56A-9BB07AD401F1}" type="presOf" srcId="{A4D3E78A-D4FC-684D-8782-B11CCD943C38}" destId="{CEC4A39F-C143-6C4F-A849-6F7253673BF3}" srcOrd="0" destOrd="0" presId="urn:microsoft.com/office/officeart/2005/8/layout/matrix2"/>
    <dgm:cxn modelId="{EE7A7028-D292-A446-A71C-4AC166BEA05A}" type="presOf" srcId="{38D7FE00-479D-B84D-AEE6-BB0845CCEC11}" destId="{7557886D-D86C-1147-A931-DCC04F70D27C}" srcOrd="0" destOrd="0" presId="urn:microsoft.com/office/officeart/2005/8/layout/matrix2"/>
    <dgm:cxn modelId="{0D64B832-CFC3-D44B-8A4F-368476E74EE4}" type="presOf" srcId="{C40D42B4-8E68-1749-94C1-3AE0268D09ED}" destId="{2AD14CE6-9971-7047-87D1-0369F912B381}" srcOrd="0" destOrd="0" presId="urn:microsoft.com/office/officeart/2005/8/layout/matrix2"/>
    <dgm:cxn modelId="{9AD3BE3F-33F6-1547-9895-9DED34F1E223}" srcId="{C40D42B4-8E68-1749-94C1-3AE0268D09ED}" destId="{C6E19F62-2774-C240-903E-F8E02C052594}" srcOrd="0" destOrd="0" parTransId="{2AFB70FE-4245-8640-9DFD-2CF9CCCDE0C7}" sibTransId="{634DA31F-3B0C-3F4E-9924-C6255F3705DE}"/>
    <dgm:cxn modelId="{BB16EE51-2D3C-4340-B5D4-94953AD1F71F}" type="presOf" srcId="{C6E19F62-2774-C240-903E-F8E02C052594}" destId="{18333134-1D54-5449-B025-D5DB3F527DC1}" srcOrd="0" destOrd="0" presId="urn:microsoft.com/office/officeart/2005/8/layout/matrix2"/>
    <dgm:cxn modelId="{2EC0EC93-F88E-3346-9D1A-DCF435B5F940}" srcId="{C40D42B4-8E68-1749-94C1-3AE0268D09ED}" destId="{A4D3E78A-D4FC-684D-8782-B11CCD943C38}" srcOrd="1" destOrd="0" parTransId="{86D2A07A-15DF-284E-8CE0-77F6DFBB5138}" sibTransId="{40734C8B-B5C5-0A40-B8F8-30F28C935A0A}"/>
    <dgm:cxn modelId="{675BB29B-55D0-BD4E-88FB-B29354DD9D85}" type="presOf" srcId="{A8E420EB-6237-0A4E-B2AF-C65823A043E9}" destId="{73CE24B6-DA72-C243-9D61-0F7C016B23AE}" srcOrd="0" destOrd="0" presId="urn:microsoft.com/office/officeart/2005/8/layout/matrix2"/>
    <dgm:cxn modelId="{16B97DDB-7118-964B-8737-03396994F434}" srcId="{C40D42B4-8E68-1749-94C1-3AE0268D09ED}" destId="{38D7FE00-479D-B84D-AEE6-BB0845CCEC11}" srcOrd="2" destOrd="0" parTransId="{3772F323-034D-6C4E-8C7B-079B637836B0}" sibTransId="{9F714A28-1FCE-F64C-9982-6C1AA5EA8427}"/>
    <dgm:cxn modelId="{18A1742A-C7FE-0E41-A61E-E416ADA98132}" type="presParOf" srcId="{2AD14CE6-9971-7047-87D1-0369F912B381}" destId="{5CAAD280-FD73-D244-8AC7-5022BAEEB153}" srcOrd="0" destOrd="0" presId="urn:microsoft.com/office/officeart/2005/8/layout/matrix2"/>
    <dgm:cxn modelId="{6BBD668A-4571-6C4F-86AA-E5793BF95748}" type="presParOf" srcId="{2AD14CE6-9971-7047-87D1-0369F912B381}" destId="{18333134-1D54-5449-B025-D5DB3F527DC1}" srcOrd="1" destOrd="0" presId="urn:microsoft.com/office/officeart/2005/8/layout/matrix2"/>
    <dgm:cxn modelId="{5CED1CF0-88DD-724B-9858-C1737B264099}" type="presParOf" srcId="{2AD14CE6-9971-7047-87D1-0369F912B381}" destId="{CEC4A39F-C143-6C4F-A849-6F7253673BF3}" srcOrd="2" destOrd="0" presId="urn:microsoft.com/office/officeart/2005/8/layout/matrix2"/>
    <dgm:cxn modelId="{1FBED7B4-74E7-6A4B-8795-E18068D329E9}" type="presParOf" srcId="{2AD14CE6-9971-7047-87D1-0369F912B381}" destId="{7557886D-D86C-1147-A931-DCC04F70D27C}" srcOrd="3" destOrd="0" presId="urn:microsoft.com/office/officeart/2005/8/layout/matrix2"/>
    <dgm:cxn modelId="{40B2D307-FA86-B94B-9BCE-025815AF3BA7}" type="presParOf" srcId="{2AD14CE6-9971-7047-87D1-0369F912B381}" destId="{73CE24B6-DA72-C243-9D61-0F7C016B23AE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AD280-FD73-D244-8AC7-5022BAEEB153}">
      <dsp:nvSpPr>
        <dsp:cNvPr id="0" name=""/>
        <dsp:cNvSpPr/>
      </dsp:nvSpPr>
      <dsp:spPr>
        <a:xfrm>
          <a:off x="932023" y="0"/>
          <a:ext cx="5011315" cy="5011315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333134-1D54-5449-B025-D5DB3F527DC1}">
      <dsp:nvSpPr>
        <dsp:cNvPr id="0" name=""/>
        <dsp:cNvSpPr/>
      </dsp:nvSpPr>
      <dsp:spPr>
        <a:xfrm>
          <a:off x="1257758" y="325735"/>
          <a:ext cx="2004526" cy="2004526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Debilidades: muchas funciones y colores diversos.</a:t>
          </a:r>
        </a:p>
      </dsp:txBody>
      <dsp:txXfrm>
        <a:off x="1355611" y="423588"/>
        <a:ext cx="1808820" cy="1808820"/>
      </dsp:txXfrm>
    </dsp:sp>
    <dsp:sp modelId="{CEC4A39F-C143-6C4F-A849-6F7253673BF3}">
      <dsp:nvSpPr>
        <dsp:cNvPr id="0" name=""/>
        <dsp:cNvSpPr/>
      </dsp:nvSpPr>
      <dsp:spPr>
        <a:xfrm>
          <a:off x="3613077" y="325735"/>
          <a:ext cx="2004526" cy="2004526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Amenazas: aplicación, con base externa que cualquiera puede tener y que se necesita actualizar.</a:t>
          </a:r>
        </a:p>
      </dsp:txBody>
      <dsp:txXfrm>
        <a:off x="3710930" y="423588"/>
        <a:ext cx="1808820" cy="1808820"/>
      </dsp:txXfrm>
    </dsp:sp>
    <dsp:sp modelId="{7557886D-D86C-1147-A931-DCC04F70D27C}">
      <dsp:nvSpPr>
        <dsp:cNvPr id="0" name=""/>
        <dsp:cNvSpPr/>
      </dsp:nvSpPr>
      <dsp:spPr>
        <a:xfrm>
          <a:off x="1257758" y="2681053"/>
          <a:ext cx="2004526" cy="2004526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Fortalezas: interfaz sencilla de utilizar que brinda datos en un tiempo ínfimo.</a:t>
          </a:r>
        </a:p>
      </dsp:txBody>
      <dsp:txXfrm>
        <a:off x="1355611" y="2778906"/>
        <a:ext cx="1808820" cy="1808820"/>
      </dsp:txXfrm>
    </dsp:sp>
    <dsp:sp modelId="{73CE24B6-DA72-C243-9D61-0F7C016B23AE}">
      <dsp:nvSpPr>
        <dsp:cNvPr id="0" name=""/>
        <dsp:cNvSpPr/>
      </dsp:nvSpPr>
      <dsp:spPr>
        <a:xfrm>
          <a:off x="3613077" y="2681053"/>
          <a:ext cx="2004526" cy="2004526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Oportunidades: base de datos actualizable cada año.</a:t>
          </a:r>
        </a:p>
      </dsp:txBody>
      <dsp:txXfrm>
        <a:off x="3710930" y="2778906"/>
        <a:ext cx="1808820" cy="1808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BE675-D1C0-B34B-AEDD-D4A370706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F6A0D7-800F-FA4E-9CC9-EDA56D8B6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1E0A22-DD78-B64A-B54E-182738DE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6/12/20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EE3C28-69D6-B54C-B6CE-B2A3148B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470483-66F5-7E4B-8A6A-240D845B1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950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1821A-0B6C-E240-A7B4-D31E1AA9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D28277-DD12-7D46-8775-455AA5784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4AB6BA-1059-F54B-A863-5E90B135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6/12/20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8C7CFD-0E97-AB4C-8BCC-D21808D4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C29309-3012-7A4B-869B-396D4A63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750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2C15DA-3D24-3545-A953-B6B8EE25B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E2834A-F93B-084B-8585-C78361479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CE771B-9411-224F-83F6-CE99DEBE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6/12/20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87547F-BCDC-CF4B-A9E5-276E35CA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9DBCB9-8B88-0548-B6F4-463582E6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01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B16B9-27F1-BE40-A384-A13A8997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55CDC0-D235-E140-90C4-6E62F0376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5D33C0-04D6-1E49-888A-0D9FF094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6/12/20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18FF4A-19EA-EF43-9A71-F9982E09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D7C939-D3DB-8D42-82F6-B4F985C4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329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D8F32-49F0-B443-AA51-70402BA1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BC2603-CA2F-5642-848F-F9E5C4E83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0093FC-1045-264A-A83A-CA5C5655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6/12/20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A4799F-DD23-C644-95E9-8E744CE2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60FAF4-2E5C-B449-8D6C-8A1F0EC9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822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1C333-07F0-6B4A-853A-18EABB95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8364F9-D856-D44E-A806-CB0E0E7B4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797E5E-C469-0A49-9F64-FD5B0E7F8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FDADF1-C649-0E40-9EE3-A6F48849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6/12/20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B0ABC9-B596-3D45-8C0A-1D727B50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7939DC-B454-D04C-9FD5-DA1A0B6F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675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96777-9025-2448-8EB6-B11EFD48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CDFE21-ED41-774E-8C83-785F1EAF0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BF5A8F-0152-174E-B517-0A78EA6B2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502359-C4C4-5248-B5EB-1474AB413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550F0E-5529-E04A-86E9-B4B6AC63A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A243FF2-B195-644F-9668-F88CA195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6/12/20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67DE4D-8AAE-BC4B-BA01-C30BA5E5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E00FF6-6BDE-8F49-A449-141CE08B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75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96556-E346-4F40-AC55-85DFA4B8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E0A087-708A-5742-BED5-1D9FBAA8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6/12/20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5125E84-0B4B-AF47-B75F-2665D321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EB88F1-F990-B24B-BDC6-82A3C6D4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384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C76454-5221-1A47-A6C9-C91D0E4C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6/12/20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255BDE-4E45-6E49-A1A0-0FA53EFB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A9F1B2-51D0-F549-94D9-11674E08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24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79B3F-628F-274B-98FB-67A6F7A1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B6A3C4-A916-444E-8548-A6E232DDD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E9719E-0540-9842-A38B-74CA0F959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CAAB05-B4E8-BE49-A97B-656D8C1A9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6/12/20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D0B2D0-3B37-DC47-B8C5-A457FB83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09907D-7187-6446-A09C-58117D93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751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833DC-6ADC-884E-B140-36705D47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83FC9E5-91D0-7C49-AE36-6C535AFD5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43813C-A3A3-3A4F-AFB3-70A7C92AF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1D0546-D965-BC46-8211-7048A753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4D62-3BA8-E643-8809-D7017F5BF04E}" type="datetimeFigureOut">
              <a:rPr lang="es-ES" smtClean="0"/>
              <a:t>6/12/20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09C160-BABE-6443-B24B-8EBBE33D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22D7BE-7F4C-054A-9C60-47F7B49B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961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7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EBDB6A-D0FB-8347-A8AF-B387385A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8FA2B0-2749-7746-9E40-FF5887FBE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64346E-E713-A74C-9BEB-99A74FEDB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B4D62-3BA8-E643-8809-D7017F5BF04E}" type="datetimeFigureOut">
              <a:rPr lang="es-ES" smtClean="0"/>
              <a:t>6/12/20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44B808-5B06-1741-89FD-A38BA045C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221DE6-1152-4A4B-913C-8CEAF29DC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C1B2A-76B3-8244-BB91-219FCADED1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34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7D6D6-3A70-2F48-ABA6-7FA1F3FED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29833" y="590309"/>
            <a:ext cx="9144000" cy="1137152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FutbolFichajes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140A1F-B7A9-624E-9476-C20202BFC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446989"/>
            <a:ext cx="5528841" cy="1655762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bg1"/>
                </a:solidFill>
              </a:rPr>
              <a:t>Aitor Del Río Ferreras</a:t>
            </a:r>
          </a:p>
          <a:p>
            <a:r>
              <a:rPr lang="es-ES" dirty="0">
                <a:solidFill>
                  <a:schemeClr val="bg1"/>
                </a:solidFill>
              </a:rPr>
              <a:t>SISTEMAS DE INFORMACIÓN DE GESTION Y BUSINESS INTELLIGENGE</a:t>
            </a:r>
          </a:p>
          <a:p>
            <a:r>
              <a:rPr lang="es-ES" dirty="0">
                <a:solidFill>
                  <a:schemeClr val="bg1"/>
                </a:solidFill>
              </a:rPr>
              <a:t>4º Ingeniería Informática</a:t>
            </a:r>
          </a:p>
        </p:txBody>
      </p:sp>
    </p:spTree>
    <p:extLst>
      <p:ext uri="{BB962C8B-B14F-4D97-AF65-F5344CB8AC3E}">
        <p14:creationId xmlns:p14="http://schemas.microsoft.com/office/powerpoint/2010/main" val="206846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C0861-670F-C543-B7B5-8892B7F2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697223-8A7B-CF4A-B304-9C2D3DAA9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Descripción del problema.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Herramientas utilizadas.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Composición de la aplicación.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Análisis de resultados.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DAFO.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Líneas de futuro.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Lecciones aprendidas.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Bibliografía.</a:t>
            </a:r>
          </a:p>
        </p:txBody>
      </p:sp>
    </p:spTree>
    <p:extLst>
      <p:ext uri="{BB962C8B-B14F-4D97-AF65-F5344CB8AC3E}">
        <p14:creationId xmlns:p14="http://schemas.microsoft.com/office/powerpoint/2010/main" val="420643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2A072-28BD-C547-AC64-9388C686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Descripción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F611C-88E4-0545-BDB1-3BF65E4C8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385" cy="1994021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Crisis por la pandemia: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Problemas socio-sanitarios.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Problemas económicos:</a:t>
            </a:r>
          </a:p>
          <a:p>
            <a:pPr lvl="2"/>
            <a:r>
              <a:rPr lang="es-ES" dirty="0">
                <a:solidFill>
                  <a:schemeClr val="bg1"/>
                </a:solidFill>
              </a:rPr>
              <a:t>Salarios mas bajos.</a:t>
            </a:r>
          </a:p>
          <a:p>
            <a:pPr lvl="2"/>
            <a:r>
              <a:rPr lang="es-ES" dirty="0">
                <a:solidFill>
                  <a:schemeClr val="bg1"/>
                </a:solidFill>
              </a:rPr>
              <a:t>Economías desbordadas</a:t>
            </a:r>
            <a:r>
              <a:rPr lang="es-ES" dirty="0"/>
              <a:t>.</a:t>
            </a:r>
          </a:p>
          <a:p>
            <a:pPr marL="914400" lvl="2" indent="0">
              <a:buNone/>
            </a:pPr>
            <a:endParaRPr lang="es-ES" dirty="0"/>
          </a:p>
          <a:p>
            <a:pPr marL="914400" lvl="2" indent="0">
              <a:buNone/>
            </a:pP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C86D105-607C-6345-A65F-650086C6B5ED}"/>
              </a:ext>
            </a:extLst>
          </p:cNvPr>
          <p:cNvSpPr txBox="1"/>
          <p:nvPr/>
        </p:nvSpPr>
        <p:spPr>
          <a:xfrm>
            <a:off x="838200" y="4081905"/>
            <a:ext cx="38312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Crisis en el mundo del futbol: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Descenso de ingresos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Reducción de salarios para cuadrar cuentas</a:t>
            </a:r>
          </a:p>
        </p:txBody>
      </p:sp>
      <p:sp>
        <p:nvSpPr>
          <p:cNvPr id="5" name="Flecha derecha 4">
            <a:extLst>
              <a:ext uri="{FF2B5EF4-FFF2-40B4-BE49-F238E27FC236}">
                <a16:creationId xmlns:a16="http://schemas.microsoft.com/office/drawing/2014/main" id="{6DFD7927-CDAE-0140-A560-CFDC918DBCEC}"/>
              </a:ext>
            </a:extLst>
          </p:cNvPr>
          <p:cNvSpPr/>
          <p:nvPr/>
        </p:nvSpPr>
        <p:spPr>
          <a:xfrm>
            <a:off x="5234409" y="3372978"/>
            <a:ext cx="2080791" cy="113323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9050991-0FAC-E248-8628-1F35C6DB0CA1}"/>
              </a:ext>
            </a:extLst>
          </p:cNvPr>
          <p:cNvSpPr txBox="1"/>
          <p:nvPr/>
        </p:nvSpPr>
        <p:spPr>
          <a:xfrm>
            <a:off x="7974957" y="3601578"/>
            <a:ext cx="3020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Necesidad de rentabilizar el dinero disponible </a:t>
            </a:r>
          </a:p>
        </p:txBody>
      </p:sp>
    </p:spTree>
    <p:extLst>
      <p:ext uri="{BB962C8B-B14F-4D97-AF65-F5344CB8AC3E}">
        <p14:creationId xmlns:p14="http://schemas.microsoft.com/office/powerpoint/2010/main" val="73905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B4F44-2E55-9143-8E63-19108405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Herramientas utilizadas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7BA22A-3497-B343-8B23-8FCDB7C8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1"/>
            <a:ext cx="10515600" cy="1500483"/>
          </a:xfrm>
        </p:spPr>
        <p:txBody>
          <a:bodyPr>
            <a:normAutofit fontScale="70000" lnSpcReduction="20000"/>
          </a:bodyPr>
          <a:lstStyle/>
          <a:p>
            <a:r>
              <a:rPr lang="es-ES" dirty="0">
                <a:solidFill>
                  <a:schemeClr val="bg1"/>
                </a:solidFill>
              </a:rPr>
              <a:t>Neo4j: Sistema gestor de bases de datos de grafos.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Compuesto por nodos y relaciones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Archivo </a:t>
            </a:r>
            <a:r>
              <a:rPr lang="es-ES" dirty="0" err="1">
                <a:solidFill>
                  <a:schemeClr val="bg1"/>
                </a:solidFill>
              </a:rPr>
              <a:t>csv</a:t>
            </a:r>
            <a:r>
              <a:rPr lang="es-ES" dirty="0">
                <a:solidFill>
                  <a:schemeClr val="bg1"/>
                </a:solidFill>
              </a:rPr>
              <a:t> de </a:t>
            </a:r>
            <a:r>
              <a:rPr lang="es-ES" dirty="0" err="1">
                <a:solidFill>
                  <a:schemeClr val="bg1"/>
                </a:solidFill>
              </a:rPr>
              <a:t>Kaggle</a:t>
            </a:r>
            <a:endParaRPr lang="es-ES" dirty="0">
              <a:solidFill>
                <a:schemeClr val="bg1"/>
              </a:solidFill>
            </a:endParaRPr>
          </a:p>
          <a:p>
            <a:pPr lvl="1"/>
            <a:r>
              <a:rPr lang="es-ES" dirty="0">
                <a:solidFill>
                  <a:schemeClr val="bg1"/>
                </a:solidFill>
              </a:rPr>
              <a:t>Utiliza lenguaje </a:t>
            </a:r>
            <a:r>
              <a:rPr lang="es-ES" dirty="0" err="1">
                <a:solidFill>
                  <a:schemeClr val="bg1"/>
                </a:solidFill>
              </a:rPr>
              <a:t>Cypher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lvl="2"/>
            <a:r>
              <a:rPr lang="es-ES" dirty="0">
                <a:solidFill>
                  <a:schemeClr val="bg1"/>
                </a:solidFill>
              </a:rPr>
              <a:t>Consultas sencillas con poco texto.</a:t>
            </a:r>
          </a:p>
          <a:p>
            <a:pPr lvl="2"/>
            <a:r>
              <a:rPr lang="es-ES" dirty="0">
                <a:solidFill>
                  <a:schemeClr val="bg1"/>
                </a:solidFill>
              </a:rPr>
              <a:t>Lenguaje similar al lenguaje natural que permite mayor entendimiento.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06B5BF5-1E6B-9C46-9338-6EEF3FECC418}"/>
              </a:ext>
            </a:extLst>
          </p:cNvPr>
          <p:cNvSpPr txBox="1"/>
          <p:nvPr/>
        </p:nvSpPr>
        <p:spPr>
          <a:xfrm>
            <a:off x="838200" y="2967335"/>
            <a:ext cx="8258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1"/>
                </a:solidFill>
              </a:rPr>
              <a:t>Node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Js</a:t>
            </a:r>
            <a:r>
              <a:rPr lang="es-ES" sz="2000" dirty="0">
                <a:solidFill>
                  <a:schemeClr val="bg1"/>
                </a:solidFill>
              </a:rPr>
              <a:t>: entorno para desarrollar código de intercambio de datos: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700" dirty="0">
                <a:solidFill>
                  <a:schemeClr val="bg1"/>
                </a:solidFill>
              </a:rPr>
              <a:t>Express </a:t>
            </a:r>
            <a:r>
              <a:rPr lang="es-ES" sz="1700" dirty="0" err="1">
                <a:solidFill>
                  <a:schemeClr val="bg1"/>
                </a:solidFill>
              </a:rPr>
              <a:t>js</a:t>
            </a:r>
            <a:r>
              <a:rPr lang="es-ES" sz="1700" dirty="0">
                <a:solidFill>
                  <a:schemeClr val="bg1"/>
                </a:solidFill>
              </a:rPr>
              <a:t>: funciones de HTTP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700" dirty="0">
                <a:solidFill>
                  <a:schemeClr val="bg1"/>
                </a:solidFill>
              </a:rPr>
              <a:t>Neo4j driver: conectar </a:t>
            </a:r>
            <a:r>
              <a:rPr lang="es-ES" sz="1700" dirty="0" err="1">
                <a:solidFill>
                  <a:schemeClr val="bg1"/>
                </a:solidFill>
              </a:rPr>
              <a:t>nodejs</a:t>
            </a:r>
            <a:r>
              <a:rPr lang="es-ES" sz="1700" dirty="0">
                <a:solidFill>
                  <a:schemeClr val="bg1"/>
                </a:solidFill>
              </a:rPr>
              <a:t> con base de datos de grafos.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C8DB15-E2D5-234B-B664-A8A845F69470}"/>
              </a:ext>
            </a:extLst>
          </p:cNvPr>
          <p:cNvSpPr txBox="1"/>
          <p:nvPr/>
        </p:nvSpPr>
        <p:spPr>
          <a:xfrm>
            <a:off x="6096000" y="5198089"/>
            <a:ext cx="586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1"/>
                </a:solidFill>
              </a:rPr>
              <a:t>Vuejs</a:t>
            </a:r>
            <a:r>
              <a:rPr lang="es-ES" sz="2000" dirty="0">
                <a:solidFill>
                  <a:schemeClr val="bg1"/>
                </a:solidFill>
              </a:rPr>
              <a:t>: </a:t>
            </a:r>
            <a:r>
              <a:rPr lang="es-ES" sz="2000" dirty="0" err="1">
                <a:solidFill>
                  <a:schemeClr val="bg1"/>
                </a:solidFill>
              </a:rPr>
              <a:t>framework</a:t>
            </a:r>
            <a:r>
              <a:rPr lang="es-ES" sz="2000" dirty="0">
                <a:solidFill>
                  <a:schemeClr val="bg1"/>
                </a:solidFill>
              </a:rPr>
              <a:t> para crear aplicaciones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1"/>
                </a:solidFill>
              </a:rPr>
              <a:t>Vuetify</a:t>
            </a:r>
            <a:r>
              <a:rPr lang="es-ES" sz="2000" dirty="0">
                <a:solidFill>
                  <a:schemeClr val="bg1"/>
                </a:solidFill>
              </a:rPr>
              <a:t>: crear interfaces graficas con </a:t>
            </a:r>
            <a:r>
              <a:rPr lang="es-ES" sz="2000" dirty="0" err="1">
                <a:solidFill>
                  <a:schemeClr val="bg1"/>
                </a:solidFill>
              </a:rPr>
              <a:t>vuejs</a:t>
            </a:r>
            <a:r>
              <a:rPr lang="es-ES" sz="20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1"/>
                </a:solidFill>
              </a:rPr>
              <a:t>Axios</a:t>
            </a:r>
            <a:r>
              <a:rPr lang="es-ES" sz="2000" dirty="0">
                <a:solidFill>
                  <a:schemeClr val="bg1"/>
                </a:solidFill>
              </a:rPr>
              <a:t>: peticiones HTTP desde cliente a servidor</a:t>
            </a:r>
            <a:endParaRPr lang="es-E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39894-7129-3F43-865E-A949E5FD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Composición de la aplicación.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19EF13-CCD9-AD44-9105-1ED647456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512" y="1424961"/>
            <a:ext cx="3270813" cy="1603375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Neo4j: </a:t>
            </a:r>
          </a:p>
          <a:p>
            <a:pPr lvl="1"/>
            <a:r>
              <a:rPr lang="es-ES" sz="2000" dirty="0">
                <a:solidFill>
                  <a:schemeClr val="bg1"/>
                </a:solidFill>
              </a:rPr>
              <a:t>Compuesta por :</a:t>
            </a:r>
          </a:p>
          <a:p>
            <a:pPr lvl="2"/>
            <a:r>
              <a:rPr lang="es-ES" sz="1400" dirty="0">
                <a:solidFill>
                  <a:schemeClr val="bg1"/>
                </a:solidFill>
              </a:rPr>
              <a:t>Nodo tipo equipo</a:t>
            </a:r>
          </a:p>
          <a:p>
            <a:pPr lvl="2"/>
            <a:r>
              <a:rPr lang="es-ES" sz="1400" dirty="0">
                <a:solidFill>
                  <a:schemeClr val="bg1"/>
                </a:solidFill>
              </a:rPr>
              <a:t>Nodos tipo Jugador.</a:t>
            </a:r>
          </a:p>
          <a:p>
            <a:pPr lvl="2"/>
            <a:r>
              <a:rPr lang="es-ES" sz="1400" dirty="0">
                <a:solidFill>
                  <a:schemeClr val="bg1"/>
                </a:solidFill>
              </a:rPr>
              <a:t>Relaciones JUGENA_EN</a:t>
            </a:r>
          </a:p>
          <a:p>
            <a:pPr marL="457200" lvl="1" indent="0">
              <a:buNone/>
            </a:pPr>
            <a:endParaRPr lang="es-ES" sz="1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0B3B67-F79F-6847-84F4-CD31FDF41189}"/>
              </a:ext>
            </a:extLst>
          </p:cNvPr>
          <p:cNvSpPr txBox="1"/>
          <p:nvPr/>
        </p:nvSpPr>
        <p:spPr>
          <a:xfrm>
            <a:off x="7373074" y="4047965"/>
            <a:ext cx="4259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Backend: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dameLosMejores</a:t>
            </a:r>
            <a:endParaRPr lang="es-E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dameJugadoresPromesas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dameNacionalidades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dameEquipos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damejugadoresConFiltros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dameJugadoresAleatorios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7AC9110-DA27-9F44-A859-1750D7A7A53F}"/>
              </a:ext>
            </a:extLst>
          </p:cNvPr>
          <p:cNvSpPr txBox="1"/>
          <p:nvPr/>
        </p:nvSpPr>
        <p:spPr>
          <a:xfrm>
            <a:off x="4109013" y="1551008"/>
            <a:ext cx="2986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Frontend: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Jugadores Aleatorios.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Jugadores con filtros.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Mejores promesas.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Mejores jugadores</a:t>
            </a:r>
          </a:p>
        </p:txBody>
      </p:sp>
    </p:spTree>
    <p:extLst>
      <p:ext uri="{BB962C8B-B14F-4D97-AF65-F5344CB8AC3E}">
        <p14:creationId xmlns:p14="http://schemas.microsoft.com/office/powerpoint/2010/main" val="245602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AAC3A-2AD0-B848-AEC8-2F4765DF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DAFO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776578B-3B61-494C-8764-7DE2D64823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559491"/>
              </p:ext>
            </p:extLst>
          </p:nvPr>
        </p:nvGraphicFramePr>
        <p:xfrm>
          <a:off x="2372810" y="1481559"/>
          <a:ext cx="6875362" cy="5011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729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8E06D-D14B-CB4A-9448-F21416E1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Líneas de futuro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031219-1D88-2948-AE54-547AD6B01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0959" cy="2457008"/>
          </a:xfrm>
        </p:spPr>
        <p:txBody>
          <a:bodyPr>
            <a:normAutofit fontScale="92500" lnSpcReduction="10000"/>
          </a:bodyPr>
          <a:lstStyle/>
          <a:p>
            <a:r>
              <a:rPr lang="es-ES" dirty="0">
                <a:solidFill>
                  <a:schemeClr val="bg1"/>
                </a:solidFill>
              </a:rPr>
              <a:t>Aplicación mejorada con mas parámetros de búsqueda.</a:t>
            </a:r>
          </a:p>
          <a:p>
            <a:r>
              <a:rPr lang="es-ES" dirty="0">
                <a:solidFill>
                  <a:schemeClr val="bg1"/>
                </a:solidFill>
              </a:rPr>
              <a:t>Mas herramientas tecnologías en el mundo del futbol usando inteligencia artificial.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005F712-DD03-544D-BFCB-AA9BE57209C0}"/>
              </a:ext>
            </a:extLst>
          </p:cNvPr>
          <p:cNvSpPr txBox="1"/>
          <p:nvPr/>
        </p:nvSpPr>
        <p:spPr>
          <a:xfrm>
            <a:off x="6632294" y="4016415"/>
            <a:ext cx="482664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dirty="0">
                <a:solidFill>
                  <a:schemeClr val="bg1"/>
                </a:solidFill>
              </a:rPr>
              <a:t>Herramientas que permita que equipos mas humildes compitan, cara a cara, con los grandes.</a:t>
            </a:r>
          </a:p>
        </p:txBody>
      </p:sp>
    </p:spTree>
    <p:extLst>
      <p:ext uri="{BB962C8B-B14F-4D97-AF65-F5344CB8AC3E}">
        <p14:creationId xmlns:p14="http://schemas.microsoft.com/office/powerpoint/2010/main" val="4147768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2CE9B-B2EE-3143-9D39-C292A2AF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Lecciones aprendidas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2C45D9-E4B6-9A4A-A1D5-7A8E67DF6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77451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Aprendizaje autónomo de neo4j.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Libros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Consejos del profesor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Tutoriales neo4j</a:t>
            </a:r>
          </a:p>
          <a:p>
            <a:r>
              <a:rPr lang="es-ES" dirty="0">
                <a:solidFill>
                  <a:schemeClr val="bg1"/>
                </a:solidFill>
              </a:rPr>
              <a:t>Descubrimiento de nuevo método para desarrollo.</a:t>
            </a:r>
          </a:p>
          <a:p>
            <a:r>
              <a:rPr lang="es-ES" dirty="0">
                <a:solidFill>
                  <a:schemeClr val="bg1"/>
                </a:solidFill>
              </a:rPr>
              <a:t>Autonomía de desarrollo.</a:t>
            </a:r>
          </a:p>
        </p:txBody>
      </p:sp>
    </p:spTree>
    <p:extLst>
      <p:ext uri="{BB962C8B-B14F-4D97-AF65-F5344CB8AC3E}">
        <p14:creationId xmlns:p14="http://schemas.microsoft.com/office/powerpoint/2010/main" val="744984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3" id="{169714DB-1BDB-9240-BC10-58004C6A5CCA}" vid="{93FC85A0-3E69-0F46-82A4-132605F5D3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de Office</Template>
  <TotalTime>156</TotalTime>
  <Words>344</Words>
  <Application>Microsoft Macintosh PowerPoint</Application>
  <PresentationFormat>Panorámica</PresentationFormat>
  <Paragraphs>70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FutbolFichajes</vt:lpstr>
      <vt:lpstr>Índice</vt:lpstr>
      <vt:lpstr>Descripción del problema</vt:lpstr>
      <vt:lpstr>Herramientas utilizadas</vt:lpstr>
      <vt:lpstr>Composición de la aplicación.</vt:lpstr>
      <vt:lpstr>DAFO</vt:lpstr>
      <vt:lpstr>Líneas de futuro</vt:lpstr>
      <vt:lpstr>Lecciones aprendidas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FutbolFichajes</dc:title>
  <dc:creator>aitor del rio</dc:creator>
  <cp:lastModifiedBy>aitor del rio</cp:lastModifiedBy>
  <cp:revision>8</cp:revision>
  <dcterms:created xsi:type="dcterms:W3CDTF">2020-11-28T08:08:10Z</dcterms:created>
  <dcterms:modified xsi:type="dcterms:W3CDTF">2020-12-06T07:42:56Z</dcterms:modified>
</cp:coreProperties>
</file>