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p:cViewPr>
        <p:scale>
          <a:sx n="100" d="100"/>
          <a:sy n="100" d="100"/>
        </p:scale>
        <p:origin x="-1962"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E42344-A83B-446F-B109-E9E95D999624}" type="datetimeFigureOut">
              <a:rPr lang="en-US" smtClean="0"/>
              <a:t>5/15/2021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D39BE-215F-417A-86DC-A2BB00A2C6E7}" type="slidenum">
              <a:rPr lang="en-US" smtClean="0"/>
              <a:t>‹#›</a:t>
            </a:fld>
            <a:endParaRPr lang="en-US"/>
          </a:p>
        </p:txBody>
      </p:sp>
    </p:spTree>
    <p:extLst>
      <p:ext uri="{BB962C8B-B14F-4D97-AF65-F5344CB8AC3E}">
        <p14:creationId xmlns:p14="http://schemas.microsoft.com/office/powerpoint/2010/main" val="104532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D39BE-215F-417A-86DC-A2BB00A2C6E7}" type="slidenum">
              <a:rPr lang="en-US" smtClean="0"/>
              <a:t>12</a:t>
            </a:fld>
            <a:endParaRPr lang="en-US"/>
          </a:p>
        </p:txBody>
      </p:sp>
    </p:spTree>
    <p:extLst>
      <p:ext uri="{BB962C8B-B14F-4D97-AF65-F5344CB8AC3E}">
        <p14:creationId xmlns:p14="http://schemas.microsoft.com/office/powerpoint/2010/main" val="284808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D39BE-215F-417A-86DC-A2BB00A2C6E7}" type="slidenum">
              <a:rPr lang="en-US" smtClean="0"/>
              <a:t>13</a:t>
            </a:fld>
            <a:endParaRPr lang="en-US"/>
          </a:p>
        </p:txBody>
      </p:sp>
    </p:spTree>
    <p:extLst>
      <p:ext uri="{BB962C8B-B14F-4D97-AF65-F5344CB8AC3E}">
        <p14:creationId xmlns:p14="http://schemas.microsoft.com/office/powerpoint/2010/main" val="284808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D39BE-215F-417A-86DC-A2BB00A2C6E7}" type="slidenum">
              <a:rPr lang="en-US" smtClean="0"/>
              <a:t>14</a:t>
            </a:fld>
            <a:endParaRPr lang="en-US"/>
          </a:p>
        </p:txBody>
      </p:sp>
    </p:spTree>
    <p:extLst>
      <p:ext uri="{BB962C8B-B14F-4D97-AF65-F5344CB8AC3E}">
        <p14:creationId xmlns:p14="http://schemas.microsoft.com/office/powerpoint/2010/main" val="2848082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D39BE-215F-417A-86DC-A2BB00A2C6E7}" type="slidenum">
              <a:rPr lang="en-US" smtClean="0"/>
              <a:t>15</a:t>
            </a:fld>
            <a:endParaRPr lang="en-US"/>
          </a:p>
        </p:txBody>
      </p:sp>
    </p:spTree>
    <p:extLst>
      <p:ext uri="{BB962C8B-B14F-4D97-AF65-F5344CB8AC3E}">
        <p14:creationId xmlns:p14="http://schemas.microsoft.com/office/powerpoint/2010/main" val="284808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D39BE-215F-417A-86DC-A2BB00A2C6E7}" type="slidenum">
              <a:rPr lang="en-US" smtClean="0"/>
              <a:t>16</a:t>
            </a:fld>
            <a:endParaRPr lang="en-US"/>
          </a:p>
        </p:txBody>
      </p:sp>
    </p:spTree>
    <p:extLst>
      <p:ext uri="{BB962C8B-B14F-4D97-AF65-F5344CB8AC3E}">
        <p14:creationId xmlns:p14="http://schemas.microsoft.com/office/powerpoint/2010/main" val="2848082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D39BE-215F-417A-86DC-A2BB00A2C6E7}" type="slidenum">
              <a:rPr lang="en-US" smtClean="0"/>
              <a:t>17</a:t>
            </a:fld>
            <a:endParaRPr lang="en-US"/>
          </a:p>
        </p:txBody>
      </p:sp>
    </p:spTree>
    <p:extLst>
      <p:ext uri="{BB962C8B-B14F-4D97-AF65-F5344CB8AC3E}">
        <p14:creationId xmlns:p14="http://schemas.microsoft.com/office/powerpoint/2010/main" val="284808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D39BE-215F-417A-86DC-A2BB00A2C6E7}" type="slidenum">
              <a:rPr lang="en-US" smtClean="0"/>
              <a:t>18</a:t>
            </a:fld>
            <a:endParaRPr lang="en-US"/>
          </a:p>
        </p:txBody>
      </p:sp>
    </p:spTree>
    <p:extLst>
      <p:ext uri="{BB962C8B-B14F-4D97-AF65-F5344CB8AC3E}">
        <p14:creationId xmlns:p14="http://schemas.microsoft.com/office/powerpoint/2010/main" val="2848082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D39BE-215F-417A-86DC-A2BB00A2C6E7}" type="slidenum">
              <a:rPr lang="en-US" smtClean="0"/>
              <a:t>19</a:t>
            </a:fld>
            <a:endParaRPr lang="en-US"/>
          </a:p>
        </p:txBody>
      </p:sp>
    </p:spTree>
    <p:extLst>
      <p:ext uri="{BB962C8B-B14F-4D97-AF65-F5344CB8AC3E}">
        <p14:creationId xmlns:p14="http://schemas.microsoft.com/office/powerpoint/2010/main" val="2848082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D2D80E-D6E0-4037-A95C-A6AC62DF3700}" type="datetimeFigureOut">
              <a:rPr lang="en-US" smtClean="0"/>
              <a:t>5/15/2021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9E8718-EB7C-4D96-B5BD-A70B72A5F22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D2D80E-D6E0-4037-A95C-A6AC62DF3700}" type="datetimeFigureOut">
              <a:rPr lang="en-US" smtClean="0"/>
              <a:t>5/15/2021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9E8718-EB7C-4D96-B5BD-A70B72A5F2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D2D80E-D6E0-4037-A95C-A6AC62DF3700}" type="datetimeFigureOut">
              <a:rPr lang="en-US" smtClean="0"/>
              <a:t>5/15/2021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9E8718-EB7C-4D96-B5BD-A70B72A5F2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D2D80E-D6E0-4037-A95C-A6AC62DF3700}" type="datetimeFigureOut">
              <a:rPr lang="en-US" smtClean="0"/>
              <a:t>5/15/2021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9E8718-EB7C-4D96-B5BD-A70B72A5F22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D2D80E-D6E0-4037-A95C-A6AC62DF3700}" type="datetimeFigureOut">
              <a:rPr lang="en-US" smtClean="0"/>
              <a:t>5/15/2021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9E8718-EB7C-4D96-B5BD-A70B72A5F22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D2D80E-D6E0-4037-A95C-A6AC62DF3700}" type="datetimeFigureOut">
              <a:rPr lang="en-US" smtClean="0"/>
              <a:t>5/15/2021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9E8718-EB7C-4D96-B5BD-A70B72A5F22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D2D80E-D6E0-4037-A95C-A6AC62DF3700}" type="datetimeFigureOut">
              <a:rPr lang="en-US" smtClean="0"/>
              <a:t>5/15/2021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D9E8718-EB7C-4D96-B5BD-A70B72A5F22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D2D80E-D6E0-4037-A95C-A6AC62DF3700}" type="datetimeFigureOut">
              <a:rPr lang="en-US" smtClean="0"/>
              <a:t>5/15/2021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D9E8718-EB7C-4D96-B5BD-A70B72A5F22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D2D80E-D6E0-4037-A95C-A6AC62DF3700}" type="datetimeFigureOut">
              <a:rPr lang="en-US" smtClean="0"/>
              <a:t>5/15/2021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D9E8718-EB7C-4D96-B5BD-A70B72A5F2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D2D80E-D6E0-4037-A95C-A6AC62DF3700}" type="datetimeFigureOut">
              <a:rPr lang="en-US" smtClean="0"/>
              <a:t>5/15/2021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9E8718-EB7C-4D96-B5BD-A70B72A5F22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D2D80E-D6E0-4037-A95C-A6AC62DF3700}" type="datetimeFigureOut">
              <a:rPr lang="en-US" smtClean="0"/>
              <a:t>5/15/2021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9E8718-EB7C-4D96-B5BD-A70B72A5F22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D2D80E-D6E0-4037-A95C-A6AC62DF3700}" type="datetimeFigureOut">
              <a:rPr lang="en-US" smtClean="0"/>
              <a:t>5/15/2021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9E8718-EB7C-4D96-B5BD-A70B72A5F22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bs-Latn-BA" dirty="0" smtClean="0"/>
              <a:t>Baza podataka</a:t>
            </a:r>
            <a:br>
              <a:rPr lang="bs-Latn-BA" dirty="0" smtClean="0"/>
            </a:br>
            <a:r>
              <a:rPr lang="bs-Latn-BA" dirty="0" smtClean="0"/>
              <a:t>auto škola</a:t>
            </a:r>
            <a:endParaRPr lang="en-US" dirty="0"/>
          </a:p>
        </p:txBody>
      </p:sp>
    </p:spTree>
    <p:extLst>
      <p:ext uri="{BB962C8B-B14F-4D97-AF65-F5344CB8AC3E}">
        <p14:creationId xmlns:p14="http://schemas.microsoft.com/office/powerpoint/2010/main" val="778721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Izmjena podataka je također napravljena preko procedura, te omogućava izmjenu podataka pomoću imena te broja reda, što olakšava samu izmjenu podataka</a:t>
            </a:r>
            <a:r>
              <a:rPr lang="hr-BA" sz="2400" dirty="0" smtClean="0"/>
              <a:t>.</a:t>
            </a:r>
          </a:p>
          <a:p>
            <a:endParaRPr lang="hr-BA" sz="2400" dirty="0"/>
          </a:p>
          <a:p>
            <a:endParaRPr lang="hr-BA" sz="2400" dirty="0" smtClean="0"/>
          </a:p>
          <a:p>
            <a:endParaRPr lang="hr-BA" sz="2400" dirty="0"/>
          </a:p>
          <a:p>
            <a:endParaRPr lang="hr-BA" sz="2400" dirty="0" smtClean="0"/>
          </a:p>
          <a:p>
            <a:endParaRPr lang="hr-BA" sz="2400" dirty="0"/>
          </a:p>
          <a:p>
            <a:endParaRPr lang="hr-BA" sz="2400" dirty="0" smtClean="0"/>
          </a:p>
          <a:p>
            <a:endParaRPr lang="hr-BA" sz="2400" dirty="0"/>
          </a:p>
          <a:p>
            <a:endParaRPr lang="en-US" sz="2400" dirty="0"/>
          </a:p>
        </p:txBody>
      </p:sp>
      <p:pic>
        <p:nvPicPr>
          <p:cNvPr id="9219" name="Picture 3" descr="Screenshot_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65040"/>
            <a:ext cx="6624736"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896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Primjer upotrebe ove procedure nalazi se ispod. U ovom slučaju, promijenjena je vrijednost polja jmbg u navedenu vrijednost, iako se ono ne mijenja često, ipak je implementirano zbog mogućnosti pogreške prilikom samog unosa. Vrijednost je definisana kao varchar, međutim, ona se prilagođava pomoću funkcije CAST za određene tipove podataka, kao što su datum, vrijeme i brojevi.</a:t>
            </a:r>
            <a:endParaRPr lang="en-US" sz="2400" dirty="0"/>
          </a:p>
          <a:p>
            <a:endParaRPr lang="hr-BA" sz="2400" dirty="0"/>
          </a:p>
          <a:p>
            <a:endParaRPr lang="hr-BA" sz="2400" dirty="0" smtClean="0"/>
          </a:p>
          <a:p>
            <a:endParaRPr lang="hr-BA" sz="2400" dirty="0"/>
          </a:p>
          <a:p>
            <a:endParaRPr lang="hr-BA" sz="2400" dirty="0" smtClean="0"/>
          </a:p>
          <a:p>
            <a:endParaRPr lang="hr-BA" sz="2400" dirty="0"/>
          </a:p>
          <a:p>
            <a:endParaRPr lang="hr-BA" sz="2400" dirty="0" smtClean="0"/>
          </a:p>
          <a:p>
            <a:endParaRPr lang="hr-BA" sz="2400" dirty="0"/>
          </a:p>
          <a:p>
            <a:endParaRPr lang="en-US" sz="2400" dirty="0"/>
          </a:p>
        </p:txBody>
      </p:sp>
      <p:pic>
        <p:nvPicPr>
          <p:cNvPr id="10242" name="Picture 2" descr="Screenshot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149081"/>
            <a:ext cx="7056784" cy="36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81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Za dobijanje podataka također se koristi procedura,  iako je manje korisno nego ostale.</a:t>
            </a:r>
            <a:endParaRPr lang="en-US" sz="2400" dirty="0"/>
          </a:p>
          <a:p>
            <a:endParaRPr lang="hr-BA" sz="2400" dirty="0"/>
          </a:p>
          <a:p>
            <a:endParaRPr lang="hr-BA" sz="2400" dirty="0" smtClean="0"/>
          </a:p>
          <a:p>
            <a:endParaRPr lang="hr-BA" sz="2400" dirty="0"/>
          </a:p>
          <a:p>
            <a:endParaRPr lang="hr-BA" sz="2400" dirty="0" smtClean="0"/>
          </a:p>
          <a:p>
            <a:endParaRPr lang="hr-BA" sz="2400" dirty="0"/>
          </a:p>
          <a:p>
            <a:pPr marL="109728" indent="0">
              <a:buNone/>
            </a:pPr>
            <a:endParaRPr lang="hr-BA" sz="2400" dirty="0" smtClean="0"/>
          </a:p>
          <a:p>
            <a:r>
              <a:rPr lang="bs-Latn-BA" sz="2400" dirty="0" smtClean="0"/>
              <a:t>Navedena procedura vraća sve podatke za osobu sa navedenim imenom iz tabele instruktori. Također, za ostale tabele su napravljene iste funkcije. </a:t>
            </a:r>
            <a:endParaRPr lang="en-US" sz="2400" dirty="0"/>
          </a:p>
          <a:p>
            <a:endParaRPr lang="hr-BA" sz="2400" dirty="0"/>
          </a:p>
          <a:p>
            <a:endParaRPr lang="hr-BA" sz="2400" dirty="0" smtClean="0"/>
          </a:p>
          <a:p>
            <a:endParaRPr lang="hr-BA" sz="2400" dirty="0"/>
          </a:p>
          <a:p>
            <a:endParaRPr lang="en-US" sz="2400" dirty="0"/>
          </a:p>
        </p:txBody>
      </p:sp>
      <p:pic>
        <p:nvPicPr>
          <p:cNvPr id="11266" name="Picture 2" descr="Screenshot_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628800"/>
            <a:ext cx="5498851"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028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I na kraju imamo brisanje podataka, koje je napravljeno modularno, te se koristi samo jedna procedura za sve tabele.</a:t>
            </a:r>
            <a:endParaRPr lang="en-US" sz="2400" dirty="0"/>
          </a:p>
          <a:p>
            <a:endParaRPr lang="hr-BA" sz="2400" dirty="0"/>
          </a:p>
          <a:p>
            <a:endParaRPr lang="hr-BA" sz="2400" dirty="0" smtClean="0"/>
          </a:p>
          <a:p>
            <a:endParaRPr lang="hr-BA" sz="2400" dirty="0"/>
          </a:p>
          <a:p>
            <a:endParaRPr lang="hr-BA" sz="2400" dirty="0" smtClean="0"/>
          </a:p>
          <a:p>
            <a:endParaRPr lang="hr-BA" sz="2400" dirty="0"/>
          </a:p>
          <a:p>
            <a:pPr marL="109728" indent="0">
              <a:buNone/>
            </a:pPr>
            <a:endParaRPr lang="hr-BA" sz="2400" dirty="0" smtClean="0"/>
          </a:p>
          <a:p>
            <a:endParaRPr lang="hr-BA" sz="2400" dirty="0"/>
          </a:p>
          <a:p>
            <a:endParaRPr lang="hr-BA" sz="2400" dirty="0" smtClean="0"/>
          </a:p>
          <a:p>
            <a:endParaRPr lang="hr-BA" sz="2400" dirty="0"/>
          </a:p>
          <a:p>
            <a:endParaRPr lang="en-US" sz="2400" dirty="0"/>
          </a:p>
        </p:txBody>
      </p:sp>
      <p:pic>
        <p:nvPicPr>
          <p:cNvPr id="4" name="Picture 3" descr="C:\Users\Adel\AppData\Local\Microsoft\Windows\INetCache\Content.Word\Screenshot_13.png"/>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16832"/>
            <a:ext cx="6552728" cy="2952328"/>
          </a:xfrm>
          <a:prstGeom prst="rect">
            <a:avLst/>
          </a:prstGeom>
          <a:noFill/>
          <a:ln>
            <a:noFill/>
          </a:ln>
        </p:spPr>
      </p:pic>
    </p:spTree>
    <p:extLst>
      <p:ext uri="{BB962C8B-B14F-4D97-AF65-F5344CB8AC3E}">
        <p14:creationId xmlns:p14="http://schemas.microsoft.com/office/powerpoint/2010/main" val="3899387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Dakle, primjer naveden ispod briše navedenu osobu iz tabele kandidati. Postupak je isti za tabelu koja sadrži broj kao primarni ključ umjesto imena, samo ga je potrebno navesti (drugi primjer).</a:t>
            </a:r>
            <a:endParaRPr lang="en-US" sz="2400" dirty="0"/>
          </a:p>
          <a:p>
            <a:endParaRPr lang="hr-BA" sz="2400" dirty="0"/>
          </a:p>
          <a:p>
            <a:endParaRPr lang="hr-BA" sz="2400" dirty="0" smtClean="0"/>
          </a:p>
          <a:p>
            <a:endParaRPr lang="hr-BA" sz="2400" dirty="0"/>
          </a:p>
          <a:p>
            <a:endParaRPr lang="hr-BA" sz="2400" dirty="0" smtClean="0"/>
          </a:p>
          <a:p>
            <a:endParaRPr lang="hr-BA" sz="2400" dirty="0"/>
          </a:p>
          <a:p>
            <a:pPr marL="109728" indent="0">
              <a:buNone/>
            </a:pPr>
            <a:endParaRPr lang="hr-BA" sz="2400" dirty="0" smtClean="0"/>
          </a:p>
          <a:p>
            <a:endParaRPr lang="hr-BA" sz="2400" dirty="0"/>
          </a:p>
          <a:p>
            <a:endParaRPr lang="hr-BA" sz="2400" dirty="0" smtClean="0"/>
          </a:p>
          <a:p>
            <a:endParaRPr lang="hr-BA" sz="2400" dirty="0"/>
          </a:p>
          <a:p>
            <a:endParaRPr lang="en-US" sz="2400" dirty="0"/>
          </a:p>
        </p:txBody>
      </p:sp>
      <p:pic>
        <p:nvPicPr>
          <p:cNvPr id="5" name="Picture 4" descr="C:\Users\Adel\AppData\Local\Microsoft\Windows\INetCache\Content.Word\Screenshot_14.png"/>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222768"/>
            <a:ext cx="6480720" cy="414144"/>
          </a:xfrm>
          <a:prstGeom prst="rect">
            <a:avLst/>
          </a:prstGeom>
          <a:noFill/>
          <a:ln>
            <a:noFill/>
          </a:ln>
        </p:spPr>
      </p:pic>
      <p:pic>
        <p:nvPicPr>
          <p:cNvPr id="12290" name="Picture 2" descr="Screenshot_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780928"/>
            <a:ext cx="63367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736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Također, projekat sadrži par procedura koje olakšavaju posao, kao što je mijenjanje vrijednosti u više tabela.</a:t>
            </a:r>
            <a:endParaRPr lang="en-US" sz="2400" dirty="0"/>
          </a:p>
          <a:p>
            <a:endParaRPr lang="hr-BA" sz="2400" dirty="0"/>
          </a:p>
          <a:p>
            <a:endParaRPr lang="hr-BA" sz="2400" dirty="0" smtClean="0"/>
          </a:p>
          <a:p>
            <a:endParaRPr lang="hr-BA" sz="2400" dirty="0"/>
          </a:p>
          <a:p>
            <a:endParaRPr lang="hr-BA" sz="2400" dirty="0" smtClean="0"/>
          </a:p>
          <a:p>
            <a:endParaRPr lang="hr-BA" sz="2400" dirty="0"/>
          </a:p>
          <a:p>
            <a:pPr marL="365760" lvl="1" indent="0">
              <a:buNone/>
            </a:pPr>
            <a:endParaRPr lang="hr-BA" sz="2000" dirty="0" smtClean="0"/>
          </a:p>
          <a:p>
            <a:pPr marL="365760" lvl="1" indent="0">
              <a:buNone/>
            </a:pPr>
            <a:endParaRPr lang="hr-BA" sz="2000" dirty="0" smtClean="0"/>
          </a:p>
          <a:p>
            <a:pPr marL="365760" lvl="1" indent="0">
              <a:buNone/>
            </a:pPr>
            <a:r>
              <a:rPr lang="hr-BA" sz="2000" dirty="0" smtClean="0"/>
              <a:t>Primjer </a:t>
            </a:r>
            <a:r>
              <a:rPr lang="hr-BA" sz="2000" dirty="0"/>
              <a:t>je položen ispit iz jednog dijela nastave, u ovom slučaju teorije. Procedura prvo mijenja vrijednosti u tabeli kandidati za određenu osobu, a nakon toga ažurira vrijednosti u tabeli testiranje.</a:t>
            </a:r>
            <a:endParaRPr lang="en-US" sz="2000" dirty="0"/>
          </a:p>
          <a:p>
            <a:endParaRPr lang="hr-BA" sz="2400" dirty="0" smtClean="0"/>
          </a:p>
          <a:p>
            <a:endParaRPr lang="hr-BA" sz="2400" dirty="0"/>
          </a:p>
          <a:p>
            <a:endParaRPr lang="en-US" sz="2400" dirty="0"/>
          </a:p>
        </p:txBody>
      </p:sp>
      <p:pic>
        <p:nvPicPr>
          <p:cNvPr id="13314" name="Picture 2" descr="Screenshot_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628800"/>
            <a:ext cx="6682258"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118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lnSpcReduction="10000"/>
          </a:bodyPr>
          <a:lstStyle/>
          <a:p>
            <a:r>
              <a:rPr lang="hr-BA" sz="2400" dirty="0"/>
              <a:t>Navedena naredba mijenja vrijednost polja polozena_teorija u tabeli kandidati u „Da“, a zatim ažurira vrijednosti u tabeli testiranje.</a:t>
            </a:r>
            <a:endParaRPr lang="en-US" sz="2400" dirty="0"/>
          </a:p>
          <a:p>
            <a:endParaRPr lang="hr-BA" sz="2400" dirty="0" smtClean="0"/>
          </a:p>
          <a:p>
            <a:endParaRPr lang="hr-BA" sz="2400" dirty="0"/>
          </a:p>
          <a:p>
            <a:r>
              <a:rPr lang="hr-BA" sz="2400" dirty="0"/>
              <a:t>Također, ranije je spomenuta procedura koja odobrava rezervaciju, a kao što je već navedeno tabela rezervacije služi za prijavu preko web stranice. Nakon prijave na određenoj web stranici, podaci bi se spremili u tu tabelu. Nakon pregleda rezervacije, ukoliko su ispunjeni svi uslovi, osoba može zvanično postati kandidat, a prenos podataka  iz jedne u drugu tabelu nam olakšava procedura odobri_rezervaciju. Procedura uzima podatke iz tabele rezervacije, te iste dodaje u tabelu kandidati. </a:t>
            </a:r>
            <a:endParaRPr lang="en-US" sz="2400" dirty="0"/>
          </a:p>
        </p:txBody>
      </p:sp>
      <p:pic>
        <p:nvPicPr>
          <p:cNvPr id="6" name="Picture 5" descr="C:\Users\Adel\AppData\Local\Microsoft\Windows\INetCache\Content.Word\Screenshot_17.png"/>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56792"/>
            <a:ext cx="7344816" cy="272629"/>
          </a:xfrm>
          <a:prstGeom prst="rect">
            <a:avLst/>
          </a:prstGeom>
          <a:noFill/>
          <a:ln>
            <a:noFill/>
          </a:ln>
        </p:spPr>
      </p:pic>
    </p:spTree>
    <p:extLst>
      <p:ext uri="{BB962C8B-B14F-4D97-AF65-F5344CB8AC3E}">
        <p14:creationId xmlns:p14="http://schemas.microsoft.com/office/powerpoint/2010/main" val="1904120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Dakle, potrebno je znati samo id rezervacije, nakon čega se svi podaci dodaju u tabelu kandidati, što je prikazano na primjeru ispod.</a:t>
            </a:r>
            <a:endParaRPr lang="en-US" sz="2400" dirty="0"/>
          </a:p>
          <a:p>
            <a:pPr marL="109728" indent="0">
              <a:buNone/>
            </a:pPr>
            <a:endParaRPr lang="en-US" sz="2400" dirty="0"/>
          </a:p>
        </p:txBody>
      </p:sp>
      <p:pic>
        <p:nvPicPr>
          <p:cNvPr id="1026" name="Picture 2" descr="Screenshot_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4824"/>
            <a:ext cx="669674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Screenshot_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347381"/>
            <a:ext cx="3490664" cy="23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017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I za kraj, postoje pregledi koji mogu olakšati posao postavljanjem određenog </a:t>
            </a:r>
            <a:r>
              <a:rPr lang="hr-BA" sz="2400" dirty="0" smtClean="0"/>
              <a:t>uslova. Prvi primjer omogućava pregled podataka svih kandidata koji polažu B kategoriju, dok drugi primjer ispisuje podatke kandidata koji su uspješno položili glavnu vožnju.</a:t>
            </a:r>
            <a:endParaRPr lang="en-US" sz="2400" dirty="0"/>
          </a:p>
        </p:txBody>
      </p:sp>
      <p:pic>
        <p:nvPicPr>
          <p:cNvPr id="2050" name="Picture 2" descr="Screenshot_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924944"/>
            <a:ext cx="590465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C:\Users\Adel\Desktop\Baze podataka\Screenshot_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4113076"/>
            <a:ext cx="5616624" cy="684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148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2635399"/>
            <a:ext cx="5832648" cy="923330"/>
          </a:xfrm>
          <a:prstGeom prst="rect">
            <a:avLst/>
          </a:prstGeom>
          <a:noFill/>
        </p:spPr>
        <p:txBody>
          <a:bodyPr wrap="square" rtlCol="0">
            <a:spAutoFit/>
          </a:bodyPr>
          <a:lstStyle/>
          <a:p>
            <a:pPr algn="ctr"/>
            <a:r>
              <a:rPr lang="bs-Latn-BA" sz="5400" dirty="0" smtClean="0"/>
              <a:t>Hvala na pažnji</a:t>
            </a:r>
            <a:endParaRPr lang="en-US" sz="5400" dirty="0"/>
          </a:p>
        </p:txBody>
      </p:sp>
    </p:spTree>
    <p:extLst>
      <p:ext uri="{BB962C8B-B14F-4D97-AF65-F5344CB8AC3E}">
        <p14:creationId xmlns:p14="http://schemas.microsoft.com/office/powerpoint/2010/main" val="1630093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384"/>
            <a:ext cx="8229600" cy="1143000"/>
          </a:xfrm>
        </p:spPr>
        <p:txBody>
          <a:bodyPr/>
          <a:lstStyle/>
          <a:p>
            <a:pPr algn="ctr"/>
            <a:r>
              <a:rPr lang="bs-Latn-BA" dirty="0" smtClean="0">
                <a:effectLst/>
              </a:rPr>
              <a:t>ER dijagram</a:t>
            </a:r>
            <a:endParaRPr lang="en-US" dirty="0">
              <a:effectLst/>
            </a:endParaRPr>
          </a:p>
        </p:txBody>
      </p:sp>
      <p:pic>
        <p:nvPicPr>
          <p:cNvPr id="1026" name="Picture 2" descr="C:\Users\Adel\Downloads\Blank_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340768"/>
            <a:ext cx="6336704" cy="440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21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Baza se sastoji od 7 tabela: kandidati, instruktori, vozila, časovi, testiranje, rezervacije i transakcije</a:t>
            </a:r>
            <a:r>
              <a:rPr lang="hr-BA" sz="2400" dirty="0" smtClean="0"/>
              <a:t>. </a:t>
            </a:r>
            <a:r>
              <a:rPr lang="hr-BA" sz="2400" dirty="0"/>
              <a:t>Osnovu baze predstavlja tabela kandidati, koja sadrži sve potrebne podatke o </a:t>
            </a:r>
            <a:r>
              <a:rPr lang="hr-BA" sz="2400" dirty="0" smtClean="0"/>
              <a:t>kandidatima.</a:t>
            </a:r>
            <a:r>
              <a:rPr lang="hr-BA" sz="2400" dirty="0"/>
              <a:t> Dakle, primarni ključ je polje ime_kandidata, a isti naziv se također nalazi u tabelama časovi, testiranje i transakcije, gdje prestavlja strani ključ. </a:t>
            </a:r>
            <a:endParaRPr lang="en-US" sz="2400" dirty="0"/>
          </a:p>
        </p:txBody>
      </p:sp>
      <p:pic>
        <p:nvPicPr>
          <p:cNvPr id="2050" name="Picture 2" descr="Screenshot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12976"/>
            <a:ext cx="5112568"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899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Druga tabela nosi naziv instruktori, a koristit će se za prikupljanje podataka o svim dostupnim instruktorima u auto školi</a:t>
            </a:r>
            <a:r>
              <a:rPr lang="hr-BA" sz="2400" dirty="0" smtClean="0"/>
              <a:t>. </a:t>
            </a:r>
            <a:endParaRPr lang="en-US" sz="2400" dirty="0"/>
          </a:p>
        </p:txBody>
      </p:sp>
      <p:pic>
        <p:nvPicPr>
          <p:cNvPr id="3074" name="Picture 2" descr="Screenshot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916832"/>
            <a:ext cx="590465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126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Treća tabela bi služila za evidenciju vozila koja su dostupna auto školi, a sadrži osnovne informacije kao što su godište, model vozila, datum isteka registracije, broj kilometara na kojem će se uraditi sljedeći servis, kilometraža itd. Polje id_vozila predstavlja primarni ključ, koji se samostalno inkrementira pri novom unosu podataka.</a:t>
            </a:r>
            <a:endParaRPr lang="en-US" sz="2400" dirty="0"/>
          </a:p>
        </p:txBody>
      </p:sp>
      <p:pic>
        <p:nvPicPr>
          <p:cNvPr id="4098" name="Picture 2" descr="Screenshot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284984"/>
            <a:ext cx="5184576"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681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Sljedeća tabela služi za evidenciju časova. Dakle, sadrži ime kandidata, kao i ime instruktora koji je vodio čas, te kategoriju. Također, postoji polje tip časa, koje služi za razlikovanje časa koji se održao (teorija, vožnja, prva pomoć..) u određeno vrijeme (polja datum_časa i vrijeme_početka). Kao i prethodna tabela, sadrži primarni ključ id_časa koji se samostalno inkrementira svakim novim unosom podataka, što onemogućava dupliciranje istih id vrijednosti.</a:t>
            </a:r>
            <a:endParaRPr lang="en-US" sz="2400" dirty="0"/>
          </a:p>
        </p:txBody>
      </p:sp>
      <p:pic>
        <p:nvPicPr>
          <p:cNvPr id="5122" name="Picture 2" descr="Screenshot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077072"/>
            <a:ext cx="3960440"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968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smtClean="0"/>
              <a:t>Naredna </a:t>
            </a:r>
            <a:r>
              <a:rPr lang="hr-BA" sz="2400" dirty="0"/>
              <a:t>tabela bi služila za rezervaciju preko web stranice, prije konačnog upisivanja u tabelu kandidati. Sadrži sve osnovne podatke, koji također trebaju biti upisani u tabelu kandidati. Za ovu tabelu postoji procedura odobri_rezervaciju, koja uzima podatke iz ove tabele, te iste upisuje u tabelu kandidati. </a:t>
            </a:r>
            <a:endParaRPr lang="en-US" sz="2400" dirty="0"/>
          </a:p>
        </p:txBody>
      </p:sp>
      <p:pic>
        <p:nvPicPr>
          <p:cNvPr id="6146" name="Picture 2" descr="Screenshot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3960440"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873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normAutofit/>
          </a:bodyPr>
          <a:lstStyle/>
          <a:p>
            <a:r>
              <a:rPr lang="hr-BA" sz="2400" dirty="0"/>
              <a:t>Tabela transakcije služi za evidenciju svih uplata od strane </a:t>
            </a:r>
            <a:r>
              <a:rPr lang="hr-BA" sz="2400" dirty="0" smtClean="0"/>
              <a:t>kandidata, dok je tabela testiranje </a:t>
            </a:r>
            <a:r>
              <a:rPr lang="hr-BA" sz="2400" dirty="0"/>
              <a:t>zamišljena </a:t>
            </a:r>
            <a:r>
              <a:rPr lang="hr-BA" sz="2400" dirty="0" smtClean="0"/>
              <a:t>da </a:t>
            </a:r>
            <a:r>
              <a:rPr lang="hr-BA" sz="2400" dirty="0"/>
              <a:t>služi kao evidencija za ispite, dakle teoretski ispit, vožnju, prvu pomoć i </a:t>
            </a:r>
            <a:r>
              <a:rPr lang="hr-BA" sz="2400" dirty="0" smtClean="0"/>
              <a:t>ostalo.</a:t>
            </a:r>
            <a:endParaRPr lang="en-US" sz="2400" dirty="0"/>
          </a:p>
        </p:txBody>
      </p:sp>
      <p:pic>
        <p:nvPicPr>
          <p:cNvPr id="7170" name="Picture 2" descr="Screenshot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060848"/>
            <a:ext cx="389096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Screenshot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233" y="3533775"/>
            <a:ext cx="386397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66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BA" dirty="0"/>
              <a:t>Što se tiče funkcija unosa, izmjene, pregleda i brisanja, za njih postoje posebne procedure. Počnimo sa unosom podataka. Za svaku tabelu postoji po jedna procedura, čiji se primjer nalazi ispod.</a:t>
            </a:r>
            <a:endParaRPr lang="en-US" dirty="0"/>
          </a:p>
          <a:p>
            <a:endParaRPr lang="en-US" dirty="0"/>
          </a:p>
        </p:txBody>
      </p:sp>
      <p:sp>
        <p:nvSpPr>
          <p:cNvPr id="3" name="Title 2"/>
          <p:cNvSpPr>
            <a:spLocks noGrp="1"/>
          </p:cNvSpPr>
          <p:nvPr>
            <p:ph type="title"/>
          </p:nvPr>
        </p:nvSpPr>
        <p:spPr/>
        <p:txBody>
          <a:bodyPr/>
          <a:lstStyle/>
          <a:p>
            <a:pPr algn="ctr"/>
            <a:r>
              <a:rPr lang="bs-Latn-BA" dirty="0" smtClean="0">
                <a:effectLst/>
              </a:rPr>
              <a:t>Unos </a:t>
            </a:r>
            <a:endParaRPr lang="en-US" dirty="0">
              <a:effectLst/>
            </a:endParaRPr>
          </a:p>
        </p:txBody>
      </p:sp>
      <p:pic>
        <p:nvPicPr>
          <p:cNvPr id="8194" name="Picture 2" descr="Screenshot_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78721"/>
            <a:ext cx="7560840" cy="145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Screenshot_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5420291"/>
            <a:ext cx="7777880" cy="18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1325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73</TotalTime>
  <Words>769</Words>
  <Application>Microsoft Office PowerPoint</Application>
  <PresentationFormat>On-screen Show (4:3)</PresentationFormat>
  <Paragraphs>77</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Baza podataka auto škola</vt:lpstr>
      <vt:lpstr>ER dijagram</vt:lpstr>
      <vt:lpstr>PowerPoint Presentation</vt:lpstr>
      <vt:lpstr>PowerPoint Presentation</vt:lpstr>
      <vt:lpstr>PowerPoint Presentation</vt:lpstr>
      <vt:lpstr>PowerPoint Presentation</vt:lpstr>
      <vt:lpstr>PowerPoint Presentation</vt:lpstr>
      <vt:lpstr>PowerPoint Presentation</vt:lpstr>
      <vt:lpstr>Unos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Baza podataka auto škola</dc:title>
  <dc:creator>Adel</dc:creator>
  <cp:lastModifiedBy>Adel</cp:lastModifiedBy>
  <cp:revision>8</cp:revision>
  <dcterms:created xsi:type="dcterms:W3CDTF">2021-05-15T14:59:22Z</dcterms:created>
  <dcterms:modified xsi:type="dcterms:W3CDTF">2021-05-15T16:21:08Z</dcterms:modified>
</cp:coreProperties>
</file>