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21" autoAdjust="0"/>
  </p:normalViewPr>
  <p:slideViewPr>
    <p:cSldViewPr>
      <p:cViewPr varScale="1">
        <p:scale>
          <a:sx n="91" d="100"/>
          <a:sy n="91" d="100"/>
        </p:scale>
        <p:origin x="1138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420E3-75A2-454B-9245-910D8116D6A0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F8A80-6DC4-4B11-995C-B832A10140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883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9099" y="2321432"/>
            <a:ext cx="322580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27C8-3C42-4779-BD36-D90513988AC5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Altbilgi Yer Tutucusu 3">
            <a:extLst>
              <a:ext uri="{FF2B5EF4-FFF2-40B4-BE49-F238E27FC236}">
                <a16:creationId xmlns:a16="http://schemas.microsoft.com/office/drawing/2014/main" id="{2CF648F6-96AF-C463-B54E-BB05A414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A2E5-FD39-4509-89BD-DA3B273083C0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Altbilgi Yer Tutucusu 3">
            <a:extLst>
              <a:ext uri="{FF2B5EF4-FFF2-40B4-BE49-F238E27FC236}">
                <a16:creationId xmlns:a16="http://schemas.microsoft.com/office/drawing/2014/main" id="{2CF648F6-96AF-C463-B54E-BB05A414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79299-F72D-4E9B-8BCB-29466D57EAAC}" type="datetime1">
              <a:rPr lang="en-US" smtClean="0"/>
              <a:t>3/2/2025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Altbilgi Yer Tutucusu 3">
            <a:extLst>
              <a:ext uri="{FF2B5EF4-FFF2-40B4-BE49-F238E27FC236}">
                <a16:creationId xmlns:a16="http://schemas.microsoft.com/office/drawing/2014/main" id="{2CF648F6-96AF-C463-B54E-BB05A4141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4981-FE41-4775-9AEA-073F473DB703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Altbilgi Yer Tutucusu 3">
            <a:extLst>
              <a:ext uri="{FF2B5EF4-FFF2-40B4-BE49-F238E27FC236}">
                <a16:creationId xmlns:a16="http://schemas.microsoft.com/office/drawing/2014/main" id="{2CF648F6-96AF-C463-B54E-BB05A414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12BC-939A-4BA2-8147-DBCA93CD9A53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Altbilgi Yer Tutucusu 3">
            <a:extLst>
              <a:ext uri="{FF2B5EF4-FFF2-40B4-BE49-F238E27FC236}">
                <a16:creationId xmlns:a16="http://schemas.microsoft.com/office/drawing/2014/main" id="{2CF648F6-96AF-C463-B54E-BB05A414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1120" y="473709"/>
            <a:ext cx="646175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601" y="1293368"/>
            <a:ext cx="8454796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89A3-DF65-4C17-A8C3-FFD1A288C318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Altbilgi Yer Tutucusu 3">
            <a:extLst>
              <a:ext uri="{FF2B5EF4-FFF2-40B4-BE49-F238E27FC236}">
                <a16:creationId xmlns:a16="http://schemas.microsoft.com/office/drawing/2014/main" id="{2CF648F6-96AF-C463-B54E-BB05A4141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228600" y="2438400"/>
            <a:ext cx="7781989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4400" b="1" i="0">
                <a:solidFill>
                  <a:srgbClr val="66CC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spcBef>
                <a:spcPts val="90"/>
              </a:spcBef>
            </a:pPr>
            <a:r>
              <a:rPr lang="tr-TR" sz="6000" kern="1200" spc="-5" dirty="0" smtClean="0">
                <a:solidFill>
                  <a:srgbClr val="4B4B4B"/>
                </a:solidFill>
                <a:ea typeface="+mn-ea"/>
              </a:rPr>
              <a:t>Alt Sorgular</a:t>
            </a:r>
            <a:endParaRPr lang="tr-TR" sz="6000" kern="1200" spc="-5" dirty="0">
              <a:solidFill>
                <a:srgbClr val="4B4B4B"/>
              </a:solidFill>
              <a:ea typeface="+mn-e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4DC45E9-FA05-5718-F6EF-39148A497FB8}"/>
              </a:ext>
            </a:extLst>
          </p:cNvPr>
          <p:cNvSpPr txBox="1"/>
          <p:nvPr/>
        </p:nvSpPr>
        <p:spPr>
          <a:xfrm>
            <a:off x="1676400" y="4647171"/>
            <a:ext cx="5448554" cy="763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3200" spc="-5" dirty="0">
                <a:solidFill>
                  <a:srgbClr val="4B4B4B"/>
                </a:solidFill>
                <a:latin typeface="Arial"/>
                <a:cs typeface="Arial"/>
              </a:rPr>
              <a:t>Adem AKKUŞ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16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|</a:t>
            </a: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 Bilgisayar Mühendisi </a:t>
            </a:r>
            <a:r>
              <a:rPr lang="tr-TR" sz="16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|</a:t>
            </a: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 Uzm. Bilişim Tekn. Öğrt. </a:t>
            </a:r>
            <a:r>
              <a:rPr lang="tr-TR" sz="16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|</a:t>
            </a: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 Eğitmen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714" y="473709"/>
            <a:ext cx="6802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Sütun İsimlerinde Alt</a:t>
            </a:r>
            <a:r>
              <a:rPr spc="-80" dirty="0"/>
              <a:t> </a:t>
            </a:r>
            <a:r>
              <a:rPr dirty="0"/>
              <a:t>Sorgu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306169"/>
            <a:ext cx="5579745" cy="2952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o.ogrNo,</a:t>
            </a:r>
            <a:endParaRPr sz="2000">
              <a:latin typeface="Arial"/>
              <a:cs typeface="Arial"/>
            </a:endParaRPr>
          </a:p>
          <a:p>
            <a:pPr marL="106553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o.ad,</a:t>
            </a:r>
            <a:endParaRPr sz="2000">
              <a:latin typeface="Arial"/>
              <a:cs typeface="Arial"/>
            </a:endParaRPr>
          </a:p>
          <a:p>
            <a:pPr marL="106553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o.soyad,</a:t>
            </a:r>
            <a:endParaRPr sz="2000">
              <a:latin typeface="Arial"/>
              <a:cs typeface="Arial"/>
            </a:endParaRPr>
          </a:p>
          <a:p>
            <a:pPr marL="1841500" marR="1454150" indent="-775970">
              <a:lnSpc>
                <a:spcPct val="120000"/>
              </a:lnSpc>
              <a:tabLst>
                <a:tab pos="1841500" algn="l"/>
              </a:tabLst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(	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</a:t>
            </a:r>
            <a:r>
              <a:rPr sz="2000" spc="-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b.bolumAd 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tbl_bolum</a:t>
            </a:r>
            <a:r>
              <a:rPr sz="2000" spc="-9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  <a:tabLst>
                <a:tab pos="2927985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WHERE	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b.bolum_id=o.bolum_id</a:t>
            </a:r>
            <a:endParaRPr sz="2000">
              <a:latin typeface="Arial"/>
              <a:cs typeface="Arial"/>
            </a:endParaRPr>
          </a:p>
          <a:p>
            <a:pPr marL="12700" marR="3288029" indent="982980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) bolumAd 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tbl_ogrenci</a:t>
            </a:r>
            <a:r>
              <a:rPr sz="2000" spc="-1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5922" y="473709"/>
            <a:ext cx="65220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From İfadesinde Alt</a:t>
            </a:r>
            <a:r>
              <a:rPr spc="-75" dirty="0"/>
              <a:t> </a:t>
            </a:r>
            <a:r>
              <a:rPr spc="-5" dirty="0"/>
              <a:t>Sorgu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306169"/>
            <a:ext cx="69215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69975" indent="-34290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p.adi, p.soyadi,p.gorevi,</a:t>
            </a:r>
            <a:r>
              <a:rPr sz="2000" spc="-1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p.maas,k.ortMaas 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tbl_personel</a:t>
            </a:r>
            <a:r>
              <a:rPr sz="20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JOIN</a:t>
            </a:r>
            <a:r>
              <a:rPr sz="20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endParaRPr sz="2000">
              <a:latin typeface="Arial"/>
              <a:cs typeface="Arial"/>
            </a:endParaRPr>
          </a:p>
          <a:p>
            <a:pPr marL="1841500" marR="5080">
              <a:lnSpc>
                <a:spcPct val="12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icp.gorevi,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AVG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(icp.maas)</a:t>
            </a:r>
            <a:r>
              <a:rPr sz="2000" spc="-1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ortMaas 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tbl_personel</a:t>
            </a:r>
            <a:r>
              <a:rPr sz="20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icp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GROUP BY</a:t>
            </a:r>
            <a:r>
              <a:rPr sz="20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icp.gorevi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) k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000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p.gorevi=k.gorevi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94005"/>
            <a:ext cx="4907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Alt Sorgu</a:t>
            </a:r>
            <a:r>
              <a:rPr spc="-85" dirty="0"/>
              <a:t> </a:t>
            </a:r>
            <a:r>
              <a:rPr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990600"/>
            <a:ext cx="8378825" cy="41543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8846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Alt sorgularda sütun sayısı birden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fazla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olmamalıdır.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Alt sorgular parantez içinde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 yazılır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Alt sorgularda Order By</a:t>
            </a:r>
            <a:r>
              <a:rPr sz="2400" spc="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kullanılamaz</a:t>
            </a:r>
            <a:endParaRPr sz="2400" dirty="0">
              <a:latin typeface="Arial"/>
              <a:cs typeface="Arial"/>
            </a:endParaRPr>
          </a:p>
          <a:p>
            <a:pPr marL="354965" marR="145034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Order By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Group By içerisinde alt sorgu  kullanılmaz.</a:t>
            </a:r>
            <a:endParaRPr sz="2400" dirty="0">
              <a:latin typeface="Arial"/>
              <a:cs typeface="Arial"/>
            </a:endParaRPr>
          </a:p>
          <a:p>
            <a:pPr marL="354965" marR="20383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Alt sorgulara takma isimler verilerek sütun isimleri  yazılır.</a:t>
            </a:r>
            <a:endParaRPr sz="24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Alt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sorgu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= ifadesi ile karşılaştırılmışsa alt  sorgudan dönen değer tek olmalıdır. Eğer birden  fazla değer dönüyorsa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in veya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in</a:t>
            </a:r>
            <a:r>
              <a:rPr sz="2400" spc="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kullanılmalıdır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9950" y="482930"/>
            <a:ext cx="2325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Alt</a:t>
            </a:r>
            <a:r>
              <a:rPr spc="-95" dirty="0"/>
              <a:t> </a:t>
            </a:r>
            <a:r>
              <a:rPr dirty="0"/>
              <a:t>Sorgu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591" y="1340751"/>
            <a:ext cx="5256530" cy="1080135"/>
          </a:xfrm>
          <a:prstGeom prst="rect">
            <a:avLst/>
          </a:prstGeom>
          <a:ln w="25400">
            <a:solidFill>
              <a:srgbClr val="4894BB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sz="2800" b="1" spc="-5" dirty="0">
                <a:solidFill>
                  <a:srgbClr val="4B4B4B"/>
                </a:solidFill>
                <a:latin typeface="Arial"/>
                <a:cs typeface="Arial"/>
              </a:rPr>
              <a:t>Select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sutunlar </a:t>
            </a:r>
            <a:r>
              <a:rPr sz="2800" b="1" spc="-5" dirty="0">
                <a:solidFill>
                  <a:srgbClr val="4B4B4B"/>
                </a:solidFill>
                <a:latin typeface="Arial"/>
                <a:cs typeface="Arial"/>
              </a:rPr>
              <a:t>From</a:t>
            </a:r>
            <a:r>
              <a:rPr sz="2800" b="1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tablo_adı</a:t>
            </a:r>
            <a:endParaRPr sz="2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tabLst>
                <a:tab pos="3472179" algn="l"/>
              </a:tabLst>
            </a:pPr>
            <a:r>
              <a:rPr sz="2800" b="1" spc="-5" dirty="0">
                <a:solidFill>
                  <a:srgbClr val="4B4B4B"/>
                </a:solidFill>
                <a:latin typeface="Arial"/>
                <a:cs typeface="Arial"/>
              </a:rPr>
              <a:t>where</a:t>
            </a:r>
            <a:r>
              <a:rPr sz="2800" b="1" spc="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koşul_ifadesi	(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0" y="2492895"/>
            <a:ext cx="4464685" cy="1080135"/>
          </a:xfrm>
          <a:prstGeom prst="rect">
            <a:avLst/>
          </a:prstGeom>
          <a:ln w="25400">
            <a:solidFill>
              <a:srgbClr val="4894BB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2800" b="1" spc="-5" dirty="0">
                <a:solidFill>
                  <a:srgbClr val="4B4B4B"/>
                </a:solidFill>
                <a:latin typeface="Arial"/>
                <a:cs typeface="Arial"/>
              </a:rPr>
              <a:t>Select</a:t>
            </a:r>
            <a:r>
              <a:rPr sz="2800" b="1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kaynak_sutun_adı</a:t>
            </a:r>
            <a:endParaRPr sz="2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800" b="1" spc="-5" dirty="0">
                <a:solidFill>
                  <a:srgbClr val="4B4B4B"/>
                </a:solidFill>
                <a:latin typeface="Arial"/>
                <a:cs typeface="Arial"/>
              </a:rPr>
              <a:t>From</a:t>
            </a:r>
            <a:r>
              <a:rPr sz="2800" b="1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kaynak_tablo_adı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5602" y="3669919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645" y="473709"/>
            <a:ext cx="4159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Alt Sorgu</a:t>
            </a:r>
            <a:r>
              <a:rPr spc="-85" dirty="0"/>
              <a:t> </a:t>
            </a:r>
            <a:r>
              <a:rPr dirty="0"/>
              <a:t>Örneği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366520"/>
            <a:ext cx="7824470" cy="496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101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Öğrenci Tablosunda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ali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coşkun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un bölümünde olan öğrencileri 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listeleyen soruguyu</a:t>
            </a:r>
            <a:r>
              <a:rPr sz="2000" spc="-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yazalım.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o.bolum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tbl_ogrenci o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WHERE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o.ad ='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Ali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'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2000" spc="-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o.soyad='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Coşkun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'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*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tbl_ogrenci o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WHERE</a:t>
            </a:r>
            <a:r>
              <a:rPr sz="2000" spc="-1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o.bolum_id=1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*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tbl_ogrenci</a:t>
            </a:r>
            <a:r>
              <a:rPr sz="20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WHERE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o.bolum_id= (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</a:t>
            </a:r>
            <a:r>
              <a:rPr sz="2000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o.bolum</a:t>
            </a:r>
            <a:endParaRPr sz="2000">
              <a:latin typeface="Arial"/>
              <a:cs typeface="Arial"/>
            </a:endParaRPr>
          </a:p>
          <a:p>
            <a:pPr marL="4152265" marR="1525905" indent="-134620">
              <a:lnSpc>
                <a:spcPct val="120000"/>
              </a:lnSpc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tbl_ogrenci</a:t>
            </a:r>
            <a:r>
              <a:rPr sz="2000" spc="-114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 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WHERE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o.ad</a:t>
            </a:r>
            <a:r>
              <a:rPr sz="2000" spc="-9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='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Ali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'</a:t>
            </a:r>
            <a:endParaRPr sz="2000">
              <a:latin typeface="Arial"/>
              <a:cs typeface="Arial"/>
            </a:endParaRPr>
          </a:p>
          <a:p>
            <a:pPr marL="5211445"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20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o.soyad='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Coşkun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'</a:t>
            </a:r>
            <a:endParaRPr sz="2000">
              <a:latin typeface="Arial"/>
              <a:cs typeface="Arial"/>
            </a:endParaRPr>
          </a:p>
          <a:p>
            <a:pPr marR="685165" algn="ctr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Alt Sorgu Örneği -</a:t>
            </a:r>
            <a:r>
              <a:rPr spc="-85" dirty="0"/>
              <a:t> </a:t>
            </a:r>
            <a:r>
              <a:rPr dirty="0"/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364996"/>
            <a:ext cx="803910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2971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211518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Öğrenci Tablosunda Bölümü ‘İşletme’ olanların  bölümünü	‘İşletme Yönetimi’ olarak  güncelleyelim</a:t>
            </a:r>
            <a:endParaRPr sz="2800">
              <a:latin typeface="Arial"/>
              <a:cs typeface="Arial"/>
            </a:endParaRPr>
          </a:p>
          <a:p>
            <a:pPr marL="354965" marR="1207135" indent="-342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“İşletme” bölümünün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bolum_id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si 7 “İşletme 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Yönetimi”nin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bolum_id si</a:t>
            </a:r>
            <a:r>
              <a:rPr sz="2800" spc="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  <a:p>
            <a:pPr marL="354965" marR="430403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Update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tbl_ogrenci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Arial"/>
                <a:cs typeface="Arial"/>
              </a:rPr>
              <a:t>SET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bolum_id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= 6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 WHERE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bolum_id</a:t>
            </a:r>
            <a:r>
              <a:rPr sz="28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=7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bolum_id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sini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biliyorsak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yapabiliriz ama</a:t>
            </a:r>
            <a:r>
              <a:rPr sz="2800" spc="7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bilmiyorsak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Alt Sorgu Örneği -</a:t>
            </a:r>
            <a:r>
              <a:rPr spc="-85" dirty="0"/>
              <a:t> </a:t>
            </a:r>
            <a:r>
              <a:rPr dirty="0"/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366520"/>
            <a:ext cx="801179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380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UPDATE</a:t>
            </a:r>
            <a:r>
              <a:rPr sz="24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 SET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bolum_id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=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endParaRPr sz="24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b.bolum_id</a:t>
            </a:r>
            <a:endParaRPr sz="2400">
              <a:latin typeface="Arial"/>
              <a:cs typeface="Arial"/>
            </a:endParaRPr>
          </a:p>
          <a:p>
            <a:pPr marL="36703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tbl_bolum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b.bolumAd=‘İşletme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Yönetimi‘</a:t>
            </a:r>
            <a:endParaRPr sz="24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bolum_id</a:t>
            </a:r>
            <a:r>
              <a:rPr sz="2400" spc="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endParaRPr sz="2400">
              <a:latin typeface="Arial"/>
              <a:cs typeface="Arial"/>
            </a:endParaRPr>
          </a:p>
          <a:p>
            <a:pPr marL="3670300" marR="1774825" indent="-410209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b.bolum_id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tbl_bolum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3260725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WHERE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b.bolumAd=‘İşletme‘</a:t>
            </a:r>
            <a:endParaRPr sz="24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988" y="473709"/>
            <a:ext cx="62725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Alt Sorgu Örneği -</a:t>
            </a:r>
            <a:r>
              <a:rPr spc="-90" dirty="0"/>
              <a:t> </a:t>
            </a:r>
            <a:r>
              <a:rPr dirty="0"/>
              <a:t>Delete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366520"/>
            <a:ext cx="723074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2674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DELETE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 WHERE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bolum_id</a:t>
            </a:r>
            <a:r>
              <a:rPr sz="2400" spc="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endParaRPr sz="2400">
              <a:latin typeface="Arial"/>
              <a:cs typeface="Arial"/>
            </a:endParaRPr>
          </a:p>
          <a:p>
            <a:pPr marL="3670300" marR="993775" indent="-410209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b.bolum_id 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tbl_bolum</a:t>
            </a:r>
            <a:r>
              <a:rPr sz="24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3260725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WHERE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b.bolumAd=‘İşletme‘</a:t>
            </a:r>
            <a:endParaRPr sz="24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872" y="473709"/>
            <a:ext cx="81381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02125" algn="l"/>
              </a:tabLst>
            </a:pPr>
            <a:r>
              <a:rPr dirty="0"/>
              <a:t>Alt</a:t>
            </a:r>
            <a:r>
              <a:rPr spc="-10" dirty="0"/>
              <a:t> </a:t>
            </a:r>
            <a:r>
              <a:rPr dirty="0"/>
              <a:t>Sorgu</a:t>
            </a:r>
            <a:r>
              <a:rPr spc="10" dirty="0"/>
              <a:t> </a:t>
            </a:r>
            <a:r>
              <a:rPr dirty="0"/>
              <a:t>Örneği	– IN ve NOT</a:t>
            </a:r>
            <a:r>
              <a:rPr spc="-75" dirty="0"/>
              <a:t> </a:t>
            </a:r>
            <a:r>
              <a:rPr dirty="0"/>
              <a:t>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293368"/>
            <a:ext cx="8094980" cy="37572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*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</a:t>
            </a:r>
            <a:r>
              <a:rPr sz="2400" spc="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o.ogr_id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</a:t>
            </a: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n.ogr_id</a:t>
            </a:r>
            <a:endParaRPr sz="2400">
              <a:latin typeface="Arial"/>
              <a:cs typeface="Arial"/>
            </a:endParaRPr>
          </a:p>
          <a:p>
            <a:pPr marL="4175125" marR="792480" indent="-8572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tbl_ogrenciNot n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n.ders_id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  <a:p>
            <a:pPr marL="5144770" marR="622300" indent="-559435">
              <a:lnSpc>
                <a:spcPts val="3460"/>
              </a:lnSpc>
              <a:spcBef>
                <a:spcPts val="204"/>
              </a:spcBef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d.ders_id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tbl_ders</a:t>
            </a:r>
            <a:r>
              <a:rPr sz="24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3657600" algn="ctr">
              <a:lnSpc>
                <a:spcPts val="2665"/>
              </a:lnSpc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WHERE</a:t>
            </a:r>
            <a:r>
              <a:rPr sz="24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d.dersAd=‘Veritabanı-1’</a:t>
            </a:r>
            <a:endParaRPr sz="2400">
              <a:latin typeface="Arial"/>
              <a:cs typeface="Arial"/>
            </a:endParaRPr>
          </a:p>
          <a:p>
            <a:pPr marL="1177290"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R="643890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430" y="473709"/>
            <a:ext cx="6771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Alt Sorgu Örneği –</a:t>
            </a:r>
            <a:r>
              <a:rPr spc="-70" dirty="0"/>
              <a:t> </a:t>
            </a:r>
            <a:r>
              <a:rPr dirty="0"/>
              <a:t>EXİSTS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895" marR="3687445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556895" algn="l"/>
                <a:tab pos="557530" algn="l"/>
              </a:tabLst>
            </a:pPr>
            <a:r>
              <a:rPr spc="-5" dirty="0"/>
              <a:t>SELECT </a:t>
            </a:r>
            <a:r>
              <a:rPr spc="-5" dirty="0">
                <a:solidFill>
                  <a:srgbClr val="4B4B4B"/>
                </a:solidFill>
              </a:rPr>
              <a:t>* </a:t>
            </a:r>
            <a:r>
              <a:rPr dirty="0"/>
              <a:t>FROM </a:t>
            </a:r>
            <a:r>
              <a:rPr spc="-5" dirty="0">
                <a:solidFill>
                  <a:srgbClr val="4B4B4B"/>
                </a:solidFill>
              </a:rPr>
              <a:t>tbl_ogrenci o </a:t>
            </a:r>
            <a:r>
              <a:rPr spc="-5" dirty="0"/>
              <a:t> WHERE EXISTS</a:t>
            </a:r>
            <a:r>
              <a:rPr spc="-10" dirty="0"/>
              <a:t> </a:t>
            </a:r>
            <a:r>
              <a:rPr dirty="0">
                <a:solidFill>
                  <a:srgbClr val="4B4B4B"/>
                </a:solidFill>
              </a:rPr>
              <a:t>(</a:t>
            </a:r>
          </a:p>
          <a:p>
            <a:pPr marL="2042795">
              <a:lnSpc>
                <a:spcPct val="100000"/>
              </a:lnSpc>
              <a:spcBef>
                <a:spcPts val="575"/>
              </a:spcBef>
            </a:pPr>
            <a:r>
              <a:rPr spc="-5" dirty="0"/>
              <a:t>SELECT </a:t>
            </a:r>
            <a:r>
              <a:rPr spc="-5" dirty="0">
                <a:solidFill>
                  <a:srgbClr val="4B4B4B"/>
                </a:solidFill>
              </a:rPr>
              <a:t>n.ogr_id</a:t>
            </a:r>
          </a:p>
          <a:p>
            <a:pPr marL="2321560">
              <a:lnSpc>
                <a:spcPct val="100000"/>
              </a:lnSpc>
              <a:spcBef>
                <a:spcPts val="575"/>
              </a:spcBef>
            </a:pPr>
            <a:r>
              <a:rPr dirty="0"/>
              <a:t>FROM </a:t>
            </a:r>
            <a:r>
              <a:rPr spc="-5" dirty="0">
                <a:solidFill>
                  <a:srgbClr val="4B4B4B"/>
                </a:solidFill>
              </a:rPr>
              <a:t>tbl_ogrenciNot</a:t>
            </a:r>
            <a:r>
              <a:rPr spc="30" dirty="0">
                <a:solidFill>
                  <a:srgbClr val="4B4B4B"/>
                </a:solidFill>
              </a:rPr>
              <a:t> </a:t>
            </a:r>
            <a:r>
              <a:rPr spc="-5" dirty="0">
                <a:solidFill>
                  <a:srgbClr val="4B4B4B"/>
                </a:solidFill>
              </a:rPr>
              <a:t>n</a:t>
            </a:r>
          </a:p>
          <a:p>
            <a:pPr marL="2042795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WHERE </a:t>
            </a:r>
            <a:r>
              <a:rPr b="1" dirty="0">
                <a:solidFill>
                  <a:srgbClr val="4B4B4B"/>
                </a:solidFill>
                <a:latin typeface="Arial"/>
                <a:cs typeface="Arial"/>
              </a:rPr>
              <a:t>o.ogr_id=n.ogr_id </a:t>
            </a:r>
            <a:r>
              <a:rPr spc="-5" dirty="0"/>
              <a:t>AND </a:t>
            </a:r>
            <a:r>
              <a:rPr spc="-5" dirty="0">
                <a:solidFill>
                  <a:srgbClr val="4B4B4B"/>
                </a:solidFill>
              </a:rPr>
              <a:t>n.ders_id</a:t>
            </a:r>
            <a:r>
              <a:rPr spc="-55" dirty="0">
                <a:solidFill>
                  <a:srgbClr val="4B4B4B"/>
                </a:solidFill>
              </a:rPr>
              <a:t> </a:t>
            </a:r>
            <a:r>
              <a:rPr dirty="0">
                <a:solidFill>
                  <a:srgbClr val="4B4B4B"/>
                </a:solidFill>
              </a:rPr>
              <a:t>=1)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smtClean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 smtClean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smtClean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352</Words>
  <Application>Microsoft Office PowerPoint</Application>
  <PresentationFormat>Ekran Gösterisi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Sunusu</vt:lpstr>
      <vt:lpstr>Alt Sorgu Özellikleri</vt:lpstr>
      <vt:lpstr>Alt Sorgu</vt:lpstr>
      <vt:lpstr>Alt Sorgu Örneği</vt:lpstr>
      <vt:lpstr>Alt Sorgu Örneği - Update</vt:lpstr>
      <vt:lpstr>Alt Sorgu Örneği - Update</vt:lpstr>
      <vt:lpstr>Alt Sorgu Örneği - Delete</vt:lpstr>
      <vt:lpstr>Alt Sorgu Örneği – IN ve NOT IN</vt:lpstr>
      <vt:lpstr>Alt Sorgu Örneği – EXİSTS</vt:lpstr>
      <vt:lpstr>Sütun İsimlerinde Alt Sorgu</vt:lpstr>
      <vt:lpstr>From İfadesinde Alt Sorgu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16.1 Alt Sorgular.pptx</dc:title>
  <dc:creator>Adem AKKUŞ</dc:creator>
  <cp:keywords>16.1 Alt Sorgular.pptx</cp:keywords>
  <cp:lastModifiedBy>Furkan Akkuş</cp:lastModifiedBy>
  <cp:revision>3</cp:revision>
  <dcterms:created xsi:type="dcterms:W3CDTF">2023-06-02T14:53:47Z</dcterms:created>
  <dcterms:modified xsi:type="dcterms:W3CDTF">2025-03-02T07:05:12Z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2023-06-02T00:00:00Z</vt:filetime>
  </property>
</Properties>
</file>