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5"/>
  </p:notesMasterIdLst>
  <p:sldIdLst>
    <p:sldId id="256" r:id="rId2"/>
    <p:sldId id="257" r:id="rId3"/>
    <p:sldId id="277" r:id="rId4"/>
    <p:sldId id="258" r:id="rId5"/>
    <p:sldId id="259" r:id="rId6"/>
    <p:sldId id="260" r:id="rId7"/>
    <p:sldId id="261" r:id="rId8"/>
    <p:sldId id="262" r:id="rId9"/>
    <p:sldId id="263" r:id="rId10"/>
    <p:sldId id="278" r:id="rId11"/>
    <p:sldId id="264" r:id="rId12"/>
    <p:sldId id="265" r:id="rId13"/>
    <p:sldId id="266" r:id="rId14"/>
    <p:sldId id="267" r:id="rId15"/>
    <p:sldId id="276" r:id="rId16"/>
    <p:sldId id="268" r:id="rId17"/>
    <p:sldId id="269" r:id="rId18"/>
    <p:sldId id="270" r:id="rId19"/>
    <p:sldId id="272" r:id="rId20"/>
    <p:sldId id="271" r:id="rId21"/>
    <p:sldId id="273" r:id="rId22"/>
    <p:sldId id="274" r:id="rId23"/>
    <p:sldId id="275"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9144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C068E550-FC12-4038-82CC-8FD03DBA1CBA}">
          <p14:sldIdLst>
            <p14:sldId id="256"/>
          </p14:sldIdLst>
        </p14:section>
        <p14:section name="transaction" id="{BEB690F1-0293-4B64-8766-9E3BEAA3FB84}">
          <p14:sldIdLst>
            <p14:sldId id="257"/>
            <p14:sldId id="277"/>
            <p14:sldId id="258"/>
            <p14:sldId id="259"/>
            <p14:sldId id="260"/>
            <p14:sldId id="261"/>
            <p14:sldId id="262"/>
            <p14:sldId id="263"/>
            <p14:sldId id="278"/>
          </p14:sldIdLst>
        </p14:section>
        <p14:section name="stored procedure" id="{FE1D2EE9-B246-4C08-9D80-B401C2954EE2}">
          <p14:sldIdLst>
            <p14:sldId id="264"/>
            <p14:sldId id="265"/>
            <p14:sldId id="266"/>
            <p14:sldId id="267"/>
            <p14:sldId id="276"/>
            <p14:sldId id="268"/>
            <p14:sldId id="269"/>
            <p14:sldId id="270"/>
            <p14:sldId id="272"/>
            <p14:sldId id="271"/>
            <p14:sldId id="273"/>
            <p14:sldId id="274"/>
            <p14:sldId id="275"/>
          </p14:sldIdLst>
        </p14:section>
        <p14:section name="kullanıcı fonksiyonları" id="{4C9220E9-DB27-4E0C-99B5-ADE226DB4802}">
          <p14:sldIdLst>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CC"/>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6366" autoAdjust="0"/>
  </p:normalViewPr>
  <p:slideViewPr>
    <p:cSldViewPr>
      <p:cViewPr varScale="1">
        <p:scale>
          <a:sx n="83" d="100"/>
          <a:sy n="83" d="100"/>
        </p:scale>
        <p:origin x="1536"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92" d="100"/>
          <a:sy n="92" d="100"/>
        </p:scale>
        <p:origin x="102" y="5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F403FD-3553-4EB3-A092-395656BAD148}" type="datetimeFigureOut">
              <a:rPr lang="tr-TR" smtClean="0"/>
              <a:t>11.09.2023</a:t>
            </a:fld>
            <a:endParaRPr lang="tr-TR"/>
          </a:p>
        </p:txBody>
      </p:sp>
      <p:sp>
        <p:nvSpPr>
          <p:cNvPr id="4" name="Slayt Görüntüsü Yer Tutucusu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C1B185F-3762-446B-8706-E76DA63D56DC}" type="slidenum">
              <a:rPr lang="tr-TR" smtClean="0"/>
              <a:t>‹#›</a:t>
            </a:fld>
            <a:endParaRPr lang="tr-TR"/>
          </a:p>
        </p:txBody>
      </p:sp>
    </p:spTree>
    <p:extLst>
      <p:ext uri="{BB962C8B-B14F-4D97-AF65-F5344CB8AC3E}">
        <p14:creationId xmlns:p14="http://schemas.microsoft.com/office/powerpoint/2010/main" val="2575097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11</a:t>
            </a:fld>
            <a:endParaRPr lang="tr-TR"/>
          </a:p>
        </p:txBody>
      </p:sp>
    </p:spTree>
    <p:extLst>
      <p:ext uri="{BB962C8B-B14F-4D97-AF65-F5344CB8AC3E}">
        <p14:creationId xmlns:p14="http://schemas.microsoft.com/office/powerpoint/2010/main" val="237695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20</a:t>
            </a:fld>
            <a:endParaRPr lang="tr-TR"/>
          </a:p>
        </p:txBody>
      </p:sp>
    </p:spTree>
    <p:extLst>
      <p:ext uri="{BB962C8B-B14F-4D97-AF65-F5344CB8AC3E}">
        <p14:creationId xmlns:p14="http://schemas.microsoft.com/office/powerpoint/2010/main" val="641463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21</a:t>
            </a:fld>
            <a:endParaRPr lang="tr-TR"/>
          </a:p>
        </p:txBody>
      </p:sp>
    </p:spTree>
    <p:extLst>
      <p:ext uri="{BB962C8B-B14F-4D97-AF65-F5344CB8AC3E}">
        <p14:creationId xmlns:p14="http://schemas.microsoft.com/office/powerpoint/2010/main" val="1666838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22</a:t>
            </a:fld>
            <a:endParaRPr lang="tr-TR"/>
          </a:p>
        </p:txBody>
      </p:sp>
    </p:spTree>
    <p:extLst>
      <p:ext uri="{BB962C8B-B14F-4D97-AF65-F5344CB8AC3E}">
        <p14:creationId xmlns:p14="http://schemas.microsoft.com/office/powerpoint/2010/main" val="3815639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23</a:t>
            </a:fld>
            <a:endParaRPr lang="tr-TR"/>
          </a:p>
        </p:txBody>
      </p:sp>
    </p:spTree>
    <p:extLst>
      <p:ext uri="{BB962C8B-B14F-4D97-AF65-F5344CB8AC3E}">
        <p14:creationId xmlns:p14="http://schemas.microsoft.com/office/powerpoint/2010/main" val="1609024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24</a:t>
            </a:fld>
            <a:endParaRPr lang="tr-TR"/>
          </a:p>
        </p:txBody>
      </p:sp>
    </p:spTree>
    <p:extLst>
      <p:ext uri="{BB962C8B-B14F-4D97-AF65-F5344CB8AC3E}">
        <p14:creationId xmlns:p14="http://schemas.microsoft.com/office/powerpoint/2010/main" val="692789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25</a:t>
            </a:fld>
            <a:endParaRPr lang="tr-TR"/>
          </a:p>
        </p:txBody>
      </p:sp>
    </p:spTree>
    <p:extLst>
      <p:ext uri="{BB962C8B-B14F-4D97-AF65-F5344CB8AC3E}">
        <p14:creationId xmlns:p14="http://schemas.microsoft.com/office/powerpoint/2010/main" val="3374314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26</a:t>
            </a:fld>
            <a:endParaRPr lang="tr-TR"/>
          </a:p>
        </p:txBody>
      </p:sp>
    </p:spTree>
    <p:extLst>
      <p:ext uri="{BB962C8B-B14F-4D97-AF65-F5344CB8AC3E}">
        <p14:creationId xmlns:p14="http://schemas.microsoft.com/office/powerpoint/2010/main" val="3578005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27</a:t>
            </a:fld>
            <a:endParaRPr lang="tr-TR"/>
          </a:p>
        </p:txBody>
      </p:sp>
    </p:spTree>
    <p:extLst>
      <p:ext uri="{BB962C8B-B14F-4D97-AF65-F5344CB8AC3E}">
        <p14:creationId xmlns:p14="http://schemas.microsoft.com/office/powerpoint/2010/main" val="836744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28</a:t>
            </a:fld>
            <a:endParaRPr lang="tr-TR"/>
          </a:p>
        </p:txBody>
      </p:sp>
    </p:spTree>
    <p:extLst>
      <p:ext uri="{BB962C8B-B14F-4D97-AF65-F5344CB8AC3E}">
        <p14:creationId xmlns:p14="http://schemas.microsoft.com/office/powerpoint/2010/main" val="3799223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29</a:t>
            </a:fld>
            <a:endParaRPr lang="tr-TR"/>
          </a:p>
        </p:txBody>
      </p:sp>
    </p:spTree>
    <p:extLst>
      <p:ext uri="{BB962C8B-B14F-4D97-AF65-F5344CB8AC3E}">
        <p14:creationId xmlns:p14="http://schemas.microsoft.com/office/powerpoint/2010/main" val="282782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12</a:t>
            </a:fld>
            <a:endParaRPr lang="tr-TR"/>
          </a:p>
        </p:txBody>
      </p:sp>
    </p:spTree>
    <p:extLst>
      <p:ext uri="{BB962C8B-B14F-4D97-AF65-F5344CB8AC3E}">
        <p14:creationId xmlns:p14="http://schemas.microsoft.com/office/powerpoint/2010/main" val="3562071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30</a:t>
            </a:fld>
            <a:endParaRPr lang="tr-TR"/>
          </a:p>
        </p:txBody>
      </p:sp>
    </p:spTree>
    <p:extLst>
      <p:ext uri="{BB962C8B-B14F-4D97-AF65-F5344CB8AC3E}">
        <p14:creationId xmlns:p14="http://schemas.microsoft.com/office/powerpoint/2010/main" val="3208369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31</a:t>
            </a:fld>
            <a:endParaRPr lang="tr-TR"/>
          </a:p>
        </p:txBody>
      </p:sp>
    </p:spTree>
    <p:extLst>
      <p:ext uri="{BB962C8B-B14F-4D97-AF65-F5344CB8AC3E}">
        <p14:creationId xmlns:p14="http://schemas.microsoft.com/office/powerpoint/2010/main" val="25050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32</a:t>
            </a:fld>
            <a:endParaRPr lang="tr-TR"/>
          </a:p>
        </p:txBody>
      </p:sp>
    </p:spTree>
    <p:extLst>
      <p:ext uri="{BB962C8B-B14F-4D97-AF65-F5344CB8AC3E}">
        <p14:creationId xmlns:p14="http://schemas.microsoft.com/office/powerpoint/2010/main" val="2099392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33</a:t>
            </a:fld>
            <a:endParaRPr lang="tr-TR"/>
          </a:p>
        </p:txBody>
      </p:sp>
    </p:spTree>
    <p:extLst>
      <p:ext uri="{BB962C8B-B14F-4D97-AF65-F5344CB8AC3E}">
        <p14:creationId xmlns:p14="http://schemas.microsoft.com/office/powerpoint/2010/main" val="282239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13</a:t>
            </a:fld>
            <a:endParaRPr lang="tr-TR"/>
          </a:p>
        </p:txBody>
      </p:sp>
    </p:spTree>
    <p:extLst>
      <p:ext uri="{BB962C8B-B14F-4D97-AF65-F5344CB8AC3E}">
        <p14:creationId xmlns:p14="http://schemas.microsoft.com/office/powerpoint/2010/main" val="945413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14</a:t>
            </a:fld>
            <a:endParaRPr lang="tr-TR"/>
          </a:p>
        </p:txBody>
      </p:sp>
    </p:spTree>
    <p:extLst>
      <p:ext uri="{BB962C8B-B14F-4D97-AF65-F5344CB8AC3E}">
        <p14:creationId xmlns:p14="http://schemas.microsoft.com/office/powerpoint/2010/main" val="730042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15</a:t>
            </a:fld>
            <a:endParaRPr lang="tr-TR"/>
          </a:p>
        </p:txBody>
      </p:sp>
    </p:spTree>
    <p:extLst>
      <p:ext uri="{BB962C8B-B14F-4D97-AF65-F5344CB8AC3E}">
        <p14:creationId xmlns:p14="http://schemas.microsoft.com/office/powerpoint/2010/main" val="228246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16</a:t>
            </a:fld>
            <a:endParaRPr lang="tr-TR"/>
          </a:p>
        </p:txBody>
      </p:sp>
    </p:spTree>
    <p:extLst>
      <p:ext uri="{BB962C8B-B14F-4D97-AF65-F5344CB8AC3E}">
        <p14:creationId xmlns:p14="http://schemas.microsoft.com/office/powerpoint/2010/main" val="1143826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17</a:t>
            </a:fld>
            <a:endParaRPr lang="tr-TR"/>
          </a:p>
        </p:txBody>
      </p:sp>
    </p:spTree>
    <p:extLst>
      <p:ext uri="{BB962C8B-B14F-4D97-AF65-F5344CB8AC3E}">
        <p14:creationId xmlns:p14="http://schemas.microsoft.com/office/powerpoint/2010/main" val="2015390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18</a:t>
            </a:fld>
            <a:endParaRPr lang="tr-TR"/>
          </a:p>
        </p:txBody>
      </p:sp>
    </p:spTree>
    <p:extLst>
      <p:ext uri="{BB962C8B-B14F-4D97-AF65-F5344CB8AC3E}">
        <p14:creationId xmlns:p14="http://schemas.microsoft.com/office/powerpoint/2010/main" val="3343858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4C1B185F-3762-446B-8706-E76DA63D56DC}" type="slidenum">
              <a:rPr lang="tr-TR" smtClean="0"/>
              <a:t>19</a:t>
            </a:fld>
            <a:endParaRPr lang="tr-TR"/>
          </a:p>
        </p:txBody>
      </p:sp>
    </p:spTree>
    <p:extLst>
      <p:ext uri="{BB962C8B-B14F-4D97-AF65-F5344CB8AC3E}">
        <p14:creationId xmlns:p14="http://schemas.microsoft.com/office/powerpoint/2010/main" val="4427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userDrawn="1"/>
        </p:nvSpPr>
        <p:spPr>
          <a:xfrm>
            <a:off x="0" y="0"/>
            <a:ext cx="9143999" cy="68579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810793" y="1315288"/>
            <a:ext cx="7522413" cy="2038985"/>
          </a:xfrm>
          <a:prstGeom prst="rect">
            <a:avLst/>
          </a:prstGeom>
        </p:spPr>
        <p:txBody>
          <a:bodyPr wrap="square" lIns="0" tIns="0" rIns="0" bIns="0">
            <a:spAutoFit/>
          </a:bodyPr>
          <a:lstStyle>
            <a:lvl1pPr>
              <a:defRPr sz="4400" b="1" i="0">
                <a:solidFill>
                  <a:srgbClr val="66CCFF"/>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sldNum" sz="quarter" idx="7"/>
          </p:nvPr>
        </p:nvSpPr>
        <p:spPr/>
        <p:txBody>
          <a:bodyPr lIns="0" tIns="0" rIns="0" bIns="0"/>
          <a:lstStyle>
            <a:lvl1pPr>
              <a:defRPr sz="1400" b="0" i="0">
                <a:solidFill>
                  <a:srgbClr val="4B4B4B"/>
                </a:solidFill>
                <a:latin typeface="Arial"/>
                <a:cs typeface="Arial"/>
              </a:defRPr>
            </a:lvl1pPr>
          </a:lstStyle>
          <a:p>
            <a:pPr marL="38100">
              <a:lnSpc>
                <a:spcPts val="1650"/>
              </a:lnSpc>
            </a:pPr>
            <a:fld id="{81D60167-4931-47E6-BA6A-407CBD079E47}" type="slidenum">
              <a:rPr dirty="0"/>
              <a:t>‹#›</a:t>
            </a:fld>
            <a:endParaRPr dirty="0"/>
          </a:p>
        </p:txBody>
      </p:sp>
      <p:sp>
        <p:nvSpPr>
          <p:cNvPr id="8" name="Altbilgi Yer Tutucusu 3">
            <a:extLst>
              <a:ext uri="{FF2B5EF4-FFF2-40B4-BE49-F238E27FC236}">
                <a16:creationId xmlns:a16="http://schemas.microsoft.com/office/drawing/2014/main" id="{2CF648F6-96AF-C463-B54E-BB05A41416BB}"/>
              </a:ext>
            </a:extLst>
          </p:cNvPr>
          <p:cNvSpPr>
            <a:spLocks noGrp="1"/>
          </p:cNvSpPr>
          <p:nvPr>
            <p:ph type="ftr" sz="quarter" idx="3"/>
          </p:nvPr>
        </p:nvSpPr>
        <p:spPr>
          <a:xfrm>
            <a:off x="2682230" y="6414623"/>
            <a:ext cx="3840480" cy="443377"/>
          </a:xfrm>
          <a:prstGeom prst="rect">
            <a:avLst/>
          </a:prstGeom>
        </p:spPr>
        <p:txBody>
          <a:bodyPr/>
          <a:lstStyle/>
          <a:p>
            <a:pPr algn="ctr"/>
            <a:r>
              <a:rPr lang="tr-TR" sz="10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sz="1200" b="1" dirty="0">
                <a:solidFill>
                  <a:schemeClr val="accent5">
                    <a:lumMod val="50000"/>
                  </a:schemeClr>
                </a:solidFill>
              </a:rPr>
              <a:t>|</a:t>
            </a:r>
            <a:r>
              <a:rPr lang="tr-TR" sz="900" dirty="0">
                <a:solidFill>
                  <a:schemeClr val="accent1">
                    <a:lumMod val="50000"/>
                  </a:schemeClr>
                </a:solidFill>
              </a:rPr>
              <a:t> </a:t>
            </a:r>
            <a:r>
              <a:rPr lang="tr-TR" sz="1000" dirty="0">
                <a:solidFill>
                  <a:schemeClr val="accent1">
                    <a:lumMod val="50000"/>
                  </a:schemeClr>
                </a:solidFill>
              </a:rPr>
              <a:t>Bilgisayar Mühendisi</a:t>
            </a:r>
            <a:r>
              <a:rPr lang="tr-TR" sz="1050" dirty="0">
                <a:solidFill>
                  <a:schemeClr val="accent1">
                    <a:lumMod val="50000"/>
                  </a:schemeClr>
                </a:solidFill>
              </a:rPr>
              <a:t> </a:t>
            </a:r>
            <a:r>
              <a:rPr lang="tr-TR" sz="1200" b="1" dirty="0">
                <a:solidFill>
                  <a:schemeClr val="accent5">
                    <a:lumMod val="50000"/>
                  </a:schemeClr>
                </a:solidFill>
              </a:rPr>
              <a:t>|</a:t>
            </a:r>
            <a:r>
              <a:rPr lang="tr-TR" sz="1000" dirty="0">
                <a:solidFill>
                  <a:schemeClr val="accent1">
                    <a:lumMod val="50000"/>
                  </a:schemeClr>
                </a:solidFill>
              </a:rPr>
              <a:t> Uzm. Bilişim </a:t>
            </a:r>
            <a:r>
              <a:rPr lang="tr-TR" sz="1000" dirty="0" err="1">
                <a:solidFill>
                  <a:schemeClr val="accent1">
                    <a:lumMod val="50000"/>
                  </a:schemeClr>
                </a:solidFill>
              </a:rPr>
              <a:t>Tekn</a:t>
            </a:r>
            <a:r>
              <a:rPr lang="tr-TR" sz="1000" dirty="0">
                <a:solidFill>
                  <a:schemeClr val="accent1">
                    <a:lumMod val="50000"/>
                  </a:schemeClr>
                </a:solidFill>
              </a:rPr>
              <a:t>. </a:t>
            </a:r>
            <a:r>
              <a:rPr lang="tr-TR" sz="1000" dirty="0" err="1">
                <a:solidFill>
                  <a:schemeClr val="accent1">
                    <a:lumMod val="50000"/>
                  </a:schemeClr>
                </a:solidFill>
              </a:rPr>
              <a:t>Öğrt</a:t>
            </a:r>
            <a:r>
              <a:rPr lang="tr-TR" sz="1000" dirty="0">
                <a:solidFill>
                  <a:schemeClr val="accent1">
                    <a:lumMod val="50000"/>
                  </a:schemeClr>
                </a:solidFill>
              </a:rPr>
              <a:t>. </a:t>
            </a:r>
            <a:r>
              <a:rPr lang="tr-TR" sz="1200" b="1" dirty="0">
                <a:solidFill>
                  <a:schemeClr val="accent5">
                    <a:lumMod val="50000"/>
                  </a:schemeClr>
                </a:solidFill>
              </a:rPr>
              <a:t>|</a:t>
            </a:r>
            <a:r>
              <a:rPr lang="tr-TR" sz="900" dirty="0">
                <a:solidFill>
                  <a:schemeClr val="accent1">
                    <a:lumMod val="50000"/>
                  </a:schemeClr>
                </a:solidFill>
              </a:rPr>
              <a:t> </a:t>
            </a:r>
            <a:r>
              <a:rPr lang="tr-TR" sz="1000" dirty="0">
                <a:solidFill>
                  <a:schemeClr val="accent1">
                    <a:lumMod val="50000"/>
                  </a:schemeClr>
                </a:solidFill>
              </a:rPr>
              <a:t>Eğitmen</a:t>
            </a:r>
            <a:endParaRPr lang="tr-TR"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66CCF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rgbClr val="4B4B4B"/>
                </a:solidFill>
                <a:latin typeface="Arial"/>
                <a:cs typeface="Arial"/>
              </a:defRPr>
            </a:lvl1pPr>
          </a:lstStyle>
          <a:p>
            <a:endParaRPr/>
          </a:p>
        </p:txBody>
      </p:sp>
      <p:sp>
        <p:nvSpPr>
          <p:cNvPr id="6" name="Holder 6"/>
          <p:cNvSpPr>
            <a:spLocks noGrp="1"/>
          </p:cNvSpPr>
          <p:nvPr>
            <p:ph type="sldNum" sz="quarter" idx="7"/>
          </p:nvPr>
        </p:nvSpPr>
        <p:spPr/>
        <p:txBody>
          <a:bodyPr lIns="0" tIns="0" rIns="0" bIns="0"/>
          <a:lstStyle>
            <a:lvl1pPr>
              <a:defRPr sz="1400" b="0" i="0">
                <a:solidFill>
                  <a:srgbClr val="4B4B4B"/>
                </a:solidFill>
                <a:latin typeface="Arial"/>
                <a:cs typeface="Arial"/>
              </a:defRPr>
            </a:lvl1pPr>
          </a:lstStyle>
          <a:p>
            <a:pPr marL="38100">
              <a:lnSpc>
                <a:spcPts val="1650"/>
              </a:lnSpc>
            </a:pPr>
            <a:fld id="{81D60167-4931-47E6-BA6A-407CBD079E47}" type="slidenum">
              <a:rPr dirty="0"/>
              <a:t>‹#›</a:t>
            </a:fld>
            <a:endParaRPr dirty="0"/>
          </a:p>
        </p:txBody>
      </p:sp>
      <p:sp>
        <p:nvSpPr>
          <p:cNvPr id="7" name="Altbilgi Yer Tutucusu 3">
            <a:extLst>
              <a:ext uri="{FF2B5EF4-FFF2-40B4-BE49-F238E27FC236}">
                <a16:creationId xmlns:a16="http://schemas.microsoft.com/office/drawing/2014/main" id="{2CF648F6-96AF-C463-B54E-BB05A41416BB}"/>
              </a:ext>
            </a:extLst>
          </p:cNvPr>
          <p:cNvSpPr>
            <a:spLocks noGrp="1"/>
          </p:cNvSpPr>
          <p:nvPr>
            <p:ph type="ftr" sz="quarter" idx="3"/>
          </p:nvPr>
        </p:nvSpPr>
        <p:spPr>
          <a:xfrm>
            <a:off x="2682230" y="6414623"/>
            <a:ext cx="3840480" cy="443377"/>
          </a:xfrm>
          <a:prstGeom prst="rect">
            <a:avLst/>
          </a:prstGeom>
        </p:spPr>
        <p:txBody>
          <a:bodyPr/>
          <a:lstStyle/>
          <a:p>
            <a:pPr algn="ctr"/>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sz="1100" b="1" dirty="0">
                <a:solidFill>
                  <a:schemeClr val="accent5">
                    <a:lumMod val="50000"/>
                  </a:schemeClr>
                </a:solidFill>
              </a:rPr>
              <a:t>|</a:t>
            </a:r>
            <a:r>
              <a:rPr lang="tr-TR" sz="900" dirty="0">
                <a:solidFill>
                  <a:schemeClr val="accent1">
                    <a:lumMod val="50000"/>
                  </a:schemeClr>
                </a:solidFill>
              </a:rPr>
              <a:t> Bilgisayar Mühendisi </a:t>
            </a:r>
            <a:r>
              <a:rPr lang="tr-TR" sz="1100"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sz="1100"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66CCFF"/>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defRPr sz="1400" b="0" i="0">
                <a:solidFill>
                  <a:srgbClr val="4B4B4B"/>
                </a:solidFill>
                <a:latin typeface="Arial"/>
                <a:cs typeface="Arial"/>
              </a:defRPr>
            </a:lvl1pPr>
          </a:lstStyle>
          <a:p>
            <a:pPr marL="38100">
              <a:lnSpc>
                <a:spcPts val="1650"/>
              </a:lnSpc>
            </a:pPr>
            <a:fld id="{81D60167-4931-47E6-BA6A-407CBD079E47}" type="slidenum">
              <a:rPr dirty="0"/>
              <a:t>‹#›</a:t>
            </a:fld>
            <a:endParaRPr dirty="0"/>
          </a:p>
        </p:txBody>
      </p:sp>
      <p:sp>
        <p:nvSpPr>
          <p:cNvPr id="8" name="Altbilgi Yer Tutucusu 3">
            <a:extLst>
              <a:ext uri="{FF2B5EF4-FFF2-40B4-BE49-F238E27FC236}">
                <a16:creationId xmlns:a16="http://schemas.microsoft.com/office/drawing/2014/main" id="{2CF648F6-96AF-C463-B54E-BB05A41416BB}"/>
              </a:ext>
            </a:extLst>
          </p:cNvPr>
          <p:cNvSpPr>
            <a:spLocks noGrp="1"/>
          </p:cNvSpPr>
          <p:nvPr>
            <p:ph type="ftr" sz="quarter" idx="10"/>
          </p:nvPr>
        </p:nvSpPr>
        <p:spPr>
          <a:xfrm>
            <a:off x="2682230" y="6414623"/>
            <a:ext cx="3840480" cy="443377"/>
          </a:xfrm>
          <a:prstGeom prst="rect">
            <a:avLst/>
          </a:prstGeom>
        </p:spPr>
        <p:txBody>
          <a:bodyPr/>
          <a:lstStyle/>
          <a:p>
            <a:pPr algn="ctr"/>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sz="1100" b="1" dirty="0">
                <a:solidFill>
                  <a:schemeClr val="accent5">
                    <a:lumMod val="50000"/>
                  </a:schemeClr>
                </a:solidFill>
              </a:rPr>
              <a:t>|</a:t>
            </a:r>
            <a:r>
              <a:rPr lang="tr-TR" sz="900" dirty="0">
                <a:solidFill>
                  <a:schemeClr val="accent1">
                    <a:lumMod val="50000"/>
                  </a:schemeClr>
                </a:solidFill>
              </a:rPr>
              <a:t> Bilgisayar Mühendisi </a:t>
            </a:r>
            <a:r>
              <a:rPr lang="tr-TR" sz="1100"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sz="1100"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66CCFF"/>
                </a:solidFill>
                <a:latin typeface="Arial"/>
                <a:cs typeface="Arial"/>
              </a:defRPr>
            </a:lvl1pPr>
          </a:lstStyle>
          <a:p>
            <a:endParaRPr/>
          </a:p>
        </p:txBody>
      </p:sp>
      <p:sp>
        <p:nvSpPr>
          <p:cNvPr id="5" name="Holder 5"/>
          <p:cNvSpPr>
            <a:spLocks noGrp="1"/>
          </p:cNvSpPr>
          <p:nvPr>
            <p:ph type="sldNum" sz="quarter" idx="7"/>
          </p:nvPr>
        </p:nvSpPr>
        <p:spPr/>
        <p:txBody>
          <a:bodyPr lIns="0" tIns="0" rIns="0" bIns="0"/>
          <a:lstStyle>
            <a:lvl1pPr>
              <a:defRPr sz="1400" b="0" i="0">
                <a:solidFill>
                  <a:srgbClr val="4B4B4B"/>
                </a:solidFill>
                <a:latin typeface="Arial"/>
                <a:cs typeface="Arial"/>
              </a:defRPr>
            </a:lvl1pPr>
          </a:lstStyle>
          <a:p>
            <a:pPr marL="38100">
              <a:lnSpc>
                <a:spcPts val="1650"/>
              </a:lnSpc>
            </a:pPr>
            <a:fld id="{81D60167-4931-47E6-BA6A-407CBD079E47}" type="slidenum">
              <a:rPr dirty="0"/>
              <a:t>‹#›</a:t>
            </a:fld>
            <a:endParaRPr dirty="0"/>
          </a:p>
        </p:txBody>
      </p:sp>
      <p:sp>
        <p:nvSpPr>
          <p:cNvPr id="6" name="Altbilgi Yer Tutucusu 3">
            <a:extLst>
              <a:ext uri="{FF2B5EF4-FFF2-40B4-BE49-F238E27FC236}">
                <a16:creationId xmlns:a16="http://schemas.microsoft.com/office/drawing/2014/main" id="{2CF648F6-96AF-C463-B54E-BB05A41416BB}"/>
              </a:ext>
            </a:extLst>
          </p:cNvPr>
          <p:cNvSpPr>
            <a:spLocks noGrp="1"/>
          </p:cNvSpPr>
          <p:nvPr>
            <p:ph type="ftr" sz="quarter" idx="3"/>
          </p:nvPr>
        </p:nvSpPr>
        <p:spPr>
          <a:xfrm>
            <a:off x="2682230" y="6414623"/>
            <a:ext cx="3840480" cy="443377"/>
          </a:xfrm>
          <a:prstGeom prst="rect">
            <a:avLst/>
          </a:prstGeom>
        </p:spPr>
        <p:txBody>
          <a:bodyPr/>
          <a:lstStyle/>
          <a:p>
            <a:pPr algn="ctr"/>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sz="1100" b="1" dirty="0">
                <a:solidFill>
                  <a:schemeClr val="accent5">
                    <a:lumMod val="50000"/>
                  </a:schemeClr>
                </a:solidFill>
              </a:rPr>
              <a:t>|</a:t>
            </a:r>
            <a:r>
              <a:rPr lang="tr-TR" sz="900" dirty="0">
                <a:solidFill>
                  <a:schemeClr val="accent1">
                    <a:lumMod val="50000"/>
                  </a:schemeClr>
                </a:solidFill>
              </a:rPr>
              <a:t> Bilgisayar Mühendisi </a:t>
            </a:r>
            <a:r>
              <a:rPr lang="tr-TR" sz="1100"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sz="1100"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4" name="Holder 4"/>
          <p:cNvSpPr>
            <a:spLocks noGrp="1"/>
          </p:cNvSpPr>
          <p:nvPr>
            <p:ph type="sldNum" sz="quarter" idx="7"/>
          </p:nvPr>
        </p:nvSpPr>
        <p:spPr/>
        <p:txBody>
          <a:bodyPr lIns="0" tIns="0" rIns="0" bIns="0"/>
          <a:lstStyle>
            <a:lvl1pPr>
              <a:defRPr sz="1400" b="0" i="0">
                <a:solidFill>
                  <a:srgbClr val="4B4B4B"/>
                </a:solidFill>
                <a:latin typeface="Arial"/>
                <a:cs typeface="Arial"/>
              </a:defRPr>
            </a:lvl1pPr>
          </a:lstStyle>
          <a:p>
            <a:pPr marL="38100">
              <a:lnSpc>
                <a:spcPts val="1650"/>
              </a:lnSpc>
            </a:pPr>
            <a:fld id="{81D60167-4931-47E6-BA6A-407CBD079E47}" type="slidenum">
              <a:rPr dirty="0"/>
              <a:t>‹#›</a:t>
            </a:fld>
            <a:endParaRPr dirty="0"/>
          </a:p>
        </p:txBody>
      </p:sp>
      <p:sp>
        <p:nvSpPr>
          <p:cNvPr id="5" name="Altbilgi Yer Tutucusu 3">
            <a:extLst>
              <a:ext uri="{FF2B5EF4-FFF2-40B4-BE49-F238E27FC236}">
                <a16:creationId xmlns:a16="http://schemas.microsoft.com/office/drawing/2014/main" id="{2CF648F6-96AF-C463-B54E-BB05A41416BB}"/>
              </a:ext>
            </a:extLst>
          </p:cNvPr>
          <p:cNvSpPr>
            <a:spLocks noGrp="1"/>
          </p:cNvSpPr>
          <p:nvPr>
            <p:ph type="ftr" sz="quarter" idx="3"/>
          </p:nvPr>
        </p:nvSpPr>
        <p:spPr>
          <a:xfrm>
            <a:off x="2682230" y="6414623"/>
            <a:ext cx="3840480" cy="443377"/>
          </a:xfrm>
          <a:prstGeom prst="rect">
            <a:avLst/>
          </a:prstGeom>
        </p:spPr>
        <p:txBody>
          <a:bodyPr/>
          <a:lstStyle/>
          <a:p>
            <a:pPr algn="ctr"/>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sz="1100" b="1" dirty="0">
                <a:solidFill>
                  <a:schemeClr val="accent5">
                    <a:lumMod val="50000"/>
                  </a:schemeClr>
                </a:solidFill>
              </a:rPr>
              <a:t>|</a:t>
            </a:r>
            <a:r>
              <a:rPr lang="tr-TR" sz="900" dirty="0">
                <a:solidFill>
                  <a:schemeClr val="accent1">
                    <a:lumMod val="50000"/>
                  </a:schemeClr>
                </a:solidFill>
              </a:rPr>
              <a:t> Bilgisayar Mühendisi </a:t>
            </a:r>
            <a:r>
              <a:rPr lang="tr-TR" sz="1100"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sz="1100"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685799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330447" y="408508"/>
            <a:ext cx="2483104" cy="697230"/>
          </a:xfrm>
          <a:prstGeom prst="rect">
            <a:avLst/>
          </a:prstGeom>
        </p:spPr>
        <p:txBody>
          <a:bodyPr wrap="square" lIns="0" tIns="0" rIns="0" bIns="0">
            <a:spAutoFit/>
          </a:bodyPr>
          <a:lstStyle>
            <a:lvl1pPr>
              <a:defRPr sz="4400" b="0" i="0">
                <a:solidFill>
                  <a:srgbClr val="66CCFF"/>
                </a:solidFill>
                <a:latin typeface="Arial"/>
                <a:cs typeface="Arial"/>
              </a:defRPr>
            </a:lvl1pPr>
          </a:lstStyle>
          <a:p>
            <a:endParaRPr/>
          </a:p>
        </p:txBody>
      </p:sp>
      <p:sp>
        <p:nvSpPr>
          <p:cNvPr id="3" name="Holder 3"/>
          <p:cNvSpPr>
            <a:spLocks noGrp="1"/>
          </p:cNvSpPr>
          <p:nvPr>
            <p:ph type="body" idx="1"/>
          </p:nvPr>
        </p:nvSpPr>
        <p:spPr>
          <a:xfrm>
            <a:off x="3211195" y="1366520"/>
            <a:ext cx="5223509" cy="2366645"/>
          </a:xfrm>
          <a:prstGeom prst="rect">
            <a:avLst/>
          </a:prstGeom>
        </p:spPr>
        <p:txBody>
          <a:bodyPr wrap="square" lIns="0" tIns="0" rIns="0" bIns="0">
            <a:spAutoFit/>
          </a:bodyPr>
          <a:lstStyle>
            <a:lvl1pPr>
              <a:defRPr sz="2400" b="1" i="0">
                <a:solidFill>
                  <a:srgbClr val="4B4B4B"/>
                </a:solidFill>
                <a:latin typeface="Arial"/>
                <a:cs typeface="Arial"/>
              </a:defRPr>
            </a:lvl1pPr>
          </a:lstStyle>
          <a:p>
            <a:endParaRPr/>
          </a:p>
        </p:txBody>
      </p:sp>
      <p:sp>
        <p:nvSpPr>
          <p:cNvPr id="6" name="Holder 6"/>
          <p:cNvSpPr>
            <a:spLocks noGrp="1"/>
          </p:cNvSpPr>
          <p:nvPr>
            <p:ph type="sldNum" sz="quarter" idx="7"/>
          </p:nvPr>
        </p:nvSpPr>
        <p:spPr>
          <a:xfrm>
            <a:off x="8358885" y="6454368"/>
            <a:ext cx="274954" cy="224790"/>
          </a:xfrm>
          <a:prstGeom prst="rect">
            <a:avLst/>
          </a:prstGeom>
        </p:spPr>
        <p:txBody>
          <a:bodyPr wrap="square" lIns="0" tIns="0" rIns="0" bIns="0">
            <a:spAutoFit/>
          </a:bodyPr>
          <a:lstStyle>
            <a:lvl1pPr>
              <a:defRPr sz="1400" b="0" i="0">
                <a:solidFill>
                  <a:srgbClr val="4B4B4B"/>
                </a:solidFill>
                <a:latin typeface="Arial"/>
                <a:cs typeface="Arial"/>
              </a:defRPr>
            </a:lvl1pPr>
          </a:lstStyle>
          <a:p>
            <a:pPr marL="38100">
              <a:lnSpc>
                <a:spcPts val="1650"/>
              </a:lnSpc>
            </a:pPr>
            <a:fld id="{81D60167-4931-47E6-BA6A-407CBD079E47}" type="slidenum">
              <a:rPr dirty="0"/>
              <a:t>‹#›</a:t>
            </a:fld>
            <a:endParaRPr dirty="0"/>
          </a:p>
        </p:txBody>
      </p:sp>
      <p:sp>
        <p:nvSpPr>
          <p:cNvPr id="8" name="Altbilgi Yer Tutucusu 3">
            <a:extLst>
              <a:ext uri="{FF2B5EF4-FFF2-40B4-BE49-F238E27FC236}">
                <a16:creationId xmlns:a16="http://schemas.microsoft.com/office/drawing/2014/main" id="{2CF648F6-96AF-C463-B54E-BB05A41416BB}"/>
              </a:ext>
            </a:extLst>
          </p:cNvPr>
          <p:cNvSpPr>
            <a:spLocks noGrp="1"/>
          </p:cNvSpPr>
          <p:nvPr>
            <p:ph type="ftr" sz="quarter" idx="3"/>
          </p:nvPr>
        </p:nvSpPr>
        <p:spPr>
          <a:xfrm>
            <a:off x="2682230" y="6414623"/>
            <a:ext cx="3840480" cy="443377"/>
          </a:xfrm>
          <a:prstGeom prst="rect">
            <a:avLst/>
          </a:prstGeom>
        </p:spPr>
        <p:txBody>
          <a:bodyPr/>
          <a:lstStyle/>
          <a:p>
            <a:pPr algn="ctr"/>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sz="1100" b="1" dirty="0">
                <a:solidFill>
                  <a:schemeClr val="accent5">
                    <a:lumMod val="50000"/>
                  </a:schemeClr>
                </a:solidFill>
              </a:rPr>
              <a:t>|</a:t>
            </a:r>
            <a:r>
              <a:rPr lang="tr-TR" sz="900" dirty="0">
                <a:solidFill>
                  <a:schemeClr val="accent1">
                    <a:lumMod val="50000"/>
                  </a:schemeClr>
                </a:solidFill>
              </a:rPr>
              <a:t> Bilgisayar Mühendisi </a:t>
            </a:r>
            <a:r>
              <a:rPr lang="tr-TR" sz="1100"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sz="1100"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483345" y="6437477"/>
            <a:ext cx="12509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B4B4B"/>
                </a:solidFill>
                <a:latin typeface="Arial"/>
                <a:cs typeface="Arial"/>
              </a:rPr>
              <a:t>1</a:t>
            </a:r>
            <a:endParaRPr sz="1400">
              <a:latin typeface="Arial"/>
              <a:cs typeface="Arial"/>
            </a:endParaRPr>
          </a:p>
        </p:txBody>
      </p:sp>
      <p:sp>
        <p:nvSpPr>
          <p:cNvPr id="7" name="object 3"/>
          <p:cNvSpPr txBox="1">
            <a:spLocks/>
          </p:cNvSpPr>
          <p:nvPr/>
        </p:nvSpPr>
        <p:spPr>
          <a:xfrm>
            <a:off x="535939" y="2819400"/>
            <a:ext cx="7781989" cy="934871"/>
          </a:xfrm>
          <a:prstGeom prst="rect">
            <a:avLst/>
          </a:prstGeom>
        </p:spPr>
        <p:txBody>
          <a:bodyPr vert="horz" wrap="square" lIns="0" tIns="11430" rIns="0" bIns="0" rtlCol="0">
            <a:spAutoFit/>
          </a:bodyPr>
          <a:lstStyle>
            <a:lvl1pPr>
              <a:defRPr sz="4400" b="1" i="0">
                <a:solidFill>
                  <a:srgbClr val="66CCFF"/>
                </a:solidFill>
                <a:latin typeface="Arial"/>
                <a:ea typeface="+mj-ea"/>
                <a:cs typeface="Arial"/>
              </a:defRPr>
            </a:lvl1pPr>
          </a:lstStyle>
          <a:p>
            <a:pPr marL="12700" algn="ctr">
              <a:spcBef>
                <a:spcPts val="90"/>
              </a:spcBef>
            </a:pPr>
            <a:r>
              <a:rPr lang="tr-TR" sz="6000" kern="1200" spc="-5" dirty="0" err="1">
                <a:solidFill>
                  <a:srgbClr val="4B4B4B"/>
                </a:solidFill>
                <a:ea typeface="+mn-ea"/>
              </a:rPr>
              <a:t>Transaction</a:t>
            </a:r>
            <a:endParaRPr lang="tr-TR" sz="6000" kern="1200" spc="-5" dirty="0">
              <a:solidFill>
                <a:srgbClr val="4B4B4B"/>
              </a:solidFill>
              <a:ea typeface="+mn-ea"/>
            </a:endParaRPr>
          </a:p>
        </p:txBody>
      </p:sp>
      <p:sp>
        <p:nvSpPr>
          <p:cNvPr id="8" name="object 4">
            <a:extLst>
              <a:ext uri="{FF2B5EF4-FFF2-40B4-BE49-F238E27FC236}">
                <a16:creationId xmlns:a16="http://schemas.microsoft.com/office/drawing/2014/main" id="{D4DC45E9-FA05-5718-F6EF-39148A497FB8}"/>
              </a:ext>
            </a:extLst>
          </p:cNvPr>
          <p:cNvSpPr txBox="1"/>
          <p:nvPr/>
        </p:nvSpPr>
        <p:spPr>
          <a:xfrm>
            <a:off x="1702657" y="4919959"/>
            <a:ext cx="5448554" cy="763029"/>
          </a:xfrm>
          <a:prstGeom prst="rect">
            <a:avLst/>
          </a:prstGeom>
        </p:spPr>
        <p:txBody>
          <a:bodyPr vert="horz" wrap="square" lIns="0" tIns="11430" rIns="0" bIns="0" rtlCol="0">
            <a:spAutoFit/>
          </a:bodyPr>
          <a:lstStyle/>
          <a:p>
            <a:pPr marL="12700" algn="ctr">
              <a:lnSpc>
                <a:spcPct val="100000"/>
              </a:lnSpc>
              <a:spcBef>
                <a:spcPts val="90"/>
              </a:spcBef>
            </a:pPr>
            <a:r>
              <a:rPr lang="tr-TR" sz="3200" spc="-5" dirty="0">
                <a:solidFill>
                  <a:srgbClr val="4B4B4B"/>
                </a:solidFill>
                <a:latin typeface="Arial"/>
                <a:cs typeface="Arial"/>
              </a:rPr>
              <a:t>Adem AKKUŞ</a:t>
            </a:r>
          </a:p>
          <a:p>
            <a:pPr marL="12700" algn="ctr">
              <a:lnSpc>
                <a:spcPct val="100000"/>
              </a:lnSpc>
              <a:spcBef>
                <a:spcPts val="90"/>
              </a:spcBef>
            </a:pPr>
            <a:r>
              <a:rPr lang="tr-TR" sz="1600" b="1" spc="-5" dirty="0">
                <a:solidFill>
                  <a:schemeClr val="accent5">
                    <a:lumMod val="50000"/>
                  </a:schemeClr>
                </a:solidFill>
                <a:latin typeface="Arial"/>
                <a:cs typeface="Arial"/>
              </a:rPr>
              <a:t>|</a:t>
            </a:r>
            <a:r>
              <a:rPr lang="tr-TR" sz="1400" spc="-5" dirty="0">
                <a:solidFill>
                  <a:srgbClr val="4B4B4B"/>
                </a:solidFill>
                <a:latin typeface="Arial"/>
                <a:cs typeface="Arial"/>
              </a:rPr>
              <a:t> Bilgisayar Mühendisi </a:t>
            </a:r>
            <a:r>
              <a:rPr lang="tr-TR" sz="1600" b="1" spc="-5" dirty="0">
                <a:solidFill>
                  <a:schemeClr val="accent5">
                    <a:lumMod val="50000"/>
                  </a:schemeClr>
                </a:solidFill>
                <a:latin typeface="Arial"/>
                <a:cs typeface="Arial"/>
              </a:rPr>
              <a:t>|</a:t>
            </a:r>
            <a:r>
              <a:rPr lang="tr-TR" sz="1400" spc="-5" dirty="0">
                <a:solidFill>
                  <a:srgbClr val="4B4B4B"/>
                </a:solidFill>
                <a:latin typeface="Arial"/>
                <a:cs typeface="Arial"/>
              </a:rPr>
              <a:t> Uzm. Bilişim Tekn. Öğrt. </a:t>
            </a:r>
            <a:r>
              <a:rPr lang="tr-TR" sz="1600" b="1" spc="-5" dirty="0">
                <a:solidFill>
                  <a:schemeClr val="accent5">
                    <a:lumMod val="50000"/>
                  </a:schemeClr>
                </a:solidFill>
                <a:latin typeface="Arial"/>
                <a:cs typeface="Arial"/>
              </a:rPr>
              <a:t>|</a:t>
            </a:r>
            <a:r>
              <a:rPr lang="tr-TR" sz="1400" spc="-5" dirty="0">
                <a:solidFill>
                  <a:srgbClr val="4B4B4B"/>
                </a:solidFill>
                <a:latin typeface="Arial"/>
                <a:cs typeface="Arial"/>
              </a:rPr>
              <a:t> Eğitmen</a:t>
            </a:r>
            <a:endParaRPr sz="1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752129"/>
          </a:xfrm>
          <a:prstGeom prst="rect">
            <a:avLst/>
          </a:prstGeom>
        </p:spPr>
        <p:txBody>
          <a:bodyPr vert="horz" wrap="square" lIns="0" tIns="13335" rIns="0" bIns="0" rtlCol="0">
            <a:spAutoFit/>
          </a:bodyPr>
          <a:lstStyle/>
          <a:p>
            <a:pPr marL="12700">
              <a:lnSpc>
                <a:spcPct val="100000"/>
              </a:lnSpc>
              <a:spcBef>
                <a:spcPts val="105"/>
              </a:spcBef>
            </a:pPr>
            <a:r>
              <a:rPr lang="tr-TR" sz="4800" dirty="0" err="1">
                <a:solidFill>
                  <a:schemeClr val="tx1">
                    <a:lumMod val="95000"/>
                    <a:lumOff val="5000"/>
                  </a:schemeClr>
                </a:solidFill>
              </a:rPr>
              <a:t>Transaction</a:t>
            </a:r>
            <a:r>
              <a:rPr lang="tr-TR" sz="4800" dirty="0">
                <a:solidFill>
                  <a:schemeClr val="tx1">
                    <a:lumMod val="95000"/>
                    <a:lumOff val="5000"/>
                  </a:schemeClr>
                </a:solidFill>
              </a:rPr>
              <a:t> - SAVEPOINT</a:t>
            </a:r>
            <a:endParaRPr sz="4800" dirty="0">
              <a:solidFill>
                <a:schemeClr val="tx1">
                  <a:lumMod val="95000"/>
                  <a:lumOff val="5000"/>
                </a:schemeClr>
              </a:solidFill>
            </a:endParaRPr>
          </a:p>
        </p:txBody>
      </p:sp>
      <p:sp>
        <p:nvSpPr>
          <p:cNvPr id="3" name="object 3"/>
          <p:cNvSpPr txBox="1"/>
          <p:nvPr/>
        </p:nvSpPr>
        <p:spPr>
          <a:xfrm>
            <a:off x="594354" y="1285529"/>
            <a:ext cx="8092445" cy="3167534"/>
          </a:xfrm>
          <a:prstGeom prst="rect">
            <a:avLst/>
          </a:prstGeom>
        </p:spPr>
        <p:txBody>
          <a:bodyPr vert="horz" wrap="square" lIns="0" tIns="12700" rIns="0" bIns="0" rtlCol="0">
            <a:spAutoFit/>
          </a:bodyPr>
          <a:lstStyle/>
          <a:p>
            <a:pPr marL="12065" marR="5080" algn="just">
              <a:spcBef>
                <a:spcPts val="100"/>
              </a:spcBef>
              <a:tabLst>
                <a:tab pos="354965" algn="l"/>
                <a:tab pos="355600" algn="l"/>
              </a:tabLst>
            </a:pPr>
            <a:r>
              <a:rPr lang="tr-TR" sz="2400" i="1" dirty="0">
                <a:solidFill>
                  <a:srgbClr val="00B0F0"/>
                </a:solidFill>
                <a:latin typeface="Arial"/>
                <a:cs typeface="Arial"/>
              </a:rPr>
              <a:t>SAVEPOINT</a:t>
            </a:r>
            <a:r>
              <a:rPr lang="tr-TR" sz="2400" i="1" dirty="0">
                <a:solidFill>
                  <a:srgbClr val="4B4B4B"/>
                </a:solidFill>
                <a:latin typeface="Arial"/>
                <a:cs typeface="Arial"/>
              </a:rPr>
              <a:t>, işlem grupları içinde ROLLBACK yapılacak noktalar oluşturur. Bir işlemde, tüm aramayı geri almadan işlemi belirli bir noktaya geri alabileceğiniz bir noktadır.</a:t>
            </a:r>
          </a:p>
          <a:p>
            <a:pPr marL="12065" marR="5080" algn="just">
              <a:spcBef>
                <a:spcPts val="100"/>
              </a:spcBef>
              <a:tabLst>
                <a:tab pos="354965" algn="l"/>
                <a:tab pos="355600" algn="l"/>
              </a:tabLst>
            </a:pPr>
            <a:endParaRPr lang="tr-TR" sz="2400" i="1" dirty="0">
              <a:solidFill>
                <a:srgbClr val="4B4B4B"/>
              </a:solidFill>
              <a:latin typeface="Arial"/>
              <a:cs typeface="Arial"/>
            </a:endParaRPr>
          </a:p>
          <a:p>
            <a:pPr marL="12065" marR="5080" algn="just">
              <a:spcBef>
                <a:spcPts val="100"/>
              </a:spcBef>
              <a:tabLst>
                <a:tab pos="354965" algn="l"/>
                <a:tab pos="355600" algn="l"/>
              </a:tabLst>
            </a:pPr>
            <a:r>
              <a:rPr lang="en-US" sz="2000" i="1" dirty="0">
                <a:solidFill>
                  <a:srgbClr val="4B4B4B"/>
                </a:solidFill>
                <a:latin typeface="Arial"/>
                <a:cs typeface="Arial"/>
              </a:rPr>
              <a:t>SAVEPOINT SP1;</a:t>
            </a:r>
            <a:r>
              <a:rPr lang="tr-TR" sz="2000" i="1" dirty="0">
                <a:solidFill>
                  <a:srgbClr val="4B4B4B"/>
                </a:solidFill>
                <a:latin typeface="Arial"/>
                <a:cs typeface="Arial"/>
              </a:rPr>
              <a:t> </a:t>
            </a:r>
            <a:r>
              <a:rPr lang="tr-TR" i="1" dirty="0">
                <a:solidFill>
                  <a:schemeClr val="accent3">
                    <a:lumMod val="75000"/>
                  </a:schemeClr>
                </a:solidFill>
                <a:latin typeface="Arial"/>
                <a:cs typeface="Arial"/>
              </a:rPr>
              <a:t>--</a:t>
            </a:r>
            <a:r>
              <a:rPr lang="en-US" i="1" dirty="0" err="1">
                <a:solidFill>
                  <a:schemeClr val="accent3">
                    <a:lumMod val="75000"/>
                  </a:schemeClr>
                </a:solidFill>
                <a:latin typeface="Arial"/>
                <a:cs typeface="Arial"/>
              </a:rPr>
              <a:t>Savepoint</a:t>
            </a:r>
            <a:r>
              <a:rPr lang="en-US" i="1" dirty="0">
                <a:solidFill>
                  <a:schemeClr val="accent3">
                    <a:lumMod val="75000"/>
                  </a:schemeClr>
                </a:solidFill>
                <a:latin typeface="Arial"/>
                <a:cs typeface="Arial"/>
              </a:rPr>
              <a:t> </a:t>
            </a:r>
            <a:r>
              <a:rPr lang="tr-TR" i="1" dirty="0">
                <a:solidFill>
                  <a:schemeClr val="accent3">
                    <a:lumMod val="75000"/>
                  </a:schemeClr>
                </a:solidFill>
                <a:latin typeface="Arial"/>
                <a:cs typeface="Arial"/>
              </a:rPr>
              <a:t>oluşturuldu</a:t>
            </a:r>
            <a:r>
              <a:rPr lang="en-US" i="1" dirty="0">
                <a:solidFill>
                  <a:schemeClr val="accent3">
                    <a:lumMod val="75000"/>
                  </a:schemeClr>
                </a:solidFill>
                <a:latin typeface="Arial"/>
                <a:cs typeface="Arial"/>
              </a:rPr>
              <a:t>.</a:t>
            </a:r>
          </a:p>
          <a:p>
            <a:pPr marL="12065" marR="5080" algn="just">
              <a:spcBef>
                <a:spcPts val="100"/>
              </a:spcBef>
              <a:tabLst>
                <a:tab pos="354965" algn="l"/>
                <a:tab pos="355600" algn="l"/>
              </a:tabLst>
            </a:pPr>
            <a:r>
              <a:rPr lang="en-US" sz="2000" i="1" dirty="0">
                <a:solidFill>
                  <a:srgbClr val="4B4B4B"/>
                </a:solidFill>
                <a:latin typeface="Arial"/>
                <a:cs typeface="Arial"/>
              </a:rPr>
              <a:t>DELETE FROM Student WHERE AGE = 20;</a:t>
            </a:r>
            <a:r>
              <a:rPr lang="tr-TR" sz="2400" i="1" dirty="0">
                <a:solidFill>
                  <a:srgbClr val="4B4B4B"/>
                </a:solidFill>
                <a:latin typeface="Arial"/>
                <a:cs typeface="Arial"/>
              </a:rPr>
              <a:t> </a:t>
            </a:r>
            <a:r>
              <a:rPr lang="tr-TR" i="1" dirty="0">
                <a:solidFill>
                  <a:schemeClr val="accent3">
                    <a:lumMod val="75000"/>
                  </a:schemeClr>
                </a:solidFill>
                <a:latin typeface="Arial"/>
                <a:cs typeface="Arial"/>
              </a:rPr>
              <a:t>--tablodan</a:t>
            </a:r>
            <a:r>
              <a:rPr lang="tr-TR" i="1" dirty="0">
                <a:solidFill>
                  <a:srgbClr val="4B4B4B"/>
                </a:solidFill>
                <a:latin typeface="Arial"/>
                <a:cs typeface="Arial"/>
              </a:rPr>
              <a:t> </a:t>
            </a:r>
            <a:r>
              <a:rPr lang="tr-TR" i="1" dirty="0">
                <a:solidFill>
                  <a:schemeClr val="accent3">
                    <a:lumMod val="75000"/>
                  </a:schemeClr>
                </a:solidFill>
                <a:latin typeface="Arial"/>
                <a:cs typeface="Arial"/>
              </a:rPr>
              <a:t>veri</a:t>
            </a:r>
            <a:r>
              <a:rPr lang="tr-TR" i="1" dirty="0">
                <a:solidFill>
                  <a:srgbClr val="4B4B4B"/>
                </a:solidFill>
                <a:latin typeface="Arial"/>
                <a:cs typeface="Arial"/>
              </a:rPr>
              <a:t> </a:t>
            </a:r>
            <a:r>
              <a:rPr lang="tr-TR" i="1" dirty="0">
                <a:solidFill>
                  <a:schemeClr val="accent3">
                    <a:lumMod val="75000"/>
                  </a:schemeClr>
                </a:solidFill>
                <a:latin typeface="Arial"/>
                <a:cs typeface="Arial"/>
              </a:rPr>
              <a:t>silindi</a:t>
            </a:r>
            <a:endParaRPr lang="en-US" i="1" dirty="0">
              <a:solidFill>
                <a:schemeClr val="accent3">
                  <a:lumMod val="75000"/>
                </a:schemeClr>
              </a:solidFill>
              <a:latin typeface="Arial"/>
              <a:cs typeface="Arial"/>
            </a:endParaRPr>
          </a:p>
          <a:p>
            <a:pPr marL="12065" marR="5080" algn="just">
              <a:spcBef>
                <a:spcPts val="100"/>
              </a:spcBef>
              <a:tabLst>
                <a:tab pos="354965" algn="l"/>
                <a:tab pos="355600" algn="l"/>
              </a:tabLst>
            </a:pPr>
            <a:r>
              <a:rPr lang="en-US" sz="2000" i="1" dirty="0">
                <a:solidFill>
                  <a:srgbClr val="4B4B4B"/>
                </a:solidFill>
                <a:latin typeface="Arial"/>
                <a:cs typeface="Arial"/>
              </a:rPr>
              <a:t>SAVEPOINT SP2;</a:t>
            </a:r>
            <a:r>
              <a:rPr lang="tr-TR" sz="2000" i="1" dirty="0">
                <a:solidFill>
                  <a:srgbClr val="4B4B4B"/>
                </a:solidFill>
                <a:latin typeface="Arial"/>
                <a:cs typeface="Arial"/>
              </a:rPr>
              <a:t> </a:t>
            </a:r>
            <a:r>
              <a:rPr lang="tr-TR" i="1" dirty="0">
                <a:solidFill>
                  <a:schemeClr val="accent3">
                    <a:lumMod val="75000"/>
                  </a:schemeClr>
                </a:solidFill>
                <a:latin typeface="Arial"/>
                <a:cs typeface="Arial"/>
              </a:rPr>
              <a:t>--</a:t>
            </a:r>
            <a:r>
              <a:rPr lang="en-US" i="1" dirty="0" err="1">
                <a:solidFill>
                  <a:schemeClr val="accent3">
                    <a:lumMod val="75000"/>
                  </a:schemeClr>
                </a:solidFill>
                <a:latin typeface="Arial"/>
                <a:cs typeface="Arial"/>
              </a:rPr>
              <a:t>Savepoint</a:t>
            </a:r>
            <a:r>
              <a:rPr lang="en-US" i="1" dirty="0">
                <a:solidFill>
                  <a:schemeClr val="accent3">
                    <a:lumMod val="75000"/>
                  </a:schemeClr>
                </a:solidFill>
                <a:latin typeface="Arial"/>
                <a:cs typeface="Arial"/>
              </a:rPr>
              <a:t> </a:t>
            </a:r>
            <a:r>
              <a:rPr lang="tr-TR" i="1" dirty="0">
                <a:solidFill>
                  <a:schemeClr val="accent3">
                    <a:lumMod val="75000"/>
                  </a:schemeClr>
                </a:solidFill>
                <a:latin typeface="Arial"/>
                <a:cs typeface="Arial"/>
              </a:rPr>
              <a:t>oluşturuldu</a:t>
            </a:r>
            <a:r>
              <a:rPr lang="en-US" i="1" dirty="0">
                <a:solidFill>
                  <a:schemeClr val="accent3">
                    <a:lumMod val="75000"/>
                  </a:schemeClr>
                </a:solidFill>
                <a:latin typeface="Arial"/>
                <a:cs typeface="Arial"/>
              </a:rPr>
              <a:t>.</a:t>
            </a:r>
            <a:endParaRPr lang="tr-TR" i="1" dirty="0">
              <a:solidFill>
                <a:schemeClr val="accent3">
                  <a:lumMod val="75000"/>
                </a:schemeClr>
              </a:solidFill>
              <a:latin typeface="Arial"/>
              <a:cs typeface="Arial"/>
            </a:endParaRPr>
          </a:p>
          <a:p>
            <a:pPr marL="12065" marR="5080" algn="just">
              <a:spcBef>
                <a:spcPts val="100"/>
              </a:spcBef>
              <a:tabLst>
                <a:tab pos="354965" algn="l"/>
                <a:tab pos="355600" algn="l"/>
              </a:tabLst>
            </a:pPr>
            <a:r>
              <a:rPr lang="en-US" sz="2000" i="1" dirty="0">
                <a:solidFill>
                  <a:srgbClr val="4B4B4B"/>
                </a:solidFill>
                <a:latin typeface="Arial"/>
                <a:cs typeface="Arial"/>
              </a:rPr>
              <a:t>ROLLBACK TO SP1;</a:t>
            </a:r>
            <a:endParaRPr lang="tr-TR" sz="2000" i="1" dirty="0">
              <a:solidFill>
                <a:srgbClr val="4B4B4B"/>
              </a:solidFill>
              <a:latin typeface="Arial"/>
              <a:cs typeface="Arial"/>
            </a:endParaRPr>
          </a:p>
          <a:p>
            <a:pPr marL="12065" marR="5080" algn="just">
              <a:spcBef>
                <a:spcPts val="100"/>
              </a:spcBef>
              <a:tabLst>
                <a:tab pos="354965" algn="l"/>
                <a:tab pos="355600" algn="l"/>
              </a:tabLst>
            </a:pPr>
            <a:r>
              <a:rPr lang="en-US" sz="2000" i="1" dirty="0">
                <a:solidFill>
                  <a:srgbClr val="4B4B4B"/>
                </a:solidFill>
                <a:latin typeface="Arial"/>
                <a:cs typeface="Arial"/>
              </a:rPr>
              <a:t>RELEASE SAVEPOINT </a:t>
            </a:r>
            <a:r>
              <a:rPr lang="tr-TR" sz="2000" i="1" dirty="0">
                <a:solidFill>
                  <a:srgbClr val="4B4B4B"/>
                </a:solidFill>
                <a:latin typeface="Arial"/>
                <a:cs typeface="Arial"/>
              </a:rPr>
              <a:t>SP1  </a:t>
            </a:r>
            <a:r>
              <a:rPr lang="tr-TR" i="1" dirty="0">
                <a:solidFill>
                  <a:schemeClr val="accent3">
                    <a:lumMod val="75000"/>
                  </a:schemeClr>
                </a:solidFill>
                <a:latin typeface="Arial"/>
                <a:cs typeface="Arial"/>
              </a:rPr>
              <a:t>--</a:t>
            </a:r>
            <a:r>
              <a:rPr lang="en-US" i="1" dirty="0" err="1">
                <a:solidFill>
                  <a:schemeClr val="accent3">
                    <a:lumMod val="75000"/>
                  </a:schemeClr>
                </a:solidFill>
                <a:latin typeface="Arial"/>
                <a:cs typeface="Arial"/>
              </a:rPr>
              <a:t>Savepoint</a:t>
            </a:r>
            <a:r>
              <a:rPr lang="en-US" i="1" dirty="0">
                <a:solidFill>
                  <a:schemeClr val="accent3">
                    <a:lumMod val="75000"/>
                  </a:schemeClr>
                </a:solidFill>
                <a:latin typeface="Arial"/>
                <a:cs typeface="Arial"/>
              </a:rPr>
              <a:t> </a:t>
            </a:r>
            <a:r>
              <a:rPr lang="tr-TR" i="1" dirty="0">
                <a:solidFill>
                  <a:schemeClr val="accent3">
                    <a:lumMod val="75000"/>
                  </a:schemeClr>
                </a:solidFill>
                <a:latin typeface="Arial"/>
                <a:cs typeface="Arial"/>
              </a:rPr>
              <a:t>silindi.</a:t>
            </a: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79986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144459" cy="3388107"/>
          </a:xfrm>
          <a:prstGeom prst="rect">
            <a:avLst/>
          </a:prstGeom>
        </p:spPr>
        <p:txBody>
          <a:bodyPr vert="horz" wrap="square" lIns="0" tIns="12700" rIns="0" bIns="0" rtlCol="0">
            <a:spAutoFit/>
          </a:bodyPr>
          <a:lstStyle/>
          <a:p>
            <a:pPr marL="12065" marR="5080" algn="just">
              <a:spcBef>
                <a:spcPts val="100"/>
              </a:spcBef>
              <a:tabLst>
                <a:tab pos="354965" algn="l"/>
                <a:tab pos="355600" algn="l"/>
              </a:tabLst>
            </a:pPr>
            <a:r>
              <a:rPr lang="tr-TR" sz="2400" dirty="0">
                <a:solidFill>
                  <a:srgbClr val="4B4B4B"/>
                </a:solidFill>
                <a:latin typeface="Arial"/>
                <a:cs typeface="Arial"/>
              </a:rPr>
              <a:t>T-SQL (</a:t>
            </a:r>
            <a:r>
              <a:rPr lang="tr-TR" sz="2400" dirty="0" err="1">
                <a:solidFill>
                  <a:srgbClr val="4B4B4B"/>
                </a:solidFill>
                <a:latin typeface="Arial"/>
                <a:cs typeface="Arial"/>
              </a:rPr>
              <a:t>sql</a:t>
            </a:r>
            <a:r>
              <a:rPr lang="tr-TR" sz="2400" dirty="0">
                <a:solidFill>
                  <a:srgbClr val="4B4B4B"/>
                </a:solidFill>
                <a:latin typeface="Arial"/>
                <a:cs typeface="Arial"/>
              </a:rPr>
              <a:t> server da yazdığımız komutların tamamına verilen addır) programlama dili veri tabanı ile program arasındaki ilk basamaktır.</a:t>
            </a:r>
          </a:p>
          <a:p>
            <a:pPr marL="12065" marR="5080" algn="just">
              <a:spcBef>
                <a:spcPts val="100"/>
              </a:spcBef>
              <a:tabLst>
                <a:tab pos="354965" algn="l"/>
                <a:tab pos="355600" algn="l"/>
              </a:tabLst>
            </a:pPr>
            <a:r>
              <a:rPr lang="tr-TR" sz="2400" dirty="0">
                <a:solidFill>
                  <a:srgbClr val="4B4B4B"/>
                </a:solidFill>
                <a:latin typeface="Arial"/>
                <a:cs typeface="Arial"/>
              </a:rPr>
              <a:t>Hazırladığımız programda veritabanına işlem yaptırmanın iki yöntemi vardır.</a:t>
            </a:r>
          </a:p>
          <a:p>
            <a:pPr marL="12065" marR="5080" algn="just">
              <a:spcBef>
                <a:spcPts val="100"/>
              </a:spcBef>
              <a:tabLst>
                <a:tab pos="354965" algn="l"/>
                <a:tab pos="355600" algn="l"/>
              </a:tabLst>
            </a:pPr>
            <a:r>
              <a:rPr lang="tr-TR" sz="2400" dirty="0">
                <a:solidFill>
                  <a:srgbClr val="4B4B4B"/>
                </a:solidFill>
                <a:latin typeface="Arial"/>
                <a:cs typeface="Arial"/>
              </a:rPr>
              <a:t>1. İşlem için gerekli komutlar programdan gönderilir</a:t>
            </a:r>
          </a:p>
          <a:p>
            <a:pPr marL="12065" marR="5080" algn="just">
              <a:spcBef>
                <a:spcPts val="100"/>
              </a:spcBef>
              <a:tabLst>
                <a:tab pos="354965" algn="l"/>
                <a:tab pos="355600" algn="l"/>
              </a:tabLst>
            </a:pPr>
            <a:r>
              <a:rPr lang="tr-TR" sz="2400" dirty="0">
                <a:solidFill>
                  <a:srgbClr val="4B4B4B"/>
                </a:solidFill>
                <a:latin typeface="Arial"/>
                <a:cs typeface="Arial"/>
              </a:rPr>
              <a:t>2. İşlemler saklı yordamlarda saklanır. Programdan saklı yordam çağrılır</a:t>
            </a:r>
          </a:p>
          <a:p>
            <a:pPr marL="12065" marR="5080" algn="just">
              <a:spcBef>
                <a:spcPts val="100"/>
              </a:spcBef>
              <a:tabLst>
                <a:tab pos="354965" algn="l"/>
                <a:tab pos="355600" algn="l"/>
              </a:tabLst>
            </a:pPr>
            <a:r>
              <a:rPr lang="tr-TR" sz="2400" dirty="0">
                <a:solidFill>
                  <a:srgbClr val="4B4B4B"/>
                </a:solidFill>
                <a:latin typeface="Arial"/>
                <a:cs typeface="Arial"/>
              </a:rPr>
              <a:t>3. Geriye değer döndürmezler. ( </a:t>
            </a:r>
            <a:r>
              <a:rPr lang="tr-TR" sz="2400" dirty="0" err="1">
                <a:solidFill>
                  <a:srgbClr val="4B4B4B"/>
                </a:solidFill>
                <a:latin typeface="Arial"/>
                <a:cs typeface="Arial"/>
              </a:rPr>
              <a:t>Procedurel</a:t>
            </a:r>
            <a:r>
              <a:rPr lang="tr-TR" sz="2400">
                <a:solidFill>
                  <a:srgbClr val="4B4B4B"/>
                </a:solidFill>
                <a:latin typeface="Arial"/>
                <a:cs typeface="Arial"/>
              </a:rPr>
              <a:t> Programlama )</a:t>
            </a:r>
            <a:endParaRPr sz="2400" dirty="0">
              <a:solidFill>
                <a:srgbClr val="4B4B4B"/>
              </a:solidFill>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256403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144459" cy="4878259"/>
          </a:xfrm>
          <a:prstGeom prst="rect">
            <a:avLst/>
          </a:prstGeom>
        </p:spPr>
        <p:txBody>
          <a:bodyPr vert="horz" wrap="square" lIns="0" tIns="12700" rIns="0" bIns="0" rtlCol="0">
            <a:spAutoFit/>
          </a:bodyPr>
          <a:lstStyle/>
          <a:p>
            <a:pPr marR="5080" indent="358775" algn="just">
              <a:spcBef>
                <a:spcPts val="100"/>
              </a:spcBef>
              <a:buFont typeface="Arial" panose="020B0604020202020204" pitchFamily="34" charset="0"/>
              <a:buChar char="•"/>
            </a:pPr>
            <a:r>
              <a:rPr lang="tr-TR" sz="2400" dirty="0">
                <a:solidFill>
                  <a:srgbClr val="4B4B4B"/>
                </a:solidFill>
                <a:latin typeface="Arial"/>
                <a:cs typeface="Arial"/>
              </a:rPr>
              <a:t>Yordam bir kez oluşturulduktan sonra defalarca çağrılabilir. Yaptığınız programın kodlarıyla oynamadan </a:t>
            </a:r>
            <a:r>
              <a:rPr lang="tr-TR" sz="2400" dirty="0" err="1">
                <a:solidFill>
                  <a:srgbClr val="4B4B4B"/>
                </a:solidFill>
                <a:latin typeface="Arial"/>
                <a:cs typeface="Arial"/>
              </a:rPr>
              <a:t>sql</a:t>
            </a:r>
            <a:r>
              <a:rPr lang="tr-TR" sz="2400" dirty="0">
                <a:solidFill>
                  <a:srgbClr val="4B4B4B"/>
                </a:solidFill>
                <a:latin typeface="Arial"/>
                <a:cs typeface="Arial"/>
              </a:rPr>
              <a:t> server da saklı yordam üzerinde değişiklik yapabilirsiniz.</a:t>
            </a:r>
          </a:p>
          <a:p>
            <a:pPr marL="12065" marR="5080" algn="just">
              <a:spcBef>
                <a:spcPts val="100"/>
              </a:spcBef>
              <a:tabLst>
                <a:tab pos="354965" algn="l"/>
                <a:tab pos="355600" algn="l"/>
              </a:tabLst>
            </a:pPr>
            <a:r>
              <a:rPr lang="tr-TR" sz="2400" dirty="0">
                <a:solidFill>
                  <a:srgbClr val="4B4B4B"/>
                </a:solidFill>
                <a:latin typeface="Arial"/>
                <a:cs typeface="Arial"/>
              </a:rPr>
              <a:t>Bu işleme modülerlik adı verilir.</a:t>
            </a:r>
          </a:p>
          <a:p>
            <a:pPr marR="5080" indent="273050" algn="just">
              <a:spcBef>
                <a:spcPts val="100"/>
              </a:spcBef>
              <a:buFont typeface="Arial" panose="020B0604020202020204" pitchFamily="34" charset="0"/>
              <a:buChar char="•"/>
            </a:pPr>
            <a:r>
              <a:rPr lang="tr-TR" sz="2400" dirty="0">
                <a:solidFill>
                  <a:srgbClr val="4B4B4B"/>
                </a:solidFill>
                <a:latin typeface="Arial"/>
                <a:cs typeface="Arial"/>
              </a:rPr>
              <a:t> Eğer yapılacak işlemler fazla T-Sql kodu içeriyorsa ve/veya bu işlemler tekrar tekrar yapılacaksa saklı yordam yığın işlemlerinden ( </a:t>
            </a:r>
            <a:r>
              <a:rPr lang="tr-TR" sz="2400" dirty="0">
                <a:solidFill>
                  <a:srgbClr val="FF0000"/>
                </a:solidFill>
                <a:latin typeface="Arial"/>
                <a:cs typeface="Arial"/>
              </a:rPr>
              <a:t>GO</a:t>
            </a:r>
            <a:r>
              <a:rPr lang="tr-TR" sz="2400" dirty="0">
                <a:solidFill>
                  <a:srgbClr val="4B4B4B"/>
                </a:solidFill>
                <a:latin typeface="Arial"/>
                <a:cs typeface="Arial"/>
              </a:rPr>
              <a:t> ile ayrılan işlem blokları)</a:t>
            </a:r>
          </a:p>
          <a:p>
            <a:pPr marL="12065" marR="5080" algn="just">
              <a:spcBef>
                <a:spcPts val="100"/>
              </a:spcBef>
              <a:tabLst>
                <a:tab pos="354965" algn="l"/>
                <a:tab pos="355600" algn="l"/>
              </a:tabLst>
            </a:pPr>
            <a:r>
              <a:rPr lang="tr-TR" sz="2400" dirty="0">
                <a:solidFill>
                  <a:srgbClr val="4B4B4B"/>
                </a:solidFill>
                <a:latin typeface="Arial"/>
                <a:cs typeface="Arial"/>
              </a:rPr>
              <a:t>çok daha hızlı çalışır. </a:t>
            </a:r>
          </a:p>
          <a:p>
            <a:pPr marL="12065" marR="5080" algn="just">
              <a:spcBef>
                <a:spcPts val="100"/>
              </a:spcBef>
              <a:tabLst>
                <a:tab pos="354965" algn="l"/>
                <a:tab pos="355600" algn="l"/>
              </a:tabLst>
            </a:pPr>
            <a:r>
              <a:rPr lang="tr-TR" sz="2400" dirty="0">
                <a:solidFill>
                  <a:srgbClr val="4B4B4B"/>
                </a:solidFill>
                <a:latin typeface="Arial"/>
                <a:cs typeface="Arial"/>
              </a:rPr>
              <a:t>Saklı yordam ilk kez çalıştırıldığında yazım denetimi yapılır ve hız için en iyi seviyeye getirilir. Saklı yordam derlendikten sonra sonraki kullanımlar için hafızada saklanır. Yani her kullanım için yazım denetimi ve hız için en iyi seviyeye getirme ayarı yapılmaz.</a:t>
            </a: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190135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144459" cy="3005951"/>
          </a:xfrm>
          <a:prstGeom prst="rect">
            <a:avLst/>
          </a:prstGeom>
        </p:spPr>
        <p:txBody>
          <a:bodyPr vert="horz" wrap="square" lIns="0" tIns="12700" rIns="0" bIns="0" rtlCol="0">
            <a:spAutoFit/>
          </a:bodyPr>
          <a:lstStyle/>
          <a:p>
            <a:pPr marR="5080" indent="358775" algn="just">
              <a:spcBef>
                <a:spcPts val="100"/>
              </a:spcBef>
              <a:buFont typeface="Arial" panose="020B0604020202020204" pitchFamily="34" charset="0"/>
              <a:buChar char="•"/>
            </a:pPr>
            <a:r>
              <a:rPr lang="tr-TR" sz="2400" dirty="0">
                <a:solidFill>
                  <a:srgbClr val="4B4B4B"/>
                </a:solidFill>
                <a:latin typeface="Arial"/>
                <a:cs typeface="Arial"/>
              </a:rPr>
              <a:t>.</a:t>
            </a:r>
            <a:r>
              <a:rPr lang="tr-TR" sz="2400" b="1" dirty="0">
                <a:solidFill>
                  <a:srgbClr val="4B4B4B"/>
                </a:solidFill>
                <a:latin typeface="Arial"/>
                <a:cs typeface="Arial"/>
              </a:rPr>
              <a:t> Ağ Trafiğini Azaltır: </a:t>
            </a:r>
            <a:r>
              <a:rPr lang="tr-TR" sz="2400" dirty="0">
                <a:solidFill>
                  <a:srgbClr val="4B4B4B"/>
                </a:solidFill>
                <a:latin typeface="Arial"/>
                <a:cs typeface="Arial"/>
              </a:rPr>
              <a:t>Bir döngü içerisinde yüzlerce satırın her birinde baştan sona işlem/işlemler yapılacaksa</a:t>
            </a:r>
          </a:p>
          <a:p>
            <a:pPr marR="5080" indent="358775" algn="just">
              <a:spcBef>
                <a:spcPts val="100"/>
              </a:spcBef>
              <a:buFont typeface="Arial" panose="020B0604020202020204" pitchFamily="34" charset="0"/>
              <a:buChar char="•"/>
            </a:pPr>
            <a:r>
              <a:rPr lang="tr-TR" sz="2400" dirty="0">
                <a:solidFill>
                  <a:srgbClr val="4B4B4B"/>
                </a:solidFill>
                <a:latin typeface="Arial"/>
                <a:cs typeface="Arial"/>
              </a:rPr>
              <a:t>ağın trafik yoğunluğu artar. Bu durumda döngü işlemleri saklı yordam içerisinde yapılarak ağ trafiği azaltılır.</a:t>
            </a:r>
            <a:br>
              <a:rPr lang="tr-TR" sz="2400" dirty="0">
                <a:solidFill>
                  <a:srgbClr val="4B4B4B"/>
                </a:solidFill>
                <a:latin typeface="Arial"/>
                <a:cs typeface="Arial"/>
              </a:rPr>
            </a:br>
            <a:endParaRPr lang="tr-TR" sz="2400" dirty="0">
              <a:solidFill>
                <a:srgbClr val="4B4B4B"/>
              </a:solidFill>
              <a:latin typeface="Arial"/>
              <a:cs typeface="Arial"/>
            </a:endParaRPr>
          </a:p>
          <a:p>
            <a:pPr marR="5080" indent="358775" algn="just">
              <a:spcBef>
                <a:spcPts val="100"/>
              </a:spcBef>
              <a:buFont typeface="Arial" panose="020B0604020202020204" pitchFamily="34" charset="0"/>
              <a:buChar char="•"/>
            </a:pPr>
            <a:r>
              <a:rPr lang="tr-TR" sz="2400" dirty="0">
                <a:solidFill>
                  <a:srgbClr val="4B4B4B"/>
                </a:solidFill>
                <a:latin typeface="Arial"/>
                <a:cs typeface="Arial"/>
              </a:rPr>
              <a:t> </a:t>
            </a:r>
            <a:r>
              <a:rPr lang="tr-TR" sz="2400" b="1" dirty="0" err="1">
                <a:solidFill>
                  <a:srgbClr val="4B4B4B"/>
                </a:solidFill>
                <a:latin typeface="Arial"/>
                <a:cs typeface="Arial"/>
              </a:rPr>
              <a:t>Güvenlik</a:t>
            </a:r>
            <a:r>
              <a:rPr lang="tr-TR" sz="2400" dirty="0" err="1">
                <a:solidFill>
                  <a:srgbClr val="4B4B4B"/>
                </a:solidFill>
                <a:latin typeface="Arial"/>
                <a:cs typeface="Arial"/>
              </a:rPr>
              <a:t>:Saklı</a:t>
            </a:r>
            <a:r>
              <a:rPr lang="tr-TR" sz="2400" dirty="0">
                <a:solidFill>
                  <a:srgbClr val="4B4B4B"/>
                </a:solidFill>
                <a:latin typeface="Arial"/>
                <a:cs typeface="Arial"/>
              </a:rPr>
              <a:t> Yordamı çalıştırabilmek için kullanıcının izne ihtiyacı vardır. İzne sahip değilse doğrudan saklı yordamı çalıştıramazlar.</a:t>
            </a: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396095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144459" cy="3005951"/>
          </a:xfrm>
          <a:prstGeom prst="rect">
            <a:avLst/>
          </a:prstGeom>
        </p:spPr>
        <p:txBody>
          <a:bodyPr vert="horz" wrap="square" lIns="0" tIns="12700" rIns="0" bIns="0" rtlCol="0">
            <a:spAutoFit/>
          </a:bodyPr>
          <a:lstStyle/>
          <a:p>
            <a:pPr marR="5080" indent="358775" algn="just">
              <a:spcBef>
                <a:spcPts val="100"/>
              </a:spcBef>
              <a:buFont typeface="Arial" panose="020B0604020202020204" pitchFamily="34" charset="0"/>
              <a:buChar char="•"/>
            </a:pPr>
            <a:r>
              <a:rPr lang="tr-TR" sz="2400" dirty="0" err="1">
                <a:solidFill>
                  <a:srgbClr val="FF0000"/>
                </a:solidFill>
                <a:latin typeface="Arial"/>
                <a:cs typeface="Arial"/>
              </a:rPr>
              <a:t>Parametre</a:t>
            </a:r>
            <a:r>
              <a:rPr lang="tr-TR" sz="2400" b="1" dirty="0" err="1">
                <a:solidFill>
                  <a:srgbClr val="4B4B4B"/>
                </a:solidFill>
                <a:latin typeface="Arial"/>
                <a:cs typeface="Arial"/>
              </a:rPr>
              <a:t>:</a:t>
            </a:r>
            <a:r>
              <a:rPr lang="tr-TR" sz="2400" dirty="0" err="1">
                <a:solidFill>
                  <a:srgbClr val="4B4B4B"/>
                </a:solidFill>
                <a:latin typeface="Arial"/>
                <a:cs typeface="Arial"/>
              </a:rPr>
              <a:t>Saklı</a:t>
            </a:r>
            <a:r>
              <a:rPr lang="tr-TR" sz="2400" dirty="0">
                <a:solidFill>
                  <a:srgbClr val="4B4B4B"/>
                </a:solidFill>
                <a:latin typeface="Arial"/>
                <a:cs typeface="Arial"/>
              </a:rPr>
              <a:t> yordam içerisindeki kodlar başka programlardan gönderilen parametrelere göre çalıştırılabilir.</a:t>
            </a:r>
          </a:p>
          <a:p>
            <a:pPr marR="5080" indent="358775" algn="just">
              <a:spcBef>
                <a:spcPts val="100"/>
              </a:spcBef>
              <a:buFont typeface="Arial" panose="020B0604020202020204" pitchFamily="34" charset="0"/>
              <a:buChar char="•"/>
            </a:pPr>
            <a:r>
              <a:rPr lang="tr-TR" sz="2400" dirty="0">
                <a:solidFill>
                  <a:srgbClr val="4B4B4B"/>
                </a:solidFill>
                <a:latin typeface="Arial"/>
                <a:cs typeface="Arial"/>
              </a:rPr>
              <a:t>Saklı Yordamlar fonksiyonlar gibi değer döndürebilir, bu döndürülecek değer işlemi parametreye OUTPUT yazısı eklenerek belirtilir.</a:t>
            </a:r>
          </a:p>
          <a:p>
            <a:pPr marR="5080" indent="358775" algn="just">
              <a:spcBef>
                <a:spcPts val="100"/>
              </a:spcBef>
              <a:buFont typeface="Arial" panose="020B0604020202020204" pitchFamily="34" charset="0"/>
              <a:buChar char="•"/>
            </a:pPr>
            <a:r>
              <a:rPr lang="tr-TR" sz="2400" dirty="0">
                <a:solidFill>
                  <a:srgbClr val="4B4B4B"/>
                </a:solidFill>
                <a:latin typeface="Arial"/>
                <a:cs typeface="Arial"/>
              </a:rPr>
              <a:t>Saklı yordamlar 2100 tane parametreye sahip olabilir</a:t>
            </a:r>
          </a:p>
          <a:p>
            <a:pPr marR="5080" indent="358775" algn="just">
              <a:spcBef>
                <a:spcPts val="100"/>
              </a:spcBef>
              <a:buFont typeface="Arial" panose="020B0604020202020204" pitchFamily="34" charset="0"/>
              <a:buChar char="•"/>
            </a:pPr>
            <a:r>
              <a:rPr lang="tr-TR" sz="2400" dirty="0">
                <a:solidFill>
                  <a:srgbClr val="4B4B4B"/>
                </a:solidFill>
                <a:latin typeface="Arial"/>
                <a:cs typeface="Arial"/>
              </a:rPr>
              <a:t>Parametre; parametre adı, veri türü, yönü (</a:t>
            </a:r>
            <a:r>
              <a:rPr lang="tr-TR" sz="2400" dirty="0" err="1">
                <a:solidFill>
                  <a:srgbClr val="4B4B4B"/>
                </a:solidFill>
                <a:latin typeface="Arial"/>
                <a:cs typeface="Arial"/>
              </a:rPr>
              <a:t>output</a:t>
            </a:r>
            <a:r>
              <a:rPr lang="tr-TR" sz="2400" dirty="0">
                <a:solidFill>
                  <a:srgbClr val="4B4B4B"/>
                </a:solidFill>
                <a:latin typeface="Arial"/>
                <a:cs typeface="Arial"/>
              </a:rPr>
              <a:t> veya </a:t>
            </a:r>
            <a:r>
              <a:rPr lang="tr-TR" sz="2400" dirty="0" err="1">
                <a:solidFill>
                  <a:srgbClr val="4B4B4B"/>
                </a:solidFill>
                <a:latin typeface="Arial"/>
                <a:cs typeface="Arial"/>
              </a:rPr>
              <a:t>input</a:t>
            </a:r>
            <a:r>
              <a:rPr lang="tr-TR" sz="2400" dirty="0">
                <a:solidFill>
                  <a:srgbClr val="4B4B4B"/>
                </a:solidFill>
                <a:latin typeface="Arial"/>
                <a:cs typeface="Arial"/>
              </a:rPr>
              <a:t>), ve varsayılan değer özelliklerine sahiptir</a:t>
            </a: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334824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321046" cy="4814138"/>
          </a:xfrm>
          <a:prstGeom prst="rect">
            <a:avLst/>
          </a:prstGeom>
        </p:spPr>
        <p:txBody>
          <a:bodyPr vert="horz" wrap="square" lIns="0" tIns="12700" rIns="0" bIns="0" rtlCol="0">
            <a:spAutoFit/>
          </a:bodyPr>
          <a:lstStyle/>
          <a:p>
            <a:r>
              <a:rPr lang="tr-TR" sz="2400" b="0" i="0" dirty="0">
                <a:solidFill>
                  <a:srgbClr val="000000"/>
                </a:solidFill>
                <a:effectLst/>
                <a:latin typeface="Arial" panose="020B0604020202020204" pitchFamily="34" charset="0"/>
                <a:cs typeface="Arial" panose="020B0604020202020204" pitchFamily="34" charset="0"/>
              </a:rPr>
              <a:t>Parametresiz bir örnek; </a:t>
            </a:r>
          </a:p>
          <a:p>
            <a:r>
              <a:rPr lang="tr-TR" sz="2000" i="1" dirty="0">
                <a:solidFill>
                  <a:srgbClr val="008000"/>
                </a:solidFill>
                <a:latin typeface="Consolas" panose="020B0609020204030204" pitchFamily="49" charset="0"/>
              </a:rPr>
              <a:t>--</a:t>
            </a:r>
            <a:r>
              <a:rPr lang="tr-TR" sz="2000" i="1" dirty="0" err="1">
                <a:solidFill>
                  <a:srgbClr val="008000"/>
                </a:solidFill>
                <a:latin typeface="Consolas" panose="020B0609020204030204" pitchFamily="49" charset="0"/>
              </a:rPr>
              <a:t>procedure</a:t>
            </a:r>
            <a:r>
              <a:rPr lang="tr-TR" sz="2000" i="1" dirty="0">
                <a:solidFill>
                  <a:srgbClr val="008000"/>
                </a:solidFill>
                <a:latin typeface="Consolas" panose="020B0609020204030204" pitchFamily="49" charset="0"/>
              </a:rPr>
              <a:t> </a:t>
            </a:r>
            <a:r>
              <a:rPr lang="tr-TR" sz="2000" i="1" dirty="0" err="1">
                <a:solidFill>
                  <a:srgbClr val="008000"/>
                </a:solidFill>
                <a:latin typeface="Consolas" panose="020B0609020204030204" pitchFamily="49" charset="0"/>
              </a:rPr>
              <a:t>tanımalama</a:t>
            </a:r>
            <a:endParaRPr lang="tr-TR" sz="2000" i="1"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1. CREATE</a:t>
            </a:r>
            <a:r>
              <a:rPr lang="tr-TR" sz="2000" dirty="0">
                <a:solidFill>
                  <a:srgbClr val="000000"/>
                </a:solidFill>
                <a:latin typeface="Consolas" panose="020B0609020204030204" pitchFamily="49" charset="0"/>
              </a:rPr>
              <a:t> </a:t>
            </a:r>
            <a:r>
              <a:rPr lang="tr-TR" sz="2000" dirty="0">
                <a:solidFill>
                  <a:srgbClr val="0000FF"/>
                </a:solidFill>
                <a:latin typeface="Consolas" panose="020B0609020204030204" pitchFamily="49" charset="0"/>
              </a:rPr>
              <a:t>PROCEDURE</a:t>
            </a:r>
            <a:r>
              <a:rPr lang="tr-TR" sz="2000" dirty="0">
                <a:solidFill>
                  <a:srgbClr val="000000"/>
                </a:solidFill>
                <a:latin typeface="Consolas" panose="020B0609020204030204" pitchFamily="49" charset="0"/>
              </a:rPr>
              <a:t> usp_ilk10musteri</a:t>
            </a:r>
          </a:p>
          <a:p>
            <a:r>
              <a:rPr lang="tr-TR" sz="2000" dirty="0">
                <a:solidFill>
                  <a:srgbClr val="0000FF"/>
                </a:solidFill>
                <a:latin typeface="Consolas" panose="020B0609020204030204" pitchFamily="49" charset="0"/>
              </a:rPr>
              <a:t>2. AS</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3. SET</a:t>
            </a:r>
            <a:r>
              <a:rPr lang="tr-TR" sz="2000" dirty="0">
                <a:solidFill>
                  <a:srgbClr val="000000"/>
                </a:solidFill>
                <a:latin typeface="Consolas" panose="020B0609020204030204" pitchFamily="49" charset="0"/>
              </a:rPr>
              <a:t> </a:t>
            </a:r>
            <a:r>
              <a:rPr lang="tr-TR" sz="2000" dirty="0">
                <a:solidFill>
                  <a:srgbClr val="0000FF"/>
                </a:solidFill>
                <a:latin typeface="Consolas" panose="020B0609020204030204" pitchFamily="49" charset="0"/>
              </a:rPr>
              <a:t>NOCOUNT</a:t>
            </a:r>
            <a:r>
              <a:rPr lang="tr-TR" sz="2000" dirty="0">
                <a:solidFill>
                  <a:srgbClr val="000000"/>
                </a:solidFill>
                <a:latin typeface="Consolas" panose="020B0609020204030204" pitchFamily="49" charset="0"/>
              </a:rPr>
              <a:t> </a:t>
            </a:r>
            <a:r>
              <a:rPr lang="tr-TR" sz="2000" dirty="0">
                <a:solidFill>
                  <a:srgbClr val="0000FF"/>
                </a:solidFill>
                <a:latin typeface="Consolas" panose="020B0609020204030204" pitchFamily="49" charset="0"/>
              </a:rPr>
              <a:t>ON</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4. </a:t>
            </a:r>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TOP</a:t>
            </a:r>
            <a:r>
              <a:rPr lang="en-US" sz="2000" dirty="0">
                <a:solidFill>
                  <a:srgbClr val="000000"/>
                </a:solidFill>
                <a:latin typeface="Consolas" panose="020B0609020204030204" pitchFamily="49" charset="0"/>
              </a:rPr>
              <a:t> 10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MUSTERI</a:t>
            </a:r>
          </a:p>
          <a:p>
            <a:r>
              <a:rPr lang="tr-TR" sz="2000" dirty="0">
                <a:solidFill>
                  <a:srgbClr val="0000FF"/>
                </a:solidFill>
                <a:latin typeface="Consolas" panose="020B0609020204030204" pitchFamily="49" charset="0"/>
              </a:rPr>
              <a:t>5. ORDER</a:t>
            </a:r>
            <a:r>
              <a:rPr lang="tr-TR" sz="2000" dirty="0">
                <a:solidFill>
                  <a:srgbClr val="000000"/>
                </a:solidFill>
                <a:latin typeface="Consolas" panose="020B0609020204030204" pitchFamily="49" charset="0"/>
              </a:rPr>
              <a:t> </a:t>
            </a:r>
            <a:r>
              <a:rPr lang="tr-TR" sz="2000" dirty="0">
                <a:solidFill>
                  <a:srgbClr val="0000FF"/>
                </a:solidFill>
                <a:latin typeface="Consolas" panose="020B0609020204030204" pitchFamily="49" charset="0"/>
              </a:rPr>
              <a:t>BY</a:t>
            </a:r>
            <a:r>
              <a:rPr lang="tr-TR" sz="2000" dirty="0">
                <a:solidFill>
                  <a:srgbClr val="000000"/>
                </a:solidFill>
                <a:latin typeface="Consolas" panose="020B0609020204030204" pitchFamily="49" charset="0"/>
              </a:rPr>
              <a:t> CUSTOMERNAME </a:t>
            </a:r>
            <a:r>
              <a:rPr lang="tr-TR" sz="2000" dirty="0">
                <a:solidFill>
                  <a:srgbClr val="0000FF"/>
                </a:solidFill>
                <a:latin typeface="Consolas" panose="020B0609020204030204" pitchFamily="49" charset="0"/>
              </a:rPr>
              <a:t>DESC</a:t>
            </a:r>
          </a:p>
          <a:p>
            <a:r>
              <a:rPr lang="tr-TR" sz="2400" dirty="0"/>
              <a:t/>
            </a:r>
            <a:br>
              <a:rPr lang="tr-TR" sz="2400" dirty="0"/>
            </a:br>
            <a:r>
              <a:rPr lang="tr-TR" sz="2400" dirty="0"/>
              <a:t>1. satırda </a:t>
            </a:r>
            <a:r>
              <a:rPr lang="tr-TR" sz="2400" dirty="0">
                <a:solidFill>
                  <a:srgbClr val="000000"/>
                </a:solidFill>
                <a:latin typeface="Consolas" panose="020B0609020204030204" pitchFamily="49" charset="0"/>
              </a:rPr>
              <a:t>usp_ilk10musteri </a:t>
            </a:r>
            <a:r>
              <a:rPr lang="tr-TR" sz="2400" dirty="0"/>
              <a:t>yordamı oluşturuluyor. Yordam oluşturulurken </a:t>
            </a:r>
            <a:r>
              <a:rPr lang="tr-TR" sz="2000" i="1" dirty="0">
                <a:solidFill>
                  <a:srgbClr val="0000FF"/>
                </a:solidFill>
                <a:latin typeface="Consolas" panose="020B0609020204030204" pitchFamily="49" charset="0"/>
              </a:rPr>
              <a:t>CREATE PROCEDURE </a:t>
            </a:r>
            <a:r>
              <a:rPr lang="tr-TR" sz="2400" dirty="0"/>
              <a:t>veya </a:t>
            </a:r>
            <a:r>
              <a:rPr lang="tr-TR" sz="2000" i="1" dirty="0">
                <a:solidFill>
                  <a:srgbClr val="0000FF"/>
                </a:solidFill>
                <a:latin typeface="Consolas" panose="020B0609020204030204" pitchFamily="49" charset="0"/>
              </a:rPr>
              <a:t>CREATE PROC </a:t>
            </a:r>
            <a:r>
              <a:rPr lang="tr-TR" sz="2400" dirty="0"/>
              <a:t>kullanılır.</a:t>
            </a:r>
          </a:p>
          <a:p>
            <a:r>
              <a:rPr lang="tr-TR" sz="2400" dirty="0"/>
              <a:t>2. satırda </a:t>
            </a:r>
            <a:r>
              <a:rPr lang="tr-TR" sz="2000" i="1" dirty="0">
                <a:solidFill>
                  <a:srgbClr val="0000FF"/>
                </a:solidFill>
                <a:latin typeface="Consolas" panose="020B0609020204030204" pitchFamily="49" charset="0"/>
              </a:rPr>
              <a:t>AS</a:t>
            </a:r>
            <a:r>
              <a:rPr lang="tr-TR" sz="2400" dirty="0"/>
              <a:t> ile yordam başlangıcı belirtiliyor</a:t>
            </a:r>
          </a:p>
          <a:p>
            <a:r>
              <a:rPr lang="tr-TR" sz="2400" dirty="0"/>
              <a:t>3. satırda </a:t>
            </a:r>
            <a:r>
              <a:rPr lang="tr-TR" sz="2400" dirty="0">
                <a:solidFill>
                  <a:srgbClr val="0000FF"/>
                </a:solidFill>
                <a:latin typeface="Consolas" panose="020B0609020204030204" pitchFamily="49" charset="0"/>
              </a:rPr>
              <a:t>SET</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NOCOUNT</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ON,</a:t>
            </a:r>
            <a:r>
              <a:rPr lang="tr-TR" sz="2400" dirty="0"/>
              <a:t> Sql Server sadece ilgili sorgu için, etkilenen satır sayısını hesaplama işlemini yapmayacaktır.</a:t>
            </a:r>
          </a:p>
          <a:p>
            <a:r>
              <a:rPr lang="tr-TR" sz="2400" dirty="0"/>
              <a:t>4. satırda t-</a:t>
            </a:r>
            <a:r>
              <a:rPr lang="tr-TR" sz="2400" dirty="0" err="1"/>
              <a:t>sql</a:t>
            </a:r>
            <a:r>
              <a:rPr lang="tr-TR" sz="2400" dirty="0"/>
              <a:t> cümleciği yazılıyor</a:t>
            </a: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4233436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321046" cy="5183470"/>
          </a:xfrm>
          <a:prstGeom prst="rect">
            <a:avLst/>
          </a:prstGeom>
        </p:spPr>
        <p:txBody>
          <a:bodyPr vert="horz" wrap="square" lIns="0" tIns="12700" rIns="0" bIns="0" rtlCol="0">
            <a:spAutoFit/>
          </a:bodyPr>
          <a:lstStyle/>
          <a:p>
            <a:r>
              <a:rPr lang="tr-TR" sz="2200" dirty="0"/>
              <a:t>Saklı yordamı çalıştırmak için </a:t>
            </a:r>
            <a:r>
              <a:rPr lang="tr-TR" sz="2200" dirty="0" err="1">
                <a:solidFill>
                  <a:srgbClr val="0070C0"/>
                </a:solidFill>
              </a:rPr>
              <a:t>exec</a:t>
            </a:r>
            <a:r>
              <a:rPr lang="tr-TR" sz="2200" dirty="0">
                <a:solidFill>
                  <a:srgbClr val="0070C0"/>
                </a:solidFill>
              </a:rPr>
              <a:t> </a:t>
            </a:r>
            <a:r>
              <a:rPr lang="tr-TR" sz="2200" dirty="0" err="1">
                <a:solidFill>
                  <a:srgbClr val="0070C0"/>
                </a:solidFill>
              </a:rPr>
              <a:t>procedure</a:t>
            </a:r>
            <a:r>
              <a:rPr lang="tr-TR" sz="2200" dirty="0">
                <a:solidFill>
                  <a:srgbClr val="0070C0"/>
                </a:solidFill>
              </a:rPr>
              <a:t> _ismi </a:t>
            </a:r>
            <a:r>
              <a:rPr lang="tr-TR" sz="2200" dirty="0"/>
              <a:t>ya da   </a:t>
            </a:r>
            <a:r>
              <a:rPr lang="tr-TR" sz="2200" dirty="0" err="1">
                <a:solidFill>
                  <a:srgbClr val="0070C0"/>
                </a:solidFill>
              </a:rPr>
              <a:t>execute</a:t>
            </a:r>
            <a:r>
              <a:rPr lang="tr-TR" sz="2200" dirty="0">
                <a:solidFill>
                  <a:srgbClr val="0070C0"/>
                </a:solidFill>
              </a:rPr>
              <a:t> </a:t>
            </a:r>
            <a:r>
              <a:rPr lang="tr-TR" sz="2200" dirty="0" err="1">
                <a:solidFill>
                  <a:srgbClr val="0070C0"/>
                </a:solidFill>
              </a:rPr>
              <a:t>procedure_ismi</a:t>
            </a:r>
            <a:r>
              <a:rPr lang="tr-TR" sz="2200" dirty="0">
                <a:solidFill>
                  <a:srgbClr val="0070C0"/>
                </a:solidFill>
              </a:rPr>
              <a:t> şeklinde </a:t>
            </a:r>
            <a:r>
              <a:rPr lang="tr-TR" sz="2200" dirty="0"/>
              <a:t>çalıştırılır.</a:t>
            </a:r>
          </a:p>
          <a:p>
            <a:r>
              <a:rPr lang="tr-TR" sz="2400" dirty="0">
                <a:solidFill>
                  <a:srgbClr val="008000"/>
                </a:solidFill>
                <a:latin typeface="Consolas" panose="020B0609020204030204" pitchFamily="49" charset="0"/>
              </a:rPr>
              <a:t>--</a:t>
            </a:r>
            <a:r>
              <a:rPr lang="tr-TR" sz="2400" dirty="0" err="1">
                <a:solidFill>
                  <a:srgbClr val="008000"/>
                </a:solidFill>
                <a:latin typeface="Consolas" panose="020B0609020204030204" pitchFamily="49" charset="0"/>
              </a:rPr>
              <a:t>procedure</a:t>
            </a:r>
            <a:r>
              <a:rPr lang="tr-TR" sz="2400" dirty="0">
                <a:solidFill>
                  <a:srgbClr val="008000"/>
                </a:solidFill>
                <a:latin typeface="Consolas" panose="020B0609020204030204" pitchFamily="49" charset="0"/>
              </a:rPr>
              <a:t> çalıştır</a:t>
            </a:r>
            <a:endParaRPr lang="tr-TR" sz="2400" dirty="0">
              <a:solidFill>
                <a:srgbClr val="000000"/>
              </a:solidFill>
              <a:latin typeface="Consolas" panose="020B0609020204030204" pitchFamily="49" charset="0"/>
            </a:endParaRPr>
          </a:p>
          <a:p>
            <a:r>
              <a:rPr lang="tr-TR" sz="2400" dirty="0" err="1">
                <a:solidFill>
                  <a:srgbClr val="0000FF"/>
                </a:solidFill>
                <a:latin typeface="Consolas" panose="020B0609020204030204" pitchFamily="49" charset="0"/>
              </a:rPr>
              <a:t>exec</a:t>
            </a:r>
            <a:r>
              <a:rPr lang="tr-TR" sz="2400" dirty="0">
                <a:solidFill>
                  <a:srgbClr val="000000"/>
                </a:solidFill>
                <a:latin typeface="Consolas" panose="020B0609020204030204" pitchFamily="49" charset="0"/>
              </a:rPr>
              <a:t> usp_ilk10musteri</a:t>
            </a:r>
          </a:p>
          <a:p>
            <a:r>
              <a:rPr lang="tr-TR" sz="2400" dirty="0" err="1">
                <a:solidFill>
                  <a:srgbClr val="0000FF"/>
                </a:solidFill>
                <a:latin typeface="Consolas" panose="020B0609020204030204" pitchFamily="49" charset="0"/>
              </a:rPr>
              <a:t>exec</a:t>
            </a:r>
            <a:r>
              <a:rPr lang="tr-TR" sz="2400" dirty="0">
                <a:solidFill>
                  <a:srgbClr val="000000"/>
                </a:solidFill>
                <a:latin typeface="Consolas" panose="020B0609020204030204" pitchFamily="49" charset="0"/>
              </a:rPr>
              <a:t> usp_ilk10musteri</a:t>
            </a:r>
            <a:endParaRPr lang="tr-TR" sz="2200" dirty="0">
              <a:solidFill>
                <a:srgbClr val="FF0000"/>
              </a:solidFill>
              <a:latin typeface="Arial"/>
              <a:cs typeface="Arial"/>
            </a:endParaRPr>
          </a:p>
          <a:p>
            <a:r>
              <a:rPr lang="tr-TR" sz="2200" dirty="0"/>
              <a:t>Yordamlar </a:t>
            </a:r>
            <a:r>
              <a:rPr lang="tr-TR" sz="2200" dirty="0" err="1"/>
              <a:t>veritabanın</a:t>
            </a:r>
            <a:r>
              <a:rPr lang="tr-TR" sz="2200" dirty="0"/>
              <a:t> altında </a:t>
            </a:r>
            <a:r>
              <a:rPr lang="tr-TR" sz="2200" b="1" dirty="0" err="1"/>
              <a:t>Programmability</a:t>
            </a:r>
            <a:r>
              <a:rPr lang="tr-TR" sz="2200" dirty="0"/>
              <a:t> klasöründe </a:t>
            </a:r>
            <a:r>
              <a:rPr lang="tr-TR" sz="2200" dirty="0" err="1"/>
              <a:t>yeralır</a:t>
            </a:r>
            <a:r>
              <a:rPr lang="tr-TR" sz="2200" dirty="0"/>
              <a:t>.</a:t>
            </a:r>
          </a:p>
          <a:p>
            <a:endParaRPr lang="tr-TR" sz="2200" dirty="0">
              <a:solidFill>
                <a:srgbClr val="FF0000"/>
              </a:solidFill>
              <a:latin typeface="Arial"/>
              <a:cs typeface="Arial"/>
            </a:endParaRPr>
          </a:p>
          <a:p>
            <a:endParaRPr lang="tr-TR" sz="2200" dirty="0">
              <a:solidFill>
                <a:srgbClr val="FF0000"/>
              </a:solidFill>
              <a:latin typeface="Arial"/>
              <a:cs typeface="Arial"/>
            </a:endParaRPr>
          </a:p>
          <a:p>
            <a:endParaRPr lang="tr-TR" sz="2200" dirty="0">
              <a:solidFill>
                <a:srgbClr val="FF0000"/>
              </a:solidFill>
              <a:latin typeface="Arial"/>
              <a:cs typeface="Arial"/>
            </a:endParaRPr>
          </a:p>
          <a:p>
            <a:endParaRPr lang="tr-TR" sz="2200" dirty="0">
              <a:solidFill>
                <a:srgbClr val="FF0000"/>
              </a:solidFill>
              <a:latin typeface="Arial"/>
              <a:cs typeface="Arial"/>
            </a:endParaRPr>
          </a:p>
          <a:p>
            <a:endParaRPr lang="tr-TR" sz="2200" dirty="0">
              <a:solidFill>
                <a:srgbClr val="FF0000"/>
              </a:solidFill>
              <a:latin typeface="Arial"/>
              <a:cs typeface="Arial"/>
            </a:endParaRPr>
          </a:p>
          <a:p>
            <a:endParaRPr lang="tr-TR" sz="2200" dirty="0">
              <a:solidFill>
                <a:srgbClr val="FF0000"/>
              </a:solidFill>
              <a:latin typeface="Arial"/>
              <a:cs typeface="Arial"/>
            </a:endParaRPr>
          </a:p>
          <a:p>
            <a:endParaRPr lang="tr-TR" sz="2000" dirty="0">
              <a:solidFill>
                <a:srgbClr val="FF0000"/>
              </a:solidFill>
              <a:latin typeface="Arial"/>
              <a:cs typeface="Arial"/>
            </a:endParaRPr>
          </a:p>
          <a:p>
            <a:endParaRPr lang="tr-TR" sz="500" dirty="0">
              <a:solidFill>
                <a:srgbClr val="FF0000"/>
              </a:solidFill>
              <a:latin typeface="Arial"/>
              <a:cs typeface="Arial"/>
            </a:endParaRPr>
          </a:p>
          <a:p>
            <a:r>
              <a:rPr lang="tr-TR" sz="2000" dirty="0">
                <a:solidFill>
                  <a:srgbClr val="FF0000"/>
                </a:solidFill>
                <a:latin typeface="Arial"/>
                <a:cs typeface="Arial"/>
              </a:rPr>
              <a:t>Not: </a:t>
            </a:r>
            <a:r>
              <a:rPr lang="tr-TR" sz="2000" dirty="0" err="1">
                <a:solidFill>
                  <a:srgbClr val="0070C0"/>
                </a:solidFill>
                <a:latin typeface="Arial"/>
                <a:cs typeface="Arial"/>
              </a:rPr>
              <a:t>usp</a:t>
            </a:r>
            <a:r>
              <a:rPr lang="tr-TR" sz="2000" dirty="0">
                <a:solidFill>
                  <a:srgbClr val="0070C0"/>
                </a:solidFill>
                <a:latin typeface="Arial"/>
                <a:cs typeface="Arial"/>
              </a:rPr>
              <a:t>_ </a:t>
            </a:r>
            <a:r>
              <a:rPr lang="tr-TR" sz="2000" dirty="0"/>
              <a:t>kullanıcı tanımlı yordamlar için önek olarak kullanılmıştır.</a:t>
            </a:r>
          </a:p>
          <a:p>
            <a:r>
              <a:rPr lang="tr-TR" sz="2000" dirty="0"/>
              <a:t>Sitem yordamları </a:t>
            </a:r>
            <a:r>
              <a:rPr lang="tr-TR" sz="2000" dirty="0" err="1">
                <a:solidFill>
                  <a:srgbClr val="0070C0"/>
                </a:solidFill>
                <a:latin typeface="Arial"/>
                <a:cs typeface="Arial"/>
              </a:rPr>
              <a:t>sp</a:t>
            </a:r>
            <a:r>
              <a:rPr lang="tr-TR" sz="2000" dirty="0">
                <a:solidFill>
                  <a:srgbClr val="0070C0"/>
                </a:solidFill>
                <a:latin typeface="Arial"/>
                <a:cs typeface="Arial"/>
              </a:rPr>
              <a:t>_ </a:t>
            </a:r>
            <a:r>
              <a:rPr lang="tr-TR" sz="2000" dirty="0"/>
              <a:t>kullanıcı tanımlı yordamlar için önek olarak kullanılmıştır.</a:t>
            </a:r>
            <a:endParaRPr lang="tr-TR" sz="2000" dirty="0">
              <a:solidFill>
                <a:srgbClr val="FF0000"/>
              </a:solidFill>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pic>
        <p:nvPicPr>
          <p:cNvPr id="6" name="Resim 5">
            <a:extLst>
              <a:ext uri="{FF2B5EF4-FFF2-40B4-BE49-F238E27FC236}">
                <a16:creationId xmlns:a16="http://schemas.microsoft.com/office/drawing/2014/main" id="{BB06398B-2F43-9DE9-0CC1-27CBC7C31A07}"/>
              </a:ext>
            </a:extLst>
          </p:cNvPr>
          <p:cNvPicPr>
            <a:picLocks noChangeAspect="1"/>
          </p:cNvPicPr>
          <p:nvPr/>
        </p:nvPicPr>
        <p:blipFill rotWithShape="1">
          <a:blip r:embed="rId3"/>
          <a:srcRect t="2334" r="26692"/>
          <a:stretch/>
        </p:blipFill>
        <p:spPr>
          <a:xfrm>
            <a:off x="1246864" y="3437965"/>
            <a:ext cx="2514600" cy="2215058"/>
          </a:xfrm>
          <a:prstGeom prst="rect">
            <a:avLst/>
          </a:prstGeom>
          <a:ln>
            <a:noFill/>
          </a:ln>
          <a:effectLst>
            <a:outerShdw blurRad="127000" dist="76200" dir="2700000" algn="tl" rotWithShape="0">
              <a:srgbClr val="333333">
                <a:alpha val="65000"/>
              </a:srgbClr>
            </a:outerShdw>
          </a:effectLst>
        </p:spPr>
      </p:pic>
      <p:pic>
        <p:nvPicPr>
          <p:cNvPr id="8" name="Resim 7">
            <a:extLst>
              <a:ext uri="{FF2B5EF4-FFF2-40B4-BE49-F238E27FC236}">
                <a16:creationId xmlns:a16="http://schemas.microsoft.com/office/drawing/2014/main" id="{CD65C18C-AE35-5CC4-45CB-24E6E437C294}"/>
              </a:ext>
            </a:extLst>
          </p:cNvPr>
          <p:cNvPicPr>
            <a:picLocks noChangeAspect="1"/>
          </p:cNvPicPr>
          <p:nvPr/>
        </p:nvPicPr>
        <p:blipFill rotWithShape="1">
          <a:blip r:embed="rId4"/>
          <a:srcRect t="3911"/>
          <a:stretch/>
        </p:blipFill>
        <p:spPr>
          <a:xfrm>
            <a:off x="4117064" y="3505200"/>
            <a:ext cx="3185436" cy="1977111"/>
          </a:xfrm>
          <a:prstGeom prst="rect">
            <a:avLst/>
          </a:prstGeom>
          <a:ln>
            <a:noFill/>
          </a:ln>
          <a:effectLst>
            <a:outerShdw blurRad="127000" dist="25400" dir="2700000" algn="tl" rotWithShape="0">
              <a:srgbClr val="333333">
                <a:alpha val="65000"/>
              </a:srgbClr>
            </a:outerShdw>
          </a:effectLst>
        </p:spPr>
      </p:pic>
    </p:spTree>
    <p:extLst>
      <p:ext uri="{BB962C8B-B14F-4D97-AF65-F5344CB8AC3E}">
        <p14:creationId xmlns:p14="http://schemas.microsoft.com/office/powerpoint/2010/main" val="2258171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144459" cy="4906471"/>
          </a:xfrm>
          <a:prstGeom prst="rect">
            <a:avLst/>
          </a:prstGeom>
        </p:spPr>
        <p:txBody>
          <a:bodyPr vert="horz" wrap="square" lIns="0" tIns="12700" rIns="0" bIns="0" rtlCol="0">
            <a:spAutoFit/>
          </a:bodyPr>
          <a:lstStyle/>
          <a:p>
            <a:r>
              <a:rPr lang="tr-TR" sz="2400" b="0" i="0" dirty="0">
                <a:solidFill>
                  <a:srgbClr val="000000"/>
                </a:solidFill>
                <a:effectLst/>
                <a:latin typeface="Arial" panose="020B0604020202020204" pitchFamily="34" charset="0"/>
                <a:cs typeface="Arial" panose="020B0604020202020204" pitchFamily="34" charset="0"/>
              </a:rPr>
              <a:t>Parametreli bir örnek </a:t>
            </a:r>
          </a:p>
          <a:p>
            <a:r>
              <a:rPr lang="tr-TR" sz="1800" dirty="0">
                <a:solidFill>
                  <a:srgbClr val="008000"/>
                </a:solidFill>
                <a:latin typeface="Consolas" panose="020B0609020204030204" pitchFamily="49" charset="0"/>
              </a:rPr>
              <a:t>--parametreli </a:t>
            </a:r>
            <a:r>
              <a:rPr lang="tr-TR" sz="1800" dirty="0" err="1">
                <a:solidFill>
                  <a:srgbClr val="008000"/>
                </a:solidFill>
                <a:latin typeface="Consolas" panose="020B0609020204030204" pitchFamily="49" charset="0"/>
              </a:rPr>
              <a:t>procedure</a:t>
            </a:r>
            <a:r>
              <a:rPr lang="tr-TR" sz="1800" dirty="0">
                <a:solidFill>
                  <a:srgbClr val="008000"/>
                </a:solidFill>
                <a:latin typeface="Consolas" panose="020B0609020204030204" pitchFamily="49" charset="0"/>
              </a:rPr>
              <a:t> </a:t>
            </a:r>
            <a:r>
              <a:rPr lang="tr-TR" sz="1800" dirty="0" err="1">
                <a:solidFill>
                  <a:srgbClr val="008000"/>
                </a:solidFill>
                <a:latin typeface="Consolas" panose="020B0609020204030204" pitchFamily="49" charset="0"/>
              </a:rPr>
              <a:t>tanımalama</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PROCEDURE</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usp_musteribilgi</a:t>
            </a:r>
            <a:r>
              <a:rPr lang="tr-TR" sz="1800" dirty="0">
                <a:solidFill>
                  <a:srgbClr val="000000"/>
                </a:solidFill>
                <a:latin typeface="Consolas" panose="020B0609020204030204" pitchFamily="49" charset="0"/>
              </a:rPr>
              <a:t> </a:t>
            </a:r>
          </a:p>
          <a:p>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@yas </a:t>
            </a:r>
            <a:r>
              <a:rPr lang="tr-TR" sz="1800" dirty="0">
                <a:solidFill>
                  <a:srgbClr val="0000FF"/>
                </a:solidFill>
                <a:latin typeface="Consolas" panose="020B0609020204030204" pitchFamily="49" charset="0"/>
              </a:rPr>
              <a:t>INT</a:t>
            </a:r>
            <a:endParaRPr lang="tr-TR" sz="1800" dirty="0">
              <a:solidFill>
                <a:srgbClr val="000000"/>
              </a:solidFill>
              <a:latin typeface="Consolas" panose="020B0609020204030204" pitchFamily="49" charset="0"/>
            </a:endParaRPr>
          </a:p>
          <a:p>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AS</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MUSTERI</a:t>
            </a: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AGE</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@yas</a:t>
            </a:r>
          </a:p>
          <a:p>
            <a:r>
              <a:rPr lang="tr-TR" sz="1800" dirty="0">
                <a:solidFill>
                  <a:srgbClr val="0000FF"/>
                </a:solidFill>
                <a:latin typeface="Consolas" panose="020B0609020204030204" pitchFamily="49" charset="0"/>
              </a:rPr>
              <a:t>ORDER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r>
              <a:rPr lang="tr-TR" sz="1800" dirty="0">
                <a:solidFill>
                  <a:srgbClr val="000000"/>
                </a:solidFill>
                <a:latin typeface="Consolas" panose="020B0609020204030204" pitchFamily="49" charset="0"/>
              </a:rPr>
              <a:t> CUSTOMERNAME </a:t>
            </a:r>
            <a:r>
              <a:rPr lang="tr-TR" sz="1800" dirty="0">
                <a:solidFill>
                  <a:srgbClr val="0000FF"/>
                </a:solidFill>
                <a:latin typeface="Consolas" panose="020B0609020204030204" pitchFamily="49" charset="0"/>
              </a:rPr>
              <a:t>DESC</a:t>
            </a:r>
            <a:endParaRPr lang="tr-TR"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a:t>
            </a:r>
            <a:r>
              <a:rPr lang="tr-TR" sz="1800" dirty="0" err="1">
                <a:solidFill>
                  <a:srgbClr val="008000"/>
                </a:solidFill>
                <a:latin typeface="Consolas" panose="020B0609020204030204" pitchFamily="49" charset="0"/>
              </a:rPr>
              <a:t>procedure</a:t>
            </a:r>
            <a:r>
              <a:rPr lang="tr-TR" sz="1800" dirty="0">
                <a:solidFill>
                  <a:srgbClr val="008000"/>
                </a:solidFill>
                <a:latin typeface="Consolas" panose="020B0609020204030204" pitchFamily="49" charset="0"/>
              </a:rPr>
              <a:t> çalıştır</a:t>
            </a:r>
            <a:endParaRPr lang="tr-TR" sz="1800" dirty="0">
              <a:solidFill>
                <a:srgbClr val="000000"/>
              </a:solidFill>
              <a:latin typeface="Consolas" panose="020B0609020204030204" pitchFamily="49" charset="0"/>
            </a:endParaRPr>
          </a:p>
          <a:p>
            <a:r>
              <a:rPr lang="tr-TR" sz="1800" dirty="0" err="1">
                <a:solidFill>
                  <a:srgbClr val="0000FF"/>
                </a:solidFill>
                <a:latin typeface="Consolas" panose="020B0609020204030204" pitchFamily="49" charset="0"/>
              </a:rPr>
              <a:t>exec</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usp_musteribilgi</a:t>
            </a:r>
            <a:r>
              <a:rPr lang="tr-TR" sz="1800" dirty="0">
                <a:solidFill>
                  <a:srgbClr val="0000FF"/>
                </a:solidFill>
                <a:latin typeface="Consolas" panose="020B0609020204030204" pitchFamily="49" charset="0"/>
              </a:rPr>
              <a:t> </a:t>
            </a:r>
            <a:r>
              <a:rPr lang="tr-TR" sz="1800" dirty="0">
                <a:solidFill>
                  <a:srgbClr val="000000"/>
                </a:solidFill>
                <a:latin typeface="Consolas" panose="020B0609020204030204" pitchFamily="49" charset="0"/>
              </a:rPr>
              <a:t>25</a:t>
            </a:r>
            <a:r>
              <a:rPr lang="tr-TR" sz="2400" dirty="0"/>
              <a:t/>
            </a:r>
            <a:br>
              <a:rPr lang="tr-TR" sz="2400" dirty="0"/>
            </a:br>
            <a:endParaRPr lang="tr-TR" sz="2400" dirty="0"/>
          </a:p>
          <a:p>
            <a:r>
              <a:rPr lang="tr-TR" sz="2400" dirty="0">
                <a:solidFill>
                  <a:srgbClr val="4B4B4B"/>
                </a:solidFill>
                <a:latin typeface="Arial"/>
                <a:cs typeface="Arial"/>
              </a:rPr>
              <a:t>Bir yordamı çalıştırmak için </a:t>
            </a:r>
            <a:r>
              <a:rPr lang="tr-TR" sz="2400" dirty="0" err="1">
                <a:solidFill>
                  <a:srgbClr val="0000FF"/>
                </a:solidFill>
                <a:latin typeface="Consolas" panose="020B0609020204030204" pitchFamily="49" charset="0"/>
              </a:rPr>
              <a:t>exec</a:t>
            </a:r>
            <a:r>
              <a:rPr lang="tr-TR" sz="2400" dirty="0">
                <a:solidFill>
                  <a:srgbClr val="4B4B4B"/>
                </a:solidFill>
                <a:latin typeface="Arial"/>
                <a:cs typeface="Arial"/>
              </a:rPr>
              <a:t> veya </a:t>
            </a:r>
            <a:r>
              <a:rPr lang="tr-TR" sz="2400" dirty="0" err="1">
                <a:solidFill>
                  <a:srgbClr val="0000FF"/>
                </a:solidFill>
                <a:latin typeface="Consolas" panose="020B0609020204030204" pitchFamily="49" charset="0"/>
              </a:rPr>
              <a:t>execute</a:t>
            </a:r>
            <a:r>
              <a:rPr lang="tr-TR" sz="2400" dirty="0">
                <a:solidFill>
                  <a:srgbClr val="0000FF"/>
                </a:solidFill>
                <a:latin typeface="Courier New" panose="02070309020205020404" pitchFamily="49" charset="0"/>
              </a:rPr>
              <a:t> </a:t>
            </a:r>
            <a:r>
              <a:rPr lang="tr-TR" sz="2400" dirty="0">
                <a:solidFill>
                  <a:srgbClr val="4B4B4B"/>
                </a:solidFill>
                <a:latin typeface="Arial"/>
                <a:cs typeface="Arial"/>
              </a:rPr>
              <a:t>komutu kullanılır yordam çalıştırıldığında yaşı 25 ola müşterilerin  bilgileri ekrana getirir.</a:t>
            </a: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232726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144459" cy="2228815"/>
          </a:xfrm>
          <a:prstGeom prst="rect">
            <a:avLst/>
          </a:prstGeom>
        </p:spPr>
        <p:txBody>
          <a:bodyPr vert="horz" wrap="square" lIns="0" tIns="12700" rIns="0" bIns="0" rtlCol="0">
            <a:spAutoFit/>
          </a:bodyPr>
          <a:lstStyle/>
          <a:p>
            <a:pPr algn="just"/>
            <a:r>
              <a:rPr lang="tr-TR" sz="2400" b="0" i="0" dirty="0">
                <a:solidFill>
                  <a:srgbClr val="000000"/>
                </a:solidFill>
                <a:effectLst/>
                <a:latin typeface="Arial" panose="020B0604020202020204" pitchFamily="34" charset="0"/>
                <a:cs typeface="Arial" panose="020B0604020202020204" pitchFamily="34" charset="0"/>
              </a:rPr>
              <a:t>Saklı yordamlar; </a:t>
            </a:r>
            <a:r>
              <a:rPr lang="tr-TR" sz="2400" b="0" i="0" dirty="0" err="1">
                <a:solidFill>
                  <a:srgbClr val="000000"/>
                </a:solidFill>
                <a:effectLst/>
                <a:latin typeface="Arial" panose="020B0604020202020204" pitchFamily="34" charset="0"/>
                <a:cs typeface="Arial" panose="020B0604020202020204" pitchFamily="34" charset="0"/>
              </a:rPr>
              <a:t>viewler</a:t>
            </a:r>
            <a:r>
              <a:rPr lang="tr-TR" sz="2400" b="0" i="0" dirty="0">
                <a:solidFill>
                  <a:srgbClr val="000000"/>
                </a:solidFill>
                <a:effectLst/>
                <a:latin typeface="Arial" panose="020B0604020202020204" pitchFamily="34" charset="0"/>
                <a:cs typeface="Arial" panose="020B0604020202020204" pitchFamily="34" charset="0"/>
              </a:rPr>
              <a:t> ve fonksiyonlar gibi </a:t>
            </a:r>
            <a:r>
              <a:rPr lang="tr-TR" sz="2400" b="0" i="0" dirty="0" err="1">
                <a:solidFill>
                  <a:srgbClr val="000000"/>
                </a:solidFill>
                <a:effectLst/>
                <a:latin typeface="Arial" panose="020B0604020202020204" pitchFamily="34" charset="0"/>
                <a:cs typeface="Arial" panose="020B0604020202020204" pitchFamily="34" charset="0"/>
              </a:rPr>
              <a:t>sql</a:t>
            </a:r>
            <a:r>
              <a:rPr lang="tr-TR" sz="2400" b="0" i="0" dirty="0">
                <a:solidFill>
                  <a:srgbClr val="000000"/>
                </a:solidFill>
                <a:effectLst/>
                <a:latin typeface="Arial" panose="020B0604020202020204" pitchFamily="34" charset="0"/>
                <a:cs typeface="Arial" panose="020B0604020202020204" pitchFamily="34" charset="0"/>
              </a:rPr>
              <a:t> cümleciklerine tablo adı olarak yazılamaz. </a:t>
            </a:r>
          </a:p>
          <a:p>
            <a:r>
              <a:rPr lang="tr-TR" dirty="0">
                <a:solidFill>
                  <a:srgbClr val="0000FF"/>
                </a:solidFill>
                <a:latin typeface="Consolas" panose="020B0609020204030204" pitchFamily="49" charset="0"/>
              </a:rPr>
              <a:t>SELECT</a:t>
            </a:r>
            <a:r>
              <a:rPr lang="tr-TR" sz="2400" b="0" i="0" dirty="0">
                <a:solidFill>
                  <a:srgbClr val="0000FF"/>
                </a:solidFill>
                <a:effectLst/>
                <a:latin typeface="Courier New" panose="02070309020205020404" pitchFamily="49" charset="0"/>
              </a:rPr>
              <a:t> </a:t>
            </a:r>
            <a:r>
              <a:rPr lang="tr-TR" sz="2400" b="0" i="0" dirty="0">
                <a:solidFill>
                  <a:srgbClr val="808080"/>
                </a:solidFill>
                <a:effectLst/>
                <a:latin typeface="Courier New" panose="02070309020205020404" pitchFamily="49" charset="0"/>
              </a:rPr>
              <a:t>* </a:t>
            </a:r>
            <a:r>
              <a:rPr lang="tr-TR" dirty="0">
                <a:solidFill>
                  <a:srgbClr val="0000FF"/>
                </a:solidFill>
                <a:latin typeface="Consolas" panose="020B0609020204030204" pitchFamily="49" charset="0"/>
              </a:rPr>
              <a:t>FROM</a:t>
            </a:r>
            <a:r>
              <a:rPr lang="tr-TR" sz="2400" b="0" i="0" dirty="0">
                <a:solidFill>
                  <a:srgbClr val="0000FF"/>
                </a:solidFill>
                <a:effectLst/>
                <a:latin typeface="Courier New" panose="02070309020205020404" pitchFamily="49" charset="0"/>
              </a:rPr>
              <a:t> </a:t>
            </a:r>
            <a:r>
              <a:rPr lang="tr-TR" dirty="0" err="1">
                <a:solidFill>
                  <a:srgbClr val="000000"/>
                </a:solidFill>
                <a:latin typeface="Consolas" panose="020B0609020204030204" pitchFamily="49" charset="0"/>
              </a:rPr>
              <a:t>stp_OgrenciBilgi</a:t>
            </a:r>
            <a:r>
              <a:rPr lang="tr-TR" dirty="0">
                <a:solidFill>
                  <a:srgbClr val="000000"/>
                </a:solidFill>
                <a:latin typeface="Consolas" panose="020B0609020204030204" pitchFamily="49" charset="0"/>
              </a:rPr>
              <a:t> </a:t>
            </a:r>
          </a:p>
          <a:p>
            <a:r>
              <a:rPr lang="tr-TR" sz="2400" b="0" i="0" dirty="0">
                <a:solidFill>
                  <a:srgbClr val="000000"/>
                </a:solidFill>
                <a:effectLst/>
                <a:latin typeface="Arial" panose="020B0604020202020204" pitchFamily="34" charset="0"/>
                <a:cs typeface="Arial" panose="020B0604020202020204" pitchFamily="34" charset="0"/>
              </a:rPr>
              <a:t>şeklinde yazım olmaz</a:t>
            </a:r>
          </a:p>
          <a:p>
            <a:r>
              <a:rPr lang="tr-TR" sz="2400" dirty="0"/>
              <a:t/>
            </a:r>
            <a:br>
              <a:rPr lang="tr-TR" sz="2400" dirty="0"/>
            </a:br>
            <a:endParaRPr lang="tr-TR" sz="2400" dirty="0">
              <a:solidFill>
                <a:srgbClr val="4B4B4B"/>
              </a:solidFill>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3759202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144459" cy="4814138"/>
          </a:xfrm>
          <a:prstGeom prst="rect">
            <a:avLst/>
          </a:prstGeom>
        </p:spPr>
        <p:txBody>
          <a:bodyPr vert="horz" wrap="square" lIns="0" tIns="12700" rIns="0" bIns="0" rtlCol="0">
            <a:spAutoFit/>
          </a:bodyPr>
          <a:lstStyle/>
          <a:p>
            <a:pPr algn="just"/>
            <a:r>
              <a:rPr lang="tr-TR" sz="2400" b="0" i="0" dirty="0">
                <a:solidFill>
                  <a:srgbClr val="000000"/>
                </a:solidFill>
                <a:effectLst/>
                <a:latin typeface="Arial" panose="020B0604020202020204" pitchFamily="34" charset="0"/>
                <a:cs typeface="Arial" panose="020B0604020202020204" pitchFamily="34" charset="0"/>
              </a:rPr>
              <a:t>Yordam parametresine varsayılan değer verme</a:t>
            </a:r>
          </a:p>
          <a:p>
            <a:pPr algn="just"/>
            <a:r>
              <a:rPr lang="tr-TR" sz="2400" dirty="0" smtClean="0">
                <a:solidFill>
                  <a:srgbClr val="0000FF"/>
                </a:solidFill>
                <a:latin typeface="Consolas" panose="020B0609020204030204" pitchFamily="49" charset="0"/>
              </a:rPr>
              <a:t>CREATE</a:t>
            </a:r>
            <a:r>
              <a:rPr lang="tr-TR" dirty="0" smtClean="0">
                <a:solidFill>
                  <a:srgbClr val="0000FF"/>
                </a:solidFill>
                <a:latin typeface="Consolas" panose="020B0609020204030204" pitchFamily="49" charset="0"/>
              </a:rPr>
              <a:t> </a:t>
            </a:r>
            <a:r>
              <a:rPr lang="tr-TR" sz="2400" dirty="0">
                <a:solidFill>
                  <a:srgbClr val="0000FF"/>
                </a:solidFill>
                <a:latin typeface="Consolas" panose="020B0609020204030204" pitchFamily="49" charset="0"/>
              </a:rPr>
              <a:t>PROCEDURE</a:t>
            </a:r>
            <a:r>
              <a:rPr lang="tr-TR" dirty="0">
                <a:solidFill>
                  <a:srgbClr val="0000FF"/>
                </a:solidFill>
                <a:latin typeface="Consolas" panose="020B0609020204030204" pitchFamily="49" charset="0"/>
              </a:rPr>
              <a:t> </a:t>
            </a:r>
            <a:r>
              <a:rPr lang="tr-TR" sz="2400" dirty="0" err="1">
                <a:solidFill>
                  <a:srgbClr val="000000"/>
                </a:solidFill>
                <a:latin typeface="Consolas" panose="020B0609020204030204" pitchFamily="49" charset="0"/>
              </a:rPr>
              <a:t>stp_OgrenciBilgi</a:t>
            </a:r>
            <a:endParaRPr lang="tr-TR" sz="2400" dirty="0">
              <a:solidFill>
                <a:srgbClr val="000000"/>
              </a:solidFill>
              <a:latin typeface="Consolas" panose="020B0609020204030204" pitchFamily="49" charset="0"/>
            </a:endParaRPr>
          </a:p>
          <a:p>
            <a:pPr algn="just"/>
            <a:r>
              <a:rPr lang="tr-TR" sz="2200" i="0" dirty="0">
                <a:solidFill>
                  <a:srgbClr val="000000"/>
                </a:solidFill>
                <a:effectLst/>
                <a:latin typeface="Courier New" panose="02070309020205020404" pitchFamily="49" charset="0"/>
              </a:rPr>
              <a:t> </a:t>
            </a:r>
            <a:r>
              <a:rPr lang="tr-TR" sz="2200" i="0" dirty="0" smtClean="0">
                <a:solidFill>
                  <a:srgbClr val="000000"/>
                </a:solidFill>
                <a:effectLst/>
                <a:latin typeface="Courier New" panose="02070309020205020404" pitchFamily="49" charset="0"/>
              </a:rPr>
              <a:t>	</a:t>
            </a:r>
            <a:r>
              <a:rPr lang="tr-TR" dirty="0" smtClean="0">
                <a:solidFill>
                  <a:srgbClr val="000000"/>
                </a:solidFill>
                <a:latin typeface="Consolas" panose="020B0609020204030204" pitchFamily="49" charset="0"/>
              </a:rPr>
              <a:t>@</a:t>
            </a:r>
            <a:r>
              <a:rPr lang="tr-TR" sz="2400" dirty="0">
                <a:solidFill>
                  <a:srgbClr val="000000"/>
                </a:solidFill>
                <a:latin typeface="Consolas" panose="020B0609020204030204" pitchFamily="49" charset="0"/>
              </a:rPr>
              <a:t>ogrNo</a:t>
            </a:r>
            <a:r>
              <a:rPr lang="tr-TR"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NVARCHAR</a:t>
            </a:r>
            <a:r>
              <a:rPr lang="tr-TR" sz="2400" dirty="0">
                <a:solidFill>
                  <a:srgbClr val="000000"/>
                </a:solidFill>
                <a:latin typeface="Consolas" panose="020B0609020204030204" pitchFamily="49" charset="0"/>
              </a:rPr>
              <a:t>(10)</a:t>
            </a:r>
            <a:r>
              <a:rPr lang="tr-TR" dirty="0">
                <a:solidFill>
                  <a:srgbClr val="000000"/>
                </a:solidFill>
                <a:latin typeface="Consolas" panose="020B0609020204030204" pitchFamily="49" charset="0"/>
              </a:rPr>
              <a:t>= </a:t>
            </a:r>
            <a:r>
              <a:rPr lang="tr-TR" sz="2400" dirty="0">
                <a:solidFill>
                  <a:srgbClr val="000000"/>
                </a:solidFill>
                <a:latin typeface="Consolas" panose="020B0609020204030204" pitchFamily="49" charset="0"/>
              </a:rPr>
              <a:t>'11760101</a:t>
            </a:r>
            <a:r>
              <a:rPr lang="tr-TR" dirty="0">
                <a:solidFill>
                  <a:srgbClr val="000000"/>
                </a:solidFill>
                <a:latin typeface="Consolas" panose="020B0609020204030204" pitchFamily="49" charset="0"/>
              </a:rPr>
              <a:t>'</a:t>
            </a:r>
          </a:p>
          <a:p>
            <a:pPr algn="just"/>
            <a:r>
              <a:rPr lang="tr-TR" sz="2400" dirty="0" smtClean="0">
                <a:solidFill>
                  <a:srgbClr val="0000FF"/>
                </a:solidFill>
                <a:latin typeface="Consolas" panose="020B0609020204030204" pitchFamily="49" charset="0"/>
              </a:rPr>
              <a:t>	AS</a:t>
            </a:r>
            <a:endParaRPr lang="tr-TR" sz="2400" dirty="0">
              <a:solidFill>
                <a:srgbClr val="0000FF"/>
              </a:solidFill>
              <a:latin typeface="Consolas" panose="020B0609020204030204" pitchFamily="49" charset="0"/>
            </a:endParaRPr>
          </a:p>
          <a:p>
            <a:pPr algn="just"/>
            <a:r>
              <a:rPr lang="tr-TR" sz="2400" dirty="0" smtClean="0">
                <a:solidFill>
                  <a:srgbClr val="0000FF"/>
                </a:solidFill>
                <a:latin typeface="Consolas" panose="020B0609020204030204" pitchFamily="49" charset="0"/>
              </a:rPr>
              <a:t>	SELECT</a:t>
            </a:r>
            <a:r>
              <a:rPr lang="tr-TR" sz="2200" i="0" dirty="0" smtClean="0">
                <a:solidFill>
                  <a:srgbClr val="0000FF"/>
                </a:solidFill>
                <a:effectLst/>
                <a:latin typeface="Courier New" panose="02070309020205020404" pitchFamily="49" charset="0"/>
              </a:rPr>
              <a:t> </a:t>
            </a:r>
            <a:r>
              <a:rPr lang="tr-TR" sz="2400" dirty="0" err="1">
                <a:solidFill>
                  <a:srgbClr val="000000"/>
                </a:solidFill>
                <a:latin typeface="Consolas" panose="020B0609020204030204" pitchFamily="49" charset="0"/>
              </a:rPr>
              <a:t>ogrNo</a:t>
            </a:r>
            <a:r>
              <a:rPr lang="tr-TR" sz="2200" i="0" dirty="0" err="1">
                <a:solidFill>
                  <a:srgbClr val="808080"/>
                </a:solidFill>
                <a:effectLst/>
                <a:latin typeface="Courier New" panose="02070309020205020404" pitchFamily="49" charset="0"/>
              </a:rPr>
              <a:t>,</a:t>
            </a:r>
            <a:r>
              <a:rPr lang="tr-TR" sz="2400" dirty="0" err="1">
                <a:solidFill>
                  <a:srgbClr val="000000"/>
                </a:solidFill>
                <a:latin typeface="Consolas" panose="020B0609020204030204" pitchFamily="49" charset="0"/>
              </a:rPr>
              <a:t>ad</a:t>
            </a:r>
            <a:r>
              <a:rPr lang="tr-TR" sz="2200" i="0" dirty="0" err="1">
                <a:solidFill>
                  <a:srgbClr val="808080"/>
                </a:solidFill>
                <a:effectLst/>
                <a:latin typeface="Courier New" panose="02070309020205020404" pitchFamily="49" charset="0"/>
              </a:rPr>
              <a:t>,</a:t>
            </a:r>
            <a:r>
              <a:rPr lang="tr-TR" sz="2400" dirty="0" err="1">
                <a:solidFill>
                  <a:srgbClr val="000000"/>
                </a:solidFill>
                <a:latin typeface="Consolas" panose="020B0609020204030204" pitchFamily="49" charset="0"/>
              </a:rPr>
              <a:t>soyad</a:t>
            </a:r>
            <a:r>
              <a:rPr lang="tr-TR" sz="2200" i="0" dirty="0">
                <a:solidFill>
                  <a:srgbClr val="000000"/>
                </a:solidFill>
                <a:effectLst/>
                <a:latin typeface="Courier New" panose="02070309020205020404" pitchFamily="49" charset="0"/>
              </a:rPr>
              <a:t> </a:t>
            </a:r>
            <a:r>
              <a:rPr lang="tr-TR" sz="2400" dirty="0">
                <a:solidFill>
                  <a:srgbClr val="0000FF"/>
                </a:solidFill>
                <a:latin typeface="Consolas" panose="020B0609020204030204" pitchFamily="49" charset="0"/>
              </a:rPr>
              <a:t>FROM</a:t>
            </a:r>
            <a:r>
              <a:rPr lang="tr-TR" sz="2200" i="0" dirty="0">
                <a:solidFill>
                  <a:srgbClr val="0000FF"/>
                </a:solidFill>
                <a:effectLst/>
                <a:latin typeface="Courier New" panose="02070309020205020404" pitchFamily="49" charset="0"/>
              </a:rPr>
              <a:t> </a:t>
            </a:r>
            <a:r>
              <a:rPr lang="tr-TR" sz="2400" dirty="0" err="1">
                <a:solidFill>
                  <a:srgbClr val="000000"/>
                </a:solidFill>
                <a:latin typeface="Consolas" panose="020B0609020204030204" pitchFamily="49" charset="0"/>
              </a:rPr>
              <a:t>dbo</a:t>
            </a:r>
            <a:r>
              <a:rPr lang="tr-TR" sz="2200" i="0" dirty="0" err="1">
                <a:solidFill>
                  <a:srgbClr val="808080"/>
                </a:solidFill>
                <a:effectLst/>
                <a:latin typeface="Courier New" panose="02070309020205020404" pitchFamily="49" charset="0"/>
              </a:rPr>
              <a:t>.</a:t>
            </a:r>
            <a:r>
              <a:rPr lang="tr-TR" sz="2400" dirty="0" err="1">
                <a:solidFill>
                  <a:srgbClr val="000000"/>
                </a:solidFill>
                <a:latin typeface="Consolas" panose="020B0609020204030204" pitchFamily="49" charset="0"/>
              </a:rPr>
              <a:t>Ogrenci</a:t>
            </a:r>
            <a:r>
              <a:rPr lang="tr-TR" sz="2200" i="0" dirty="0">
                <a:solidFill>
                  <a:srgbClr val="000000"/>
                </a:solidFill>
                <a:effectLst/>
                <a:latin typeface="Courier New" panose="02070309020205020404" pitchFamily="49" charset="0"/>
              </a:rPr>
              <a:t> </a:t>
            </a:r>
          </a:p>
          <a:p>
            <a:pPr algn="just"/>
            <a:r>
              <a:rPr lang="tr-TR" sz="2400" dirty="0" smtClean="0">
                <a:solidFill>
                  <a:srgbClr val="0000FF"/>
                </a:solidFill>
                <a:latin typeface="Consolas" panose="020B0609020204030204" pitchFamily="49" charset="0"/>
              </a:rPr>
              <a:t>	WHERE</a:t>
            </a:r>
            <a:r>
              <a:rPr lang="tr-TR" sz="2200" i="0" dirty="0" smtClean="0">
                <a:solidFill>
                  <a:srgbClr val="0000FF"/>
                </a:solidFill>
                <a:effectLst/>
                <a:latin typeface="Courier New" panose="02070309020205020404" pitchFamily="49" charset="0"/>
              </a:rPr>
              <a:t> </a:t>
            </a:r>
            <a:r>
              <a:rPr lang="tr-TR" sz="2400" dirty="0" err="1">
                <a:solidFill>
                  <a:srgbClr val="000000"/>
                </a:solidFill>
                <a:latin typeface="Consolas" panose="020B0609020204030204" pitchFamily="49" charset="0"/>
              </a:rPr>
              <a:t>ogrNo</a:t>
            </a:r>
            <a:r>
              <a:rPr lang="tr-TR" sz="2200" i="0" dirty="0">
                <a:solidFill>
                  <a:srgbClr val="000000"/>
                </a:solidFill>
                <a:effectLst/>
                <a:latin typeface="Courier New" panose="02070309020205020404" pitchFamily="49" charset="0"/>
              </a:rPr>
              <a:t> </a:t>
            </a:r>
            <a:r>
              <a:rPr lang="tr-TR" sz="2200" i="0" dirty="0">
                <a:solidFill>
                  <a:srgbClr val="808080"/>
                </a:solidFill>
                <a:effectLst/>
                <a:latin typeface="Courier New" panose="02070309020205020404" pitchFamily="49" charset="0"/>
              </a:rPr>
              <a:t>= </a:t>
            </a:r>
            <a:r>
              <a:rPr lang="tr-TR" sz="2400" dirty="0">
                <a:solidFill>
                  <a:srgbClr val="000000"/>
                </a:solidFill>
                <a:latin typeface="Consolas" panose="020B0609020204030204" pitchFamily="49" charset="0"/>
              </a:rPr>
              <a:t>@ogrNo</a:t>
            </a:r>
          </a:p>
          <a:p>
            <a:pPr algn="just"/>
            <a:r>
              <a:rPr lang="tr-TR" sz="2400" dirty="0" smtClean="0">
                <a:solidFill>
                  <a:srgbClr val="0000FF"/>
                </a:solidFill>
                <a:latin typeface="Consolas" panose="020B0609020204030204" pitchFamily="49" charset="0"/>
              </a:rPr>
              <a:t>	EXEC</a:t>
            </a:r>
            <a:r>
              <a:rPr lang="tr-TR" sz="2200" i="0" dirty="0" smtClean="0">
                <a:solidFill>
                  <a:srgbClr val="0000FF"/>
                </a:solidFill>
                <a:effectLst/>
                <a:latin typeface="Courier New" panose="02070309020205020404" pitchFamily="49" charset="0"/>
              </a:rPr>
              <a:t> </a:t>
            </a:r>
            <a:r>
              <a:rPr lang="tr-TR" sz="2400" dirty="0" err="1" smtClean="0">
                <a:solidFill>
                  <a:srgbClr val="000000"/>
                </a:solidFill>
                <a:latin typeface="Consolas" panose="020B0609020204030204" pitchFamily="49" charset="0"/>
              </a:rPr>
              <a:t>stp</a:t>
            </a:r>
            <a:r>
              <a:rPr lang="tr-TR" sz="2200" i="0" dirty="0" err="1" smtClean="0">
                <a:solidFill>
                  <a:srgbClr val="000000"/>
                </a:solidFill>
                <a:effectLst/>
                <a:latin typeface="Courier New" panose="02070309020205020404" pitchFamily="49" charset="0"/>
              </a:rPr>
              <a:t>_</a:t>
            </a:r>
            <a:r>
              <a:rPr lang="tr-TR" sz="2400" dirty="0" err="1" smtClean="0">
                <a:solidFill>
                  <a:srgbClr val="000000"/>
                </a:solidFill>
                <a:latin typeface="Consolas" panose="020B0609020204030204" pitchFamily="49" charset="0"/>
              </a:rPr>
              <a:t>OgrenciBilgi</a:t>
            </a:r>
            <a:r>
              <a:rPr lang="tr-TR" sz="2200" i="0" dirty="0" smtClean="0">
                <a:solidFill>
                  <a:srgbClr val="000000"/>
                </a:solidFill>
                <a:effectLst/>
                <a:latin typeface="Courier New" panose="02070309020205020404" pitchFamily="49" charset="0"/>
              </a:rPr>
              <a:t> </a:t>
            </a:r>
            <a:r>
              <a:rPr lang="tr-TR" sz="2400" dirty="0">
                <a:solidFill>
                  <a:srgbClr val="FF0000"/>
                </a:solidFill>
                <a:latin typeface="Consolas" panose="020B0609020204030204" pitchFamily="49" charset="0"/>
              </a:rPr>
              <a:t>'11760102</a:t>
            </a:r>
            <a:r>
              <a:rPr lang="tr-TR" sz="2400" b="0" i="0" dirty="0">
                <a:solidFill>
                  <a:srgbClr val="FF0000"/>
                </a:solidFill>
                <a:effectLst/>
                <a:latin typeface="Courier New" panose="02070309020205020404" pitchFamily="49" charset="0"/>
              </a:rPr>
              <a:t>’ </a:t>
            </a:r>
            <a:endParaRPr lang="tr-TR" sz="3200" dirty="0">
              <a:solidFill>
                <a:srgbClr val="000000"/>
              </a:solidFill>
              <a:latin typeface="Times New Roman" panose="02020603050405020304" pitchFamily="18" charset="0"/>
            </a:endParaRPr>
          </a:p>
          <a:p>
            <a:pPr algn="just"/>
            <a:r>
              <a:rPr lang="tr-TR" sz="2400" b="0" i="0" dirty="0">
                <a:solidFill>
                  <a:srgbClr val="000000"/>
                </a:solidFill>
                <a:effectLst/>
                <a:latin typeface="Times New Roman" panose="02020603050405020304" pitchFamily="18" charset="0"/>
              </a:rPr>
              <a:t>yordam çalıştırıldığında </a:t>
            </a:r>
            <a:r>
              <a:rPr lang="tr-TR" sz="2400" dirty="0">
                <a:solidFill>
                  <a:srgbClr val="FF0000"/>
                </a:solidFill>
                <a:latin typeface="Consolas" panose="020B0609020204030204" pitchFamily="49" charset="0"/>
              </a:rPr>
              <a:t>'11760102</a:t>
            </a:r>
            <a:r>
              <a:rPr lang="tr-TR" sz="2400" b="0" i="0" dirty="0">
                <a:solidFill>
                  <a:srgbClr val="FF0000"/>
                </a:solidFill>
                <a:effectLst/>
                <a:latin typeface="Courier New" panose="02070309020205020404" pitchFamily="49" charset="0"/>
              </a:rPr>
              <a:t>' </a:t>
            </a:r>
            <a:r>
              <a:rPr lang="tr-TR" sz="2400" b="0" i="0" dirty="0" err="1">
                <a:solidFill>
                  <a:srgbClr val="000000"/>
                </a:solidFill>
                <a:effectLst/>
                <a:latin typeface="Times New Roman" panose="02020603050405020304" pitchFamily="18" charset="0"/>
              </a:rPr>
              <a:t>nolu</a:t>
            </a:r>
            <a:r>
              <a:rPr lang="tr-TR" sz="2400" b="0" i="0" dirty="0">
                <a:solidFill>
                  <a:srgbClr val="000000"/>
                </a:solidFill>
                <a:effectLst/>
                <a:latin typeface="Times New Roman" panose="02020603050405020304" pitchFamily="18" charset="0"/>
              </a:rPr>
              <a:t> öğrenci bilgileri ekrana getirilir.</a:t>
            </a:r>
          </a:p>
          <a:p>
            <a:pPr algn="just"/>
            <a:r>
              <a:rPr lang="tr-TR" sz="2400" dirty="0" smtClean="0">
                <a:solidFill>
                  <a:srgbClr val="0000FF"/>
                </a:solidFill>
                <a:latin typeface="Consolas" panose="020B0609020204030204" pitchFamily="49" charset="0"/>
              </a:rPr>
              <a:t>	EXEC</a:t>
            </a:r>
            <a:r>
              <a:rPr lang="tr-TR" sz="2400" b="0" i="0" dirty="0" smtClean="0">
                <a:solidFill>
                  <a:srgbClr val="0000FF"/>
                </a:solidFill>
                <a:effectLst/>
                <a:latin typeface="Courier New" panose="02070309020205020404" pitchFamily="49" charset="0"/>
              </a:rPr>
              <a:t> </a:t>
            </a:r>
            <a:r>
              <a:rPr lang="tr-TR" sz="2400" dirty="0" err="1">
                <a:solidFill>
                  <a:srgbClr val="000000"/>
                </a:solidFill>
                <a:latin typeface="Consolas" panose="020B0609020204030204" pitchFamily="49" charset="0"/>
              </a:rPr>
              <a:t>stp</a:t>
            </a:r>
            <a:r>
              <a:rPr lang="tr-TR" sz="2400" b="0" i="0" dirty="0" err="1">
                <a:solidFill>
                  <a:srgbClr val="000000"/>
                </a:solidFill>
                <a:effectLst/>
                <a:latin typeface="Courier New" panose="02070309020205020404" pitchFamily="49" charset="0"/>
              </a:rPr>
              <a:t>_</a:t>
            </a:r>
            <a:r>
              <a:rPr lang="tr-TR" sz="2400" dirty="0" err="1">
                <a:solidFill>
                  <a:srgbClr val="000000"/>
                </a:solidFill>
                <a:latin typeface="Consolas" panose="020B0609020204030204" pitchFamily="49" charset="0"/>
              </a:rPr>
              <a:t>OgrenciBilgi</a:t>
            </a:r>
            <a:r>
              <a:rPr lang="tr-TR" sz="2400" b="0" i="0" dirty="0">
                <a:solidFill>
                  <a:srgbClr val="000000"/>
                </a:solidFill>
                <a:effectLst/>
                <a:latin typeface="Courier New" panose="02070309020205020404" pitchFamily="49" charset="0"/>
              </a:rPr>
              <a:t> </a:t>
            </a:r>
          </a:p>
          <a:p>
            <a:pPr algn="just"/>
            <a:r>
              <a:rPr lang="tr-TR" sz="2400" dirty="0">
                <a:solidFill>
                  <a:srgbClr val="000000"/>
                </a:solidFill>
                <a:latin typeface="Times New Roman" panose="02020603050405020304" pitchFamily="18" charset="0"/>
              </a:rPr>
              <a:t>Y</a:t>
            </a:r>
            <a:r>
              <a:rPr lang="tr-TR" sz="2400" b="0" i="0" dirty="0">
                <a:solidFill>
                  <a:srgbClr val="000000"/>
                </a:solidFill>
                <a:effectLst/>
                <a:latin typeface="Times New Roman" panose="02020603050405020304" pitchFamily="18" charset="0"/>
              </a:rPr>
              <a:t>ordam çalıştırıldığında parametre değeri gönderilmediği için </a:t>
            </a:r>
            <a:r>
              <a:rPr lang="tr-TR" sz="2400" dirty="0">
                <a:solidFill>
                  <a:srgbClr val="FF0000"/>
                </a:solidFill>
                <a:latin typeface="Consolas" panose="020B0609020204030204" pitchFamily="49" charset="0"/>
              </a:rPr>
              <a:t>'11760101'</a:t>
            </a:r>
            <a:r>
              <a:rPr lang="tr-TR" sz="2400" b="0" i="0" dirty="0">
                <a:solidFill>
                  <a:srgbClr val="FF0000"/>
                </a:solidFill>
                <a:effectLst/>
                <a:latin typeface="Courier New" panose="02070309020205020404" pitchFamily="49" charset="0"/>
              </a:rPr>
              <a:t> </a:t>
            </a:r>
            <a:r>
              <a:rPr lang="tr-TR" sz="2400" b="0" i="0" dirty="0" err="1">
                <a:solidFill>
                  <a:srgbClr val="000000"/>
                </a:solidFill>
                <a:effectLst/>
                <a:latin typeface="Times New Roman" panose="02020603050405020304" pitchFamily="18" charset="0"/>
              </a:rPr>
              <a:t>nolu</a:t>
            </a:r>
            <a:r>
              <a:rPr lang="tr-TR" sz="2400" b="0" i="0" dirty="0">
                <a:solidFill>
                  <a:srgbClr val="000000"/>
                </a:solidFill>
                <a:effectLst/>
                <a:latin typeface="Times New Roman" panose="02020603050405020304" pitchFamily="18" charset="0"/>
              </a:rPr>
              <a:t> öğrenci bilgileri ekrana getirilir</a:t>
            </a:r>
            <a:r>
              <a:rPr lang="tr-TR" sz="2400" dirty="0"/>
              <a:t> </a:t>
            </a:r>
            <a:br>
              <a:rPr lang="tr-TR" sz="2400" dirty="0"/>
            </a:br>
            <a:endParaRPr lang="tr-TR" sz="2400" dirty="0">
              <a:solidFill>
                <a:srgbClr val="4B4B4B"/>
              </a:solidFill>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224400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752129"/>
          </a:xfrm>
          <a:prstGeom prst="rect">
            <a:avLst/>
          </a:prstGeom>
        </p:spPr>
        <p:txBody>
          <a:bodyPr vert="horz" wrap="square" lIns="0" tIns="13335" rIns="0" bIns="0" rtlCol="0">
            <a:spAutoFit/>
          </a:bodyPr>
          <a:lstStyle/>
          <a:p>
            <a:pPr marL="12700">
              <a:lnSpc>
                <a:spcPct val="100000"/>
              </a:lnSpc>
              <a:spcBef>
                <a:spcPts val="105"/>
              </a:spcBef>
            </a:pPr>
            <a:r>
              <a:rPr lang="tr-TR" sz="4800" dirty="0" err="1">
                <a:solidFill>
                  <a:schemeClr val="tx1">
                    <a:lumMod val="95000"/>
                    <a:lumOff val="5000"/>
                  </a:schemeClr>
                </a:solidFill>
              </a:rPr>
              <a:t>Transaction</a:t>
            </a:r>
            <a:endParaRPr sz="4800" dirty="0">
              <a:solidFill>
                <a:schemeClr val="tx1">
                  <a:lumMod val="95000"/>
                  <a:lumOff val="5000"/>
                </a:schemeClr>
              </a:solidFill>
            </a:endParaRPr>
          </a:p>
        </p:txBody>
      </p:sp>
      <p:sp>
        <p:nvSpPr>
          <p:cNvPr id="3" name="object 3"/>
          <p:cNvSpPr txBox="1"/>
          <p:nvPr/>
        </p:nvSpPr>
        <p:spPr>
          <a:xfrm>
            <a:off x="605195" y="1426473"/>
            <a:ext cx="7854950" cy="3375283"/>
          </a:xfrm>
          <a:prstGeom prst="rect">
            <a:avLst/>
          </a:prstGeom>
        </p:spPr>
        <p:txBody>
          <a:bodyPr vert="horz" wrap="square" lIns="0" tIns="12700" rIns="0" bIns="0" rtlCol="0">
            <a:spAutoFit/>
          </a:bodyPr>
          <a:lstStyle/>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Bir </a:t>
            </a:r>
            <a:r>
              <a:rPr lang="tr-TR" sz="2400" dirty="0" err="1">
                <a:solidFill>
                  <a:srgbClr val="4B4B4B"/>
                </a:solidFill>
                <a:latin typeface="Arial"/>
                <a:cs typeface="Arial"/>
              </a:rPr>
              <a:t>transaction</a:t>
            </a:r>
            <a:r>
              <a:rPr lang="tr-TR" sz="2400" dirty="0">
                <a:solidFill>
                  <a:srgbClr val="4B4B4B"/>
                </a:solidFill>
                <a:latin typeface="Arial"/>
                <a:cs typeface="Arial"/>
              </a:rPr>
              <a:t> bir veya daha fazla SQL ifadesinden meydana gelen tek bir işlemdir. SQL ifadelerinin tamamı bir bütün olarak düşünülür ve daha küçük İş parçalarına ayrılamaz. </a:t>
            </a:r>
          </a:p>
          <a:p>
            <a:pPr marL="354965" marR="5080" indent="-342900" algn="just">
              <a:lnSpc>
                <a:spcPct val="100000"/>
              </a:lnSpc>
              <a:spcBef>
                <a:spcPts val="100"/>
              </a:spcBef>
              <a:buChar char="•"/>
              <a:tabLst>
                <a:tab pos="354965" algn="l"/>
                <a:tab pos="355600" algn="l"/>
              </a:tabLst>
            </a:pPr>
            <a:endParaRPr lang="tr-TR" sz="2400" dirty="0">
              <a:solidFill>
                <a:srgbClr val="4B4B4B"/>
              </a:solidFill>
              <a:latin typeface="Arial"/>
              <a:cs typeface="Arial"/>
            </a:endParaRPr>
          </a:p>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Özellikle ardı ardına gelen ve birbiriyle bağımlı birden fazla işlemin tek bir İşlem olarak kullanılmasını sağlar.</a:t>
            </a:r>
          </a:p>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Bir </a:t>
            </a:r>
            <a:r>
              <a:rPr lang="tr-TR" sz="2400" dirty="0" err="1">
                <a:solidFill>
                  <a:srgbClr val="4B4B4B"/>
                </a:solidFill>
                <a:latin typeface="Arial"/>
                <a:cs typeface="Arial"/>
              </a:rPr>
              <a:t>transaction</a:t>
            </a:r>
            <a:r>
              <a:rPr lang="tr-TR" sz="2400" dirty="0">
                <a:solidFill>
                  <a:srgbClr val="4B4B4B"/>
                </a:solidFill>
                <a:latin typeface="Arial"/>
                <a:cs typeface="Arial"/>
              </a:rPr>
              <a:t> içerdiği SQL ifadelerini tamamını veya hiçbirini gerçekleştirir. </a:t>
            </a: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144459" cy="4444807"/>
          </a:xfrm>
          <a:prstGeom prst="rect">
            <a:avLst/>
          </a:prstGeom>
        </p:spPr>
        <p:txBody>
          <a:bodyPr vert="horz" wrap="square" lIns="0" tIns="12700" rIns="0" bIns="0" rtlCol="0">
            <a:spAutoFit/>
          </a:bodyPr>
          <a:lstStyle/>
          <a:p>
            <a:r>
              <a:rPr lang="tr-TR" sz="2400" b="1" i="0" dirty="0">
                <a:solidFill>
                  <a:srgbClr val="000000"/>
                </a:solidFill>
                <a:effectLst/>
                <a:latin typeface="Calibri" panose="020F0502020204030204" pitchFamily="34" charset="0"/>
              </a:rPr>
              <a:t>Veri Giriş Örneği</a:t>
            </a:r>
          </a:p>
          <a:p>
            <a:r>
              <a:rPr lang="tr-TR" sz="2400" b="0" i="0" dirty="0">
                <a:solidFill>
                  <a:srgbClr val="0000FF"/>
                </a:solidFill>
                <a:effectLst/>
                <a:latin typeface="Courier New" panose="02070309020205020404" pitchFamily="49" charset="0"/>
              </a:rPr>
              <a:t>CREATE PROCEDURE </a:t>
            </a:r>
            <a:r>
              <a:rPr lang="tr-TR" sz="2400" b="0" i="0" dirty="0" err="1">
                <a:solidFill>
                  <a:srgbClr val="000000"/>
                </a:solidFill>
                <a:effectLst/>
                <a:latin typeface="Courier New" panose="02070309020205020404" pitchFamily="49" charset="0"/>
              </a:rPr>
              <a:t>stp_tbl_ogrenciVeriGir</a:t>
            </a:r>
            <a:endParaRPr lang="tr-TR" sz="2400" b="0" i="0" dirty="0">
              <a:solidFill>
                <a:srgbClr val="000000"/>
              </a:solidFill>
              <a:effectLst/>
              <a:latin typeface="Courier New" panose="02070309020205020404" pitchFamily="49" charset="0"/>
            </a:endParaRPr>
          </a:p>
          <a:p>
            <a:r>
              <a:rPr lang="tr-TR" sz="2400" b="0" i="0" dirty="0">
                <a:solidFill>
                  <a:srgbClr val="808080"/>
                </a:solidFill>
                <a:effectLst/>
                <a:latin typeface="Courier New" panose="02070309020205020404" pitchFamily="49" charset="0"/>
              </a:rPr>
              <a:t>( </a:t>
            </a:r>
          </a:p>
          <a:p>
            <a:r>
              <a:rPr lang="tr-TR" sz="2400" b="0" i="0" dirty="0">
                <a:solidFill>
                  <a:srgbClr val="000000"/>
                </a:solidFill>
                <a:effectLst/>
                <a:latin typeface="Courier New" panose="02070309020205020404" pitchFamily="49" charset="0"/>
              </a:rPr>
              <a:t>@ogrNo </a:t>
            </a:r>
            <a:r>
              <a:rPr lang="tr-TR" sz="2400" b="0" i="0" dirty="0">
                <a:solidFill>
                  <a:srgbClr val="0000FF"/>
                </a:solidFill>
                <a:effectLst/>
                <a:latin typeface="Courier New" panose="02070309020205020404" pitchFamily="49" charset="0"/>
              </a:rPr>
              <a:t>NVARCHAR</a:t>
            </a:r>
            <a:r>
              <a:rPr lang="tr-TR" sz="2400" b="0" i="0" dirty="0">
                <a:solidFill>
                  <a:srgbClr val="808080"/>
                </a:solidFill>
                <a:effectLst/>
                <a:latin typeface="Courier New" panose="02070309020205020404" pitchFamily="49" charset="0"/>
              </a:rPr>
              <a:t>(</a:t>
            </a:r>
            <a:r>
              <a:rPr lang="tr-TR" sz="2400" b="0" i="0" dirty="0">
                <a:solidFill>
                  <a:srgbClr val="000000"/>
                </a:solidFill>
                <a:effectLst/>
                <a:latin typeface="Courier New" panose="02070309020205020404" pitchFamily="49" charset="0"/>
              </a:rPr>
              <a:t>10</a:t>
            </a:r>
            <a:r>
              <a:rPr lang="tr-TR" sz="2400" b="0" i="0" dirty="0">
                <a:solidFill>
                  <a:srgbClr val="808080"/>
                </a:solidFill>
                <a:effectLst/>
                <a:latin typeface="Courier New" panose="02070309020205020404" pitchFamily="49" charset="0"/>
              </a:rPr>
              <a:t>) ,</a:t>
            </a:r>
          </a:p>
          <a:p>
            <a:r>
              <a:rPr lang="tr-TR" sz="2400" b="0" i="0" dirty="0">
                <a:solidFill>
                  <a:srgbClr val="000000"/>
                </a:solidFill>
                <a:effectLst/>
                <a:latin typeface="Courier New" panose="02070309020205020404" pitchFamily="49" charset="0"/>
              </a:rPr>
              <a:t>@tcNo </a:t>
            </a:r>
            <a:r>
              <a:rPr lang="tr-TR" sz="2400" b="0" i="0" dirty="0">
                <a:solidFill>
                  <a:srgbClr val="0000FF"/>
                </a:solidFill>
                <a:effectLst/>
                <a:latin typeface="Courier New" panose="02070309020205020404" pitchFamily="49" charset="0"/>
              </a:rPr>
              <a:t>DECIMAL</a:t>
            </a:r>
            <a:r>
              <a:rPr lang="tr-TR" sz="2400" b="0" i="0" dirty="0">
                <a:solidFill>
                  <a:srgbClr val="808080"/>
                </a:solidFill>
                <a:effectLst/>
                <a:latin typeface="Courier New" panose="02070309020205020404" pitchFamily="49" charset="0"/>
              </a:rPr>
              <a:t>(</a:t>
            </a:r>
            <a:r>
              <a:rPr lang="tr-TR" sz="2400" b="0" i="0" dirty="0">
                <a:solidFill>
                  <a:srgbClr val="000000"/>
                </a:solidFill>
                <a:effectLst/>
                <a:latin typeface="Courier New" panose="02070309020205020404" pitchFamily="49" charset="0"/>
              </a:rPr>
              <a:t>11</a:t>
            </a:r>
            <a:r>
              <a:rPr lang="tr-TR" sz="2400" b="0" i="0" dirty="0">
                <a:solidFill>
                  <a:srgbClr val="808080"/>
                </a:solidFill>
                <a:effectLst/>
                <a:latin typeface="Courier New" panose="02070309020205020404" pitchFamily="49" charset="0"/>
              </a:rPr>
              <a:t>), </a:t>
            </a:r>
          </a:p>
          <a:p>
            <a:r>
              <a:rPr lang="tr-TR" sz="2400" b="0" i="0" dirty="0">
                <a:solidFill>
                  <a:srgbClr val="000000"/>
                </a:solidFill>
                <a:effectLst/>
                <a:latin typeface="Courier New" panose="02070309020205020404" pitchFamily="49" charset="0"/>
              </a:rPr>
              <a:t>@ad </a:t>
            </a:r>
            <a:r>
              <a:rPr lang="tr-TR" sz="2400" b="0" i="0" dirty="0">
                <a:solidFill>
                  <a:srgbClr val="0000FF"/>
                </a:solidFill>
                <a:effectLst/>
                <a:latin typeface="Courier New" panose="02070309020205020404" pitchFamily="49" charset="0"/>
              </a:rPr>
              <a:t>NVARCHAR</a:t>
            </a:r>
            <a:r>
              <a:rPr lang="tr-TR" sz="2400" b="0" i="0" dirty="0">
                <a:solidFill>
                  <a:srgbClr val="808080"/>
                </a:solidFill>
                <a:effectLst/>
                <a:latin typeface="Courier New" panose="02070309020205020404" pitchFamily="49" charset="0"/>
              </a:rPr>
              <a:t>(</a:t>
            </a:r>
            <a:r>
              <a:rPr lang="tr-TR" sz="2400" b="0" i="0" dirty="0">
                <a:solidFill>
                  <a:srgbClr val="000000"/>
                </a:solidFill>
                <a:effectLst/>
                <a:latin typeface="Courier New" panose="02070309020205020404" pitchFamily="49" charset="0"/>
              </a:rPr>
              <a:t>100</a:t>
            </a:r>
            <a:r>
              <a:rPr lang="tr-TR" sz="2400" b="0" i="0" dirty="0">
                <a:solidFill>
                  <a:srgbClr val="808080"/>
                </a:solidFill>
                <a:effectLst/>
                <a:latin typeface="Courier New" panose="02070309020205020404" pitchFamily="49" charset="0"/>
              </a:rPr>
              <a:t>), </a:t>
            </a:r>
          </a:p>
          <a:p>
            <a:r>
              <a:rPr lang="tr-TR" sz="2400" b="0" i="0" dirty="0">
                <a:solidFill>
                  <a:srgbClr val="000000"/>
                </a:solidFill>
                <a:effectLst/>
                <a:latin typeface="Courier New" panose="02070309020205020404" pitchFamily="49" charset="0"/>
              </a:rPr>
              <a:t>@soyad </a:t>
            </a:r>
            <a:r>
              <a:rPr lang="tr-TR" sz="2400" b="0" i="0" dirty="0">
                <a:solidFill>
                  <a:srgbClr val="0000FF"/>
                </a:solidFill>
                <a:effectLst/>
                <a:latin typeface="Courier New" panose="02070309020205020404" pitchFamily="49" charset="0"/>
              </a:rPr>
              <a:t>NVARCHAR</a:t>
            </a:r>
            <a:r>
              <a:rPr lang="tr-TR" sz="2400" b="0" i="0" dirty="0">
                <a:solidFill>
                  <a:srgbClr val="808080"/>
                </a:solidFill>
                <a:effectLst/>
                <a:latin typeface="Courier New" panose="02070309020205020404" pitchFamily="49" charset="0"/>
              </a:rPr>
              <a:t>(</a:t>
            </a:r>
            <a:r>
              <a:rPr lang="tr-TR" sz="2400" b="0" i="0" dirty="0">
                <a:solidFill>
                  <a:srgbClr val="000000"/>
                </a:solidFill>
                <a:effectLst/>
                <a:latin typeface="Courier New" panose="02070309020205020404" pitchFamily="49" charset="0"/>
              </a:rPr>
              <a:t>100</a:t>
            </a:r>
            <a:r>
              <a:rPr lang="tr-TR" sz="2400" b="0" i="0" dirty="0">
                <a:solidFill>
                  <a:srgbClr val="808080"/>
                </a:solidFill>
                <a:effectLst/>
                <a:latin typeface="Courier New" panose="02070309020205020404" pitchFamily="49" charset="0"/>
              </a:rPr>
              <a:t>), </a:t>
            </a:r>
          </a:p>
          <a:p>
            <a:r>
              <a:rPr lang="tr-TR" sz="2400" b="0" i="0" dirty="0">
                <a:solidFill>
                  <a:srgbClr val="000000"/>
                </a:solidFill>
                <a:effectLst/>
                <a:latin typeface="Courier New" panose="02070309020205020404" pitchFamily="49" charset="0"/>
              </a:rPr>
              <a:t>@dogumYeri </a:t>
            </a:r>
            <a:r>
              <a:rPr lang="tr-TR" sz="2400" b="0" i="0" dirty="0">
                <a:solidFill>
                  <a:srgbClr val="0000FF"/>
                </a:solidFill>
                <a:effectLst/>
                <a:latin typeface="Courier New" panose="02070309020205020404" pitchFamily="49" charset="0"/>
              </a:rPr>
              <a:t>NVARCHAR</a:t>
            </a:r>
            <a:r>
              <a:rPr lang="tr-TR" sz="2400" b="0" i="0" dirty="0">
                <a:solidFill>
                  <a:srgbClr val="808080"/>
                </a:solidFill>
                <a:effectLst/>
                <a:latin typeface="Courier New" panose="02070309020205020404" pitchFamily="49" charset="0"/>
              </a:rPr>
              <a:t>(</a:t>
            </a:r>
            <a:r>
              <a:rPr lang="tr-TR" sz="2400" b="0" i="0" dirty="0">
                <a:solidFill>
                  <a:srgbClr val="000000"/>
                </a:solidFill>
                <a:effectLst/>
                <a:latin typeface="Courier New" panose="02070309020205020404" pitchFamily="49" charset="0"/>
              </a:rPr>
              <a:t>50</a:t>
            </a:r>
            <a:r>
              <a:rPr lang="tr-TR" sz="2400" b="0" i="0" dirty="0">
                <a:solidFill>
                  <a:srgbClr val="808080"/>
                </a:solidFill>
                <a:effectLst/>
                <a:latin typeface="Courier New" panose="02070309020205020404" pitchFamily="49" charset="0"/>
              </a:rPr>
              <a:t>), </a:t>
            </a:r>
          </a:p>
          <a:p>
            <a:r>
              <a:rPr lang="tr-TR" sz="2400" b="0" i="0" dirty="0">
                <a:solidFill>
                  <a:srgbClr val="000000"/>
                </a:solidFill>
                <a:effectLst/>
                <a:latin typeface="Courier New" panose="02070309020205020404" pitchFamily="49" charset="0"/>
              </a:rPr>
              <a:t>@bolum_id </a:t>
            </a:r>
            <a:r>
              <a:rPr lang="tr-TR" sz="2400" b="0" i="0" dirty="0">
                <a:solidFill>
                  <a:srgbClr val="0000FF"/>
                </a:solidFill>
                <a:effectLst/>
                <a:latin typeface="Courier New" panose="02070309020205020404" pitchFamily="49" charset="0"/>
              </a:rPr>
              <a:t>INT</a:t>
            </a:r>
            <a:r>
              <a:rPr lang="tr-TR" sz="2400" b="0" i="0" dirty="0">
                <a:solidFill>
                  <a:srgbClr val="808080"/>
                </a:solidFill>
                <a:effectLst/>
                <a:latin typeface="Courier New" panose="02070309020205020404" pitchFamily="49" charset="0"/>
              </a:rPr>
              <a:t>, </a:t>
            </a:r>
          </a:p>
          <a:p>
            <a:r>
              <a:rPr lang="tr-TR" sz="2400" b="0" i="0" dirty="0">
                <a:solidFill>
                  <a:srgbClr val="000000"/>
                </a:solidFill>
                <a:effectLst/>
                <a:latin typeface="Courier New" panose="02070309020205020404" pitchFamily="49" charset="0"/>
              </a:rPr>
              <a:t>@dogumTarihi </a:t>
            </a:r>
            <a:r>
              <a:rPr lang="tr-TR" sz="2400" b="0" i="0" dirty="0">
                <a:solidFill>
                  <a:srgbClr val="0000FF"/>
                </a:solidFill>
                <a:effectLst/>
                <a:latin typeface="Courier New" panose="02070309020205020404" pitchFamily="49" charset="0"/>
              </a:rPr>
              <a:t>DATETIME</a:t>
            </a:r>
            <a:r>
              <a:rPr lang="tr-TR" sz="2400" b="0" i="0" dirty="0">
                <a:solidFill>
                  <a:srgbClr val="808080"/>
                </a:solidFill>
                <a:effectLst/>
                <a:latin typeface="Courier New" panose="02070309020205020404" pitchFamily="49" charset="0"/>
              </a:rPr>
              <a:t>, </a:t>
            </a:r>
          </a:p>
          <a:p>
            <a:r>
              <a:rPr lang="tr-TR" sz="2400" b="0" i="0" dirty="0">
                <a:solidFill>
                  <a:srgbClr val="000000"/>
                </a:solidFill>
                <a:effectLst/>
                <a:latin typeface="Courier New" panose="02070309020205020404" pitchFamily="49" charset="0"/>
              </a:rPr>
              <a:t>@medeniDurum </a:t>
            </a:r>
            <a:r>
              <a:rPr lang="tr-TR" sz="2400" b="0" i="0" dirty="0">
                <a:solidFill>
                  <a:srgbClr val="0000FF"/>
                </a:solidFill>
                <a:effectLst/>
                <a:latin typeface="Courier New" panose="02070309020205020404" pitchFamily="49" charset="0"/>
              </a:rPr>
              <a:t>TINYINT</a:t>
            </a:r>
          </a:p>
          <a:p>
            <a:r>
              <a:rPr lang="tr-TR" sz="2400" dirty="0">
                <a:solidFill>
                  <a:schemeClr val="tx1">
                    <a:lumMod val="85000"/>
                    <a:lumOff val="15000"/>
                  </a:schemeClr>
                </a:solidFill>
                <a:latin typeface="Courier New" panose="02070309020205020404" pitchFamily="49" charset="0"/>
              </a:rPr>
              <a:t>)</a:t>
            </a:r>
            <a:endParaRPr lang="tr-TR" sz="2400" b="0" i="0" dirty="0">
              <a:solidFill>
                <a:schemeClr val="tx1">
                  <a:lumMod val="85000"/>
                  <a:lumOff val="15000"/>
                </a:schemeClr>
              </a:solidFill>
              <a:effectLst/>
              <a:latin typeface="Courier New" panose="02070309020205020404" pitchFamily="49" charset="0"/>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298197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19200"/>
            <a:ext cx="8144459" cy="5121915"/>
          </a:xfrm>
          <a:prstGeom prst="rect">
            <a:avLst/>
          </a:prstGeom>
        </p:spPr>
        <p:txBody>
          <a:bodyPr vert="horz" wrap="square" lIns="0" tIns="12700" rIns="0" bIns="0" rtlCol="0">
            <a:spAutoFit/>
          </a:bodyPr>
          <a:lstStyle/>
          <a:p>
            <a:r>
              <a:rPr lang="tr-TR" sz="2400" b="1" i="0" dirty="0">
                <a:solidFill>
                  <a:srgbClr val="000000"/>
                </a:solidFill>
                <a:effectLst/>
                <a:latin typeface="Calibri" panose="020F0502020204030204" pitchFamily="34" charset="0"/>
              </a:rPr>
              <a:t>Veri Giriş Örneği</a:t>
            </a:r>
          </a:p>
          <a:p>
            <a:pPr marL="450850"/>
            <a:r>
              <a:rPr lang="tr-TR" sz="2200" b="0" i="0" dirty="0">
                <a:solidFill>
                  <a:srgbClr val="0000FF"/>
                </a:solidFill>
                <a:effectLst/>
                <a:latin typeface="Consolas" panose="020B0609020204030204" pitchFamily="49" charset="0"/>
              </a:rPr>
              <a:t>AS </a:t>
            </a:r>
          </a:p>
          <a:p>
            <a:pPr marL="450850"/>
            <a:r>
              <a:rPr lang="tr-TR" sz="2200" b="0" i="0" dirty="0">
                <a:solidFill>
                  <a:srgbClr val="0000FF"/>
                </a:solidFill>
                <a:effectLst/>
                <a:latin typeface="Consolas" panose="020B0609020204030204" pitchFamily="49" charset="0"/>
              </a:rPr>
              <a:t>BEGIN</a:t>
            </a:r>
          </a:p>
          <a:p>
            <a:pPr marL="450850"/>
            <a:r>
              <a:rPr lang="tr-TR" sz="2200" b="0" i="0" dirty="0">
                <a:solidFill>
                  <a:srgbClr val="0000FF"/>
                </a:solidFill>
                <a:effectLst/>
                <a:latin typeface="Consolas" panose="020B0609020204030204" pitchFamily="49" charset="0"/>
              </a:rPr>
              <a:t>SET NOCOUNT ON</a:t>
            </a:r>
          </a:p>
          <a:p>
            <a:pPr marL="450850"/>
            <a:r>
              <a:rPr lang="tr-TR" sz="2200" b="0" i="0" dirty="0">
                <a:solidFill>
                  <a:srgbClr val="0000FF"/>
                </a:solidFill>
                <a:effectLst/>
                <a:latin typeface="Consolas" panose="020B0609020204030204" pitchFamily="49" charset="0"/>
              </a:rPr>
              <a:t>INSERT INTO </a:t>
            </a:r>
            <a:r>
              <a:rPr lang="tr-TR" sz="2200" b="0" i="0" dirty="0" err="1">
                <a:solidFill>
                  <a:srgbClr val="000000"/>
                </a:solidFill>
                <a:effectLst/>
                <a:latin typeface="Consolas" panose="020B0609020204030204" pitchFamily="49" charset="0"/>
              </a:rPr>
              <a:t>dbo</a:t>
            </a:r>
            <a:r>
              <a:rPr lang="tr-TR" sz="2200" b="0" i="0" dirty="0" err="1">
                <a:solidFill>
                  <a:srgbClr val="808080"/>
                </a:solidFill>
                <a:effectLst/>
                <a:latin typeface="Consolas" panose="020B0609020204030204" pitchFamily="49" charset="0"/>
              </a:rPr>
              <a:t>.</a:t>
            </a:r>
            <a:r>
              <a:rPr lang="tr-TR" sz="2200" b="0" i="0" dirty="0" err="1">
                <a:solidFill>
                  <a:srgbClr val="000000"/>
                </a:solidFill>
                <a:effectLst/>
                <a:latin typeface="Consolas" panose="020B0609020204030204" pitchFamily="49" charset="0"/>
              </a:rPr>
              <a:t>tbl_ogrenci</a:t>
            </a:r>
            <a:endParaRPr lang="tr-TR" sz="2200" b="0" i="0" dirty="0">
              <a:solidFill>
                <a:srgbClr val="000000"/>
              </a:solidFill>
              <a:effectLst/>
              <a:latin typeface="Consolas" panose="020B0609020204030204" pitchFamily="49" charset="0"/>
            </a:endParaRPr>
          </a:p>
          <a:p>
            <a:pPr marL="450850"/>
            <a:r>
              <a:rPr lang="tr-TR" sz="2200" b="0" i="0" dirty="0">
                <a:solidFill>
                  <a:srgbClr val="808080"/>
                </a:solidFill>
                <a:effectLst/>
                <a:latin typeface="Consolas" panose="020B0609020204030204" pitchFamily="49" charset="0"/>
              </a:rPr>
              <a:t>( </a:t>
            </a:r>
            <a:endParaRPr lang="tr-TR" sz="2200" b="0" i="0" dirty="0" smtClean="0">
              <a:solidFill>
                <a:srgbClr val="808080"/>
              </a:solidFill>
              <a:effectLst/>
              <a:latin typeface="Consolas" panose="020B0609020204030204" pitchFamily="49" charset="0"/>
            </a:endParaRPr>
          </a:p>
          <a:p>
            <a:pPr marL="450850"/>
            <a:r>
              <a:rPr lang="tr-TR" sz="2200" b="0" i="0" dirty="0" err="1" smtClean="0">
                <a:solidFill>
                  <a:srgbClr val="000000"/>
                </a:solidFill>
                <a:effectLst/>
                <a:latin typeface="Consolas" panose="020B0609020204030204" pitchFamily="49" charset="0"/>
              </a:rPr>
              <a:t>ogrNo</a:t>
            </a:r>
            <a:r>
              <a:rPr lang="tr-TR" sz="2200" b="0" i="0" dirty="0">
                <a:solidFill>
                  <a:srgbClr val="808080"/>
                </a:solidFill>
                <a:effectLst/>
                <a:latin typeface="Consolas" panose="020B0609020204030204" pitchFamily="49" charset="0"/>
              </a:rPr>
              <a:t>, </a:t>
            </a:r>
          </a:p>
          <a:p>
            <a:pPr marL="450850"/>
            <a:r>
              <a:rPr lang="tr-TR" sz="2200" b="0" i="0" dirty="0" err="1">
                <a:solidFill>
                  <a:srgbClr val="000000"/>
                </a:solidFill>
                <a:effectLst/>
                <a:latin typeface="Consolas" panose="020B0609020204030204" pitchFamily="49" charset="0"/>
              </a:rPr>
              <a:t>tcNo</a:t>
            </a:r>
            <a:r>
              <a:rPr lang="tr-TR" sz="2200" b="0" i="0" dirty="0">
                <a:solidFill>
                  <a:srgbClr val="808080"/>
                </a:solidFill>
                <a:effectLst/>
                <a:latin typeface="Consolas" panose="020B0609020204030204" pitchFamily="49" charset="0"/>
              </a:rPr>
              <a:t>, </a:t>
            </a:r>
          </a:p>
          <a:p>
            <a:pPr marL="450850"/>
            <a:r>
              <a:rPr lang="tr-TR" sz="2200" b="0" i="0" dirty="0">
                <a:solidFill>
                  <a:srgbClr val="000000"/>
                </a:solidFill>
                <a:effectLst/>
                <a:latin typeface="Consolas" panose="020B0609020204030204" pitchFamily="49" charset="0"/>
              </a:rPr>
              <a:t>ad</a:t>
            </a:r>
            <a:r>
              <a:rPr lang="tr-TR" sz="2200" b="0" i="0" dirty="0">
                <a:solidFill>
                  <a:srgbClr val="808080"/>
                </a:solidFill>
                <a:effectLst/>
                <a:latin typeface="Consolas" panose="020B0609020204030204" pitchFamily="49" charset="0"/>
              </a:rPr>
              <a:t>, </a:t>
            </a:r>
          </a:p>
          <a:p>
            <a:pPr marL="450850"/>
            <a:r>
              <a:rPr lang="tr-TR" sz="2200" b="0" i="0" dirty="0" err="1">
                <a:solidFill>
                  <a:srgbClr val="000000"/>
                </a:solidFill>
                <a:effectLst/>
                <a:latin typeface="Consolas" panose="020B0609020204030204" pitchFamily="49" charset="0"/>
              </a:rPr>
              <a:t>soyad</a:t>
            </a:r>
            <a:r>
              <a:rPr lang="tr-TR" sz="2200" b="0" i="0" dirty="0">
                <a:solidFill>
                  <a:srgbClr val="808080"/>
                </a:solidFill>
                <a:effectLst/>
                <a:latin typeface="Consolas" panose="020B0609020204030204" pitchFamily="49" charset="0"/>
              </a:rPr>
              <a:t>, </a:t>
            </a:r>
          </a:p>
          <a:p>
            <a:pPr marL="450850"/>
            <a:r>
              <a:rPr lang="tr-TR" sz="2200" b="0" i="0" dirty="0" err="1">
                <a:solidFill>
                  <a:srgbClr val="000000"/>
                </a:solidFill>
                <a:effectLst/>
                <a:latin typeface="Consolas" panose="020B0609020204030204" pitchFamily="49" charset="0"/>
              </a:rPr>
              <a:t>dogumYeri</a:t>
            </a:r>
            <a:r>
              <a:rPr lang="tr-TR" sz="2200" b="0" i="0" dirty="0">
                <a:solidFill>
                  <a:srgbClr val="808080"/>
                </a:solidFill>
                <a:effectLst/>
                <a:latin typeface="Consolas" panose="020B0609020204030204" pitchFamily="49" charset="0"/>
              </a:rPr>
              <a:t>, </a:t>
            </a:r>
          </a:p>
          <a:p>
            <a:pPr marL="450850"/>
            <a:r>
              <a:rPr lang="tr-TR" sz="2200" b="0" i="0" dirty="0" err="1">
                <a:solidFill>
                  <a:srgbClr val="000000"/>
                </a:solidFill>
                <a:effectLst/>
                <a:latin typeface="Consolas" panose="020B0609020204030204" pitchFamily="49" charset="0"/>
              </a:rPr>
              <a:t>bolum_id</a:t>
            </a:r>
            <a:r>
              <a:rPr lang="tr-TR" sz="2200" b="0" i="0" dirty="0">
                <a:solidFill>
                  <a:srgbClr val="808080"/>
                </a:solidFill>
                <a:effectLst/>
                <a:latin typeface="Consolas" panose="020B0609020204030204" pitchFamily="49" charset="0"/>
              </a:rPr>
              <a:t>, </a:t>
            </a:r>
          </a:p>
          <a:p>
            <a:pPr marL="450850"/>
            <a:r>
              <a:rPr lang="tr-TR" sz="2200" b="0" i="0" dirty="0" err="1">
                <a:solidFill>
                  <a:srgbClr val="000000"/>
                </a:solidFill>
                <a:effectLst/>
                <a:latin typeface="Consolas" panose="020B0609020204030204" pitchFamily="49" charset="0"/>
              </a:rPr>
              <a:t>dogumTarihi</a:t>
            </a:r>
            <a:r>
              <a:rPr lang="tr-TR" sz="2200" b="0" i="0" dirty="0">
                <a:solidFill>
                  <a:srgbClr val="808080"/>
                </a:solidFill>
                <a:effectLst/>
                <a:latin typeface="Consolas" panose="020B0609020204030204" pitchFamily="49" charset="0"/>
              </a:rPr>
              <a:t>, </a:t>
            </a:r>
          </a:p>
          <a:p>
            <a:pPr marL="450850"/>
            <a:r>
              <a:rPr lang="tr-TR" sz="2200" b="0" i="0" dirty="0" err="1">
                <a:solidFill>
                  <a:srgbClr val="000000"/>
                </a:solidFill>
                <a:effectLst/>
                <a:latin typeface="Consolas" panose="020B0609020204030204" pitchFamily="49" charset="0"/>
              </a:rPr>
              <a:t>medeniDurum</a:t>
            </a:r>
            <a:r>
              <a:rPr lang="tr-TR" sz="2200" b="0" i="0" dirty="0">
                <a:solidFill>
                  <a:srgbClr val="000000"/>
                </a:solidFill>
                <a:effectLst/>
                <a:latin typeface="Consolas" panose="020B0609020204030204" pitchFamily="49" charset="0"/>
              </a:rPr>
              <a:t> </a:t>
            </a:r>
            <a:endParaRPr lang="tr-TR" sz="2200" b="0" i="0" dirty="0" smtClean="0">
              <a:solidFill>
                <a:srgbClr val="000000"/>
              </a:solidFill>
              <a:effectLst/>
              <a:latin typeface="Consolas" panose="020B0609020204030204" pitchFamily="49" charset="0"/>
            </a:endParaRPr>
          </a:p>
          <a:p>
            <a:pPr marL="450850"/>
            <a:r>
              <a:rPr lang="tr-TR" sz="2200" b="0" i="0" dirty="0" smtClean="0">
                <a:solidFill>
                  <a:srgbClr val="808080"/>
                </a:solidFill>
                <a:effectLst/>
                <a:latin typeface="Consolas" panose="020B0609020204030204" pitchFamily="49" charset="0"/>
              </a:rPr>
              <a:t>)</a:t>
            </a:r>
            <a:endParaRPr lang="tr-TR" sz="2200" dirty="0">
              <a:solidFill>
                <a:srgbClr val="4B4B4B"/>
              </a:solidFill>
              <a:latin typeface="Consolas" panose="020B0609020204030204" pitchFamily="49" charset="0"/>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424406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144459" cy="4814138"/>
          </a:xfrm>
          <a:prstGeom prst="rect">
            <a:avLst/>
          </a:prstGeom>
        </p:spPr>
        <p:txBody>
          <a:bodyPr vert="horz" wrap="square" lIns="0" tIns="12700" rIns="0" bIns="0" rtlCol="0">
            <a:spAutoFit/>
          </a:bodyPr>
          <a:lstStyle/>
          <a:p>
            <a:r>
              <a:rPr lang="tr-TR" sz="2400" b="1" i="0" dirty="0">
                <a:solidFill>
                  <a:srgbClr val="000000"/>
                </a:solidFill>
                <a:effectLst/>
                <a:latin typeface="Calibri" panose="020F0502020204030204" pitchFamily="34" charset="0"/>
              </a:rPr>
              <a:t>Veri Giriş Örneği</a:t>
            </a:r>
          </a:p>
          <a:p>
            <a:pPr marL="450850"/>
            <a:r>
              <a:rPr lang="tr-TR" sz="2400" b="0" i="0" dirty="0">
                <a:solidFill>
                  <a:srgbClr val="808080"/>
                </a:solidFill>
                <a:effectLst/>
                <a:latin typeface="Consolas" panose="020B0609020204030204" pitchFamily="49" charset="0"/>
              </a:rPr>
              <a:t> </a:t>
            </a:r>
            <a:r>
              <a:rPr lang="tr-TR" sz="2400" b="0" i="0" dirty="0">
                <a:solidFill>
                  <a:srgbClr val="0000FF"/>
                </a:solidFill>
                <a:effectLst/>
                <a:latin typeface="Consolas" panose="020B0609020204030204" pitchFamily="49" charset="0"/>
              </a:rPr>
              <a:t>VALUES </a:t>
            </a:r>
          </a:p>
          <a:p>
            <a:pPr marL="450850"/>
            <a:r>
              <a:rPr lang="tr-TR" sz="2400" b="0" i="0" dirty="0">
                <a:solidFill>
                  <a:srgbClr val="808080"/>
                </a:solidFill>
                <a:effectLst/>
                <a:latin typeface="Consolas" panose="020B0609020204030204" pitchFamily="49" charset="0"/>
              </a:rPr>
              <a:t>( </a:t>
            </a:r>
          </a:p>
          <a:p>
            <a:pPr marL="1168400"/>
            <a:r>
              <a:rPr lang="tr-TR" sz="2400" b="0" i="0" dirty="0">
                <a:solidFill>
                  <a:srgbClr val="000000"/>
                </a:solidFill>
                <a:effectLst/>
                <a:latin typeface="Consolas" panose="020B0609020204030204" pitchFamily="49" charset="0"/>
              </a:rPr>
              <a:t>@ogrNo</a:t>
            </a:r>
            <a:r>
              <a:rPr lang="tr-TR" sz="2400" b="0" i="0" dirty="0">
                <a:solidFill>
                  <a:srgbClr val="808080"/>
                </a:solidFill>
                <a:effectLst/>
                <a:latin typeface="Consolas" panose="020B0609020204030204" pitchFamily="49" charset="0"/>
              </a:rPr>
              <a:t>, </a:t>
            </a:r>
          </a:p>
          <a:p>
            <a:pPr marL="1168400"/>
            <a:r>
              <a:rPr lang="tr-TR" sz="2400" b="0" i="0" dirty="0">
                <a:solidFill>
                  <a:srgbClr val="000000"/>
                </a:solidFill>
                <a:effectLst/>
                <a:latin typeface="Consolas" panose="020B0609020204030204" pitchFamily="49" charset="0"/>
              </a:rPr>
              <a:t>@tcNo</a:t>
            </a:r>
            <a:r>
              <a:rPr lang="tr-TR" sz="2400" b="0" i="0" dirty="0">
                <a:solidFill>
                  <a:srgbClr val="808080"/>
                </a:solidFill>
                <a:effectLst/>
                <a:latin typeface="Consolas" panose="020B0609020204030204" pitchFamily="49" charset="0"/>
              </a:rPr>
              <a:t>, </a:t>
            </a:r>
          </a:p>
          <a:p>
            <a:pPr marL="1168400"/>
            <a:r>
              <a:rPr lang="tr-TR" sz="2400" b="0" i="0" dirty="0">
                <a:solidFill>
                  <a:srgbClr val="000000"/>
                </a:solidFill>
                <a:effectLst/>
                <a:latin typeface="Consolas" panose="020B0609020204030204" pitchFamily="49" charset="0"/>
              </a:rPr>
              <a:t>@ad </a:t>
            </a:r>
            <a:r>
              <a:rPr lang="tr-TR" sz="2400" b="0" i="0" dirty="0">
                <a:solidFill>
                  <a:srgbClr val="808080"/>
                </a:solidFill>
                <a:effectLst/>
                <a:latin typeface="Consolas" panose="020B0609020204030204" pitchFamily="49" charset="0"/>
              </a:rPr>
              <a:t>, </a:t>
            </a:r>
          </a:p>
          <a:p>
            <a:pPr marL="1168400"/>
            <a:r>
              <a:rPr lang="tr-TR" sz="2400" b="0" i="0" dirty="0">
                <a:solidFill>
                  <a:srgbClr val="000000"/>
                </a:solidFill>
                <a:effectLst/>
                <a:latin typeface="Consolas" panose="020B0609020204030204" pitchFamily="49" charset="0"/>
              </a:rPr>
              <a:t>@soyad </a:t>
            </a:r>
            <a:r>
              <a:rPr lang="tr-TR" sz="2400" b="0" i="0" dirty="0">
                <a:solidFill>
                  <a:srgbClr val="808080"/>
                </a:solidFill>
                <a:effectLst/>
                <a:latin typeface="Consolas" panose="020B0609020204030204" pitchFamily="49" charset="0"/>
              </a:rPr>
              <a:t>, </a:t>
            </a:r>
          </a:p>
          <a:p>
            <a:pPr marL="1168400"/>
            <a:r>
              <a:rPr lang="tr-TR" sz="2400" b="0" i="0" dirty="0">
                <a:solidFill>
                  <a:srgbClr val="000000"/>
                </a:solidFill>
                <a:effectLst/>
                <a:latin typeface="Consolas" panose="020B0609020204030204" pitchFamily="49" charset="0"/>
              </a:rPr>
              <a:t>@dogumYeri </a:t>
            </a:r>
            <a:r>
              <a:rPr lang="tr-TR" sz="2400" b="0" i="0" dirty="0">
                <a:solidFill>
                  <a:srgbClr val="808080"/>
                </a:solidFill>
                <a:effectLst/>
                <a:latin typeface="Consolas" panose="020B0609020204030204" pitchFamily="49" charset="0"/>
              </a:rPr>
              <a:t>, </a:t>
            </a:r>
          </a:p>
          <a:p>
            <a:pPr marL="1168400"/>
            <a:r>
              <a:rPr lang="tr-TR" sz="2400" b="0" i="0" dirty="0">
                <a:solidFill>
                  <a:srgbClr val="000000"/>
                </a:solidFill>
                <a:effectLst/>
                <a:latin typeface="Consolas" panose="020B0609020204030204" pitchFamily="49" charset="0"/>
              </a:rPr>
              <a:t>@bolum_id </a:t>
            </a:r>
            <a:r>
              <a:rPr lang="tr-TR" sz="2400" b="0" i="0" dirty="0">
                <a:solidFill>
                  <a:srgbClr val="808080"/>
                </a:solidFill>
                <a:effectLst/>
                <a:latin typeface="Consolas" panose="020B0609020204030204" pitchFamily="49" charset="0"/>
              </a:rPr>
              <a:t>, </a:t>
            </a:r>
          </a:p>
          <a:p>
            <a:pPr marL="1168400"/>
            <a:r>
              <a:rPr lang="tr-TR" sz="2400" b="0" i="0" dirty="0">
                <a:solidFill>
                  <a:srgbClr val="000000"/>
                </a:solidFill>
                <a:effectLst/>
                <a:latin typeface="Consolas" panose="020B0609020204030204" pitchFamily="49" charset="0"/>
              </a:rPr>
              <a:t>@dogumTarihi </a:t>
            </a:r>
            <a:r>
              <a:rPr lang="tr-TR" sz="2400" b="0" i="0" dirty="0">
                <a:solidFill>
                  <a:srgbClr val="808080"/>
                </a:solidFill>
                <a:effectLst/>
                <a:latin typeface="Consolas" panose="020B0609020204030204" pitchFamily="49" charset="0"/>
              </a:rPr>
              <a:t>,</a:t>
            </a:r>
          </a:p>
          <a:p>
            <a:pPr marL="1168400"/>
            <a:r>
              <a:rPr lang="tr-TR" sz="2400" b="0" i="0" dirty="0">
                <a:solidFill>
                  <a:srgbClr val="000000"/>
                </a:solidFill>
                <a:effectLst/>
                <a:latin typeface="Consolas" panose="020B0609020204030204" pitchFamily="49" charset="0"/>
              </a:rPr>
              <a:t>@medeniDurum</a:t>
            </a:r>
          </a:p>
          <a:p>
            <a:pPr marL="450850"/>
            <a:r>
              <a:rPr lang="tr-TR" sz="2400" b="0" i="0" dirty="0">
                <a:solidFill>
                  <a:srgbClr val="808080"/>
                </a:solidFill>
                <a:effectLst/>
                <a:latin typeface="Consolas" panose="020B0609020204030204" pitchFamily="49" charset="0"/>
              </a:rPr>
              <a:t>) </a:t>
            </a:r>
          </a:p>
          <a:p>
            <a:pPr marL="450850"/>
            <a:r>
              <a:rPr lang="tr-TR" sz="2400" b="0" i="0" dirty="0">
                <a:solidFill>
                  <a:srgbClr val="0000FF"/>
                </a:solidFill>
                <a:effectLst/>
                <a:latin typeface="Consolas" panose="020B0609020204030204" pitchFamily="49" charset="0"/>
              </a:rPr>
              <a:t>END</a:t>
            </a:r>
            <a:r>
              <a:rPr lang="tr-TR" sz="2400" dirty="0">
                <a:latin typeface="Consolas" panose="020B0609020204030204" pitchFamily="49" charset="0"/>
              </a:rPr>
              <a:t> </a:t>
            </a:r>
            <a:endParaRPr lang="tr-TR" sz="2400" dirty="0">
              <a:solidFill>
                <a:srgbClr val="4B4B4B"/>
              </a:solidFill>
              <a:latin typeface="Consolas" panose="020B0609020204030204" pitchFamily="49" charset="0"/>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3141305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Saklı Yordam </a:t>
            </a:r>
            <a:r>
              <a:rPr lang="tr-TR" sz="4000" dirty="0">
                <a:solidFill>
                  <a:schemeClr val="tx1">
                    <a:lumMod val="95000"/>
                    <a:lumOff val="5000"/>
                  </a:schemeClr>
                </a:solidFill>
              </a:rPr>
              <a:t>(</a:t>
            </a:r>
            <a:r>
              <a:rPr lang="tr-TR" sz="4000" dirty="0" err="1">
                <a:solidFill>
                  <a:schemeClr val="tx1">
                    <a:lumMod val="95000"/>
                    <a:lumOff val="5000"/>
                  </a:schemeClr>
                </a:solidFill>
              </a:rPr>
              <a:t>Stored</a:t>
            </a:r>
            <a:r>
              <a:rPr lang="tr-TR" sz="4000" dirty="0">
                <a:solidFill>
                  <a:schemeClr val="tx1">
                    <a:lumMod val="95000"/>
                    <a:lumOff val="5000"/>
                  </a:schemeClr>
                </a:solidFill>
              </a:rPr>
              <a:t> </a:t>
            </a:r>
            <a:r>
              <a:rPr lang="tr-TR" sz="4000" dirty="0" err="1">
                <a:solidFill>
                  <a:schemeClr val="tx1">
                    <a:lumMod val="95000"/>
                    <a:lumOff val="5000"/>
                  </a:schemeClr>
                </a:solidFill>
              </a:rPr>
              <a:t>Procedure</a:t>
            </a:r>
            <a:r>
              <a:rPr lang="tr-TR" sz="4000" dirty="0">
                <a:solidFill>
                  <a:schemeClr val="tx1">
                    <a:lumMod val="95000"/>
                    <a:lumOff val="5000"/>
                  </a:schemeClr>
                </a:solidFill>
              </a:rPr>
              <a:t>)</a:t>
            </a:r>
            <a:endParaRPr sz="4800" dirty="0">
              <a:solidFill>
                <a:schemeClr val="tx1">
                  <a:lumMod val="95000"/>
                  <a:lumOff val="5000"/>
                </a:schemeClr>
              </a:solidFill>
            </a:endParaRPr>
          </a:p>
        </p:txBody>
      </p:sp>
      <p:sp>
        <p:nvSpPr>
          <p:cNvPr id="3" name="object 3"/>
          <p:cNvSpPr txBox="1"/>
          <p:nvPr/>
        </p:nvSpPr>
        <p:spPr>
          <a:xfrm>
            <a:off x="594354" y="1285529"/>
            <a:ext cx="8144459" cy="4814138"/>
          </a:xfrm>
          <a:prstGeom prst="rect">
            <a:avLst/>
          </a:prstGeom>
        </p:spPr>
        <p:txBody>
          <a:bodyPr vert="horz" wrap="square" lIns="0" tIns="12700" rIns="0" bIns="0" rtlCol="0">
            <a:spAutoFit/>
          </a:bodyPr>
          <a:lstStyle/>
          <a:p>
            <a:r>
              <a:rPr lang="tr-TR" sz="2400" b="1" i="0" dirty="0">
                <a:solidFill>
                  <a:srgbClr val="000000"/>
                </a:solidFill>
                <a:effectLst/>
                <a:latin typeface="Calibri" panose="020F0502020204030204" pitchFamily="34" charset="0"/>
              </a:rPr>
              <a:t>Veri Giriş Örneği</a:t>
            </a:r>
          </a:p>
          <a:p>
            <a:pPr marL="450850"/>
            <a:r>
              <a:rPr lang="tr-TR" sz="2400" b="0" i="0" dirty="0">
                <a:solidFill>
                  <a:srgbClr val="808080"/>
                </a:solidFill>
                <a:effectLst/>
                <a:latin typeface="Consolas" panose="020B0609020204030204" pitchFamily="49" charset="0"/>
              </a:rPr>
              <a:t> </a:t>
            </a:r>
            <a:r>
              <a:rPr lang="tr-TR" sz="2400" b="0" i="0" dirty="0">
                <a:solidFill>
                  <a:srgbClr val="0000FF"/>
                </a:solidFill>
                <a:effectLst/>
                <a:latin typeface="Consolas" panose="020B0609020204030204" pitchFamily="49" charset="0"/>
              </a:rPr>
              <a:t>VALUES </a:t>
            </a:r>
          </a:p>
          <a:p>
            <a:pPr marL="450850"/>
            <a:r>
              <a:rPr lang="tr-TR" sz="2400" b="0" i="0" dirty="0">
                <a:solidFill>
                  <a:srgbClr val="808080"/>
                </a:solidFill>
                <a:effectLst/>
                <a:latin typeface="Consolas" panose="020B0609020204030204" pitchFamily="49" charset="0"/>
              </a:rPr>
              <a:t>( </a:t>
            </a:r>
          </a:p>
          <a:p>
            <a:pPr marL="1076325"/>
            <a:r>
              <a:rPr lang="tr-TR" sz="2400" b="0" i="0" dirty="0">
                <a:solidFill>
                  <a:srgbClr val="000000"/>
                </a:solidFill>
                <a:effectLst/>
                <a:latin typeface="Consolas" panose="020B0609020204030204" pitchFamily="49" charset="0"/>
              </a:rPr>
              <a:t>@ogrNo</a:t>
            </a:r>
            <a:r>
              <a:rPr lang="tr-TR" sz="2400" b="0" i="0" dirty="0">
                <a:solidFill>
                  <a:srgbClr val="808080"/>
                </a:solidFill>
                <a:effectLst/>
                <a:latin typeface="Consolas" panose="020B0609020204030204" pitchFamily="49" charset="0"/>
              </a:rPr>
              <a:t>, </a:t>
            </a:r>
          </a:p>
          <a:p>
            <a:pPr marL="1076325"/>
            <a:r>
              <a:rPr lang="tr-TR" sz="2400" b="0" i="0" dirty="0">
                <a:solidFill>
                  <a:srgbClr val="000000"/>
                </a:solidFill>
                <a:effectLst/>
                <a:latin typeface="Consolas" panose="020B0609020204030204" pitchFamily="49" charset="0"/>
              </a:rPr>
              <a:t>@tcNo</a:t>
            </a:r>
            <a:r>
              <a:rPr lang="tr-TR" sz="2400" b="0" i="0" dirty="0">
                <a:solidFill>
                  <a:srgbClr val="808080"/>
                </a:solidFill>
                <a:effectLst/>
                <a:latin typeface="Consolas" panose="020B0609020204030204" pitchFamily="49" charset="0"/>
              </a:rPr>
              <a:t>, </a:t>
            </a:r>
          </a:p>
          <a:p>
            <a:pPr marL="1076325"/>
            <a:r>
              <a:rPr lang="tr-TR" sz="2400" b="0" i="0" dirty="0">
                <a:solidFill>
                  <a:srgbClr val="000000"/>
                </a:solidFill>
                <a:effectLst/>
                <a:latin typeface="Consolas" panose="020B0609020204030204" pitchFamily="49" charset="0"/>
              </a:rPr>
              <a:t>@ad </a:t>
            </a:r>
            <a:r>
              <a:rPr lang="tr-TR" sz="2400" b="0" i="0" dirty="0">
                <a:solidFill>
                  <a:srgbClr val="808080"/>
                </a:solidFill>
                <a:effectLst/>
                <a:latin typeface="Consolas" panose="020B0609020204030204" pitchFamily="49" charset="0"/>
              </a:rPr>
              <a:t>, </a:t>
            </a:r>
          </a:p>
          <a:p>
            <a:pPr marL="1076325"/>
            <a:r>
              <a:rPr lang="tr-TR" sz="2400" b="0" i="0" dirty="0">
                <a:solidFill>
                  <a:srgbClr val="000000"/>
                </a:solidFill>
                <a:effectLst/>
                <a:latin typeface="Consolas" panose="020B0609020204030204" pitchFamily="49" charset="0"/>
              </a:rPr>
              <a:t>@soyad </a:t>
            </a:r>
            <a:r>
              <a:rPr lang="tr-TR" sz="2400" b="0" i="0" dirty="0">
                <a:solidFill>
                  <a:srgbClr val="808080"/>
                </a:solidFill>
                <a:effectLst/>
                <a:latin typeface="Consolas" panose="020B0609020204030204" pitchFamily="49" charset="0"/>
              </a:rPr>
              <a:t>, </a:t>
            </a:r>
          </a:p>
          <a:p>
            <a:pPr marL="1076325"/>
            <a:r>
              <a:rPr lang="tr-TR" sz="2400" b="0" i="0" dirty="0">
                <a:solidFill>
                  <a:srgbClr val="000000"/>
                </a:solidFill>
                <a:effectLst/>
                <a:latin typeface="Consolas" panose="020B0609020204030204" pitchFamily="49" charset="0"/>
              </a:rPr>
              <a:t>@dogumYeri </a:t>
            </a:r>
            <a:r>
              <a:rPr lang="tr-TR" sz="2400" b="0" i="0" dirty="0">
                <a:solidFill>
                  <a:srgbClr val="808080"/>
                </a:solidFill>
                <a:effectLst/>
                <a:latin typeface="Consolas" panose="020B0609020204030204" pitchFamily="49" charset="0"/>
              </a:rPr>
              <a:t>, </a:t>
            </a:r>
          </a:p>
          <a:p>
            <a:pPr marL="1076325"/>
            <a:r>
              <a:rPr lang="tr-TR" sz="2400" b="0" i="0" dirty="0">
                <a:solidFill>
                  <a:srgbClr val="000000"/>
                </a:solidFill>
                <a:effectLst/>
                <a:latin typeface="Consolas" panose="020B0609020204030204" pitchFamily="49" charset="0"/>
              </a:rPr>
              <a:t>@bolum_id </a:t>
            </a:r>
            <a:r>
              <a:rPr lang="tr-TR" sz="2400" b="0" i="0" dirty="0">
                <a:solidFill>
                  <a:srgbClr val="808080"/>
                </a:solidFill>
                <a:effectLst/>
                <a:latin typeface="Consolas" panose="020B0609020204030204" pitchFamily="49" charset="0"/>
              </a:rPr>
              <a:t>, </a:t>
            </a:r>
          </a:p>
          <a:p>
            <a:pPr marL="1076325"/>
            <a:r>
              <a:rPr lang="tr-TR" sz="2400" b="0" i="0" dirty="0">
                <a:solidFill>
                  <a:srgbClr val="000000"/>
                </a:solidFill>
                <a:effectLst/>
                <a:latin typeface="Consolas" panose="020B0609020204030204" pitchFamily="49" charset="0"/>
              </a:rPr>
              <a:t>@dogumTarihi </a:t>
            </a:r>
            <a:r>
              <a:rPr lang="tr-TR" sz="2400" b="0" i="0" dirty="0">
                <a:solidFill>
                  <a:srgbClr val="808080"/>
                </a:solidFill>
                <a:effectLst/>
                <a:latin typeface="Consolas" panose="020B0609020204030204" pitchFamily="49" charset="0"/>
              </a:rPr>
              <a:t>,</a:t>
            </a:r>
          </a:p>
          <a:p>
            <a:pPr marL="1076325"/>
            <a:r>
              <a:rPr lang="tr-TR" sz="2400" b="0" i="0" dirty="0">
                <a:solidFill>
                  <a:srgbClr val="000000"/>
                </a:solidFill>
                <a:effectLst/>
                <a:latin typeface="Consolas" panose="020B0609020204030204" pitchFamily="49" charset="0"/>
              </a:rPr>
              <a:t>@medeniDurum</a:t>
            </a:r>
          </a:p>
          <a:p>
            <a:pPr marL="450850"/>
            <a:r>
              <a:rPr lang="tr-TR" sz="2400" b="0" i="0" dirty="0">
                <a:solidFill>
                  <a:srgbClr val="808080"/>
                </a:solidFill>
                <a:effectLst/>
                <a:latin typeface="Consolas" panose="020B0609020204030204" pitchFamily="49" charset="0"/>
              </a:rPr>
              <a:t>) </a:t>
            </a:r>
          </a:p>
          <a:p>
            <a:pPr marL="450850"/>
            <a:r>
              <a:rPr lang="tr-TR" sz="2400" b="0" i="0" dirty="0">
                <a:solidFill>
                  <a:srgbClr val="0000FF"/>
                </a:solidFill>
                <a:effectLst/>
                <a:latin typeface="Consolas" panose="020B0609020204030204" pitchFamily="49" charset="0"/>
              </a:rPr>
              <a:t>END</a:t>
            </a:r>
            <a:r>
              <a:rPr lang="tr-TR" sz="2400" dirty="0">
                <a:latin typeface="Consolas" panose="020B0609020204030204" pitchFamily="49" charset="0"/>
              </a:rPr>
              <a:t> </a:t>
            </a:r>
            <a:endParaRPr lang="tr-TR" sz="2400" dirty="0">
              <a:solidFill>
                <a:srgbClr val="4B4B4B"/>
              </a:solidFill>
              <a:latin typeface="Consolas" panose="020B0609020204030204" pitchFamily="49" charset="0"/>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492810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Kullanıcı Tanımlı Fonksiyonlar</a:t>
            </a:r>
            <a:endParaRPr sz="4800" dirty="0">
              <a:solidFill>
                <a:schemeClr val="tx1">
                  <a:lumMod val="95000"/>
                  <a:lumOff val="5000"/>
                </a:schemeClr>
              </a:solidFill>
            </a:endParaRPr>
          </a:p>
        </p:txBody>
      </p:sp>
      <p:sp>
        <p:nvSpPr>
          <p:cNvPr id="3" name="object 3"/>
          <p:cNvSpPr txBox="1"/>
          <p:nvPr/>
        </p:nvSpPr>
        <p:spPr>
          <a:xfrm>
            <a:off x="594354" y="1285529"/>
            <a:ext cx="8144459" cy="4075475"/>
          </a:xfrm>
          <a:prstGeom prst="rect">
            <a:avLst/>
          </a:prstGeom>
        </p:spPr>
        <p:txBody>
          <a:bodyPr vert="horz" wrap="square" lIns="0" tIns="12700" rIns="0" bIns="0" rtlCol="0">
            <a:spAutoFit/>
          </a:bodyPr>
          <a:lstStyle/>
          <a:p>
            <a:r>
              <a:rPr lang="tr-TR" sz="2400" dirty="0">
                <a:solidFill>
                  <a:srgbClr val="0070C0"/>
                </a:solidFill>
                <a:latin typeface="Calibri" panose="020F0502020204030204" pitchFamily="34" charset="0"/>
              </a:rPr>
              <a:t>Kullanıcı Tanımlı Fonksiyonlar (User </a:t>
            </a:r>
            <a:r>
              <a:rPr lang="tr-TR" sz="2400" dirty="0" err="1">
                <a:solidFill>
                  <a:srgbClr val="0070C0"/>
                </a:solidFill>
                <a:latin typeface="Calibri" panose="020F0502020204030204" pitchFamily="34" charset="0"/>
              </a:rPr>
              <a:t>Defined</a:t>
            </a:r>
            <a:r>
              <a:rPr lang="tr-TR" sz="2400" dirty="0">
                <a:solidFill>
                  <a:srgbClr val="0070C0"/>
                </a:solidFill>
                <a:latin typeface="Calibri" panose="020F0502020204030204" pitchFamily="34" charset="0"/>
              </a:rPr>
              <a:t> </a:t>
            </a:r>
            <a:r>
              <a:rPr lang="tr-TR" sz="2400" dirty="0" err="1">
                <a:solidFill>
                  <a:srgbClr val="0070C0"/>
                </a:solidFill>
                <a:latin typeface="Calibri" panose="020F0502020204030204" pitchFamily="34" charset="0"/>
              </a:rPr>
              <a:t>Functions</a:t>
            </a:r>
            <a:r>
              <a:rPr lang="tr-TR" sz="2400" dirty="0">
                <a:solidFill>
                  <a:srgbClr val="0070C0"/>
                </a:solidFill>
                <a:latin typeface="Calibri" panose="020F0502020204030204" pitchFamily="34" charset="0"/>
              </a:rPr>
              <a:t> – KTF )</a:t>
            </a:r>
            <a:r>
              <a:rPr lang="tr-TR" sz="2400" dirty="0">
                <a:solidFill>
                  <a:srgbClr val="000000"/>
                </a:solidFill>
                <a:latin typeface="Calibri" panose="020F0502020204030204" pitchFamily="34" charset="0"/>
              </a:rPr>
              <a:t>, </a:t>
            </a:r>
            <a:r>
              <a:rPr lang="tr-TR" sz="2400" dirty="0">
                <a:solidFill>
                  <a:srgbClr val="000000"/>
                </a:solidFill>
                <a:latin typeface="Calibri" panose="020F0502020204030204" pitchFamily="34" charset="0"/>
              </a:rPr>
              <a:t>sorgu tekrarlarını önlemek amacı ile iş parçacıkları oluşturmak için kullanılır.</a:t>
            </a:r>
          </a:p>
          <a:p>
            <a:r>
              <a:rPr lang="tr-TR" sz="2400" dirty="0">
                <a:solidFill>
                  <a:srgbClr val="0070C0"/>
                </a:solidFill>
                <a:latin typeface="Calibri" panose="020F0502020204030204" pitchFamily="34" charset="0"/>
              </a:rPr>
              <a:t>Kullanıcı Tanımlı Fonksiyonlar</a:t>
            </a:r>
            <a:r>
              <a:rPr lang="tr-TR" sz="2400" dirty="0" smtClean="0">
                <a:solidFill>
                  <a:srgbClr val="000000"/>
                </a:solidFill>
                <a:latin typeface="Calibri" panose="020F0502020204030204" pitchFamily="34" charset="0"/>
              </a:rPr>
              <a:t>, </a:t>
            </a:r>
            <a:r>
              <a:rPr lang="tr-TR" sz="2400" dirty="0">
                <a:solidFill>
                  <a:srgbClr val="000000"/>
                </a:solidFill>
                <a:latin typeface="Calibri" panose="020F0502020204030204" pitchFamily="34" charset="0"/>
              </a:rPr>
              <a:t>dışarıdan parametre alabilir, </a:t>
            </a:r>
            <a:r>
              <a:rPr lang="tr-TR" sz="2400" dirty="0">
                <a:solidFill>
                  <a:srgbClr val="FF0000"/>
                </a:solidFill>
                <a:latin typeface="Calibri" panose="020F0502020204030204" pitchFamily="34" charset="0"/>
              </a:rPr>
              <a:t>IF ELSE </a:t>
            </a:r>
            <a:r>
              <a:rPr lang="tr-TR" sz="2400" dirty="0">
                <a:solidFill>
                  <a:srgbClr val="000000"/>
                </a:solidFill>
                <a:latin typeface="Calibri" panose="020F0502020204030204" pitchFamily="34" charset="0"/>
              </a:rPr>
              <a:t>gibi akış kontrol ifadeleri içerebilirler. </a:t>
            </a:r>
            <a:r>
              <a:rPr lang="tr-TR" sz="2400" dirty="0" err="1">
                <a:solidFill>
                  <a:srgbClr val="000000"/>
                </a:solidFill>
                <a:latin typeface="Calibri" panose="020F0502020204030204" pitchFamily="34" charset="0"/>
              </a:rPr>
              <a:t>Parse</a:t>
            </a:r>
            <a:r>
              <a:rPr lang="tr-TR" sz="2400" dirty="0">
                <a:solidFill>
                  <a:srgbClr val="000000"/>
                </a:solidFill>
                <a:latin typeface="Calibri" panose="020F0502020204030204" pitchFamily="34" charset="0"/>
              </a:rPr>
              <a:t> edilir, derlenir ve tampon hafızadan çağrılabilirler. </a:t>
            </a:r>
          </a:p>
          <a:p>
            <a:r>
              <a:rPr lang="tr-TR" sz="2400" dirty="0" err="1">
                <a:solidFill>
                  <a:srgbClr val="0070C0"/>
                </a:solidFill>
                <a:latin typeface="Calibri" panose="020F0502020204030204" pitchFamily="34" charset="0"/>
              </a:rPr>
              <a:t>Stored</a:t>
            </a:r>
            <a:r>
              <a:rPr lang="tr-TR" sz="2400" dirty="0">
                <a:solidFill>
                  <a:srgbClr val="00B0F0"/>
                </a:solidFill>
                <a:latin typeface="Calibri" panose="020F0502020204030204" pitchFamily="34" charset="0"/>
              </a:rPr>
              <a:t> </a:t>
            </a:r>
            <a:r>
              <a:rPr lang="tr-TR" sz="2400" dirty="0" err="1">
                <a:solidFill>
                  <a:srgbClr val="0070C0"/>
                </a:solidFill>
                <a:latin typeface="Calibri" panose="020F0502020204030204" pitchFamily="34" charset="0"/>
              </a:rPr>
              <a:t>Procedure</a:t>
            </a:r>
            <a:r>
              <a:rPr lang="tr-TR" sz="2400" dirty="0">
                <a:solidFill>
                  <a:srgbClr val="00B0F0"/>
                </a:solidFill>
                <a:latin typeface="Calibri" panose="020F0502020204030204" pitchFamily="34" charset="0"/>
              </a:rPr>
              <a:t> </a:t>
            </a:r>
            <a:r>
              <a:rPr lang="tr-TR" sz="2400" dirty="0">
                <a:solidFill>
                  <a:srgbClr val="000000"/>
                </a:solidFill>
                <a:latin typeface="Calibri" panose="020F0502020204030204" pitchFamily="34" charset="0"/>
              </a:rPr>
              <a:t>ve </a:t>
            </a:r>
            <a:r>
              <a:rPr lang="tr-TR" sz="2400" dirty="0" err="1">
                <a:solidFill>
                  <a:srgbClr val="000000"/>
                </a:solidFill>
                <a:latin typeface="Calibri" panose="020F0502020204030204" pitchFamily="34" charset="0"/>
              </a:rPr>
              <a:t>view</a:t>
            </a:r>
            <a:r>
              <a:rPr lang="tr-TR" sz="2400" dirty="0">
                <a:solidFill>
                  <a:srgbClr val="000000"/>
                </a:solidFill>
                <a:latin typeface="Calibri" panose="020F0502020204030204" pitchFamily="34" charset="0"/>
              </a:rPr>
              <a:t> nesnelerine benzerler. Bir </a:t>
            </a:r>
            <a:r>
              <a:rPr lang="tr-TR" sz="2400" dirty="0" err="1">
                <a:solidFill>
                  <a:srgbClr val="0070C0"/>
                </a:solidFill>
                <a:latin typeface="Calibri" panose="020F0502020204030204" pitchFamily="34" charset="0"/>
              </a:rPr>
              <a:t>view</a:t>
            </a:r>
            <a:r>
              <a:rPr lang="tr-TR" sz="2400" dirty="0">
                <a:solidFill>
                  <a:srgbClr val="000000"/>
                </a:solidFill>
                <a:latin typeface="Calibri" panose="020F0502020204030204" pitchFamily="34" charset="0"/>
              </a:rPr>
              <a:t> gibi</a:t>
            </a:r>
          </a:p>
          <a:p>
            <a:r>
              <a:rPr lang="tr-TR" sz="2400" dirty="0">
                <a:solidFill>
                  <a:srgbClr val="FF0000"/>
                </a:solidFill>
                <a:latin typeface="Calibri" panose="020F0502020204030204" pitchFamily="34" charset="0"/>
              </a:rPr>
              <a:t>SELECT</a:t>
            </a:r>
            <a:r>
              <a:rPr lang="tr-TR" sz="2400" dirty="0">
                <a:solidFill>
                  <a:srgbClr val="000000"/>
                </a:solidFill>
                <a:latin typeface="Calibri" panose="020F0502020204030204" pitchFamily="34" charset="0"/>
              </a:rPr>
              <a:t> sorgularında kullanılabilir. Bir </a:t>
            </a:r>
            <a:r>
              <a:rPr lang="tr-TR" sz="2400" dirty="0" err="1">
                <a:solidFill>
                  <a:srgbClr val="0070C0"/>
                </a:solidFill>
                <a:latin typeface="Calibri" panose="020F0502020204030204" pitchFamily="34" charset="0"/>
              </a:rPr>
              <a:t>view</a:t>
            </a:r>
            <a:r>
              <a:rPr lang="tr-TR" sz="2400" dirty="0">
                <a:solidFill>
                  <a:srgbClr val="000000"/>
                </a:solidFill>
                <a:latin typeface="Calibri" panose="020F0502020204030204" pitchFamily="34" charset="0"/>
              </a:rPr>
              <a:t> ile parametreli işlem yapamazsınız, ancak bu </a:t>
            </a:r>
            <a:r>
              <a:rPr lang="tr-TR" sz="2400" dirty="0">
                <a:solidFill>
                  <a:srgbClr val="0070C0"/>
                </a:solidFill>
                <a:latin typeface="Calibri" panose="020F0502020204030204" pitchFamily="34" charset="0"/>
              </a:rPr>
              <a:t>KTF</a:t>
            </a:r>
            <a:r>
              <a:rPr lang="tr-TR" sz="2400" dirty="0">
                <a:solidFill>
                  <a:srgbClr val="000000"/>
                </a:solidFill>
                <a:latin typeface="Calibri" panose="020F0502020204030204" pitchFamily="34" charset="0"/>
              </a:rPr>
              <a:t> ile mümkündür. Bir </a:t>
            </a:r>
            <a:r>
              <a:rPr lang="tr-TR" sz="2400" dirty="0" err="1">
                <a:solidFill>
                  <a:srgbClr val="0070C0"/>
                </a:solidFill>
                <a:latin typeface="Calibri" panose="020F0502020204030204" pitchFamily="34" charset="0"/>
              </a:rPr>
              <a:t>Stored</a:t>
            </a:r>
            <a:r>
              <a:rPr lang="tr-TR" sz="2400" dirty="0">
                <a:solidFill>
                  <a:srgbClr val="00B0F0"/>
                </a:solidFill>
                <a:latin typeface="Calibri" panose="020F0502020204030204" pitchFamily="34" charset="0"/>
              </a:rPr>
              <a:t> </a:t>
            </a:r>
            <a:r>
              <a:rPr lang="tr-TR" sz="2400" dirty="0" err="1">
                <a:solidFill>
                  <a:srgbClr val="0070C0"/>
                </a:solidFill>
                <a:latin typeface="Calibri" panose="020F0502020204030204" pitchFamily="34" charset="0"/>
              </a:rPr>
              <a:t>Procedure’den</a:t>
            </a:r>
            <a:r>
              <a:rPr lang="tr-TR" sz="2400" dirty="0">
                <a:solidFill>
                  <a:srgbClr val="000000"/>
                </a:solidFill>
                <a:latin typeface="Calibri" panose="020F0502020204030204" pitchFamily="34" charset="0"/>
              </a:rPr>
              <a:t> alınan sonucu </a:t>
            </a:r>
            <a:r>
              <a:rPr lang="tr-TR" sz="2400" dirty="0">
                <a:solidFill>
                  <a:srgbClr val="FF0000"/>
                </a:solidFill>
                <a:latin typeface="Calibri" panose="020F0502020204030204" pitchFamily="34" charset="0"/>
              </a:rPr>
              <a:t>SELECT</a:t>
            </a:r>
            <a:r>
              <a:rPr lang="tr-TR" sz="2400" dirty="0">
                <a:solidFill>
                  <a:srgbClr val="000000"/>
                </a:solidFill>
                <a:latin typeface="Calibri" panose="020F0502020204030204" pitchFamily="34" charset="0"/>
              </a:rPr>
              <a:t> sorgunuzda etkin olarak kullanamazsınız, ancak </a:t>
            </a:r>
            <a:r>
              <a:rPr lang="tr-TR" sz="2400" dirty="0">
                <a:solidFill>
                  <a:srgbClr val="0070C0"/>
                </a:solidFill>
                <a:latin typeface="Calibri" panose="020F0502020204030204" pitchFamily="34" charset="0"/>
              </a:rPr>
              <a:t>KTF</a:t>
            </a:r>
            <a:r>
              <a:rPr lang="tr-TR" sz="2400" dirty="0">
                <a:solidFill>
                  <a:srgbClr val="000000"/>
                </a:solidFill>
                <a:latin typeface="Calibri" panose="020F0502020204030204" pitchFamily="34" charset="0"/>
              </a:rPr>
              <a:t> ile mümkündür.</a:t>
            </a:r>
            <a:endParaRPr lang="tr-TR" sz="2400" i="0" dirty="0">
              <a:solidFill>
                <a:srgbClr val="000000"/>
              </a:solidFill>
              <a:effectLst/>
              <a:latin typeface="Calibri" panose="020F0502020204030204" pitchFamily="34" charset="0"/>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291067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Kullanıcı Tanımlı Fonksiyonlar</a:t>
            </a:r>
            <a:endParaRPr sz="4800" dirty="0">
              <a:solidFill>
                <a:schemeClr val="tx1">
                  <a:lumMod val="95000"/>
                  <a:lumOff val="5000"/>
                </a:schemeClr>
              </a:solidFill>
            </a:endParaRPr>
          </a:p>
        </p:txBody>
      </p:sp>
      <p:sp>
        <p:nvSpPr>
          <p:cNvPr id="3" name="object 3"/>
          <p:cNvSpPr txBox="1"/>
          <p:nvPr/>
        </p:nvSpPr>
        <p:spPr>
          <a:xfrm>
            <a:off x="594354" y="1285529"/>
            <a:ext cx="8144459" cy="3336811"/>
          </a:xfrm>
          <a:prstGeom prst="rect">
            <a:avLst/>
          </a:prstGeom>
        </p:spPr>
        <p:txBody>
          <a:bodyPr vert="horz" wrap="square" lIns="0" tIns="12700" rIns="0" bIns="0" rtlCol="0">
            <a:spAutoFit/>
          </a:bodyPr>
          <a:lstStyle/>
          <a:p>
            <a:pPr algn="just"/>
            <a:r>
              <a:rPr lang="tr-TR" sz="2400" dirty="0" smtClean="0">
                <a:solidFill>
                  <a:srgbClr val="0070C0"/>
                </a:solidFill>
                <a:latin typeface="Calibri" panose="020F0502020204030204" pitchFamily="34" charset="0"/>
              </a:rPr>
              <a:t>Kullanıcı Tanımlı Fonksiyonlar</a:t>
            </a:r>
            <a:r>
              <a:rPr lang="tr-TR" sz="2400" dirty="0" smtClean="0">
                <a:solidFill>
                  <a:srgbClr val="000000"/>
                </a:solidFill>
                <a:latin typeface="Calibri" panose="020F0502020204030204" pitchFamily="34" charset="0"/>
              </a:rPr>
              <a:t>, </a:t>
            </a:r>
            <a:r>
              <a:rPr lang="tr-TR" sz="2400" dirty="0" err="1">
                <a:solidFill>
                  <a:srgbClr val="0070C0"/>
                </a:solidFill>
                <a:latin typeface="Calibri" panose="020F0502020204030204" pitchFamily="34" charset="0"/>
              </a:rPr>
              <a:t>view</a:t>
            </a:r>
            <a:r>
              <a:rPr lang="tr-TR" sz="2400" dirty="0" err="1">
                <a:solidFill>
                  <a:srgbClr val="000000"/>
                </a:solidFill>
                <a:latin typeface="Calibri" panose="020F0502020204030204" pitchFamily="34" charset="0"/>
              </a:rPr>
              <a:t>’lerin</a:t>
            </a:r>
            <a:r>
              <a:rPr lang="tr-TR" sz="2400" dirty="0">
                <a:solidFill>
                  <a:srgbClr val="000000"/>
                </a:solidFill>
                <a:latin typeface="Calibri" panose="020F0502020204030204" pitchFamily="34" charset="0"/>
              </a:rPr>
              <a:t> esneklik ve kullanılabilirliği ile </a:t>
            </a:r>
            <a:r>
              <a:rPr lang="tr-TR" sz="2400" dirty="0" err="1">
                <a:solidFill>
                  <a:srgbClr val="0070C0"/>
                </a:solidFill>
                <a:latin typeface="Calibri" panose="020F0502020204030204" pitchFamily="34" charset="0"/>
              </a:rPr>
              <a:t>Stored</a:t>
            </a:r>
            <a:r>
              <a:rPr lang="tr-TR" sz="2400" dirty="0">
                <a:solidFill>
                  <a:srgbClr val="0070C0"/>
                </a:solidFill>
                <a:latin typeface="Calibri" panose="020F0502020204030204" pitchFamily="34" charset="0"/>
              </a:rPr>
              <a:t> </a:t>
            </a:r>
            <a:r>
              <a:rPr lang="tr-TR" sz="2400" dirty="0" err="1" smtClean="0">
                <a:solidFill>
                  <a:srgbClr val="0070C0"/>
                </a:solidFill>
                <a:latin typeface="Calibri" panose="020F0502020204030204" pitchFamily="34" charset="0"/>
              </a:rPr>
              <a:t>Procedure</a:t>
            </a:r>
            <a:r>
              <a:rPr lang="tr-TR" sz="2400" dirty="0" smtClean="0">
                <a:solidFill>
                  <a:srgbClr val="0070C0"/>
                </a:solidFill>
                <a:latin typeface="Calibri" panose="020F0502020204030204" pitchFamily="34" charset="0"/>
              </a:rPr>
              <a:t> </a:t>
            </a:r>
            <a:r>
              <a:rPr lang="tr-TR" sz="2400" dirty="0" smtClean="0">
                <a:solidFill>
                  <a:srgbClr val="000000"/>
                </a:solidFill>
                <a:latin typeface="Calibri" panose="020F0502020204030204" pitchFamily="34" charset="0"/>
              </a:rPr>
              <a:t>’</a:t>
            </a:r>
            <a:r>
              <a:rPr lang="tr-TR" sz="2400" dirty="0" err="1" smtClean="0">
                <a:solidFill>
                  <a:srgbClr val="000000"/>
                </a:solidFill>
                <a:latin typeface="Calibri" panose="020F0502020204030204" pitchFamily="34" charset="0"/>
              </a:rPr>
              <a:t>lerin</a:t>
            </a:r>
            <a:r>
              <a:rPr lang="tr-TR" sz="2400" dirty="0" smtClean="0">
                <a:solidFill>
                  <a:srgbClr val="000000"/>
                </a:solidFill>
                <a:latin typeface="Calibri" panose="020F0502020204030204" pitchFamily="34" charset="0"/>
              </a:rPr>
              <a:t> </a:t>
            </a:r>
            <a:r>
              <a:rPr lang="tr-TR" sz="2400" dirty="0">
                <a:solidFill>
                  <a:srgbClr val="000000"/>
                </a:solidFill>
                <a:latin typeface="Calibri" panose="020F0502020204030204" pitchFamily="34" charset="0"/>
              </a:rPr>
              <a:t>parametre kullanabilme, tampon hafızadan çağrılabilme, </a:t>
            </a:r>
            <a:r>
              <a:rPr lang="tr-TR" sz="2400" dirty="0" err="1">
                <a:solidFill>
                  <a:srgbClr val="000000"/>
                </a:solidFill>
                <a:latin typeface="Calibri" panose="020F0502020204030204" pitchFamily="34" charset="0"/>
              </a:rPr>
              <a:t>parse</a:t>
            </a:r>
            <a:r>
              <a:rPr lang="tr-TR" sz="2400" dirty="0">
                <a:solidFill>
                  <a:srgbClr val="000000"/>
                </a:solidFill>
                <a:latin typeface="Calibri" panose="020F0502020204030204" pitchFamily="34" charset="0"/>
              </a:rPr>
              <a:t> edilme, derlenme gibi bir çok mimari yeteneklerinin birleşimi olarak</a:t>
            </a:r>
          </a:p>
          <a:p>
            <a:pPr algn="just"/>
            <a:r>
              <a:rPr lang="tr-TR" sz="2400" dirty="0">
                <a:solidFill>
                  <a:srgbClr val="000000"/>
                </a:solidFill>
                <a:latin typeface="Calibri" panose="020F0502020204030204" pitchFamily="34" charset="0"/>
              </a:rPr>
              <a:t>düşünülebilir.</a:t>
            </a:r>
          </a:p>
          <a:p>
            <a:pPr algn="just"/>
            <a:r>
              <a:rPr lang="tr-TR" sz="2400" dirty="0">
                <a:solidFill>
                  <a:srgbClr val="000000"/>
                </a:solidFill>
                <a:latin typeface="Calibri" panose="020F0502020204030204" pitchFamily="34" charset="0"/>
              </a:rPr>
              <a:t>Bir KTF, </a:t>
            </a:r>
            <a:r>
              <a:rPr lang="tr-TR" sz="2400" dirty="0" err="1">
                <a:solidFill>
                  <a:srgbClr val="000000"/>
                </a:solidFill>
                <a:latin typeface="Calibri" panose="020F0502020204030204" pitchFamily="34" charset="0"/>
              </a:rPr>
              <a:t>veritabanında</a:t>
            </a:r>
            <a:r>
              <a:rPr lang="tr-TR" sz="2400" dirty="0">
                <a:solidFill>
                  <a:srgbClr val="000000"/>
                </a:solidFill>
                <a:latin typeface="Calibri" panose="020F0502020204030204" pitchFamily="34" charset="0"/>
              </a:rPr>
              <a:t> veri seçme işlemlerini gerçekleştirmek üzere iş parçacığı olarak geliştirilir. KTF çalışmasını tamamladıktan sonra, kayıtlar üzerinde herhangi bir değişiklik (</a:t>
            </a:r>
            <a:r>
              <a:rPr lang="tr-TR" sz="2400" dirty="0" err="1">
                <a:solidFill>
                  <a:srgbClr val="000000"/>
                </a:solidFill>
                <a:latin typeface="Calibri" panose="020F0502020204030204" pitchFamily="34" charset="0"/>
              </a:rPr>
              <a:t>side-effect</a:t>
            </a:r>
            <a:r>
              <a:rPr lang="tr-TR" sz="2400" dirty="0">
                <a:solidFill>
                  <a:srgbClr val="000000"/>
                </a:solidFill>
                <a:latin typeface="Calibri" panose="020F0502020204030204" pitchFamily="34" charset="0"/>
              </a:rPr>
              <a:t> / yan etki) yapmamış olması gerekir</a:t>
            </a:r>
            <a:endParaRPr lang="tr-TR" sz="2400" i="0" dirty="0">
              <a:solidFill>
                <a:srgbClr val="000000"/>
              </a:solidFill>
              <a:effectLst/>
              <a:latin typeface="Calibri" panose="020F0502020204030204" pitchFamily="34" charset="0"/>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727397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690574"/>
          </a:xfrm>
          <a:prstGeom prst="rect">
            <a:avLst/>
          </a:prstGeom>
        </p:spPr>
        <p:txBody>
          <a:bodyPr vert="horz" wrap="square" lIns="0" tIns="13335" rIns="0" bIns="0" rtlCol="0">
            <a:spAutoFit/>
          </a:bodyPr>
          <a:lstStyle/>
          <a:p>
            <a:pPr marL="12700">
              <a:lnSpc>
                <a:spcPct val="100000"/>
              </a:lnSpc>
              <a:spcBef>
                <a:spcPts val="105"/>
              </a:spcBef>
            </a:pPr>
            <a:r>
              <a:rPr lang="tr-TR" dirty="0">
                <a:solidFill>
                  <a:schemeClr val="tx1">
                    <a:lumMod val="95000"/>
                    <a:lumOff val="5000"/>
                  </a:schemeClr>
                </a:solidFill>
              </a:rPr>
              <a:t>Kullanıcı Tanımlı Fonksiyonlar</a:t>
            </a:r>
            <a:endParaRPr sz="4800" dirty="0">
              <a:solidFill>
                <a:schemeClr val="tx1">
                  <a:lumMod val="95000"/>
                  <a:lumOff val="5000"/>
                </a:schemeClr>
              </a:solidFill>
            </a:endParaRPr>
          </a:p>
        </p:txBody>
      </p:sp>
      <p:sp>
        <p:nvSpPr>
          <p:cNvPr id="3" name="object 3"/>
          <p:cNvSpPr txBox="1"/>
          <p:nvPr/>
        </p:nvSpPr>
        <p:spPr>
          <a:xfrm>
            <a:off x="594354" y="1285529"/>
            <a:ext cx="8144459" cy="4444807"/>
          </a:xfrm>
          <a:prstGeom prst="rect">
            <a:avLst/>
          </a:prstGeom>
        </p:spPr>
        <p:txBody>
          <a:bodyPr vert="horz" wrap="square" lIns="0" tIns="12700" rIns="0" bIns="0" rtlCol="0">
            <a:spAutoFit/>
          </a:bodyPr>
          <a:lstStyle/>
          <a:p>
            <a:pPr algn="just"/>
            <a:r>
              <a:rPr lang="tr-TR" sz="2400" b="1" dirty="0">
                <a:solidFill>
                  <a:srgbClr val="000000"/>
                </a:solidFill>
                <a:latin typeface="Calibri" panose="020F0502020204030204" pitchFamily="34" charset="0"/>
              </a:rPr>
              <a:t>Kullanıcı Tanımlı Fonksiyonlar ile neler yapılabilir?</a:t>
            </a:r>
          </a:p>
          <a:p>
            <a:pPr algn="just"/>
            <a:r>
              <a:rPr lang="tr-TR" sz="2400" dirty="0">
                <a:solidFill>
                  <a:srgbClr val="000000"/>
                </a:solidFill>
                <a:latin typeface="Calibri" panose="020F0502020204030204" pitchFamily="34" charset="0"/>
              </a:rPr>
              <a:t>• Sürekli gerçekleştirilen işlemler fonksiyonel hale getirilebilir.</a:t>
            </a:r>
          </a:p>
          <a:p>
            <a:pPr algn="just"/>
            <a:r>
              <a:rPr lang="tr-TR" sz="2400" dirty="0">
                <a:solidFill>
                  <a:srgbClr val="000000"/>
                </a:solidFill>
                <a:latin typeface="Calibri" panose="020F0502020204030204" pitchFamily="34" charset="0"/>
              </a:rPr>
              <a:t>• SQL Server fonksiyonel hale getirilebilir. SQL Server tarafından desteklenmeyen bir fonksiyon geliştirilebilir. Örneğin, doğum tarihi ve şu anki tarihi vererek yaş hesaplatma işlemi bir fonksiyon geliştirerek yapılabilir.</a:t>
            </a:r>
          </a:p>
          <a:p>
            <a:pPr indent="200025" algn="just">
              <a:buFont typeface="Arial" panose="020B0604020202020204" pitchFamily="34" charset="0"/>
              <a:buChar char="•"/>
            </a:pPr>
            <a:r>
              <a:rPr lang="tr-TR" sz="2400" dirty="0">
                <a:solidFill>
                  <a:srgbClr val="000000"/>
                </a:solidFill>
                <a:latin typeface="Calibri" panose="020F0502020204030204" pitchFamily="34" charset="0"/>
              </a:rPr>
              <a:t>Kendi algoritmanıza göre bir metin şifreleme işlemi gerçekleştirmek için fonksiyon geliştirebilirsiniz. Hesap makinesi gibi işlemler yapan bir fonksiyon ya da PI() sayısı ile işlem yapmaya yarayan bir fonksiyon iyi birer örnek olabilir.</a:t>
            </a:r>
          </a:p>
          <a:p>
            <a:pPr algn="just"/>
            <a:r>
              <a:rPr lang="tr-TR" sz="2400" dirty="0">
                <a:solidFill>
                  <a:srgbClr val="000000"/>
                </a:solidFill>
                <a:latin typeface="Calibri" panose="020F0502020204030204" pitchFamily="34" charset="0"/>
              </a:rPr>
              <a:t>• Bu nesneler T-SQL ile geliştirilebileceği gibi, CLR ile de geliştirilebilirler.</a:t>
            </a:r>
            <a:endParaRPr lang="tr-TR" sz="2400" i="0" dirty="0">
              <a:solidFill>
                <a:srgbClr val="000000"/>
              </a:solidFill>
              <a:effectLst/>
              <a:latin typeface="Calibri" panose="020F0502020204030204" pitchFamily="34" charset="0"/>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2189037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296860" cy="629018"/>
          </a:xfrm>
          <a:prstGeom prst="rect">
            <a:avLst/>
          </a:prstGeom>
        </p:spPr>
        <p:txBody>
          <a:bodyPr vert="horz" wrap="square" lIns="0" tIns="13335" rIns="0" bIns="0" rtlCol="0">
            <a:spAutoFit/>
          </a:bodyPr>
          <a:lstStyle/>
          <a:p>
            <a:pPr marL="12700">
              <a:lnSpc>
                <a:spcPct val="100000"/>
              </a:lnSpc>
              <a:spcBef>
                <a:spcPts val="105"/>
              </a:spcBef>
            </a:pPr>
            <a:r>
              <a:rPr lang="tr-TR" sz="4000" dirty="0">
                <a:solidFill>
                  <a:schemeClr val="tx1">
                    <a:lumMod val="95000"/>
                    <a:lumOff val="5000"/>
                  </a:schemeClr>
                </a:solidFill>
              </a:rPr>
              <a:t>Kullanıcı Tanımlı Fonksiyon Çeşitleri</a:t>
            </a:r>
            <a:endParaRPr dirty="0">
              <a:solidFill>
                <a:schemeClr val="tx1">
                  <a:lumMod val="95000"/>
                  <a:lumOff val="5000"/>
                </a:schemeClr>
              </a:solidFill>
            </a:endParaRPr>
          </a:p>
        </p:txBody>
      </p:sp>
      <p:sp>
        <p:nvSpPr>
          <p:cNvPr id="3" name="object 3"/>
          <p:cNvSpPr txBox="1"/>
          <p:nvPr/>
        </p:nvSpPr>
        <p:spPr>
          <a:xfrm>
            <a:off x="594354" y="1285529"/>
            <a:ext cx="8144459" cy="2967479"/>
          </a:xfrm>
          <a:prstGeom prst="rect">
            <a:avLst/>
          </a:prstGeom>
        </p:spPr>
        <p:txBody>
          <a:bodyPr vert="horz" wrap="square" lIns="0" tIns="12700" rIns="0" bIns="0" rtlCol="0">
            <a:spAutoFit/>
          </a:bodyPr>
          <a:lstStyle/>
          <a:p>
            <a:pPr algn="just"/>
            <a:r>
              <a:rPr lang="tr-TR" sz="2400" b="1" dirty="0">
                <a:solidFill>
                  <a:srgbClr val="000000"/>
                </a:solidFill>
                <a:latin typeface="Calibri" panose="020F0502020204030204" pitchFamily="34" charset="0"/>
              </a:rPr>
              <a:t>Kullanıcı Tanımlı Fonksiyonlar ile neler yapılabilir?</a:t>
            </a:r>
          </a:p>
          <a:p>
            <a:pPr algn="just"/>
            <a:r>
              <a:rPr lang="tr-TR" sz="2400" dirty="0">
                <a:solidFill>
                  <a:srgbClr val="000000"/>
                </a:solidFill>
                <a:latin typeface="Calibri" panose="020F0502020204030204" pitchFamily="34" charset="0"/>
              </a:rPr>
              <a:t> KTF nesneleri fonksiyoneldir. Bir KTF, geri dönüş tipi olarak INT, </a:t>
            </a:r>
            <a:r>
              <a:rPr lang="tr-TR" sz="2400" dirty="0">
                <a:solidFill>
                  <a:srgbClr val="0070C0"/>
                </a:solidFill>
                <a:latin typeface="Calibri" panose="020F0502020204030204" pitchFamily="34" charset="0"/>
              </a:rPr>
              <a:t>VARCHAR</a:t>
            </a:r>
            <a:r>
              <a:rPr lang="tr-TR" sz="2400" dirty="0">
                <a:solidFill>
                  <a:srgbClr val="000000"/>
                </a:solidFill>
                <a:latin typeface="Calibri" panose="020F0502020204030204" pitchFamily="34" charset="0"/>
              </a:rPr>
              <a:t>, </a:t>
            </a:r>
            <a:r>
              <a:rPr lang="tr-TR" sz="2400" dirty="0">
                <a:solidFill>
                  <a:srgbClr val="0070C0"/>
                </a:solidFill>
                <a:latin typeface="Calibri" panose="020F0502020204030204" pitchFamily="34" charset="0"/>
              </a:rPr>
              <a:t>DATETIME</a:t>
            </a:r>
            <a:r>
              <a:rPr lang="tr-TR" sz="2400" dirty="0">
                <a:solidFill>
                  <a:srgbClr val="000000"/>
                </a:solidFill>
                <a:latin typeface="Calibri" panose="020F0502020204030204" pitchFamily="34" charset="0"/>
              </a:rPr>
              <a:t> gibi </a:t>
            </a:r>
            <a:r>
              <a:rPr lang="tr-TR" sz="2400" dirty="0" err="1">
                <a:solidFill>
                  <a:srgbClr val="000000"/>
                </a:solidFill>
                <a:latin typeface="Calibri" panose="020F0502020204030204" pitchFamily="34" charset="0"/>
              </a:rPr>
              <a:t>skaler</a:t>
            </a:r>
            <a:r>
              <a:rPr lang="tr-TR" sz="2400" dirty="0">
                <a:solidFill>
                  <a:srgbClr val="000000"/>
                </a:solidFill>
                <a:latin typeface="Calibri" panose="020F0502020204030204" pitchFamily="34" charset="0"/>
              </a:rPr>
              <a:t> veri tiplerini döndürebileceği gibi, bir tablo tipli değişken de döndürebilir.</a:t>
            </a:r>
          </a:p>
          <a:p>
            <a:pPr algn="just"/>
            <a:r>
              <a:rPr lang="tr-TR" sz="2400" dirty="0">
                <a:solidFill>
                  <a:srgbClr val="000000"/>
                </a:solidFill>
                <a:latin typeface="Calibri" panose="020F0502020204030204" pitchFamily="34" charset="0"/>
              </a:rPr>
              <a:t>KTF, </a:t>
            </a:r>
            <a:r>
              <a:rPr lang="tr-TR" sz="2400" dirty="0">
                <a:solidFill>
                  <a:srgbClr val="FF0000"/>
                </a:solidFill>
                <a:latin typeface="Calibri" panose="020F0502020204030204" pitchFamily="34" charset="0"/>
              </a:rPr>
              <a:t>SELECT</a:t>
            </a:r>
            <a:r>
              <a:rPr lang="tr-TR" sz="2400" dirty="0">
                <a:solidFill>
                  <a:srgbClr val="000000"/>
                </a:solidFill>
                <a:latin typeface="Calibri" panose="020F0502020204030204" pitchFamily="34" charset="0"/>
              </a:rPr>
              <a:t> işlemleri için geniş ve işlevsel yeteneklere sahiptir. KTF nesneleri iki ana başlıkta inceleyeceğiz.</a:t>
            </a:r>
          </a:p>
          <a:p>
            <a:pPr algn="just"/>
            <a:r>
              <a:rPr lang="tr-TR" sz="2400" b="1" dirty="0">
                <a:solidFill>
                  <a:srgbClr val="0070C0"/>
                </a:solidFill>
                <a:latin typeface="Calibri" panose="020F0502020204030204" pitchFamily="34" charset="0"/>
              </a:rPr>
              <a:t>•</a:t>
            </a:r>
            <a:r>
              <a:rPr lang="tr-TR" sz="2400" b="1" dirty="0">
                <a:solidFill>
                  <a:srgbClr val="000000"/>
                </a:solidFill>
                <a:latin typeface="Calibri" panose="020F0502020204030204" pitchFamily="34" charset="0"/>
              </a:rPr>
              <a:t> </a:t>
            </a:r>
            <a:r>
              <a:rPr lang="tr-TR" sz="2400" dirty="0" err="1">
                <a:solidFill>
                  <a:srgbClr val="0070C0"/>
                </a:solidFill>
                <a:latin typeface="Calibri" panose="020F0502020204030204" pitchFamily="34" charset="0"/>
              </a:rPr>
              <a:t>Skaler</a:t>
            </a:r>
            <a:r>
              <a:rPr lang="tr-TR" sz="2400" dirty="0">
                <a:solidFill>
                  <a:srgbClr val="0070C0"/>
                </a:solidFill>
                <a:latin typeface="Calibri" panose="020F0502020204030204" pitchFamily="34" charset="0"/>
              </a:rPr>
              <a:t> Kullanıcı Tanımlı Fonksiyonlar</a:t>
            </a:r>
          </a:p>
          <a:p>
            <a:pPr algn="just"/>
            <a:r>
              <a:rPr lang="tr-TR" sz="2400" dirty="0">
                <a:solidFill>
                  <a:srgbClr val="0070C0"/>
                </a:solidFill>
                <a:latin typeface="Calibri" panose="020F0502020204030204" pitchFamily="34" charset="0"/>
              </a:rPr>
              <a:t>• Tablo Kullanıcı Tanımlı Fonksiyonlar</a:t>
            </a:r>
            <a:endParaRPr lang="tr-TR" sz="2400" i="0" dirty="0">
              <a:solidFill>
                <a:srgbClr val="0070C0"/>
              </a:solidFill>
              <a:effectLst/>
              <a:latin typeface="Calibri" panose="020F0502020204030204" pitchFamily="34" charset="0"/>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190382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296860" cy="629018"/>
          </a:xfrm>
          <a:prstGeom prst="rect">
            <a:avLst/>
          </a:prstGeom>
        </p:spPr>
        <p:txBody>
          <a:bodyPr vert="horz" wrap="square" lIns="0" tIns="13335" rIns="0" bIns="0" rtlCol="0">
            <a:spAutoFit/>
          </a:bodyPr>
          <a:lstStyle/>
          <a:p>
            <a:pPr marL="12700">
              <a:lnSpc>
                <a:spcPct val="100000"/>
              </a:lnSpc>
              <a:spcBef>
                <a:spcPts val="105"/>
              </a:spcBef>
            </a:pPr>
            <a:r>
              <a:rPr lang="tr-TR" sz="4000" dirty="0" err="1">
                <a:solidFill>
                  <a:schemeClr val="tx1">
                    <a:lumMod val="95000"/>
                    <a:lumOff val="5000"/>
                  </a:schemeClr>
                </a:solidFill>
              </a:rPr>
              <a:t>Skaler</a:t>
            </a:r>
            <a:r>
              <a:rPr lang="tr-TR" sz="4000" dirty="0">
                <a:solidFill>
                  <a:schemeClr val="tx1">
                    <a:lumMod val="95000"/>
                    <a:lumOff val="5000"/>
                  </a:schemeClr>
                </a:solidFill>
              </a:rPr>
              <a:t> Kullanıcı Tanımlı Fonksiyon</a:t>
            </a:r>
            <a:endParaRPr dirty="0">
              <a:solidFill>
                <a:schemeClr val="tx1">
                  <a:lumMod val="95000"/>
                  <a:lumOff val="5000"/>
                </a:schemeClr>
              </a:solidFill>
            </a:endParaRPr>
          </a:p>
        </p:txBody>
      </p:sp>
      <p:sp>
        <p:nvSpPr>
          <p:cNvPr id="3" name="object 3"/>
          <p:cNvSpPr txBox="1"/>
          <p:nvPr/>
        </p:nvSpPr>
        <p:spPr>
          <a:xfrm>
            <a:off x="594354" y="1285529"/>
            <a:ext cx="8144459" cy="2967479"/>
          </a:xfrm>
          <a:prstGeom prst="rect">
            <a:avLst/>
          </a:prstGeom>
        </p:spPr>
        <p:txBody>
          <a:bodyPr vert="horz" wrap="square" lIns="0" tIns="12700" rIns="0" bIns="0" rtlCol="0">
            <a:spAutoFit/>
          </a:bodyPr>
          <a:lstStyle/>
          <a:p>
            <a:pPr algn="just"/>
            <a:r>
              <a:rPr lang="tr-TR" sz="2400" i="1" dirty="0" err="1">
                <a:solidFill>
                  <a:srgbClr val="0070C0"/>
                </a:solidFill>
                <a:latin typeface="Calibri" panose="020F0502020204030204" pitchFamily="34" charset="0"/>
              </a:rPr>
              <a:t>Skaler</a:t>
            </a:r>
            <a:r>
              <a:rPr lang="tr-TR" sz="2400" i="1" dirty="0">
                <a:solidFill>
                  <a:srgbClr val="0070C0"/>
                </a:solidFill>
                <a:latin typeface="Calibri" panose="020F0502020204030204" pitchFamily="34" charset="0"/>
              </a:rPr>
              <a:t> fonksiyon, bir tek değer döndüren fonksiyondur</a:t>
            </a:r>
            <a:r>
              <a:rPr lang="tr-TR" sz="2400" dirty="0">
                <a:solidFill>
                  <a:srgbClr val="0070C0"/>
                </a:solidFill>
                <a:latin typeface="Calibri" panose="020F0502020204030204" pitchFamily="34" charset="0"/>
              </a:rPr>
              <a:t>. </a:t>
            </a:r>
          </a:p>
          <a:p>
            <a:pPr algn="just"/>
            <a:r>
              <a:rPr lang="tr-TR" sz="2400" dirty="0">
                <a:solidFill>
                  <a:srgbClr val="000000"/>
                </a:solidFill>
                <a:latin typeface="Calibri" panose="020F0502020204030204" pitchFamily="34" charset="0"/>
              </a:rPr>
              <a:t>Birden fazla parametre alabilir, ancak sonuç olarak tek bir değer döndürür. SQL Server içerisinde kullanılan </a:t>
            </a:r>
            <a:r>
              <a:rPr lang="tr-TR" sz="2400" dirty="0">
                <a:solidFill>
                  <a:srgbClr val="FF33CC"/>
                </a:solidFill>
                <a:latin typeface="Calibri" panose="020F0502020204030204" pitchFamily="34" charset="0"/>
              </a:rPr>
              <a:t>GETDATE()</a:t>
            </a:r>
            <a:r>
              <a:rPr lang="tr-TR" sz="2400" dirty="0">
                <a:solidFill>
                  <a:srgbClr val="000000"/>
                </a:solidFill>
                <a:latin typeface="Calibri" panose="020F0502020204030204" pitchFamily="34" charset="0"/>
              </a:rPr>
              <a:t> bir sistem fonksiyonudur. </a:t>
            </a:r>
            <a:r>
              <a:rPr lang="tr-TR" sz="2400" dirty="0">
                <a:solidFill>
                  <a:srgbClr val="FF33CC"/>
                </a:solidFill>
                <a:latin typeface="Calibri" panose="020F0502020204030204" pitchFamily="34" charset="0"/>
              </a:rPr>
              <a:t>GETDATE</a:t>
            </a:r>
            <a:r>
              <a:rPr lang="tr-TR" sz="2400" dirty="0">
                <a:solidFill>
                  <a:srgbClr val="FF33CC"/>
                </a:solidFill>
                <a:latin typeface="Calibri" panose="020F0502020204030204" pitchFamily="34" charset="0"/>
              </a:rPr>
              <a:t>()</a:t>
            </a:r>
            <a:r>
              <a:rPr lang="tr-TR" sz="2400" dirty="0">
                <a:solidFill>
                  <a:srgbClr val="000000"/>
                </a:solidFill>
                <a:latin typeface="Calibri" panose="020F0502020204030204" pitchFamily="34" charset="0"/>
              </a:rPr>
              <a:t> fonksiyonu, o anki sistem zaman bilgisini alarak geriye sadece bu bilgiyi döndürür. </a:t>
            </a:r>
          </a:p>
          <a:p>
            <a:pPr algn="just"/>
            <a:r>
              <a:rPr lang="tr-TR" sz="2400" dirty="0">
                <a:solidFill>
                  <a:srgbClr val="000000"/>
                </a:solidFill>
                <a:latin typeface="Calibri" panose="020F0502020204030204" pitchFamily="34" charset="0"/>
              </a:rPr>
              <a:t>Bu özellik sistem tarafında sistem fonksiyonlarında kullanılabileceği gibi, T-SQL geliştiricileri tarafından da bu tür örnek fonksiyonlar geliştirilebilir.</a:t>
            </a:r>
            <a:endParaRPr lang="tr-TR" sz="2400" b="1" i="0" dirty="0">
              <a:solidFill>
                <a:srgbClr val="000000"/>
              </a:solidFill>
              <a:effectLst/>
              <a:latin typeface="Calibri" panose="020F0502020204030204" pitchFamily="34" charset="0"/>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180058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296860" cy="629018"/>
          </a:xfrm>
          <a:prstGeom prst="rect">
            <a:avLst/>
          </a:prstGeom>
        </p:spPr>
        <p:txBody>
          <a:bodyPr vert="horz" wrap="square" lIns="0" tIns="13335" rIns="0" bIns="0" rtlCol="0">
            <a:spAutoFit/>
          </a:bodyPr>
          <a:lstStyle/>
          <a:p>
            <a:pPr marL="12700">
              <a:lnSpc>
                <a:spcPct val="100000"/>
              </a:lnSpc>
              <a:spcBef>
                <a:spcPts val="105"/>
              </a:spcBef>
            </a:pPr>
            <a:r>
              <a:rPr lang="tr-TR" sz="4000" dirty="0" err="1">
                <a:solidFill>
                  <a:schemeClr val="tx1">
                    <a:lumMod val="95000"/>
                    <a:lumOff val="5000"/>
                  </a:schemeClr>
                </a:solidFill>
              </a:rPr>
              <a:t>Skaler</a:t>
            </a:r>
            <a:r>
              <a:rPr lang="tr-TR" sz="4000" dirty="0">
                <a:solidFill>
                  <a:schemeClr val="tx1">
                    <a:lumMod val="95000"/>
                    <a:lumOff val="5000"/>
                  </a:schemeClr>
                </a:solidFill>
              </a:rPr>
              <a:t> Kullanıcı Tanımlı Fonksiyon</a:t>
            </a:r>
            <a:endParaRPr dirty="0">
              <a:solidFill>
                <a:schemeClr val="tx1">
                  <a:lumMod val="95000"/>
                  <a:lumOff val="5000"/>
                </a:schemeClr>
              </a:solidFill>
            </a:endParaRPr>
          </a:p>
        </p:txBody>
      </p:sp>
      <p:sp>
        <p:nvSpPr>
          <p:cNvPr id="3" name="object 3"/>
          <p:cNvSpPr txBox="1"/>
          <p:nvPr/>
        </p:nvSpPr>
        <p:spPr>
          <a:xfrm>
            <a:off x="594354" y="1285529"/>
            <a:ext cx="8144459" cy="4444807"/>
          </a:xfrm>
          <a:prstGeom prst="rect">
            <a:avLst/>
          </a:prstGeom>
        </p:spPr>
        <p:txBody>
          <a:bodyPr vert="horz" wrap="square" lIns="0" tIns="12700" rIns="0" bIns="0" rtlCol="0">
            <a:spAutoFit/>
          </a:bodyPr>
          <a:lstStyle/>
          <a:p>
            <a:pPr algn="just"/>
            <a:r>
              <a:rPr lang="tr-TR" sz="2400" dirty="0">
                <a:solidFill>
                  <a:srgbClr val="000000"/>
                </a:solidFill>
                <a:latin typeface="Calibri" panose="020F0502020204030204" pitchFamily="34" charset="0"/>
              </a:rPr>
              <a:t>PI sayısı en kısa haliyle 3,14 olarak kabul edilir. PI sayısı ile işlem yapılması gerektiğinde, tanımlayacağınız bir PI() fonksiyonu içerisine gerekli parametreleri göndererek, fonksiyon içerisinde 3,14 değerini kullanarak işlem yapar ve sonucu tek değer olarak döndürebilirsiniz.  Geliştirilen uygulamada PI sayısı kullanmak isteniyor olabilir. Bize PI sayısını döndürecek bir fonksiyon geliştirelim.</a:t>
            </a:r>
          </a:p>
          <a:p>
            <a:pPr algn="just"/>
            <a:r>
              <a:rPr lang="en-US" sz="2000" dirty="0">
                <a:solidFill>
                  <a:srgbClr val="0000FF"/>
                </a:solidFill>
                <a:latin typeface="Consolas" panose="020B0609020204030204" pitchFamily="49" charset="0"/>
              </a:rPr>
              <a:t>CREATE</a:t>
            </a:r>
            <a:r>
              <a:rPr lang="en-US" sz="2000" dirty="0">
                <a:solidFill>
                  <a:srgbClr val="0070C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70C0"/>
                </a:solidFill>
                <a:latin typeface="Consolas" panose="020B0609020204030204" pitchFamily="49" charset="0"/>
              </a:rPr>
              <a:t> </a:t>
            </a:r>
            <a:r>
              <a:rPr lang="en-US" sz="2000" dirty="0" err="1">
                <a:solidFill>
                  <a:srgbClr val="000000"/>
                </a:solidFill>
                <a:latin typeface="Consolas" panose="020B0609020204030204" pitchFamily="49" charset="0"/>
              </a:rPr>
              <a:t>PInedir</a:t>
            </a:r>
            <a:r>
              <a:rPr lang="en-US" sz="2000" dirty="0">
                <a:solidFill>
                  <a:srgbClr val="000000"/>
                </a:solidFill>
                <a:latin typeface="Consolas" panose="020B0609020204030204" pitchFamily="49" charset="0"/>
              </a:rPr>
              <a:t>()</a:t>
            </a:r>
          </a:p>
          <a:p>
            <a:pPr algn="just"/>
            <a:r>
              <a:rPr lang="tr-TR"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RETURNS</a:t>
            </a:r>
            <a:r>
              <a:rPr lang="en-US" sz="2000" dirty="0" smtClean="0">
                <a:solidFill>
                  <a:srgbClr val="0070C0"/>
                </a:solidFill>
                <a:latin typeface="Consolas" panose="020B0609020204030204" pitchFamily="49" charset="0"/>
              </a:rPr>
              <a:t> </a:t>
            </a:r>
            <a:r>
              <a:rPr lang="en-US" sz="2000" dirty="0">
                <a:solidFill>
                  <a:srgbClr val="0000FF"/>
                </a:solidFill>
                <a:latin typeface="Consolas" panose="020B0609020204030204" pitchFamily="49" charset="0"/>
              </a:rPr>
              <a:t>NUMERIC(5,2</a:t>
            </a:r>
            <a:r>
              <a:rPr lang="en-US" sz="2000" dirty="0">
                <a:solidFill>
                  <a:srgbClr val="0070C0"/>
                </a:solidFill>
                <a:latin typeface="Consolas" panose="020B0609020204030204" pitchFamily="49" charset="0"/>
              </a:rPr>
              <a:t>)</a:t>
            </a:r>
          </a:p>
          <a:p>
            <a:pPr algn="just"/>
            <a:r>
              <a:rPr lang="tr-TR"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AS</a:t>
            </a:r>
            <a:endParaRPr lang="en-US" sz="2000" dirty="0">
              <a:solidFill>
                <a:srgbClr val="0000FF"/>
              </a:solidFill>
              <a:latin typeface="Consolas" panose="020B0609020204030204" pitchFamily="49" charset="0"/>
            </a:endParaRPr>
          </a:p>
          <a:p>
            <a:pPr algn="just"/>
            <a:r>
              <a:rPr lang="tr-TR"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BEGIN</a:t>
            </a:r>
            <a:endParaRPr lang="en-US" sz="2000" dirty="0">
              <a:solidFill>
                <a:srgbClr val="0000FF"/>
              </a:solidFill>
              <a:latin typeface="Consolas" panose="020B0609020204030204" pitchFamily="49" charset="0"/>
            </a:endParaRPr>
          </a:p>
          <a:p>
            <a:pPr algn="just"/>
            <a:r>
              <a:rPr lang="tr-TR"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RETURN</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3.14;</a:t>
            </a:r>
          </a:p>
          <a:p>
            <a:pPr algn="just"/>
            <a:r>
              <a:rPr lang="tr-TR" sz="2000" dirty="0" smtClean="0">
                <a:solidFill>
                  <a:srgbClr val="0000FF"/>
                </a:solidFill>
                <a:latin typeface="Consolas" panose="020B0609020204030204" pitchFamily="49" charset="0"/>
              </a:rPr>
              <a:t> </a:t>
            </a:r>
            <a:r>
              <a:rPr lang="en-US" sz="2000" dirty="0" smtClean="0">
                <a:solidFill>
                  <a:srgbClr val="0000FF"/>
                </a:solidFill>
                <a:latin typeface="Consolas" panose="020B0609020204030204" pitchFamily="49" charset="0"/>
              </a:rPr>
              <a:t>END</a:t>
            </a:r>
            <a:r>
              <a:rPr lang="en-US" sz="2000" dirty="0">
                <a:solidFill>
                  <a:srgbClr val="000000"/>
                </a:solidFill>
                <a:latin typeface="Consolas" panose="020B0609020204030204" pitchFamily="49" charset="0"/>
              </a:rPr>
              <a:t>;</a:t>
            </a:r>
            <a:endParaRPr lang="tr-TR" sz="2000" i="0" dirty="0">
              <a:solidFill>
                <a:srgbClr val="000000"/>
              </a:solidFill>
              <a:effectLst/>
              <a:latin typeface="Consolas" panose="020B0609020204030204" pitchFamily="49" charset="0"/>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pic>
        <p:nvPicPr>
          <p:cNvPr id="4098" name="Picture 2" descr="C:\Users\LAB2-O~1\AppData\Local\Temp\SNAGHTML39172c.PNG"/>
          <p:cNvPicPr>
            <a:picLocks noChangeAspect="1" noChangeArrowheads="1"/>
          </p:cNvPicPr>
          <p:nvPr/>
        </p:nvPicPr>
        <p:blipFill rotWithShape="1">
          <a:blip r:embed="rId3">
            <a:extLst>
              <a:ext uri="{28A0092B-C50C-407E-A947-70E740481C1C}">
                <a14:useLocalDpi xmlns:a14="http://schemas.microsoft.com/office/drawing/2010/main" val="0"/>
              </a:ext>
            </a:extLst>
          </a:blip>
          <a:srcRect t="17699" r="48285"/>
          <a:stretch/>
        </p:blipFill>
        <p:spPr bwMode="auto">
          <a:xfrm>
            <a:off x="3821128" y="4318102"/>
            <a:ext cx="2615323" cy="17371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LAB2-O~1\AppData\Local\Temp\SNAGHTML3a08b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782" y="4204039"/>
            <a:ext cx="2302362" cy="196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23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752129"/>
          </a:xfrm>
          <a:prstGeom prst="rect">
            <a:avLst/>
          </a:prstGeom>
        </p:spPr>
        <p:txBody>
          <a:bodyPr vert="horz" wrap="square" lIns="0" tIns="13335" rIns="0" bIns="0" rtlCol="0">
            <a:spAutoFit/>
          </a:bodyPr>
          <a:lstStyle/>
          <a:p>
            <a:pPr marL="12700">
              <a:lnSpc>
                <a:spcPct val="100000"/>
              </a:lnSpc>
              <a:spcBef>
                <a:spcPts val="105"/>
              </a:spcBef>
            </a:pPr>
            <a:r>
              <a:rPr lang="tr-TR" sz="4800" dirty="0" err="1">
                <a:solidFill>
                  <a:schemeClr val="tx1">
                    <a:lumMod val="95000"/>
                    <a:lumOff val="5000"/>
                  </a:schemeClr>
                </a:solidFill>
              </a:rPr>
              <a:t>Transaction</a:t>
            </a:r>
            <a:endParaRPr sz="4800" dirty="0">
              <a:solidFill>
                <a:schemeClr val="tx1">
                  <a:lumMod val="95000"/>
                  <a:lumOff val="5000"/>
                </a:schemeClr>
              </a:solidFill>
            </a:endParaRPr>
          </a:p>
        </p:txBody>
      </p:sp>
      <p:sp>
        <p:nvSpPr>
          <p:cNvPr id="3" name="object 3"/>
          <p:cNvSpPr txBox="1"/>
          <p:nvPr/>
        </p:nvSpPr>
        <p:spPr>
          <a:xfrm>
            <a:off x="618540" y="1285529"/>
            <a:ext cx="7854950" cy="1490152"/>
          </a:xfrm>
          <a:prstGeom prst="rect">
            <a:avLst/>
          </a:prstGeom>
        </p:spPr>
        <p:txBody>
          <a:bodyPr vert="horz" wrap="square" lIns="0" tIns="12700" rIns="0" bIns="0" rtlCol="0">
            <a:spAutoFit/>
          </a:bodyPr>
          <a:lstStyle/>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SQL ifadelerini bir bölümünün uygulanması gibi bir İşlem söz konusu olamaz. İşlemlerin tamamı gerçekleşmediği sürece işlemlerin hiçbiri gerçekleşmemiş sayılır.</a:t>
            </a:r>
            <a:endParaRPr sz="2000" dirty="0">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pic>
        <p:nvPicPr>
          <p:cNvPr id="1026" name="Picture 2" descr="undefined"/>
          <p:cNvPicPr>
            <a:picLocks noChangeAspect="1" noChangeArrowheads="1"/>
          </p:cNvPicPr>
          <p:nvPr/>
        </p:nvPicPr>
        <p:blipFill rotWithShape="1">
          <a:blip r:embed="rId2">
            <a:extLst>
              <a:ext uri="{28A0092B-C50C-407E-A947-70E740481C1C}">
                <a14:useLocalDpi xmlns:a14="http://schemas.microsoft.com/office/drawing/2010/main" val="0"/>
              </a:ext>
            </a:extLst>
          </a:blip>
          <a:srcRect l="3338" t="1196" r="3009" b="2644"/>
          <a:stretch/>
        </p:blipFill>
        <p:spPr bwMode="auto">
          <a:xfrm>
            <a:off x="3200400" y="2877237"/>
            <a:ext cx="3886200" cy="3371163"/>
          </a:xfrm>
          <a:prstGeom prst="rect">
            <a:avLst/>
          </a:prstGeom>
          <a:ln>
            <a:noFill/>
          </a:ln>
          <a:effectLst>
            <a:outerShdw blurRad="139700" dist="508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257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296860" cy="629018"/>
          </a:xfrm>
          <a:prstGeom prst="rect">
            <a:avLst/>
          </a:prstGeom>
        </p:spPr>
        <p:txBody>
          <a:bodyPr vert="horz" wrap="square" lIns="0" tIns="13335" rIns="0" bIns="0" rtlCol="0">
            <a:spAutoFit/>
          </a:bodyPr>
          <a:lstStyle/>
          <a:p>
            <a:pPr marL="12700">
              <a:lnSpc>
                <a:spcPct val="100000"/>
              </a:lnSpc>
              <a:spcBef>
                <a:spcPts val="105"/>
              </a:spcBef>
            </a:pPr>
            <a:r>
              <a:rPr lang="tr-TR" sz="4000" dirty="0" err="1">
                <a:solidFill>
                  <a:schemeClr val="tx1">
                    <a:lumMod val="95000"/>
                    <a:lumOff val="5000"/>
                  </a:schemeClr>
                </a:solidFill>
              </a:rPr>
              <a:t>Skaler</a:t>
            </a:r>
            <a:r>
              <a:rPr lang="tr-TR" sz="4000" dirty="0">
                <a:solidFill>
                  <a:schemeClr val="tx1">
                    <a:lumMod val="95000"/>
                    <a:lumOff val="5000"/>
                  </a:schemeClr>
                </a:solidFill>
              </a:rPr>
              <a:t> Kullanıcı Tanımlı Fonksiyon</a:t>
            </a:r>
            <a:endParaRPr dirty="0">
              <a:solidFill>
                <a:schemeClr val="tx1">
                  <a:lumMod val="95000"/>
                  <a:lumOff val="5000"/>
                </a:schemeClr>
              </a:solidFill>
            </a:endParaRPr>
          </a:p>
        </p:txBody>
      </p:sp>
      <p:sp>
        <p:nvSpPr>
          <p:cNvPr id="3" name="object 3"/>
          <p:cNvSpPr txBox="1"/>
          <p:nvPr/>
        </p:nvSpPr>
        <p:spPr>
          <a:xfrm>
            <a:off x="594354" y="1066800"/>
            <a:ext cx="8144459" cy="2859757"/>
          </a:xfrm>
          <a:prstGeom prst="rect">
            <a:avLst/>
          </a:prstGeom>
        </p:spPr>
        <p:txBody>
          <a:bodyPr vert="horz" wrap="square" lIns="0" tIns="12700" rIns="0" bIns="0" rtlCol="0">
            <a:spAutoFit/>
          </a:bodyPr>
          <a:lstStyle/>
          <a:p>
            <a:r>
              <a:rPr lang="tr-TR" dirty="0">
                <a:solidFill>
                  <a:srgbClr val="0000FF"/>
                </a:solidFill>
                <a:latin typeface="Consolas" panose="020B0609020204030204" pitchFamily="49" charset="0"/>
              </a:rPr>
              <a:t>CREATE</a:t>
            </a:r>
            <a:r>
              <a:rPr lang="tr-TR" dirty="0">
                <a:solidFill>
                  <a:srgbClr val="000000"/>
                </a:solidFill>
                <a:latin typeface="Consolas" panose="020B0609020204030204" pitchFamily="49" charset="0"/>
              </a:rPr>
              <a:t> </a:t>
            </a:r>
            <a:r>
              <a:rPr lang="tr-TR" dirty="0">
                <a:solidFill>
                  <a:srgbClr val="0000FF"/>
                </a:solidFill>
                <a:latin typeface="Consolas" panose="020B0609020204030204" pitchFamily="49" charset="0"/>
              </a:rPr>
              <a:t>FUNCTION</a:t>
            </a:r>
            <a:r>
              <a:rPr lang="tr-TR" dirty="0">
                <a:solidFill>
                  <a:srgbClr val="000000"/>
                </a:solidFill>
                <a:latin typeface="Consolas" panose="020B0609020204030204" pitchFamily="49" charset="0"/>
              </a:rPr>
              <a:t> </a:t>
            </a:r>
            <a:r>
              <a:rPr lang="tr-TR" dirty="0" err="1">
                <a:solidFill>
                  <a:srgbClr val="000000"/>
                </a:solidFill>
                <a:latin typeface="Consolas" panose="020B0609020204030204" pitchFamily="49" charset="0"/>
              </a:rPr>
              <a:t>dbo.UrunToplamSayi</a:t>
            </a:r>
            <a:r>
              <a:rPr lang="tr-TR" dirty="0">
                <a:solidFill>
                  <a:srgbClr val="808080"/>
                </a:solidFill>
                <a:latin typeface="Consolas" panose="020B0609020204030204" pitchFamily="49" charset="0"/>
              </a:rPr>
              <a:t>()</a:t>
            </a:r>
            <a:endParaRPr lang="tr-TR" dirty="0">
              <a:solidFill>
                <a:srgbClr val="000000"/>
              </a:solidFill>
              <a:latin typeface="Consolas" panose="020B0609020204030204" pitchFamily="49" charset="0"/>
            </a:endParaRPr>
          </a:p>
          <a:p>
            <a:r>
              <a:rPr lang="tr-TR" dirty="0" smtClean="0">
                <a:solidFill>
                  <a:srgbClr val="0000FF"/>
                </a:solidFill>
                <a:latin typeface="Consolas" panose="020B0609020204030204" pitchFamily="49" charset="0"/>
              </a:rPr>
              <a:t>  RETURNS</a:t>
            </a:r>
            <a:r>
              <a:rPr lang="tr-TR" dirty="0" smtClean="0">
                <a:solidFill>
                  <a:srgbClr val="000000"/>
                </a:solidFill>
                <a:latin typeface="Consolas" panose="020B0609020204030204" pitchFamily="49" charset="0"/>
              </a:rPr>
              <a:t> </a:t>
            </a:r>
            <a:r>
              <a:rPr lang="tr-TR" dirty="0">
                <a:solidFill>
                  <a:srgbClr val="0000FF"/>
                </a:solidFill>
                <a:latin typeface="Consolas" panose="020B0609020204030204" pitchFamily="49" charset="0"/>
              </a:rPr>
              <a:t>INT</a:t>
            </a:r>
            <a:endParaRPr lang="tr-TR" dirty="0">
              <a:solidFill>
                <a:srgbClr val="000000"/>
              </a:solidFill>
              <a:latin typeface="Consolas" panose="020B0609020204030204" pitchFamily="49" charset="0"/>
            </a:endParaRPr>
          </a:p>
          <a:p>
            <a:r>
              <a:rPr lang="tr-TR" dirty="0" smtClean="0">
                <a:solidFill>
                  <a:srgbClr val="0000FF"/>
                </a:solidFill>
                <a:latin typeface="Consolas" panose="020B0609020204030204" pitchFamily="49" charset="0"/>
              </a:rPr>
              <a:t>  AS</a:t>
            </a:r>
            <a:endParaRPr lang="tr-TR" dirty="0">
              <a:solidFill>
                <a:srgbClr val="000000"/>
              </a:solidFill>
              <a:latin typeface="Consolas" panose="020B0609020204030204" pitchFamily="49" charset="0"/>
            </a:endParaRPr>
          </a:p>
          <a:p>
            <a:r>
              <a:rPr lang="tr-TR" dirty="0" smtClean="0">
                <a:solidFill>
                  <a:srgbClr val="0000FF"/>
                </a:solidFill>
                <a:latin typeface="Consolas" panose="020B0609020204030204" pitchFamily="49" charset="0"/>
              </a:rPr>
              <a:t>  BEGIN</a:t>
            </a:r>
            <a:endParaRPr lang="tr-TR" dirty="0">
              <a:solidFill>
                <a:srgbClr val="000000"/>
              </a:solidFill>
              <a:latin typeface="Consolas" panose="020B0609020204030204" pitchFamily="49" charset="0"/>
            </a:endParaRPr>
          </a:p>
          <a:p>
            <a:r>
              <a:rPr lang="tr-TR" dirty="0" smtClean="0">
                <a:solidFill>
                  <a:srgbClr val="0000FF"/>
                </a:solidFill>
                <a:latin typeface="Consolas" panose="020B0609020204030204" pitchFamily="49" charset="0"/>
              </a:rPr>
              <a:t>      DECLARE</a:t>
            </a:r>
            <a:r>
              <a:rPr lang="tr-TR" dirty="0" smtClean="0">
                <a:solidFill>
                  <a:srgbClr val="000000"/>
                </a:solidFill>
                <a:latin typeface="Consolas" panose="020B0609020204030204" pitchFamily="49" charset="0"/>
              </a:rPr>
              <a:t> </a:t>
            </a:r>
            <a:r>
              <a:rPr lang="tr-TR" dirty="0">
                <a:solidFill>
                  <a:srgbClr val="000000"/>
                </a:solidFill>
                <a:latin typeface="Consolas" panose="020B0609020204030204" pitchFamily="49" charset="0"/>
              </a:rPr>
              <a:t>@toplam </a:t>
            </a:r>
            <a:r>
              <a:rPr lang="tr-TR" dirty="0">
                <a:solidFill>
                  <a:srgbClr val="0000FF"/>
                </a:solidFill>
                <a:latin typeface="Consolas" panose="020B0609020204030204" pitchFamily="49" charset="0"/>
              </a:rPr>
              <a:t>INT</a:t>
            </a:r>
            <a:r>
              <a:rPr lang="tr-TR" dirty="0">
                <a:solidFill>
                  <a:srgbClr val="808080"/>
                </a:solidFill>
                <a:latin typeface="Consolas" panose="020B0609020204030204" pitchFamily="49" charset="0"/>
              </a:rPr>
              <a:t>;</a:t>
            </a:r>
            <a:endParaRPr lang="tr-TR" dirty="0">
              <a:solidFill>
                <a:srgbClr val="000000"/>
              </a:solidFill>
              <a:latin typeface="Consolas" panose="020B0609020204030204" pitchFamily="49" charset="0"/>
            </a:endParaRPr>
          </a:p>
          <a:p>
            <a:r>
              <a:rPr lang="tr-TR" dirty="0" smtClean="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SELECT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@toplam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COUNT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ITEMCODE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dbo</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SALES</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tr-TR" dirty="0" smtClean="0">
                <a:solidFill>
                  <a:srgbClr val="0000FF"/>
                </a:solidFill>
                <a:latin typeface="Consolas" panose="020B0609020204030204" pitchFamily="49" charset="0"/>
              </a:rPr>
              <a:t>  RETURN</a:t>
            </a:r>
            <a:r>
              <a:rPr lang="tr-TR" dirty="0" smtClean="0">
                <a:solidFill>
                  <a:srgbClr val="000000"/>
                </a:solidFill>
                <a:latin typeface="Consolas" panose="020B0609020204030204" pitchFamily="49" charset="0"/>
              </a:rPr>
              <a:t> </a:t>
            </a:r>
            <a:r>
              <a:rPr lang="tr-TR" dirty="0">
                <a:solidFill>
                  <a:srgbClr val="000000"/>
                </a:solidFill>
                <a:latin typeface="Consolas" panose="020B0609020204030204" pitchFamily="49" charset="0"/>
              </a:rPr>
              <a:t>@toplam</a:t>
            </a:r>
            <a:r>
              <a:rPr lang="tr-TR" dirty="0">
                <a:solidFill>
                  <a:srgbClr val="808080"/>
                </a:solidFill>
                <a:latin typeface="Consolas" panose="020B0609020204030204" pitchFamily="49" charset="0"/>
              </a:rPr>
              <a:t>;</a:t>
            </a:r>
            <a:endParaRPr lang="tr-TR" dirty="0">
              <a:solidFill>
                <a:srgbClr val="000000"/>
              </a:solidFill>
              <a:latin typeface="Consolas" panose="020B0609020204030204" pitchFamily="49" charset="0"/>
            </a:endParaRPr>
          </a:p>
          <a:p>
            <a:r>
              <a:rPr lang="tr-TR" dirty="0" smtClean="0">
                <a:solidFill>
                  <a:srgbClr val="0000FF"/>
                </a:solidFill>
                <a:latin typeface="Consolas" panose="020B0609020204030204" pitchFamily="49" charset="0"/>
              </a:rPr>
              <a:t>  END</a:t>
            </a:r>
            <a:r>
              <a:rPr lang="tr-TR" dirty="0">
                <a:solidFill>
                  <a:srgbClr val="808080"/>
                </a:solidFill>
                <a:latin typeface="Consolas" panose="020B0609020204030204" pitchFamily="49" charset="0"/>
              </a:rPr>
              <a:t>;</a:t>
            </a:r>
            <a:endParaRPr lang="tr-TR" dirty="0">
              <a:solidFill>
                <a:srgbClr val="000000"/>
              </a:solidFill>
              <a:latin typeface="Consolas" panose="020B0609020204030204" pitchFamily="49" charset="0"/>
            </a:endParaRPr>
          </a:p>
          <a:p>
            <a:r>
              <a:rPr lang="tr-TR" dirty="0" smtClean="0">
                <a:solidFill>
                  <a:srgbClr val="0000FF"/>
                </a:solidFill>
                <a:latin typeface="Consolas" panose="020B0609020204030204" pitchFamily="49" charset="0"/>
              </a:rPr>
              <a:t> SELECT</a:t>
            </a:r>
            <a:r>
              <a:rPr lang="tr-TR" dirty="0" smtClean="0">
                <a:solidFill>
                  <a:srgbClr val="000000"/>
                </a:solidFill>
                <a:latin typeface="Consolas" panose="020B0609020204030204" pitchFamily="49" charset="0"/>
              </a:rPr>
              <a:t> </a:t>
            </a:r>
            <a:r>
              <a:rPr lang="tr-TR" dirty="0" err="1">
                <a:solidFill>
                  <a:srgbClr val="000000"/>
                </a:solidFill>
                <a:latin typeface="Consolas" panose="020B0609020204030204" pitchFamily="49" charset="0"/>
              </a:rPr>
              <a:t>dbo.UrunToplamSayi</a:t>
            </a:r>
            <a:r>
              <a:rPr lang="tr-TR" dirty="0">
                <a:solidFill>
                  <a:srgbClr val="808080"/>
                </a:solidFill>
                <a:latin typeface="Consolas" panose="020B0609020204030204" pitchFamily="49" charset="0"/>
              </a:rPr>
              <a:t>()</a:t>
            </a:r>
            <a:r>
              <a:rPr lang="tr-TR" dirty="0">
                <a:solidFill>
                  <a:srgbClr val="000000"/>
                </a:solidFill>
                <a:latin typeface="Consolas" panose="020B0609020204030204" pitchFamily="49" charset="0"/>
              </a:rPr>
              <a:t> </a:t>
            </a:r>
            <a:r>
              <a:rPr lang="tr-TR" dirty="0">
                <a:solidFill>
                  <a:srgbClr val="0000FF"/>
                </a:solidFill>
                <a:latin typeface="Consolas" panose="020B0609020204030204" pitchFamily="49" charset="0"/>
              </a:rPr>
              <a:t>AS</a:t>
            </a:r>
            <a:r>
              <a:rPr lang="tr-TR" dirty="0">
                <a:solidFill>
                  <a:srgbClr val="000000"/>
                </a:solidFill>
                <a:latin typeface="Consolas" panose="020B0609020204030204" pitchFamily="49" charset="0"/>
              </a:rPr>
              <a:t> [Toplam Adet Satış]</a:t>
            </a:r>
          </a:p>
          <a:p>
            <a:endParaRPr lang="tr-TR" sz="2000" b="1" i="0" dirty="0">
              <a:solidFill>
                <a:srgbClr val="000000"/>
              </a:solidFill>
              <a:effectLst/>
              <a:latin typeface="Calibri" panose="020F0502020204030204" pitchFamily="34" charset="0"/>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pic>
        <p:nvPicPr>
          <p:cNvPr id="5122" name="Picture 2" descr="C:\Users\LAB2-O~1\AppData\Local\Temp\SNAGHTML4472c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710" y="4510929"/>
            <a:ext cx="22860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LAB2-O~1\AppData\Local\Temp\SNAGHTML4602f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923" y="3588312"/>
            <a:ext cx="3253704" cy="282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710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296860" cy="629018"/>
          </a:xfrm>
          <a:prstGeom prst="rect">
            <a:avLst/>
          </a:prstGeom>
        </p:spPr>
        <p:txBody>
          <a:bodyPr vert="horz" wrap="square" lIns="0" tIns="13335" rIns="0" bIns="0" rtlCol="0">
            <a:spAutoFit/>
          </a:bodyPr>
          <a:lstStyle/>
          <a:p>
            <a:pPr marL="12700">
              <a:lnSpc>
                <a:spcPct val="100000"/>
              </a:lnSpc>
              <a:spcBef>
                <a:spcPts val="105"/>
              </a:spcBef>
            </a:pPr>
            <a:r>
              <a:rPr lang="tr-TR" sz="4000" dirty="0">
                <a:solidFill>
                  <a:schemeClr val="tx1">
                    <a:lumMod val="95000"/>
                    <a:lumOff val="5000"/>
                  </a:schemeClr>
                </a:solidFill>
              </a:rPr>
              <a:t>Tablo Kullanıcı Tanımlı Fonksiyon</a:t>
            </a:r>
            <a:endParaRPr dirty="0">
              <a:solidFill>
                <a:schemeClr val="tx1">
                  <a:lumMod val="95000"/>
                  <a:lumOff val="5000"/>
                </a:schemeClr>
              </a:solidFill>
            </a:endParaRPr>
          </a:p>
        </p:txBody>
      </p:sp>
      <p:sp>
        <p:nvSpPr>
          <p:cNvPr id="3" name="object 3"/>
          <p:cNvSpPr txBox="1"/>
          <p:nvPr/>
        </p:nvSpPr>
        <p:spPr>
          <a:xfrm>
            <a:off x="601334" y="1194373"/>
            <a:ext cx="8144459" cy="320601"/>
          </a:xfrm>
          <a:prstGeom prst="rect">
            <a:avLst/>
          </a:prstGeom>
        </p:spPr>
        <p:txBody>
          <a:bodyPr vert="horz" wrap="square" lIns="0" tIns="12700" rIns="0" bIns="0" rtlCol="0">
            <a:spAutoFit/>
          </a:bodyPr>
          <a:lstStyle/>
          <a:p>
            <a:r>
              <a:rPr lang="tr-TR" sz="2000" b="1" i="0" dirty="0">
                <a:solidFill>
                  <a:srgbClr val="000000"/>
                </a:solidFill>
                <a:effectLst/>
                <a:latin typeface="Calibri" panose="020F0502020204030204" pitchFamily="34" charset="0"/>
              </a:rPr>
              <a:t>///EKLE</a:t>
            </a: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132190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296860" cy="505908"/>
          </a:xfrm>
          <a:prstGeom prst="rect">
            <a:avLst/>
          </a:prstGeom>
        </p:spPr>
        <p:txBody>
          <a:bodyPr vert="horz" wrap="square" lIns="0" tIns="13335" rIns="0" bIns="0" rtlCol="0">
            <a:spAutoFit/>
          </a:bodyPr>
          <a:lstStyle/>
          <a:p>
            <a:pPr marL="12700">
              <a:lnSpc>
                <a:spcPct val="100000"/>
              </a:lnSpc>
              <a:spcBef>
                <a:spcPts val="105"/>
              </a:spcBef>
            </a:pPr>
            <a:r>
              <a:rPr lang="tr-TR" sz="3200" dirty="0">
                <a:solidFill>
                  <a:schemeClr val="tx1">
                    <a:lumMod val="95000"/>
                    <a:lumOff val="5000"/>
                  </a:schemeClr>
                </a:solidFill>
              </a:rPr>
              <a:t>Parametre Alan Kullanıcı Tanımlı Fonksiyon</a:t>
            </a:r>
            <a:endParaRPr sz="3600" dirty="0">
              <a:solidFill>
                <a:schemeClr val="tx1">
                  <a:lumMod val="95000"/>
                  <a:lumOff val="5000"/>
                </a:schemeClr>
              </a:solidFill>
            </a:endParaRPr>
          </a:p>
        </p:txBody>
      </p:sp>
      <p:sp>
        <p:nvSpPr>
          <p:cNvPr id="3" name="object 3"/>
          <p:cNvSpPr txBox="1"/>
          <p:nvPr/>
        </p:nvSpPr>
        <p:spPr>
          <a:xfrm>
            <a:off x="530240" y="1905000"/>
            <a:ext cx="8144459" cy="320601"/>
          </a:xfrm>
          <a:prstGeom prst="rect">
            <a:avLst/>
          </a:prstGeom>
        </p:spPr>
        <p:txBody>
          <a:bodyPr vert="horz" wrap="square" lIns="0" tIns="12700" rIns="0" bIns="0" rtlCol="0">
            <a:spAutoFit/>
          </a:bodyPr>
          <a:lstStyle/>
          <a:p>
            <a:r>
              <a:rPr lang="tr-TR" sz="2000" b="1" i="0" dirty="0">
                <a:solidFill>
                  <a:srgbClr val="000000"/>
                </a:solidFill>
                <a:effectLst/>
                <a:latin typeface="Calibri" panose="020F0502020204030204" pitchFamily="34" charset="0"/>
              </a:rPr>
              <a:t>///EKLE</a:t>
            </a: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149079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296860" cy="629018"/>
          </a:xfrm>
          <a:prstGeom prst="rect">
            <a:avLst/>
          </a:prstGeom>
        </p:spPr>
        <p:txBody>
          <a:bodyPr vert="horz" wrap="square" lIns="0" tIns="13335" rIns="0" bIns="0" rtlCol="0">
            <a:spAutoFit/>
          </a:bodyPr>
          <a:lstStyle/>
          <a:p>
            <a:pPr marL="12700">
              <a:lnSpc>
                <a:spcPct val="100000"/>
              </a:lnSpc>
              <a:spcBef>
                <a:spcPts val="105"/>
              </a:spcBef>
            </a:pPr>
            <a:r>
              <a:rPr lang="tr-TR" sz="4000" dirty="0">
                <a:solidFill>
                  <a:schemeClr val="tx1">
                    <a:lumMod val="95000"/>
                    <a:lumOff val="5000"/>
                  </a:schemeClr>
                </a:solidFill>
              </a:rPr>
              <a:t>Parametre Alan </a:t>
            </a:r>
            <a:r>
              <a:rPr lang="tr-TR" sz="4000">
                <a:solidFill>
                  <a:schemeClr val="tx1">
                    <a:lumMod val="95000"/>
                    <a:lumOff val="5000"/>
                  </a:schemeClr>
                </a:solidFill>
              </a:rPr>
              <a:t>Kullanıcı Tanımlı</a:t>
            </a:r>
            <a:endParaRPr dirty="0">
              <a:solidFill>
                <a:schemeClr val="tx1">
                  <a:lumMod val="95000"/>
                  <a:lumOff val="5000"/>
                </a:schemeClr>
              </a:solidFill>
            </a:endParaRPr>
          </a:p>
        </p:txBody>
      </p:sp>
      <p:sp>
        <p:nvSpPr>
          <p:cNvPr id="3" name="object 3"/>
          <p:cNvSpPr txBox="1"/>
          <p:nvPr/>
        </p:nvSpPr>
        <p:spPr>
          <a:xfrm>
            <a:off x="530240" y="1905000"/>
            <a:ext cx="8144459" cy="320601"/>
          </a:xfrm>
          <a:prstGeom prst="rect">
            <a:avLst/>
          </a:prstGeom>
        </p:spPr>
        <p:txBody>
          <a:bodyPr vert="horz" wrap="square" lIns="0" tIns="12700" rIns="0" bIns="0" rtlCol="0">
            <a:spAutoFit/>
          </a:bodyPr>
          <a:lstStyle/>
          <a:p>
            <a:r>
              <a:rPr lang="tr-TR" sz="2000" b="1" i="0" dirty="0">
                <a:solidFill>
                  <a:srgbClr val="000000"/>
                </a:solidFill>
                <a:effectLst/>
                <a:latin typeface="Calibri" panose="020F0502020204030204" pitchFamily="34" charset="0"/>
              </a:rPr>
              <a:t>///EKLE</a:t>
            </a: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323829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752129"/>
          </a:xfrm>
          <a:prstGeom prst="rect">
            <a:avLst/>
          </a:prstGeom>
        </p:spPr>
        <p:txBody>
          <a:bodyPr vert="horz" wrap="square" lIns="0" tIns="13335" rIns="0" bIns="0" rtlCol="0">
            <a:spAutoFit/>
          </a:bodyPr>
          <a:lstStyle/>
          <a:p>
            <a:pPr marL="12700">
              <a:lnSpc>
                <a:spcPct val="100000"/>
              </a:lnSpc>
              <a:spcBef>
                <a:spcPts val="105"/>
              </a:spcBef>
            </a:pPr>
            <a:r>
              <a:rPr lang="tr-TR" sz="4800" dirty="0" err="1">
                <a:solidFill>
                  <a:schemeClr val="tx1">
                    <a:lumMod val="95000"/>
                    <a:lumOff val="5000"/>
                  </a:schemeClr>
                </a:solidFill>
              </a:rPr>
              <a:t>Transaction</a:t>
            </a:r>
            <a:endParaRPr sz="4800" dirty="0">
              <a:solidFill>
                <a:schemeClr val="tx1">
                  <a:lumMod val="95000"/>
                  <a:lumOff val="5000"/>
                </a:schemeClr>
              </a:solidFill>
            </a:endParaRPr>
          </a:p>
        </p:txBody>
      </p:sp>
      <p:sp>
        <p:nvSpPr>
          <p:cNvPr id="3" name="object 3"/>
          <p:cNvSpPr txBox="1"/>
          <p:nvPr/>
        </p:nvSpPr>
        <p:spPr>
          <a:xfrm>
            <a:off x="598115" y="1302026"/>
            <a:ext cx="7854950" cy="3400931"/>
          </a:xfrm>
          <a:prstGeom prst="rect">
            <a:avLst/>
          </a:prstGeom>
        </p:spPr>
        <p:txBody>
          <a:bodyPr vert="horz" wrap="square" lIns="0" tIns="12700" rIns="0" bIns="0" rtlCol="0">
            <a:spAutoFit/>
          </a:bodyPr>
          <a:lstStyle/>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Bir müşteri kendi hesabından başka bir hesaba 1500 TL para transferi gerçekleştiriyor. </a:t>
            </a:r>
          </a:p>
          <a:p>
            <a:pPr marL="354965" marR="5080" indent="-342900" algn="just">
              <a:lnSpc>
                <a:spcPct val="100000"/>
              </a:lnSpc>
              <a:spcBef>
                <a:spcPts val="100"/>
              </a:spcBef>
              <a:buChar char="•"/>
              <a:tabLst>
                <a:tab pos="354965" algn="l"/>
                <a:tab pos="355600" algn="l"/>
              </a:tabLst>
            </a:pPr>
            <a:endParaRPr lang="tr-TR" sz="2400" dirty="0">
              <a:solidFill>
                <a:srgbClr val="4B4B4B"/>
              </a:solidFill>
              <a:latin typeface="Arial"/>
              <a:cs typeface="Arial"/>
            </a:endParaRPr>
          </a:p>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Önce kişinin hesabından transfer edilecek olan 1500 TL tutar düşülmelidir. Sonra diğer kişinin hesabına transfer edilecek olan 1500 TL tutar eklenmelidir.</a:t>
            </a:r>
          </a:p>
          <a:p>
            <a:pPr marL="12065" marR="5080" algn="just">
              <a:lnSpc>
                <a:spcPct val="100000"/>
              </a:lnSpc>
              <a:spcBef>
                <a:spcPts val="100"/>
              </a:spcBef>
              <a:tabLst>
                <a:tab pos="354965" algn="l"/>
                <a:tab pos="355600" algn="l"/>
              </a:tabLst>
            </a:pPr>
            <a:endParaRPr lang="tr-TR" sz="2400" dirty="0">
              <a:solidFill>
                <a:srgbClr val="00B0F0"/>
              </a:solidFill>
              <a:latin typeface="Arial"/>
              <a:cs typeface="Arial"/>
            </a:endParaRPr>
          </a:p>
          <a:p>
            <a:pPr marL="12065" marR="5080" algn="just">
              <a:lnSpc>
                <a:spcPct val="100000"/>
              </a:lnSpc>
              <a:spcBef>
                <a:spcPts val="100"/>
              </a:spcBef>
              <a:tabLst>
                <a:tab pos="354965" algn="l"/>
                <a:tab pos="355600" algn="l"/>
              </a:tabLst>
            </a:pPr>
            <a:r>
              <a:rPr lang="tr-TR" sz="2400" dirty="0">
                <a:solidFill>
                  <a:srgbClr val="00B0F0"/>
                </a:solidFill>
                <a:latin typeface="Arial"/>
                <a:cs typeface="Arial"/>
              </a:rPr>
              <a:t>	</a:t>
            </a:r>
            <a:r>
              <a:rPr lang="en-US" sz="2400" dirty="0">
                <a:solidFill>
                  <a:srgbClr val="00B0F0"/>
                </a:solidFill>
                <a:latin typeface="Arial"/>
                <a:cs typeface="Arial"/>
              </a:rPr>
              <a:t>DELETE FROM Student WHERE AGE = 20;</a:t>
            </a:r>
          </a:p>
          <a:p>
            <a:pPr marL="12065" marR="5080" algn="just">
              <a:lnSpc>
                <a:spcPct val="100000"/>
              </a:lnSpc>
              <a:spcBef>
                <a:spcPts val="100"/>
              </a:spcBef>
              <a:tabLst>
                <a:tab pos="354965" algn="l"/>
                <a:tab pos="355600" algn="l"/>
              </a:tabLst>
            </a:pPr>
            <a:r>
              <a:rPr lang="tr-TR" sz="2400" dirty="0">
                <a:solidFill>
                  <a:srgbClr val="00B0F0"/>
                </a:solidFill>
                <a:latin typeface="Arial"/>
                <a:cs typeface="Arial"/>
              </a:rPr>
              <a:t>	</a:t>
            </a:r>
            <a:r>
              <a:rPr lang="en-US" sz="2400" dirty="0">
                <a:solidFill>
                  <a:srgbClr val="00B0F0"/>
                </a:solidFill>
                <a:latin typeface="Arial"/>
                <a:cs typeface="Arial"/>
              </a:rPr>
              <a:t>COMMIT;</a:t>
            </a:r>
            <a:endParaRPr lang="tr-TR" sz="2400" dirty="0">
              <a:solidFill>
                <a:srgbClr val="00B0F0"/>
              </a:solidFill>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231131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752129"/>
          </a:xfrm>
          <a:prstGeom prst="rect">
            <a:avLst/>
          </a:prstGeom>
        </p:spPr>
        <p:txBody>
          <a:bodyPr vert="horz" wrap="square" lIns="0" tIns="13335" rIns="0" bIns="0" rtlCol="0">
            <a:spAutoFit/>
          </a:bodyPr>
          <a:lstStyle/>
          <a:p>
            <a:pPr marL="12700">
              <a:lnSpc>
                <a:spcPct val="100000"/>
              </a:lnSpc>
              <a:spcBef>
                <a:spcPts val="105"/>
              </a:spcBef>
            </a:pPr>
            <a:r>
              <a:rPr lang="tr-TR" sz="4800" dirty="0" err="1">
                <a:solidFill>
                  <a:schemeClr val="tx1">
                    <a:lumMod val="95000"/>
                    <a:lumOff val="5000"/>
                  </a:schemeClr>
                </a:solidFill>
              </a:rPr>
              <a:t>Transaction</a:t>
            </a:r>
            <a:endParaRPr sz="4800" dirty="0">
              <a:solidFill>
                <a:schemeClr val="tx1">
                  <a:lumMod val="95000"/>
                  <a:lumOff val="5000"/>
                </a:schemeClr>
              </a:solidFill>
            </a:endParaRPr>
          </a:p>
        </p:txBody>
      </p:sp>
      <p:sp>
        <p:nvSpPr>
          <p:cNvPr id="3" name="object 3"/>
          <p:cNvSpPr txBox="1"/>
          <p:nvPr/>
        </p:nvSpPr>
        <p:spPr>
          <a:xfrm>
            <a:off x="598115" y="1302026"/>
            <a:ext cx="7854950" cy="3388107"/>
          </a:xfrm>
          <a:prstGeom prst="rect">
            <a:avLst/>
          </a:prstGeom>
        </p:spPr>
        <p:txBody>
          <a:bodyPr vert="horz" wrap="square" lIns="0" tIns="12700" rIns="0" bIns="0" rtlCol="0">
            <a:spAutoFit/>
          </a:bodyPr>
          <a:lstStyle/>
          <a:p>
            <a:pPr marL="469265" marR="5080" lvl="1" algn="just">
              <a:spcBef>
                <a:spcPts val="100"/>
              </a:spcBef>
              <a:tabLst>
                <a:tab pos="354965" algn="l"/>
                <a:tab pos="355600" algn="l"/>
              </a:tabLst>
            </a:pPr>
            <a:r>
              <a:rPr lang="tr-TR" sz="2400" i="1" dirty="0">
                <a:solidFill>
                  <a:schemeClr val="tx1">
                    <a:lumMod val="95000"/>
                    <a:lumOff val="5000"/>
                  </a:schemeClr>
                </a:solidFill>
                <a:latin typeface="Arial"/>
                <a:cs typeface="Arial"/>
              </a:rPr>
              <a:t>UPDATE hesaplar SET bakiye=bakiye-1500</a:t>
            </a:r>
          </a:p>
          <a:p>
            <a:pPr marL="469265" marR="5080" lvl="1" algn="just">
              <a:spcBef>
                <a:spcPts val="100"/>
              </a:spcBef>
              <a:tabLst>
                <a:tab pos="354965" algn="l"/>
                <a:tab pos="355600" algn="l"/>
              </a:tabLst>
            </a:pPr>
            <a:r>
              <a:rPr lang="tr-TR" sz="2400" i="1" dirty="0">
                <a:solidFill>
                  <a:schemeClr val="tx1">
                    <a:lumMod val="95000"/>
                    <a:lumOff val="5000"/>
                  </a:schemeClr>
                </a:solidFill>
                <a:latin typeface="Arial"/>
                <a:cs typeface="Arial"/>
              </a:rPr>
              <a:t>WHERE </a:t>
            </a:r>
            <a:r>
              <a:rPr lang="tr-TR" sz="2400" i="1" dirty="0" err="1">
                <a:solidFill>
                  <a:schemeClr val="tx1">
                    <a:lumMod val="95000"/>
                    <a:lumOff val="5000"/>
                  </a:schemeClr>
                </a:solidFill>
                <a:latin typeface="Arial"/>
                <a:cs typeface="Arial"/>
              </a:rPr>
              <a:t>hesap_no</a:t>
            </a:r>
            <a:r>
              <a:rPr lang="tr-TR" sz="2400" i="1" dirty="0">
                <a:solidFill>
                  <a:schemeClr val="tx1">
                    <a:lumMod val="95000"/>
                    <a:lumOff val="5000"/>
                  </a:schemeClr>
                </a:solidFill>
                <a:latin typeface="Arial"/>
                <a:cs typeface="Arial"/>
              </a:rPr>
              <a:t>=1453</a:t>
            </a:r>
          </a:p>
          <a:p>
            <a:pPr marL="469265" marR="5080" lvl="1" algn="just">
              <a:spcBef>
                <a:spcPts val="100"/>
              </a:spcBef>
              <a:tabLst>
                <a:tab pos="354965" algn="l"/>
                <a:tab pos="355600" algn="l"/>
              </a:tabLst>
            </a:pPr>
            <a:r>
              <a:rPr lang="tr-TR" sz="2400" i="1" dirty="0">
                <a:solidFill>
                  <a:schemeClr val="tx1">
                    <a:lumMod val="95000"/>
                    <a:lumOff val="5000"/>
                  </a:schemeClr>
                </a:solidFill>
                <a:latin typeface="Arial"/>
                <a:cs typeface="Arial"/>
              </a:rPr>
              <a:t>UPDATE hesaplar SET bakiye=bakiye+1500</a:t>
            </a:r>
          </a:p>
          <a:p>
            <a:pPr marL="469265" marR="5080" lvl="1" algn="just">
              <a:spcBef>
                <a:spcPts val="100"/>
              </a:spcBef>
              <a:tabLst>
                <a:tab pos="354965" algn="l"/>
                <a:tab pos="355600" algn="l"/>
              </a:tabLst>
            </a:pPr>
            <a:r>
              <a:rPr lang="tr-TR" sz="2400" i="1" dirty="0">
                <a:solidFill>
                  <a:schemeClr val="tx1">
                    <a:lumMod val="95000"/>
                    <a:lumOff val="5000"/>
                  </a:schemeClr>
                </a:solidFill>
                <a:latin typeface="Arial"/>
                <a:cs typeface="Arial"/>
              </a:rPr>
              <a:t>WHERE </a:t>
            </a:r>
            <a:r>
              <a:rPr lang="tr-TR" sz="2400" i="1" dirty="0" err="1">
                <a:solidFill>
                  <a:schemeClr val="tx1">
                    <a:lumMod val="95000"/>
                    <a:lumOff val="5000"/>
                  </a:schemeClr>
                </a:solidFill>
                <a:latin typeface="Arial"/>
                <a:cs typeface="Arial"/>
              </a:rPr>
              <a:t>hesap_no</a:t>
            </a:r>
            <a:r>
              <a:rPr lang="tr-TR" sz="2400" i="1" dirty="0">
                <a:solidFill>
                  <a:schemeClr val="tx1">
                    <a:lumMod val="95000"/>
                    <a:lumOff val="5000"/>
                  </a:schemeClr>
                </a:solidFill>
                <a:latin typeface="Arial"/>
                <a:cs typeface="Arial"/>
              </a:rPr>
              <a:t>=1454</a:t>
            </a:r>
          </a:p>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Bu işlemlerden birincisi gerçekleştikten sonra herhangi bir sorundan dolayı İkinci işlem gerçekleşmezse hesaplarla ilgili ciddi sorunlar yaşanabilir. Gönderenin hesabından 1500TL tutar düşer ama alıcının hesabına bu para aktarılamaz.</a:t>
            </a:r>
            <a:endParaRPr sz="2000" dirty="0">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102834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752129"/>
          </a:xfrm>
          <a:prstGeom prst="rect">
            <a:avLst/>
          </a:prstGeom>
        </p:spPr>
        <p:txBody>
          <a:bodyPr vert="horz" wrap="square" lIns="0" tIns="13335" rIns="0" bIns="0" rtlCol="0">
            <a:spAutoFit/>
          </a:bodyPr>
          <a:lstStyle/>
          <a:p>
            <a:pPr marL="12700">
              <a:lnSpc>
                <a:spcPct val="100000"/>
              </a:lnSpc>
              <a:spcBef>
                <a:spcPts val="105"/>
              </a:spcBef>
            </a:pPr>
            <a:r>
              <a:rPr lang="tr-TR" sz="4800" dirty="0" err="1">
                <a:solidFill>
                  <a:schemeClr val="tx1">
                    <a:lumMod val="95000"/>
                    <a:lumOff val="5000"/>
                  </a:schemeClr>
                </a:solidFill>
              </a:rPr>
              <a:t>Transaction</a:t>
            </a:r>
            <a:endParaRPr sz="4800" dirty="0">
              <a:solidFill>
                <a:schemeClr val="tx1">
                  <a:lumMod val="95000"/>
                  <a:lumOff val="5000"/>
                </a:schemeClr>
              </a:solidFill>
            </a:endParaRPr>
          </a:p>
        </p:txBody>
      </p:sp>
      <p:sp>
        <p:nvSpPr>
          <p:cNvPr id="3" name="object 3"/>
          <p:cNvSpPr txBox="1"/>
          <p:nvPr/>
        </p:nvSpPr>
        <p:spPr>
          <a:xfrm>
            <a:off x="598115" y="1302026"/>
            <a:ext cx="7854950" cy="4152419"/>
          </a:xfrm>
          <a:prstGeom prst="rect">
            <a:avLst/>
          </a:prstGeom>
        </p:spPr>
        <p:txBody>
          <a:bodyPr vert="horz" wrap="square" lIns="0" tIns="12700" rIns="0" bIns="0" rtlCol="0">
            <a:spAutoFit/>
          </a:bodyPr>
          <a:lstStyle/>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Bu tür sorunları Önlemek için </a:t>
            </a:r>
            <a:r>
              <a:rPr lang="tr-TR" sz="2400" b="1" dirty="0" err="1">
                <a:solidFill>
                  <a:srgbClr val="4B4B4B"/>
                </a:solidFill>
                <a:latin typeface="Arial"/>
                <a:cs typeface="Arial"/>
              </a:rPr>
              <a:t>transaction</a:t>
            </a:r>
            <a:r>
              <a:rPr lang="tr-TR" sz="2400" dirty="0">
                <a:solidFill>
                  <a:srgbClr val="4B4B4B"/>
                </a:solidFill>
                <a:latin typeface="Arial"/>
                <a:cs typeface="Arial"/>
              </a:rPr>
              <a:t> yapılan kullanılır. </a:t>
            </a:r>
          </a:p>
          <a:p>
            <a:pPr marL="354965" marR="5080" indent="-342900" algn="just">
              <a:lnSpc>
                <a:spcPct val="100000"/>
              </a:lnSpc>
              <a:spcBef>
                <a:spcPts val="100"/>
              </a:spcBef>
              <a:buChar char="•"/>
              <a:tabLst>
                <a:tab pos="354965" algn="l"/>
                <a:tab pos="355600" algn="l"/>
              </a:tabLst>
            </a:pPr>
            <a:r>
              <a:rPr lang="tr-TR" sz="2400" b="1" dirty="0" err="1">
                <a:solidFill>
                  <a:srgbClr val="4B4B4B"/>
                </a:solidFill>
                <a:latin typeface="Arial"/>
                <a:cs typeface="Arial"/>
              </a:rPr>
              <a:t>Transaction</a:t>
            </a:r>
            <a:r>
              <a:rPr lang="tr-TR" sz="2400" dirty="0">
                <a:solidFill>
                  <a:srgbClr val="4B4B4B"/>
                </a:solidFill>
                <a:latin typeface="Arial"/>
                <a:cs typeface="Arial"/>
              </a:rPr>
              <a:t> her iki işlemi de tek bir işlem olarak ele alacağı için herhangi birisi gerçekleşmediği zaman</a:t>
            </a:r>
          </a:p>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diğer gerçekleşen işlemleri de yok sayacaktır.</a:t>
            </a:r>
          </a:p>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Yani gerçekleşen işlemi geri alacaktır. ( </a:t>
            </a:r>
            <a:r>
              <a:rPr lang="tr-TR" sz="2400" dirty="0" err="1">
                <a:solidFill>
                  <a:srgbClr val="FF0000"/>
                </a:solidFill>
                <a:latin typeface="Arial"/>
                <a:cs typeface="Arial"/>
              </a:rPr>
              <a:t>rollback</a:t>
            </a:r>
            <a:r>
              <a:rPr lang="tr-TR" sz="2400" dirty="0">
                <a:solidFill>
                  <a:srgbClr val="4B4B4B"/>
                </a:solidFill>
                <a:latin typeface="Arial"/>
                <a:cs typeface="Arial"/>
              </a:rPr>
              <a:t> )</a:t>
            </a:r>
          </a:p>
          <a:p>
            <a:pPr marL="354965" marR="5080" indent="-342900" algn="just">
              <a:lnSpc>
                <a:spcPct val="100000"/>
              </a:lnSpc>
              <a:spcBef>
                <a:spcPts val="100"/>
              </a:spcBef>
              <a:buChar char="•"/>
              <a:tabLst>
                <a:tab pos="354965" algn="l"/>
                <a:tab pos="355600" algn="l"/>
              </a:tabLst>
            </a:pPr>
            <a:r>
              <a:rPr lang="tr-TR" sz="2400" dirty="0">
                <a:solidFill>
                  <a:srgbClr val="4B4B4B"/>
                </a:solidFill>
                <a:latin typeface="Arial"/>
                <a:cs typeface="Arial"/>
              </a:rPr>
              <a:t>Eğer işlemlerin tamamı sorunsuz bir şekilde gerçekleşirse, tüm İşlemleri kalıcı ( </a:t>
            </a:r>
            <a:r>
              <a:rPr lang="tr-TR" sz="2400" dirty="0" err="1">
                <a:solidFill>
                  <a:srgbClr val="FF0000"/>
                </a:solidFill>
                <a:latin typeface="Arial"/>
                <a:cs typeface="Arial"/>
              </a:rPr>
              <a:t>commit</a:t>
            </a:r>
            <a:r>
              <a:rPr lang="tr-TR" sz="2400" dirty="0">
                <a:solidFill>
                  <a:srgbClr val="4B4B4B"/>
                </a:solidFill>
                <a:latin typeface="Arial"/>
                <a:cs typeface="Arial"/>
              </a:rPr>
              <a:t> ) hale getirecektir.</a:t>
            </a:r>
          </a:p>
          <a:p>
            <a:pPr marL="354965" marR="5080" indent="-342900" algn="just">
              <a:lnSpc>
                <a:spcPct val="100000"/>
              </a:lnSpc>
              <a:spcBef>
                <a:spcPts val="100"/>
              </a:spcBef>
              <a:buChar char="•"/>
              <a:tabLst>
                <a:tab pos="354965" algn="l"/>
                <a:tab pos="355600" algn="l"/>
              </a:tabLst>
            </a:pPr>
            <a:r>
              <a:rPr lang="tr-TR" sz="2400" dirty="0" err="1">
                <a:solidFill>
                  <a:srgbClr val="4B4B4B"/>
                </a:solidFill>
                <a:latin typeface="Arial"/>
                <a:cs typeface="Arial"/>
              </a:rPr>
              <a:t>Transaction</a:t>
            </a:r>
            <a:r>
              <a:rPr lang="tr-TR" sz="2400" dirty="0">
                <a:solidFill>
                  <a:srgbClr val="4B4B4B"/>
                </a:solidFill>
                <a:latin typeface="Arial"/>
                <a:cs typeface="Arial"/>
              </a:rPr>
              <a:t> yapıları </a:t>
            </a:r>
            <a:r>
              <a:rPr lang="tr-TR" sz="2400" dirty="0" err="1">
                <a:solidFill>
                  <a:srgbClr val="4B4B4B"/>
                </a:solidFill>
                <a:latin typeface="Arial"/>
                <a:cs typeface="Arial"/>
              </a:rPr>
              <a:t>transaction</a:t>
            </a:r>
            <a:r>
              <a:rPr lang="tr-TR" sz="2400" dirty="0">
                <a:solidFill>
                  <a:srgbClr val="4B4B4B"/>
                </a:solidFill>
                <a:latin typeface="Arial"/>
                <a:cs typeface="Arial"/>
              </a:rPr>
              <a:t> </a:t>
            </a:r>
            <a:r>
              <a:rPr lang="tr-TR" sz="2400" dirty="0" err="1">
                <a:solidFill>
                  <a:srgbClr val="4B4B4B"/>
                </a:solidFill>
                <a:latin typeface="Arial"/>
                <a:cs typeface="Arial"/>
              </a:rPr>
              <a:t>logları</a:t>
            </a:r>
            <a:r>
              <a:rPr lang="tr-TR" sz="2400" dirty="0">
                <a:solidFill>
                  <a:srgbClr val="4B4B4B"/>
                </a:solidFill>
                <a:latin typeface="Arial"/>
                <a:cs typeface="Arial"/>
              </a:rPr>
              <a:t> adı verilen yöntemi kullanır</a:t>
            </a:r>
            <a:endParaRPr sz="2000" dirty="0">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135795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752129"/>
          </a:xfrm>
          <a:prstGeom prst="rect">
            <a:avLst/>
          </a:prstGeom>
        </p:spPr>
        <p:txBody>
          <a:bodyPr vert="horz" wrap="square" lIns="0" tIns="13335" rIns="0" bIns="0" rtlCol="0">
            <a:spAutoFit/>
          </a:bodyPr>
          <a:lstStyle/>
          <a:p>
            <a:pPr marL="12700">
              <a:lnSpc>
                <a:spcPct val="100000"/>
              </a:lnSpc>
              <a:spcBef>
                <a:spcPts val="105"/>
              </a:spcBef>
            </a:pPr>
            <a:r>
              <a:rPr lang="tr-TR" sz="4800" dirty="0" err="1">
                <a:solidFill>
                  <a:schemeClr val="tx1">
                    <a:lumMod val="95000"/>
                    <a:lumOff val="5000"/>
                  </a:schemeClr>
                </a:solidFill>
              </a:rPr>
              <a:t>Transaction</a:t>
            </a:r>
            <a:endParaRPr sz="4800" dirty="0">
              <a:solidFill>
                <a:schemeClr val="tx1">
                  <a:lumMod val="95000"/>
                  <a:lumOff val="5000"/>
                </a:schemeClr>
              </a:solidFill>
            </a:endParaRPr>
          </a:p>
        </p:txBody>
      </p:sp>
      <p:sp>
        <p:nvSpPr>
          <p:cNvPr id="3" name="object 3"/>
          <p:cNvSpPr txBox="1"/>
          <p:nvPr/>
        </p:nvSpPr>
        <p:spPr>
          <a:xfrm>
            <a:off x="598115" y="1302026"/>
            <a:ext cx="7854950" cy="4573047"/>
          </a:xfrm>
          <a:prstGeom prst="rect">
            <a:avLst/>
          </a:prstGeom>
        </p:spPr>
        <p:txBody>
          <a:bodyPr vert="horz" wrap="square" lIns="0" tIns="12700" rIns="0" bIns="0" rtlCol="0">
            <a:spAutoFit/>
          </a:bodyPr>
          <a:lstStyle/>
          <a:p>
            <a:pPr marL="469265" marR="5080" lvl="1" algn="just">
              <a:spcBef>
                <a:spcPts val="100"/>
              </a:spcBef>
              <a:tabLst>
                <a:tab pos="354965" algn="l"/>
                <a:tab pos="355600" algn="l"/>
              </a:tabLst>
            </a:pPr>
            <a:r>
              <a:rPr lang="tr-TR" sz="2400" i="1" dirty="0">
                <a:solidFill>
                  <a:schemeClr val="tx1">
                    <a:lumMod val="95000"/>
                    <a:lumOff val="5000"/>
                  </a:schemeClr>
                </a:solidFill>
                <a:latin typeface="Arial"/>
                <a:cs typeface="Arial"/>
              </a:rPr>
              <a:t>BEGIN </a:t>
            </a:r>
            <a:r>
              <a:rPr lang="tr-TR" sz="2400" i="1" dirty="0" err="1">
                <a:solidFill>
                  <a:schemeClr val="tx1">
                    <a:lumMod val="95000"/>
                    <a:lumOff val="5000"/>
                  </a:schemeClr>
                </a:solidFill>
                <a:latin typeface="Arial"/>
                <a:cs typeface="Arial"/>
              </a:rPr>
              <a:t>transaction</a:t>
            </a:r>
            <a:endParaRPr lang="tr-TR" sz="2400" i="1" dirty="0">
              <a:solidFill>
                <a:schemeClr val="tx1">
                  <a:lumMod val="95000"/>
                  <a:lumOff val="5000"/>
                </a:schemeClr>
              </a:solidFill>
              <a:latin typeface="Arial"/>
              <a:cs typeface="Arial"/>
            </a:endParaRPr>
          </a:p>
          <a:p>
            <a:pPr marL="469265" marR="5080" lvl="1" algn="just">
              <a:spcBef>
                <a:spcPts val="100"/>
              </a:spcBef>
              <a:tabLst>
                <a:tab pos="354965" algn="l"/>
                <a:tab pos="355600" algn="l"/>
              </a:tabLst>
            </a:pPr>
            <a:r>
              <a:rPr lang="tr-TR" sz="2400" i="1" dirty="0">
                <a:solidFill>
                  <a:schemeClr val="tx1">
                    <a:lumMod val="95000"/>
                    <a:lumOff val="5000"/>
                  </a:schemeClr>
                </a:solidFill>
                <a:latin typeface="Arial"/>
                <a:cs typeface="Arial"/>
              </a:rPr>
              <a:t>UPDATE kitaplar SET </a:t>
            </a:r>
            <a:r>
              <a:rPr lang="tr-TR" sz="2400" i="1" dirty="0" err="1">
                <a:solidFill>
                  <a:schemeClr val="tx1">
                    <a:lumMod val="95000"/>
                    <a:lumOff val="5000"/>
                  </a:schemeClr>
                </a:solidFill>
                <a:latin typeface="Arial"/>
                <a:cs typeface="Arial"/>
              </a:rPr>
              <a:t>s_sayisi</a:t>
            </a:r>
            <a:r>
              <a:rPr lang="tr-TR" sz="2400" i="1" dirty="0">
                <a:solidFill>
                  <a:schemeClr val="tx1">
                    <a:lumMod val="95000"/>
                    <a:lumOff val="5000"/>
                  </a:schemeClr>
                </a:solidFill>
                <a:latin typeface="Arial"/>
                <a:cs typeface="Arial"/>
              </a:rPr>
              <a:t>=0</a:t>
            </a:r>
          </a:p>
          <a:p>
            <a:pPr marL="469265" marR="5080" lvl="1" algn="just">
              <a:spcBef>
                <a:spcPts val="100"/>
              </a:spcBef>
              <a:tabLst>
                <a:tab pos="354965" algn="l"/>
                <a:tab pos="355600" algn="l"/>
              </a:tabLst>
            </a:pPr>
            <a:r>
              <a:rPr lang="tr-TR" sz="2400" i="1" dirty="0">
                <a:solidFill>
                  <a:schemeClr val="tx1">
                    <a:lumMod val="95000"/>
                    <a:lumOff val="5000"/>
                  </a:schemeClr>
                </a:solidFill>
                <a:latin typeface="Arial"/>
                <a:cs typeface="Arial"/>
              </a:rPr>
              <a:t>UPDATE kitaplar SET </a:t>
            </a:r>
            <a:r>
              <a:rPr lang="tr-TR" sz="2400" i="1" dirty="0" err="1">
                <a:solidFill>
                  <a:schemeClr val="tx1">
                    <a:lumMod val="95000"/>
                    <a:lumOff val="5000"/>
                  </a:schemeClr>
                </a:solidFill>
                <a:latin typeface="Arial"/>
                <a:cs typeface="Arial"/>
              </a:rPr>
              <a:t>kitap_adi</a:t>
            </a:r>
            <a:r>
              <a:rPr lang="tr-TR" sz="2400" i="1" dirty="0">
                <a:solidFill>
                  <a:schemeClr val="tx1">
                    <a:lumMod val="95000"/>
                    <a:lumOff val="5000"/>
                  </a:schemeClr>
                </a:solidFill>
                <a:latin typeface="Arial"/>
                <a:cs typeface="Arial"/>
              </a:rPr>
              <a:t>='Deneme'</a:t>
            </a:r>
          </a:p>
          <a:p>
            <a:pPr marL="469265" marR="5080" lvl="1" algn="just">
              <a:spcBef>
                <a:spcPts val="100"/>
              </a:spcBef>
              <a:tabLst>
                <a:tab pos="354965" algn="l"/>
                <a:tab pos="355600" algn="l"/>
              </a:tabLst>
            </a:pPr>
            <a:r>
              <a:rPr lang="tr-TR" sz="2400" i="1" dirty="0">
                <a:solidFill>
                  <a:schemeClr val="tx1">
                    <a:lumMod val="95000"/>
                    <a:lumOff val="5000"/>
                  </a:schemeClr>
                </a:solidFill>
                <a:latin typeface="Arial"/>
                <a:cs typeface="Arial"/>
              </a:rPr>
              <a:t>SELECT * FROM KİTAPLAR</a:t>
            </a:r>
          </a:p>
          <a:p>
            <a:pPr marL="469265" marR="5080" lvl="1" algn="just">
              <a:spcBef>
                <a:spcPts val="100"/>
              </a:spcBef>
              <a:tabLst>
                <a:tab pos="354965" algn="l"/>
                <a:tab pos="355600" algn="l"/>
              </a:tabLst>
            </a:pPr>
            <a:r>
              <a:rPr lang="tr-TR" sz="2400" i="1" dirty="0">
                <a:solidFill>
                  <a:schemeClr val="tx1">
                    <a:lumMod val="95000"/>
                    <a:lumOff val="5000"/>
                  </a:schemeClr>
                </a:solidFill>
                <a:latin typeface="Arial"/>
                <a:cs typeface="Arial"/>
              </a:rPr>
              <a:t>ROLLBACK</a:t>
            </a:r>
          </a:p>
          <a:p>
            <a:pPr marL="469265" marR="5080" lvl="1" algn="just">
              <a:spcBef>
                <a:spcPts val="100"/>
              </a:spcBef>
              <a:tabLst>
                <a:tab pos="354965" algn="l"/>
                <a:tab pos="355600" algn="l"/>
              </a:tabLst>
            </a:pPr>
            <a:r>
              <a:rPr lang="tr-TR" sz="2400" i="1" dirty="0">
                <a:solidFill>
                  <a:schemeClr val="tx1">
                    <a:lumMod val="95000"/>
                    <a:lumOff val="5000"/>
                  </a:schemeClr>
                </a:solidFill>
                <a:latin typeface="Arial"/>
                <a:cs typeface="Arial"/>
              </a:rPr>
              <a:t>SELECT * PROM kitaplar</a:t>
            </a:r>
          </a:p>
          <a:p>
            <a:pPr marL="469265" marR="5080" lvl="1" algn="just">
              <a:spcBef>
                <a:spcPts val="100"/>
              </a:spcBef>
              <a:tabLst>
                <a:tab pos="354965" algn="l"/>
                <a:tab pos="355600" algn="l"/>
              </a:tabLst>
            </a:pPr>
            <a:endParaRPr lang="tr-TR" sz="2400" i="1" dirty="0">
              <a:solidFill>
                <a:schemeClr val="tx1">
                  <a:lumMod val="95000"/>
                  <a:lumOff val="5000"/>
                </a:schemeClr>
              </a:solidFill>
              <a:latin typeface="Arial"/>
              <a:cs typeface="Arial"/>
            </a:endParaRPr>
          </a:p>
          <a:p>
            <a:pPr marL="469265" marR="5080" lvl="1" algn="just">
              <a:spcBef>
                <a:spcPts val="100"/>
              </a:spcBef>
              <a:tabLst>
                <a:tab pos="354965" algn="l"/>
                <a:tab pos="355600" algn="l"/>
              </a:tabLst>
            </a:pPr>
            <a:r>
              <a:rPr lang="tr-TR" sz="2000" dirty="0">
                <a:solidFill>
                  <a:srgbClr val="4B4B4B"/>
                </a:solidFill>
                <a:latin typeface="Arial"/>
                <a:cs typeface="Arial"/>
              </a:rPr>
              <a:t>Eğer </a:t>
            </a:r>
            <a:r>
              <a:rPr lang="tr-TR" sz="2000" dirty="0" err="1">
                <a:solidFill>
                  <a:srgbClr val="4B4B4B"/>
                </a:solidFill>
                <a:latin typeface="Arial"/>
                <a:cs typeface="Arial"/>
              </a:rPr>
              <a:t>transaction</a:t>
            </a:r>
            <a:r>
              <a:rPr lang="tr-TR" sz="2000" dirty="0">
                <a:solidFill>
                  <a:srgbClr val="4B4B4B"/>
                </a:solidFill>
                <a:latin typeface="Arial"/>
                <a:cs typeface="Arial"/>
              </a:rPr>
              <a:t> işlemi ROLLBACK yerine COMMIT ile bitirilirse yapılan değişikliklerin tamamı kalıcı olarak veritabanına aktarılacaktır.</a:t>
            </a:r>
          </a:p>
          <a:p>
            <a:pPr marL="469265" marR="5080" lvl="1" algn="just">
              <a:spcBef>
                <a:spcPts val="100"/>
              </a:spcBef>
              <a:tabLst>
                <a:tab pos="354965" algn="l"/>
                <a:tab pos="355600" algn="l"/>
              </a:tabLst>
            </a:pPr>
            <a:endParaRPr lang="tr-TR" sz="2000" dirty="0">
              <a:solidFill>
                <a:srgbClr val="4B4B4B"/>
              </a:solidFill>
              <a:latin typeface="Arial"/>
              <a:cs typeface="Arial"/>
            </a:endParaRPr>
          </a:p>
          <a:p>
            <a:pPr marL="0" marR="5080" lvl="1" algn="just">
              <a:spcBef>
                <a:spcPts val="100"/>
              </a:spcBef>
            </a:pPr>
            <a:r>
              <a:rPr lang="tr-TR" i="1" dirty="0">
                <a:solidFill>
                  <a:schemeClr val="tx1">
                    <a:lumMod val="95000"/>
                    <a:lumOff val="5000"/>
                  </a:schemeClr>
                </a:solidFill>
                <a:latin typeface="Arial"/>
                <a:cs typeface="Arial"/>
              </a:rPr>
              <a:t>ROLLBACK TRAN[SACTION] [</a:t>
            </a:r>
            <a:r>
              <a:rPr lang="tr-TR" i="1" dirty="0" err="1">
                <a:solidFill>
                  <a:schemeClr val="tx1">
                    <a:lumMod val="95000"/>
                    <a:lumOff val="5000"/>
                  </a:schemeClr>
                </a:solidFill>
                <a:latin typeface="Arial"/>
                <a:cs typeface="Arial"/>
              </a:rPr>
              <a:t>transaction_ismi</a:t>
            </a:r>
            <a:r>
              <a:rPr lang="tr-TR" i="1" dirty="0">
                <a:solidFill>
                  <a:schemeClr val="tx1">
                    <a:lumMod val="95000"/>
                    <a:lumOff val="5000"/>
                  </a:schemeClr>
                </a:solidFill>
                <a:latin typeface="Arial"/>
                <a:cs typeface="Arial"/>
              </a:rPr>
              <a:t> | </a:t>
            </a:r>
            <a:r>
              <a:rPr lang="tr-TR" i="1" dirty="0" err="1">
                <a:solidFill>
                  <a:schemeClr val="tx1">
                    <a:lumMod val="95000"/>
                    <a:lumOff val="5000"/>
                  </a:schemeClr>
                </a:solidFill>
                <a:latin typeface="Arial"/>
                <a:cs typeface="Arial"/>
              </a:rPr>
              <a:t>kayit_noktasi_ismi</a:t>
            </a:r>
            <a:endParaRPr lang="tr-TR" i="1" dirty="0">
              <a:solidFill>
                <a:schemeClr val="tx1">
                  <a:lumMod val="95000"/>
                  <a:lumOff val="5000"/>
                </a:schemeClr>
              </a:solidFill>
              <a:latin typeface="Arial"/>
              <a:cs typeface="Arial"/>
            </a:endParaRPr>
          </a:p>
          <a:p>
            <a:pPr marL="469265" marR="5080" lvl="1" algn="just">
              <a:spcBef>
                <a:spcPts val="100"/>
              </a:spcBef>
              <a:tabLst>
                <a:tab pos="354965" algn="l"/>
                <a:tab pos="355600" algn="l"/>
              </a:tabLst>
            </a:pPr>
            <a:r>
              <a:rPr lang="tr-TR" i="1" dirty="0">
                <a:solidFill>
                  <a:schemeClr val="tx1">
                    <a:lumMod val="95000"/>
                    <a:lumOff val="5000"/>
                  </a:schemeClr>
                </a:solidFill>
                <a:latin typeface="Arial"/>
                <a:cs typeface="Arial"/>
              </a:rPr>
              <a:t>| @</a:t>
            </a:r>
            <a:r>
              <a:rPr lang="tr-TR" i="1" dirty="0" err="1">
                <a:solidFill>
                  <a:schemeClr val="tx1">
                    <a:lumMod val="95000"/>
                    <a:lumOff val="5000"/>
                  </a:schemeClr>
                </a:solidFill>
                <a:latin typeface="Arial"/>
                <a:cs typeface="Arial"/>
              </a:rPr>
              <a:t>transaction_degiskeni</a:t>
            </a:r>
            <a:r>
              <a:rPr lang="tr-TR" i="1" dirty="0">
                <a:solidFill>
                  <a:schemeClr val="tx1">
                    <a:lumMod val="95000"/>
                    <a:lumOff val="5000"/>
                  </a:schemeClr>
                </a:solidFill>
                <a:latin typeface="Arial"/>
                <a:cs typeface="Arial"/>
              </a:rPr>
              <a:t> | @</a:t>
            </a:r>
            <a:r>
              <a:rPr lang="tr-TR" i="1" dirty="0" err="1">
                <a:solidFill>
                  <a:schemeClr val="tx1">
                    <a:lumMod val="95000"/>
                    <a:lumOff val="5000"/>
                  </a:schemeClr>
                </a:solidFill>
                <a:latin typeface="Arial"/>
                <a:cs typeface="Arial"/>
              </a:rPr>
              <a:t>kayit_noktasi_degiskeni</a:t>
            </a:r>
            <a:r>
              <a:rPr lang="tr-TR" i="1" dirty="0">
                <a:solidFill>
                  <a:schemeClr val="tx1">
                    <a:lumMod val="95000"/>
                    <a:lumOff val="5000"/>
                  </a:schemeClr>
                </a:solidFill>
                <a:latin typeface="Arial"/>
                <a:cs typeface="Arial"/>
              </a:rPr>
              <a:t>]</a:t>
            </a:r>
            <a:endParaRPr i="1" dirty="0">
              <a:solidFill>
                <a:schemeClr val="tx1">
                  <a:lumMod val="95000"/>
                  <a:lumOff val="5000"/>
                </a:schemeClr>
              </a:solidFill>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319627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752129"/>
          </a:xfrm>
          <a:prstGeom prst="rect">
            <a:avLst/>
          </a:prstGeom>
        </p:spPr>
        <p:txBody>
          <a:bodyPr vert="horz" wrap="square" lIns="0" tIns="13335" rIns="0" bIns="0" rtlCol="0">
            <a:spAutoFit/>
          </a:bodyPr>
          <a:lstStyle/>
          <a:p>
            <a:pPr marL="12700">
              <a:lnSpc>
                <a:spcPct val="100000"/>
              </a:lnSpc>
              <a:spcBef>
                <a:spcPts val="105"/>
              </a:spcBef>
            </a:pPr>
            <a:r>
              <a:rPr lang="tr-TR" sz="4800" dirty="0" err="1">
                <a:solidFill>
                  <a:schemeClr val="tx1">
                    <a:lumMod val="95000"/>
                    <a:lumOff val="5000"/>
                  </a:schemeClr>
                </a:solidFill>
              </a:rPr>
              <a:t>Transaction</a:t>
            </a:r>
            <a:endParaRPr sz="4800" dirty="0">
              <a:solidFill>
                <a:schemeClr val="tx1">
                  <a:lumMod val="95000"/>
                  <a:lumOff val="5000"/>
                </a:schemeClr>
              </a:solidFill>
            </a:endParaRPr>
          </a:p>
        </p:txBody>
      </p:sp>
      <p:sp>
        <p:nvSpPr>
          <p:cNvPr id="3" name="object 3"/>
          <p:cNvSpPr txBox="1"/>
          <p:nvPr/>
        </p:nvSpPr>
        <p:spPr>
          <a:xfrm>
            <a:off x="598115" y="1302026"/>
            <a:ext cx="7854950" cy="2636619"/>
          </a:xfrm>
          <a:prstGeom prst="rect">
            <a:avLst/>
          </a:prstGeom>
        </p:spPr>
        <p:txBody>
          <a:bodyPr vert="horz" wrap="square" lIns="0" tIns="12700" rIns="0" bIns="0" rtlCol="0">
            <a:spAutoFit/>
          </a:bodyPr>
          <a:lstStyle/>
          <a:p>
            <a:pPr marL="12065" marR="5080" algn="just">
              <a:spcBef>
                <a:spcPts val="100"/>
              </a:spcBef>
              <a:tabLst>
                <a:tab pos="354965" algn="l"/>
                <a:tab pos="355600" algn="l"/>
              </a:tabLst>
            </a:pPr>
            <a:r>
              <a:rPr lang="tr-TR" sz="2400" dirty="0">
                <a:solidFill>
                  <a:srgbClr val="4B4B4B"/>
                </a:solidFill>
                <a:latin typeface="Arial"/>
                <a:cs typeface="Arial"/>
              </a:rPr>
              <a:t>Uzun </a:t>
            </a:r>
            <a:r>
              <a:rPr lang="tr-TR" sz="2400" dirty="0" err="1">
                <a:solidFill>
                  <a:srgbClr val="4B4B4B"/>
                </a:solidFill>
                <a:latin typeface="Arial"/>
                <a:cs typeface="Arial"/>
              </a:rPr>
              <a:t>transaction</a:t>
            </a:r>
            <a:r>
              <a:rPr lang="tr-TR" sz="2400" dirty="0">
                <a:solidFill>
                  <a:srgbClr val="4B4B4B"/>
                </a:solidFill>
                <a:latin typeface="Arial"/>
                <a:cs typeface="Arial"/>
              </a:rPr>
              <a:t> işlemleri için </a:t>
            </a:r>
            <a:r>
              <a:rPr lang="tr-TR" sz="2400" dirty="0" err="1">
                <a:solidFill>
                  <a:srgbClr val="4B4B4B"/>
                </a:solidFill>
                <a:latin typeface="Arial"/>
                <a:cs typeface="Arial"/>
              </a:rPr>
              <a:t>transaction</a:t>
            </a:r>
            <a:r>
              <a:rPr lang="tr-TR" sz="2400" dirty="0">
                <a:solidFill>
                  <a:srgbClr val="4B4B4B"/>
                </a:solidFill>
                <a:latin typeface="Arial"/>
                <a:cs typeface="Arial"/>
              </a:rPr>
              <a:t> kendi içerisinde </a:t>
            </a:r>
            <a:r>
              <a:rPr lang="tr-TR" sz="2400" dirty="0" err="1">
                <a:solidFill>
                  <a:srgbClr val="4B4B4B"/>
                </a:solidFill>
                <a:latin typeface="Arial"/>
                <a:cs typeface="Arial"/>
              </a:rPr>
              <a:t>savepoints</a:t>
            </a:r>
            <a:r>
              <a:rPr lang="tr-TR" sz="2400" dirty="0">
                <a:solidFill>
                  <a:srgbClr val="4B4B4B"/>
                </a:solidFill>
                <a:latin typeface="Arial"/>
                <a:cs typeface="Arial"/>
              </a:rPr>
              <a:t> adı verilen küçük bölümlere ayrılabilir.</a:t>
            </a:r>
          </a:p>
          <a:p>
            <a:pPr marL="12065" marR="5080" algn="just">
              <a:spcBef>
                <a:spcPts val="100"/>
              </a:spcBef>
              <a:tabLst>
                <a:tab pos="354965" algn="l"/>
                <a:tab pos="355600" algn="l"/>
              </a:tabLst>
            </a:pPr>
            <a:r>
              <a:rPr lang="tr-TR" sz="2400" dirty="0">
                <a:solidFill>
                  <a:srgbClr val="4B4B4B"/>
                </a:solidFill>
                <a:latin typeface="Arial"/>
                <a:cs typeface="Arial"/>
              </a:rPr>
              <a:t> Her bir bölüm </a:t>
            </a:r>
            <a:r>
              <a:rPr lang="tr-TR" sz="2400" dirty="0" err="1">
                <a:solidFill>
                  <a:srgbClr val="4B4B4B"/>
                </a:solidFill>
                <a:latin typeface="Arial"/>
                <a:cs typeface="Arial"/>
              </a:rPr>
              <a:t>commit</a:t>
            </a:r>
            <a:r>
              <a:rPr lang="tr-TR" sz="2400" dirty="0">
                <a:solidFill>
                  <a:srgbClr val="4B4B4B"/>
                </a:solidFill>
                <a:latin typeface="Arial"/>
                <a:cs typeface="Arial"/>
              </a:rPr>
              <a:t> ile veritabanına transfer edilebilir veya </a:t>
            </a:r>
            <a:r>
              <a:rPr lang="tr-TR" sz="2400" dirty="0" err="1">
                <a:solidFill>
                  <a:srgbClr val="4B4B4B"/>
                </a:solidFill>
                <a:latin typeface="Arial"/>
                <a:cs typeface="Arial"/>
              </a:rPr>
              <a:t>rollback</a:t>
            </a:r>
            <a:r>
              <a:rPr lang="tr-TR" sz="2400" dirty="0">
                <a:solidFill>
                  <a:srgbClr val="4B4B4B"/>
                </a:solidFill>
                <a:latin typeface="Arial"/>
                <a:cs typeface="Arial"/>
              </a:rPr>
              <a:t> ile yapılan değişiklik geri alınabilir.</a:t>
            </a:r>
          </a:p>
          <a:p>
            <a:pPr marL="12065" marR="5080" algn="just">
              <a:spcBef>
                <a:spcPts val="100"/>
              </a:spcBef>
              <a:tabLst>
                <a:tab pos="354965" algn="l"/>
                <a:tab pos="355600" algn="l"/>
              </a:tabLst>
            </a:pPr>
            <a:r>
              <a:rPr lang="tr-TR" sz="2400" dirty="0">
                <a:solidFill>
                  <a:srgbClr val="4B4B4B"/>
                </a:solidFill>
                <a:latin typeface="Arial"/>
                <a:cs typeface="Arial"/>
              </a:rPr>
              <a:t>MS SQL Server </a:t>
            </a:r>
            <a:r>
              <a:rPr lang="tr-TR" sz="2400" dirty="0" err="1">
                <a:solidFill>
                  <a:srgbClr val="4B4B4B"/>
                </a:solidFill>
                <a:latin typeface="Arial"/>
                <a:cs typeface="Arial"/>
              </a:rPr>
              <a:t>veritabanlarında</a:t>
            </a:r>
            <a:r>
              <a:rPr lang="tr-TR" sz="2400" dirty="0">
                <a:solidFill>
                  <a:srgbClr val="4B4B4B"/>
                </a:solidFill>
                <a:latin typeface="Arial"/>
                <a:cs typeface="Arial"/>
              </a:rPr>
              <a:t> oluşturulan </a:t>
            </a:r>
            <a:r>
              <a:rPr lang="tr-TR" sz="2400" dirty="0" err="1">
                <a:solidFill>
                  <a:srgbClr val="4B4B4B"/>
                </a:solidFill>
                <a:latin typeface="Arial"/>
                <a:cs typeface="Arial"/>
              </a:rPr>
              <a:t>savepoint</a:t>
            </a:r>
            <a:r>
              <a:rPr lang="tr-TR" sz="2400" dirty="0">
                <a:solidFill>
                  <a:srgbClr val="4B4B4B"/>
                </a:solidFill>
                <a:latin typeface="Arial"/>
                <a:cs typeface="Arial"/>
              </a:rPr>
              <a:t> aşağıdaki şekilde kullanılır.</a:t>
            </a:r>
          </a:p>
          <a:p>
            <a:pPr marL="12065" marR="5080" algn="just">
              <a:spcBef>
                <a:spcPts val="100"/>
              </a:spcBef>
              <a:tabLst>
                <a:tab pos="354965" algn="l"/>
                <a:tab pos="355600" algn="l"/>
              </a:tabLst>
            </a:pPr>
            <a:r>
              <a:rPr lang="tr-TR" sz="2400" dirty="0">
                <a:solidFill>
                  <a:srgbClr val="FF0000"/>
                </a:solidFill>
                <a:latin typeface="Arial"/>
                <a:cs typeface="Arial"/>
              </a:rPr>
              <a:t>COMMIT</a:t>
            </a:r>
            <a:r>
              <a:rPr lang="tr-TR" sz="2400" dirty="0">
                <a:solidFill>
                  <a:srgbClr val="4B4B4B"/>
                </a:solidFill>
                <a:latin typeface="Arial"/>
                <a:cs typeface="Arial"/>
              </a:rPr>
              <a:t> | </a:t>
            </a:r>
            <a:r>
              <a:rPr lang="tr-TR" sz="2400" dirty="0">
                <a:solidFill>
                  <a:srgbClr val="FF0000"/>
                </a:solidFill>
                <a:latin typeface="Arial"/>
                <a:cs typeface="Arial"/>
              </a:rPr>
              <a:t>ROLLBACK</a:t>
            </a:r>
            <a:r>
              <a:rPr lang="tr-TR" sz="2400" dirty="0">
                <a:solidFill>
                  <a:srgbClr val="4B4B4B"/>
                </a:solidFill>
                <a:latin typeface="Arial"/>
                <a:cs typeface="Arial"/>
              </a:rPr>
              <a:t> </a:t>
            </a:r>
            <a:r>
              <a:rPr lang="tr-TR" sz="2400" dirty="0">
                <a:solidFill>
                  <a:srgbClr val="FF0000"/>
                </a:solidFill>
                <a:latin typeface="Arial"/>
                <a:cs typeface="Arial"/>
              </a:rPr>
              <a:t>TRANSACTİON</a:t>
            </a:r>
            <a:r>
              <a:rPr lang="tr-TR" sz="2400" dirty="0">
                <a:solidFill>
                  <a:srgbClr val="4B4B4B"/>
                </a:solidFill>
                <a:latin typeface="Arial"/>
                <a:cs typeface="Arial"/>
              </a:rPr>
              <a:t> </a:t>
            </a:r>
            <a:r>
              <a:rPr lang="tr-TR" sz="2400" dirty="0" err="1">
                <a:solidFill>
                  <a:srgbClr val="4B4B4B"/>
                </a:solidFill>
                <a:latin typeface="Arial"/>
                <a:cs typeface="Arial"/>
              </a:rPr>
              <a:t>savepointismi</a:t>
            </a:r>
            <a:endParaRPr sz="2400" dirty="0">
              <a:solidFill>
                <a:srgbClr val="4B4B4B"/>
              </a:solidFill>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245276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8540" y="533400"/>
            <a:ext cx="8144460" cy="752129"/>
          </a:xfrm>
          <a:prstGeom prst="rect">
            <a:avLst/>
          </a:prstGeom>
        </p:spPr>
        <p:txBody>
          <a:bodyPr vert="horz" wrap="square" lIns="0" tIns="13335" rIns="0" bIns="0" rtlCol="0">
            <a:spAutoFit/>
          </a:bodyPr>
          <a:lstStyle/>
          <a:p>
            <a:pPr marL="12700">
              <a:lnSpc>
                <a:spcPct val="100000"/>
              </a:lnSpc>
              <a:spcBef>
                <a:spcPts val="105"/>
              </a:spcBef>
            </a:pPr>
            <a:r>
              <a:rPr lang="tr-TR" sz="4800" dirty="0" err="1">
                <a:solidFill>
                  <a:schemeClr val="tx1">
                    <a:lumMod val="95000"/>
                    <a:lumOff val="5000"/>
                  </a:schemeClr>
                </a:solidFill>
              </a:rPr>
              <a:t>Transaction</a:t>
            </a:r>
            <a:endParaRPr sz="4800" dirty="0">
              <a:solidFill>
                <a:schemeClr val="tx1">
                  <a:lumMod val="95000"/>
                  <a:lumOff val="5000"/>
                </a:schemeClr>
              </a:solidFill>
            </a:endParaRPr>
          </a:p>
        </p:txBody>
      </p:sp>
      <p:sp>
        <p:nvSpPr>
          <p:cNvPr id="3" name="object 3"/>
          <p:cNvSpPr txBox="1"/>
          <p:nvPr/>
        </p:nvSpPr>
        <p:spPr>
          <a:xfrm>
            <a:off x="594355" y="1285529"/>
            <a:ext cx="7854950" cy="3821559"/>
          </a:xfrm>
          <a:prstGeom prst="rect">
            <a:avLst/>
          </a:prstGeom>
        </p:spPr>
        <p:txBody>
          <a:bodyPr vert="horz" wrap="square" lIns="0" tIns="12700" rIns="0" bIns="0" rtlCol="0">
            <a:spAutoFit/>
          </a:bodyPr>
          <a:lstStyle/>
          <a:p>
            <a:pPr marL="12065" marR="5080" algn="just">
              <a:spcBef>
                <a:spcPts val="100"/>
              </a:spcBef>
              <a:tabLst>
                <a:tab pos="354965" algn="l"/>
                <a:tab pos="355600" algn="l"/>
              </a:tabLst>
            </a:pPr>
            <a:r>
              <a:rPr lang="tr-TR" sz="2400" i="1" dirty="0">
                <a:solidFill>
                  <a:srgbClr val="4B4B4B"/>
                </a:solidFill>
                <a:latin typeface="Arial"/>
                <a:cs typeface="Arial"/>
              </a:rPr>
              <a:t>BEGIN TRANSACTION</a:t>
            </a:r>
          </a:p>
          <a:p>
            <a:pPr marL="12065" marR="5080" algn="just">
              <a:spcBef>
                <a:spcPts val="100"/>
              </a:spcBef>
              <a:tabLst>
                <a:tab pos="354965" algn="l"/>
                <a:tab pos="355600" algn="l"/>
              </a:tabLst>
            </a:pPr>
            <a:r>
              <a:rPr lang="tr-TR" sz="2400" i="1" dirty="0">
                <a:solidFill>
                  <a:srgbClr val="4B4B4B"/>
                </a:solidFill>
                <a:latin typeface="Arial"/>
                <a:cs typeface="Arial"/>
              </a:rPr>
              <a:t>SAVE TRANSACTION deneme</a:t>
            </a:r>
          </a:p>
          <a:p>
            <a:pPr marL="12065" marR="5080" algn="just">
              <a:spcBef>
                <a:spcPts val="100"/>
              </a:spcBef>
              <a:tabLst>
                <a:tab pos="354965" algn="l"/>
                <a:tab pos="355600" algn="l"/>
              </a:tabLst>
            </a:pPr>
            <a:r>
              <a:rPr lang="tr-TR" sz="2400" i="1" dirty="0">
                <a:solidFill>
                  <a:srgbClr val="4B4B4B"/>
                </a:solidFill>
                <a:latin typeface="Arial"/>
                <a:cs typeface="Arial"/>
              </a:rPr>
              <a:t>UPDATE kitaplar SET </a:t>
            </a:r>
            <a:r>
              <a:rPr lang="tr-TR" sz="2400" i="1" dirty="0" err="1">
                <a:solidFill>
                  <a:srgbClr val="4B4B4B"/>
                </a:solidFill>
                <a:latin typeface="Arial"/>
                <a:cs typeface="Arial"/>
              </a:rPr>
              <a:t>s_sayisi</a:t>
            </a:r>
            <a:r>
              <a:rPr lang="tr-TR" sz="2400" i="1" dirty="0">
                <a:solidFill>
                  <a:srgbClr val="4B4B4B"/>
                </a:solidFill>
                <a:latin typeface="Arial"/>
                <a:cs typeface="Arial"/>
              </a:rPr>
              <a:t>=0</a:t>
            </a:r>
          </a:p>
          <a:p>
            <a:pPr marL="12065" marR="5080" algn="just">
              <a:spcBef>
                <a:spcPts val="100"/>
              </a:spcBef>
              <a:tabLst>
                <a:tab pos="354965" algn="l"/>
                <a:tab pos="355600" algn="l"/>
              </a:tabLst>
            </a:pPr>
            <a:r>
              <a:rPr lang="tr-TR" sz="2400" i="1" dirty="0">
                <a:solidFill>
                  <a:srgbClr val="4B4B4B"/>
                </a:solidFill>
                <a:latin typeface="Arial"/>
                <a:cs typeface="Arial"/>
              </a:rPr>
              <a:t>SELECT * FROM KİTAPLAR</a:t>
            </a:r>
          </a:p>
          <a:p>
            <a:pPr marL="12065" marR="5080" algn="just">
              <a:spcBef>
                <a:spcPts val="100"/>
              </a:spcBef>
              <a:tabLst>
                <a:tab pos="354965" algn="l"/>
                <a:tab pos="355600" algn="l"/>
              </a:tabLst>
            </a:pPr>
            <a:r>
              <a:rPr lang="tr-TR" sz="2400" i="1" dirty="0">
                <a:solidFill>
                  <a:srgbClr val="4B4B4B"/>
                </a:solidFill>
                <a:latin typeface="Arial"/>
                <a:cs typeface="Arial"/>
              </a:rPr>
              <a:t>ROLLBACK TRANSACTION deneme</a:t>
            </a:r>
          </a:p>
          <a:p>
            <a:pPr marL="12065" marR="5080" algn="just">
              <a:spcBef>
                <a:spcPts val="100"/>
              </a:spcBef>
              <a:tabLst>
                <a:tab pos="354965" algn="l"/>
                <a:tab pos="355600" algn="l"/>
              </a:tabLst>
            </a:pPr>
            <a:r>
              <a:rPr lang="tr-TR" sz="2400" i="1" dirty="0">
                <a:solidFill>
                  <a:srgbClr val="4B4B4B"/>
                </a:solidFill>
                <a:latin typeface="Arial"/>
                <a:cs typeface="Arial"/>
              </a:rPr>
              <a:t>SELECT * FROM KİTAPLAR</a:t>
            </a:r>
          </a:p>
          <a:p>
            <a:pPr marL="12065" marR="5080" algn="just">
              <a:spcBef>
                <a:spcPts val="100"/>
              </a:spcBef>
              <a:tabLst>
                <a:tab pos="354965" algn="l"/>
                <a:tab pos="355600" algn="l"/>
              </a:tabLst>
            </a:pPr>
            <a:r>
              <a:rPr lang="tr-TR" sz="2400" i="1" dirty="0">
                <a:solidFill>
                  <a:srgbClr val="4B4B4B"/>
                </a:solidFill>
                <a:latin typeface="Arial"/>
                <a:cs typeface="Arial"/>
              </a:rPr>
              <a:t>UPDATE KİTAPLAR SET </a:t>
            </a:r>
            <a:r>
              <a:rPr lang="tr-TR" sz="2400" i="1" dirty="0" err="1">
                <a:solidFill>
                  <a:srgbClr val="4B4B4B"/>
                </a:solidFill>
                <a:latin typeface="Arial"/>
                <a:cs typeface="Arial"/>
              </a:rPr>
              <a:t>kitapadi</a:t>
            </a:r>
            <a:r>
              <a:rPr lang="tr-TR" sz="2400" i="1" dirty="0">
                <a:solidFill>
                  <a:srgbClr val="4B4B4B"/>
                </a:solidFill>
                <a:latin typeface="Arial"/>
                <a:cs typeface="Arial"/>
              </a:rPr>
              <a:t>='Deneme'</a:t>
            </a:r>
          </a:p>
          <a:p>
            <a:pPr marL="12065" marR="5080" algn="just">
              <a:spcBef>
                <a:spcPts val="100"/>
              </a:spcBef>
              <a:tabLst>
                <a:tab pos="354965" algn="l"/>
                <a:tab pos="355600" algn="l"/>
              </a:tabLst>
            </a:pPr>
            <a:r>
              <a:rPr lang="tr-TR" sz="2400" i="1" dirty="0">
                <a:solidFill>
                  <a:srgbClr val="4B4B4B"/>
                </a:solidFill>
                <a:latin typeface="Arial"/>
                <a:cs typeface="Arial"/>
              </a:rPr>
              <a:t>SELECT * FROM KİTAPLAR</a:t>
            </a:r>
          </a:p>
          <a:p>
            <a:pPr marL="12065" marR="5080" algn="just">
              <a:spcBef>
                <a:spcPts val="100"/>
              </a:spcBef>
              <a:tabLst>
                <a:tab pos="354965" algn="l"/>
                <a:tab pos="355600" algn="l"/>
              </a:tabLst>
            </a:pPr>
            <a:r>
              <a:rPr lang="tr-TR" sz="2400" i="1" dirty="0">
                <a:solidFill>
                  <a:srgbClr val="4B4B4B"/>
                </a:solidFill>
                <a:latin typeface="Arial"/>
                <a:cs typeface="Arial"/>
              </a:rPr>
              <a:t>ROLLBACK</a:t>
            </a:r>
          </a:p>
          <a:p>
            <a:pPr marL="12065" marR="5080" algn="just">
              <a:spcBef>
                <a:spcPts val="100"/>
              </a:spcBef>
              <a:tabLst>
                <a:tab pos="354965" algn="l"/>
                <a:tab pos="355600" algn="l"/>
              </a:tabLst>
            </a:pPr>
            <a:r>
              <a:rPr lang="tr-TR" sz="2400" i="1" dirty="0">
                <a:solidFill>
                  <a:srgbClr val="4B4B4B"/>
                </a:solidFill>
                <a:latin typeface="Arial"/>
                <a:cs typeface="Arial"/>
              </a:rPr>
              <a:t>SELECT * FROM KİTAPLAR</a:t>
            </a:r>
            <a:endParaRPr sz="2400" i="1" dirty="0">
              <a:solidFill>
                <a:srgbClr val="4B4B4B"/>
              </a:solidFill>
              <a:latin typeface="Arial"/>
              <a:cs typeface="Arial"/>
            </a:endParaRPr>
          </a:p>
        </p:txBody>
      </p:sp>
      <p:sp>
        <p:nvSpPr>
          <p:cNvPr id="4" name="Altbilgi Yer Tutucusu 3"/>
          <p:cNvSpPr>
            <a:spLocks noGrp="1"/>
          </p:cNvSpPr>
          <p:nvPr>
            <p:ph type="ftr" sz="quarter" idx="3"/>
          </p:nvPr>
        </p:nvSpPr>
        <p:spPr/>
        <p:txBody>
          <a:bodyPr/>
          <a:lstStyle/>
          <a:p>
            <a:pPr algn="ctr"/>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sz="1100" b="1">
                <a:solidFill>
                  <a:schemeClr val="accent5">
                    <a:lumMod val="50000"/>
                  </a:schemeClr>
                </a:solidFill>
              </a:rPr>
              <a:t>|</a:t>
            </a:r>
            <a:r>
              <a:rPr lang="tr-TR" sz="900">
                <a:solidFill>
                  <a:schemeClr val="accent1">
                    <a:lumMod val="50000"/>
                  </a:schemeClr>
                </a:solidFill>
              </a:rPr>
              <a:t> Bilgisayar Mühendisi </a:t>
            </a:r>
            <a:r>
              <a:rPr lang="tr-TR" sz="1100" b="1">
                <a:solidFill>
                  <a:schemeClr val="accent5">
                    <a:lumMod val="50000"/>
                  </a:schemeClr>
                </a:solidFill>
              </a:rPr>
              <a:t>|</a:t>
            </a:r>
            <a:r>
              <a:rPr lang="tr-TR" sz="900">
                <a:solidFill>
                  <a:schemeClr val="accent1">
                    <a:lumMod val="50000"/>
                  </a:schemeClr>
                </a:solidFill>
              </a:rPr>
              <a:t> Uzm. Bilişim Tekn. Öğrt. </a:t>
            </a:r>
            <a:r>
              <a:rPr lang="tr-TR" sz="1100"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4010725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7111</TotalTime>
  <Words>1676</Words>
  <Application>Microsoft Office PowerPoint</Application>
  <PresentationFormat>Ekran Gösterisi (4:3)</PresentationFormat>
  <Paragraphs>307</Paragraphs>
  <Slides>33</Slides>
  <Notes>23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33</vt:i4>
      </vt:variant>
    </vt:vector>
  </HeadingPairs>
  <TitlesOfParts>
    <vt:vector size="39" baseType="lpstr">
      <vt:lpstr>Arial</vt:lpstr>
      <vt:lpstr>Calibri</vt:lpstr>
      <vt:lpstr>Consolas</vt:lpstr>
      <vt:lpstr>Courier New</vt:lpstr>
      <vt:lpstr>Times New Roman</vt:lpstr>
      <vt:lpstr>Office Theme</vt:lpstr>
      <vt:lpstr>PowerPoint Sunusu</vt:lpstr>
      <vt:lpstr>Transaction</vt:lpstr>
      <vt:lpstr>Transaction</vt:lpstr>
      <vt:lpstr>Transaction</vt:lpstr>
      <vt:lpstr>Transaction</vt:lpstr>
      <vt:lpstr>Transaction</vt:lpstr>
      <vt:lpstr>Transaction</vt:lpstr>
      <vt:lpstr>Transaction</vt:lpstr>
      <vt:lpstr>Transaction</vt:lpstr>
      <vt:lpstr>Transaction - SAVEPOINT</vt:lpstr>
      <vt:lpstr>Saklı Yordam (Stored Procedure)</vt:lpstr>
      <vt:lpstr>Saklı Yordam (Stored Procedure)</vt:lpstr>
      <vt:lpstr>Saklı Yordam (Stored Procedure)</vt:lpstr>
      <vt:lpstr>Saklı Yordam (Stored Procedure)</vt:lpstr>
      <vt:lpstr>Saklı Yordam (Stored Procedure)</vt:lpstr>
      <vt:lpstr>Saklı Yordam (Stored Procedure)</vt:lpstr>
      <vt:lpstr>Saklı Yordam (Stored Procedure)</vt:lpstr>
      <vt:lpstr>Saklı Yordam (Stored Procedure)</vt:lpstr>
      <vt:lpstr>Saklı Yordam (Stored Procedure)</vt:lpstr>
      <vt:lpstr>Saklı Yordam (Stored Procedure)</vt:lpstr>
      <vt:lpstr>Saklı Yordam (Stored Procedure)</vt:lpstr>
      <vt:lpstr>Saklı Yordam (Stored Procedure)</vt:lpstr>
      <vt:lpstr>Saklı Yordam (Stored Procedure)</vt:lpstr>
      <vt:lpstr>Kullanıcı Tanımlı Fonksiyonlar</vt:lpstr>
      <vt:lpstr>Kullanıcı Tanımlı Fonksiyonlar</vt:lpstr>
      <vt:lpstr>Kullanıcı Tanımlı Fonksiyonlar</vt:lpstr>
      <vt:lpstr>Kullanıcı Tanımlı Fonksiyon Çeşitleri</vt:lpstr>
      <vt:lpstr>Skaler Kullanıcı Tanımlı Fonksiyon</vt:lpstr>
      <vt:lpstr>Skaler Kullanıcı Tanımlı Fonksiyon</vt:lpstr>
      <vt:lpstr>Skaler Kullanıcı Tanımlı Fonksiyon</vt:lpstr>
      <vt:lpstr>Tablo Kullanıcı Tanımlı Fonksiyon</vt:lpstr>
      <vt:lpstr>Parametre Alan Kullanıcı Tanımlı Fonksiyon</vt:lpstr>
      <vt:lpstr>Parametre Alan Kullanıcı Tanımlı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Temel Kavramlar</dc:title>
  <dc:creator>ali coskun</dc:creator>
  <cp:lastModifiedBy>USER</cp:lastModifiedBy>
  <cp:revision>38</cp:revision>
  <dcterms:created xsi:type="dcterms:W3CDTF">2023-06-02T14:54:13Z</dcterms:created>
  <dcterms:modified xsi:type="dcterms:W3CDTF">2023-09-11T06:53:36Z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2013-05-22T00:00:00Z</vt:filetime>
  </property>
  <property fmtid="{D5CDD505-2E9C-101B-9397-08002B2CF9AE}" pid="3" name="Creator">
    <vt:lpwstr>Microsoft® Office PowerPoint® 2007</vt:lpwstr>
  </property>
  <property fmtid="{D5CDD505-2E9C-101B-9397-08002B2CF9AE}" pid="4" name="LastSaved">
    <vt:filetime>2023-06-02T00:00:00Z</vt:filetime>
  </property>
</Properties>
</file>