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94" r:id="rId15"/>
    <p:sldId id="269" r:id="rId16"/>
    <p:sldId id="295" r:id="rId17"/>
    <p:sldId id="304" r:id="rId18"/>
    <p:sldId id="270" r:id="rId19"/>
    <p:sldId id="296" r:id="rId20"/>
    <p:sldId id="271" r:id="rId21"/>
    <p:sldId id="297" r:id="rId22"/>
    <p:sldId id="298" r:id="rId23"/>
    <p:sldId id="272" r:id="rId24"/>
    <p:sldId id="273" r:id="rId25"/>
    <p:sldId id="299" r:id="rId26"/>
    <p:sldId id="274" r:id="rId27"/>
    <p:sldId id="275" r:id="rId28"/>
    <p:sldId id="276" r:id="rId29"/>
    <p:sldId id="300" r:id="rId30"/>
    <p:sldId id="277" r:id="rId31"/>
    <p:sldId id="301" r:id="rId32"/>
    <p:sldId id="302" r:id="rId33"/>
    <p:sldId id="303" r:id="rId34"/>
    <p:sldId id="278" r:id="rId35"/>
    <p:sldId id="279" r:id="rId36"/>
    <p:sldId id="280" r:id="rId37"/>
    <p:sldId id="281" r:id="rId38"/>
    <p:sldId id="282" r:id="rId39"/>
    <p:sldId id="283" r:id="rId40"/>
    <p:sldId id="284" r:id="rId41"/>
    <p:sldId id="286" r:id="rId42"/>
    <p:sldId id="285" r:id="rId43"/>
    <p:sldId id="287" r:id="rId44"/>
    <p:sldId id="288" r:id="rId45"/>
    <p:sldId id="289" r:id="rId46"/>
    <p:sldId id="290" r:id="rId47"/>
    <p:sldId id="291" r:id="rId48"/>
    <p:sldId id="292" r:id="rId49"/>
    <p:sldId id="293"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arsayılan Bölüm" id="{F96F91CF-D929-4166-A400-6B21EA32A2CC}">
          <p14:sldIdLst>
            <p14:sldId id="256"/>
          </p14:sldIdLst>
        </p14:section>
        <p14:section name="T-sql temel" id="{5138C8D5-ECDA-44B9-BF06-64A87D54A515}">
          <p14:sldIdLst>
            <p14:sldId id="257"/>
            <p14:sldId id="258"/>
            <p14:sldId id="259"/>
            <p14:sldId id="260"/>
            <p14:sldId id="261"/>
            <p14:sldId id="262"/>
            <p14:sldId id="263"/>
          </p14:sldIdLst>
        </p14:section>
        <p14:section name="T-sql Değişkenler" id="{880DBFE5-6B5E-45A0-9B32-780FC1F1C74B}">
          <p14:sldIdLst>
            <p14:sldId id="264"/>
            <p14:sldId id="265"/>
            <p14:sldId id="266"/>
            <p14:sldId id="267"/>
            <p14:sldId id="268"/>
            <p14:sldId id="294"/>
          </p14:sldIdLst>
        </p14:section>
        <p14:section name="tip dönüşümü" id="{79E361CC-C21D-4E23-8520-E12E4667995C}">
          <p14:sldIdLst>
            <p14:sldId id="269"/>
            <p14:sldId id="295"/>
            <p14:sldId id="304"/>
            <p14:sldId id="270"/>
            <p14:sldId id="296"/>
          </p14:sldIdLst>
        </p14:section>
        <p14:section name="select case" id="{303345CA-03FF-41AD-A2ED-6AA0E877A37A}">
          <p14:sldIdLst>
            <p14:sldId id="271"/>
            <p14:sldId id="297"/>
            <p14:sldId id="298"/>
            <p14:sldId id="272"/>
            <p14:sldId id="273"/>
            <p14:sldId id="299"/>
            <p14:sldId id="274"/>
          </p14:sldIdLst>
        </p14:section>
        <p14:section name="if" id="{EB4735CE-BB8E-4F5E-A242-A988A27B2763}">
          <p14:sldIdLst>
            <p14:sldId id="275"/>
            <p14:sldId id="276"/>
            <p14:sldId id="300"/>
            <p14:sldId id="277"/>
            <p14:sldId id="301"/>
            <p14:sldId id="302"/>
            <p14:sldId id="303"/>
            <p14:sldId id="278"/>
            <p14:sldId id="279"/>
            <p14:sldId id="280"/>
            <p14:sldId id="281"/>
            <p14:sldId id="282"/>
            <p14:sldId id="283"/>
            <p14:sldId id="284"/>
            <p14:sldId id="286"/>
          </p14:sldIdLst>
        </p14:section>
        <p14:section name="cursor" id="{DDFB330D-67A2-46D8-8580-2AD03EF05630}">
          <p14:sldIdLst>
            <p14:sldId id="285"/>
            <p14:sldId id="287"/>
            <p14:sldId id="288"/>
            <p14:sldId id="289"/>
            <p14:sldId id="290"/>
            <p14:sldId id="291"/>
            <p14:sldId id="292"/>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82" d="100"/>
          <a:sy n="82" d="100"/>
        </p:scale>
        <p:origin x="643" y="4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EED5DF-DAFE-4CCF-8CA8-BA901C7171FA}" type="datetimeFigureOut">
              <a:rPr lang="tr-TR" smtClean="0"/>
              <a:t>10.09.2023</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D9CC6B-7110-4007-A6EB-1E445BF5BBD4}" type="slidenum">
              <a:rPr lang="tr-TR" smtClean="0"/>
              <a:t>‹#›</a:t>
            </a:fld>
            <a:endParaRPr lang="tr-TR"/>
          </a:p>
        </p:txBody>
      </p:sp>
    </p:spTree>
    <p:extLst>
      <p:ext uri="{BB962C8B-B14F-4D97-AF65-F5344CB8AC3E}">
        <p14:creationId xmlns:p14="http://schemas.microsoft.com/office/powerpoint/2010/main" val="32433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tr-TR"/>
              <a:t>Asıl başlık stili için tıklatın</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70E4BB9C-9E41-48A0-A2C9-BD7A70A2CFEA}" type="datetime1">
              <a:rPr lang="en-US" smtClean="0"/>
              <a:t>9/10/2023</a:t>
            </a:fld>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
        <p:nvSpPr>
          <p:cNvPr id="14"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5AEB0A49-F13B-4352-9046-0ADD685DAD26}" type="datetime1">
              <a:rPr lang="en-US" smtClean="0"/>
              <a:t>9/10/2023</a:t>
            </a:fld>
            <a:endParaRPr lang="en-US" dirty="0"/>
          </a:p>
        </p:txBody>
      </p:sp>
      <p:sp>
        <p:nvSpPr>
          <p:cNvPr id="5" name="Footer Placeholder 4"/>
          <p:cNvSpPr>
            <a:spLocks noGrp="1"/>
          </p:cNvSpPr>
          <p:nvPr>
            <p:ph type="ftr" sz="quarter" idx="11"/>
          </p:nvPr>
        </p:nvSpPr>
        <p:spPr/>
        <p:txBody>
          <a:bodyPr/>
          <a:lstStyle/>
          <a:p>
            <a:r>
              <a:rPr lang="en-US"/>
              <a:t>Adem AKKUŞ | Bilgisayar Mühendisi | Uzm. Bilişim Tekn. Öğrt. | Eğitmen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tr-TR"/>
              <a:t>Asıl başlık stili için tıklatın</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6CCFF9C3-FFC3-46DA-ADC6-19AF32F03073}" type="datetime1">
              <a:rPr lang="en-US" smtClean="0"/>
              <a:t>9/10/2023</a:t>
            </a:fld>
            <a:endParaRPr lang="en-US" dirty="0"/>
          </a:p>
        </p:txBody>
      </p:sp>
      <p:sp>
        <p:nvSpPr>
          <p:cNvPr id="5" name="Footer Placeholder 4"/>
          <p:cNvSpPr>
            <a:spLocks noGrp="1"/>
          </p:cNvSpPr>
          <p:nvPr>
            <p:ph type="ftr" sz="quarter" idx="11"/>
          </p:nvPr>
        </p:nvSpPr>
        <p:spPr/>
        <p:txBody>
          <a:bodyPr/>
          <a:lstStyle/>
          <a:p>
            <a:r>
              <a:rPr lang="en-US"/>
              <a:t>Adem AKKUŞ | Bilgisayar Mühendisi | Uzm. Bilişim Tekn. Öğrt. | Eğitmen</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E620EBE-6194-4E38-B9A8-1CA88FC35688}" type="datetime1">
              <a:rPr lang="en-US" smtClean="0"/>
              <a:t>9/10/2023</a:t>
            </a:fld>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
        <p:nvSpPr>
          <p:cNvPr id="7"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tr-TR"/>
              <a:t>Asıl başlık stili için tıklatın</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a:xfrm>
            <a:off x="8593667" y="6272784"/>
            <a:ext cx="2644309" cy="365125"/>
          </a:xfrm>
        </p:spPr>
        <p:txBody>
          <a:bodyPr/>
          <a:lstStyle/>
          <a:p>
            <a:fld id="{849E24B1-15DD-4AF6-91C7-CE2512F698C0}" type="datetime1">
              <a:rPr lang="en-US" smtClean="0"/>
              <a:t>9/10/2023</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en-US"/>
              <a:t>Adem AKKUŞ | Bilgisayar Mühendisi | Uzm. Bilişim Tekn. Öğrt. | Eğitmen</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6F21E03D-A494-4421-9E81-58C994BDC853}" type="datetime1">
              <a:rPr lang="en-US" smtClean="0"/>
              <a:t>9/10/2023</a:t>
            </a:fld>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tr-TR"/>
              <a:t>Asıl başlık stili için tıklatın</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3E3C7E4C-9AE1-4DCA-B986-CEF98DCA3D3C}" type="datetime1">
              <a:rPr lang="en-US" smtClean="0"/>
              <a:t>9/10/2023</a:t>
            </a:fld>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
        <p:nvSpPr>
          <p:cNvPr id="11" name="Footer Placeholder 4"/>
          <p:cNvSpPr>
            <a:spLocks noGrp="1"/>
          </p:cNvSpPr>
          <p:nvPr>
            <p:ph type="ftr" sz="quarter" idx="1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53B3578E-3C5E-432B-9015-4A346E5E2562}" type="datetime1">
              <a:rPr lang="en-US" smtClean="0"/>
              <a:t>9/10/2023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
        <p:nvSpPr>
          <p:cNvPr id="8"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54CC8-1CFC-4EEA-B260-F260E50DFB8F}" type="datetime1">
              <a:rPr lang="en-US" smtClean="0"/>
              <a:t>9/10/2023</a:t>
            </a:fld>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
        <p:nvSpPr>
          <p:cNvPr id="5"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 için tıklatın</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687169B2-CAA9-414D-9389-ABF65287D064}" type="datetime1">
              <a:rPr lang="en-US" smtClean="0"/>
              <a:t>9/10/2023</a:t>
            </a:fld>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
        <p:nvSpPr>
          <p:cNvPr id="12"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simgeyi tıklatın</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7A470F83-2029-40E7-A16F-42DA42D8AABB}" type="datetime1">
              <a:rPr lang="en-US" smtClean="0"/>
              <a:t>9/10/2023</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tr-TR"/>
              <a:t>Asıl başlık stili için tıklatın</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F5E84697-5460-4E22-9069-86BE0624A2BE}" type="datetime1">
              <a:rPr lang="en-US" smtClean="0"/>
              <a:t>9/10/2023</a:t>
            </a:fld>
            <a:endParaRPr lang="en-US" dirty="0"/>
          </a:p>
        </p:txBody>
      </p:sp>
      <p:sp>
        <p:nvSpPr>
          <p:cNvPr id="5" name="Footer Placeholder 4"/>
          <p:cNvSpPr>
            <a:spLocks noGrp="1"/>
          </p:cNvSpPr>
          <p:nvPr>
            <p:ph type="ftr" sz="quarter" idx="3"/>
          </p:nvPr>
        </p:nvSpPr>
        <p:spPr>
          <a:xfrm>
            <a:off x="1088136" y="6455346"/>
            <a:ext cx="6876288" cy="365125"/>
          </a:xfrm>
          <a:prstGeom prst="rect">
            <a:avLst/>
          </a:prstGeom>
        </p:spPr>
        <p:txBody>
          <a:bodyPr vert="horz" lIns="91440" tIns="45720" rIns="91440" bIns="45720" rtlCol="0" anchor="ctr"/>
          <a:lstStyle>
            <a:lvl1pPr algn="l">
              <a:defRPr sz="1100">
                <a:solidFill>
                  <a:schemeClr val="tx2"/>
                </a:solidFill>
              </a:defRPr>
            </a:lvl1pPr>
          </a:lstStyle>
          <a:p>
            <a:pPr algn="ctr"/>
            <a:r>
              <a:rPr lang="tr-TR" sz="1000" b="1" dirty="0">
                <a:latin typeface="Calibri" panose="020F0502020204030204" pitchFamily="34" charset="0"/>
                <a:cs typeface="Calibri" panose="020F0502020204030204" pitchFamily="34" charset="0"/>
              </a:rPr>
              <a:t>Adem AKKUŞ</a:t>
            </a:r>
          </a:p>
          <a:p>
            <a:pPr algn="ctr"/>
            <a:r>
              <a:rPr lang="tr-TR" sz="1000" dirty="0">
                <a:latin typeface="Calibri" panose="020F0502020204030204" pitchFamily="34" charset="0"/>
                <a:cs typeface="Calibri" panose="020F0502020204030204" pitchFamily="34" charset="0"/>
              </a:rPr>
              <a:t>| Bilgisayar Mühendisi | Uzm. Bilişim </a:t>
            </a:r>
            <a:r>
              <a:rPr lang="tr-TR" sz="1000" dirty="0" err="1">
                <a:latin typeface="Calibri" panose="020F0502020204030204" pitchFamily="34" charset="0"/>
                <a:cs typeface="Calibri" panose="020F0502020204030204" pitchFamily="34" charset="0"/>
              </a:rPr>
              <a:t>Tekn</a:t>
            </a:r>
            <a:r>
              <a:rPr lang="tr-TR" sz="1000" dirty="0">
                <a:latin typeface="Calibri" panose="020F0502020204030204" pitchFamily="34" charset="0"/>
                <a:cs typeface="Calibri" panose="020F0502020204030204" pitchFamily="34" charset="0"/>
              </a:rPr>
              <a:t>. </a:t>
            </a:r>
            <a:r>
              <a:rPr lang="tr-TR" sz="1000" dirty="0" err="1">
                <a:latin typeface="Calibri" panose="020F0502020204030204" pitchFamily="34" charset="0"/>
                <a:cs typeface="Calibri" panose="020F0502020204030204" pitchFamily="34" charset="0"/>
              </a:rPr>
              <a:t>Öğrt</a:t>
            </a:r>
            <a:r>
              <a:rPr lang="tr-TR" sz="1000" dirty="0">
                <a:latin typeface="Calibri" panose="020F0502020204030204" pitchFamily="34" charset="0"/>
                <a:cs typeface="Calibri" panose="020F0502020204030204" pitchFamily="34" charset="0"/>
              </a:rPr>
              <a:t>. | Eğitmen</a:t>
            </a:r>
            <a:endParaRPr lang="en-US" sz="1000"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pPr algn="ctr"/>
            <a:r>
              <a:rPr lang="tr-TR" sz="11500" dirty="0"/>
              <a:t>T-</a:t>
            </a:r>
            <a:r>
              <a:rPr lang="tr-TR" sz="11500" dirty="0" err="1"/>
              <a:t>sql</a:t>
            </a:r>
            <a:endParaRPr lang="tr-TR" sz="11500" dirty="0"/>
          </a:p>
        </p:txBody>
      </p:sp>
      <p:sp>
        <p:nvSpPr>
          <p:cNvPr id="3" name="Alt Başlık 2"/>
          <p:cNvSpPr>
            <a:spLocks noGrp="1"/>
          </p:cNvSpPr>
          <p:nvPr>
            <p:ph type="subTitle" idx="1"/>
          </p:nvPr>
        </p:nvSpPr>
        <p:spPr/>
        <p:txBody>
          <a:bodyPr/>
          <a:lstStyle/>
          <a:p>
            <a:pPr algn="ctr"/>
            <a:r>
              <a:rPr lang="tr-TR" dirty="0">
                <a:latin typeface="Calibri" panose="020F0502020204030204" pitchFamily="34" charset="0"/>
                <a:cs typeface="Calibri" panose="020F0502020204030204" pitchFamily="34" charset="0"/>
              </a:rPr>
              <a:t>Adem AKKUŞ</a:t>
            </a:r>
          </a:p>
          <a:p>
            <a:pPr algn="ctr"/>
            <a:r>
              <a:rPr lang="tr-TR" sz="2000" dirty="0">
                <a:latin typeface="Calibri" panose="020F0502020204030204" pitchFamily="34" charset="0"/>
                <a:cs typeface="Calibri" panose="020F0502020204030204" pitchFamily="34" charset="0"/>
              </a:rPr>
              <a:t>| Bilgisayar Mühendisi | Uzm. Bilişim </a:t>
            </a:r>
            <a:r>
              <a:rPr lang="tr-TR" sz="2000" dirty="0" err="1">
                <a:latin typeface="Calibri" panose="020F0502020204030204" pitchFamily="34" charset="0"/>
                <a:cs typeface="Calibri" panose="020F0502020204030204" pitchFamily="34" charset="0"/>
              </a:rPr>
              <a:t>Tekn</a:t>
            </a:r>
            <a:r>
              <a:rPr lang="tr-TR" sz="2000" dirty="0">
                <a:latin typeface="Calibri" panose="020F0502020204030204" pitchFamily="34" charset="0"/>
                <a:cs typeface="Calibri" panose="020F0502020204030204" pitchFamily="34" charset="0"/>
              </a:rPr>
              <a:t>. </a:t>
            </a:r>
            <a:r>
              <a:rPr lang="tr-TR" sz="2000" dirty="0" err="1">
                <a:latin typeface="Calibri" panose="020F0502020204030204" pitchFamily="34" charset="0"/>
                <a:cs typeface="Calibri" panose="020F0502020204030204" pitchFamily="34" charset="0"/>
              </a:rPr>
              <a:t>Öğrt</a:t>
            </a:r>
            <a:r>
              <a:rPr lang="tr-TR" sz="2000" dirty="0">
                <a:latin typeface="Calibri" panose="020F0502020204030204" pitchFamily="34" charset="0"/>
                <a:cs typeface="Calibri" panose="020F0502020204030204" pitchFamily="34" charset="0"/>
              </a:rPr>
              <a:t>. | Eğitmen</a:t>
            </a:r>
          </a:p>
        </p:txBody>
      </p:sp>
    </p:spTree>
    <p:extLst>
      <p:ext uri="{BB962C8B-B14F-4D97-AF65-F5344CB8AC3E}">
        <p14:creationId xmlns:p14="http://schemas.microsoft.com/office/powerpoint/2010/main" val="1005683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D</a:t>
            </a:r>
            <a:r>
              <a:rPr lang="tr-TR" cap="none" dirty="0">
                <a:latin typeface="Calibri "/>
                <a:cs typeface="Calibri Light" panose="020F0302020204030204" pitchFamily="34" charset="0"/>
              </a:rPr>
              <a:t>eğişkenler</a:t>
            </a:r>
            <a:endParaRPr lang="tr-TR"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Autofit/>
          </a:bodyPr>
          <a:lstStyle/>
          <a:p>
            <a:pPr algn="just">
              <a:lnSpc>
                <a:spcPct val="120000"/>
              </a:lnSpc>
              <a:spcBef>
                <a:spcPts val="600"/>
              </a:spcBef>
            </a:pPr>
            <a:r>
              <a:rPr lang="tr-TR" sz="2400" dirty="0">
                <a:latin typeface="Calibri "/>
              </a:rPr>
              <a:t>SQL </a:t>
            </a:r>
            <a:r>
              <a:rPr lang="tr-TR" sz="2400" dirty="0" err="1">
                <a:latin typeface="Calibri "/>
              </a:rPr>
              <a:t>Server’da</a:t>
            </a:r>
            <a:r>
              <a:rPr lang="tr-TR" sz="2400" dirty="0">
                <a:latin typeface="Calibri "/>
              </a:rPr>
              <a:t> da değişkenler yerel ve genel olmak üzere ikiye ayrılır.</a:t>
            </a:r>
          </a:p>
          <a:p>
            <a:pPr algn="just">
              <a:lnSpc>
                <a:spcPct val="120000"/>
              </a:lnSpc>
              <a:spcBef>
                <a:spcPts val="600"/>
              </a:spcBef>
            </a:pPr>
            <a:r>
              <a:rPr lang="tr-TR" sz="2400" dirty="0">
                <a:latin typeface="Calibri "/>
              </a:rPr>
              <a:t>Yerel değişkenler, </a:t>
            </a:r>
            <a:r>
              <a:rPr lang="tr-TR" sz="2400" b="1" dirty="0">
                <a:latin typeface="Calibri "/>
              </a:rPr>
              <a:t>@</a:t>
            </a:r>
            <a:r>
              <a:rPr lang="tr-TR" sz="2400" dirty="0">
                <a:latin typeface="Calibri "/>
              </a:rPr>
              <a:t> ön eki ile tanımlanır. Örnek </a:t>
            </a:r>
            <a:r>
              <a:rPr lang="tr-TR" sz="2400" b="1" dirty="0">
                <a:latin typeface="Calibri "/>
              </a:rPr>
              <a:t>@</a:t>
            </a:r>
            <a:r>
              <a:rPr lang="tr-TR" sz="2400" b="1" dirty="0" err="1">
                <a:latin typeface="Calibri "/>
              </a:rPr>
              <a:t>sayi</a:t>
            </a:r>
            <a:r>
              <a:rPr lang="tr-TR" sz="2400" b="1" dirty="0">
                <a:latin typeface="Calibri "/>
              </a:rPr>
              <a:t> </a:t>
            </a:r>
            <a:r>
              <a:rPr lang="tr-TR" sz="2400" dirty="0">
                <a:latin typeface="Calibri "/>
              </a:rPr>
              <a:t>gibi</a:t>
            </a:r>
          </a:p>
          <a:p>
            <a:pPr algn="just">
              <a:lnSpc>
                <a:spcPct val="120000"/>
              </a:lnSpc>
              <a:spcBef>
                <a:spcPts val="600"/>
              </a:spcBef>
            </a:pPr>
            <a:r>
              <a:rPr lang="tr-TR" sz="2400" dirty="0">
                <a:latin typeface="Calibri "/>
              </a:rPr>
              <a:t>Genel değişkenler, SQL Server tarafından tanımlanmıştır ve kullanıcı tarafından oluşturulamaz. </a:t>
            </a:r>
            <a:r>
              <a:rPr lang="tr-TR" sz="2400" b="1" dirty="0">
                <a:latin typeface="Calibri "/>
              </a:rPr>
              <a:t>@@ </a:t>
            </a:r>
            <a:r>
              <a:rPr lang="tr-TR" sz="2400" dirty="0">
                <a:latin typeface="Calibri "/>
              </a:rPr>
              <a:t> ön eki ile tanımlanırlar. Örnek </a:t>
            </a:r>
            <a:r>
              <a:rPr lang="tr-TR" sz="2400" b="1" dirty="0">
                <a:latin typeface="Calibri "/>
              </a:rPr>
              <a:t>@@SERVERNAME </a:t>
            </a:r>
            <a:r>
              <a:rPr lang="tr-TR" sz="2400" dirty="0">
                <a:latin typeface="Calibri "/>
              </a:rPr>
              <a:t>gibi.</a:t>
            </a:r>
          </a:p>
          <a:p>
            <a:pPr algn="just">
              <a:lnSpc>
                <a:spcPct val="120000"/>
              </a:lnSpc>
              <a:spcBef>
                <a:spcPts val="600"/>
              </a:spcBef>
            </a:pPr>
            <a:r>
              <a:rPr lang="tr-TR" sz="2400" dirty="0">
                <a:latin typeface="Calibri "/>
              </a:rPr>
              <a:t>Genel değişkenler, SQL Server hakkında bilgileri verirler. SQL Server’da tanımlanmış çok sayıda değişken vardır.</a:t>
            </a:r>
          </a:p>
          <a:p>
            <a:pPr marL="0" indent="0" algn="just">
              <a:lnSpc>
                <a:spcPct val="120000"/>
              </a:lnSpc>
              <a:spcBef>
                <a:spcPts val="0"/>
              </a:spcBef>
              <a:buNone/>
            </a:pPr>
            <a:r>
              <a:rPr lang="tr-TR" sz="2400" dirty="0">
                <a:solidFill>
                  <a:srgbClr val="0070C0"/>
                </a:solidFill>
                <a:latin typeface="Calibri "/>
              </a:rPr>
              <a:t>@@CONNECTIONS			@@MAX_CONNECTIONS</a:t>
            </a:r>
          </a:p>
          <a:p>
            <a:pPr marL="0" indent="0" algn="just">
              <a:lnSpc>
                <a:spcPct val="120000"/>
              </a:lnSpc>
              <a:spcBef>
                <a:spcPts val="0"/>
              </a:spcBef>
              <a:buNone/>
            </a:pPr>
            <a:r>
              <a:rPr lang="tr-TR" sz="2400" dirty="0">
                <a:solidFill>
                  <a:srgbClr val="0070C0"/>
                </a:solidFill>
                <a:latin typeface="Calibri "/>
              </a:rPr>
              <a:t>@@CPU_BUSY			@@ERROR</a:t>
            </a:r>
          </a:p>
          <a:p>
            <a:pPr marL="0" indent="0" algn="just">
              <a:lnSpc>
                <a:spcPct val="120000"/>
              </a:lnSpc>
              <a:spcBef>
                <a:spcPts val="0"/>
              </a:spcBef>
              <a:buNone/>
            </a:pPr>
            <a:r>
              <a:rPr lang="tr-TR" sz="2400" dirty="0">
                <a:solidFill>
                  <a:srgbClr val="0070C0"/>
                </a:solidFill>
                <a:latin typeface="Calibri "/>
              </a:rPr>
              <a:t>@@IDLE				@@LANGUAGE</a:t>
            </a:r>
          </a:p>
          <a:p>
            <a:pPr marL="0" indent="0" algn="just">
              <a:lnSpc>
                <a:spcPct val="120000"/>
              </a:lnSpc>
              <a:spcBef>
                <a:spcPts val="0"/>
              </a:spcBef>
              <a:buNone/>
            </a:pPr>
            <a:r>
              <a:rPr lang="tr-TR" sz="2400" dirty="0">
                <a:solidFill>
                  <a:srgbClr val="0070C0"/>
                </a:solidFill>
                <a:latin typeface="Calibri "/>
              </a:rPr>
              <a:t>@@TRANCOUNT			@@VERSION</a:t>
            </a: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100304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D</a:t>
            </a:r>
            <a:r>
              <a:rPr lang="tr-TR" sz="4800" cap="none" dirty="0">
                <a:latin typeface="Calibri "/>
                <a:cs typeface="Calibri Light" panose="020F0302020204030204" pitchFamily="34" charset="0"/>
              </a:rPr>
              <a:t>eğişken ve Nesne İsimlendirme</a:t>
            </a:r>
            <a:endParaRPr lang="tr-TR" sz="4800"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pPr algn="just">
              <a:lnSpc>
                <a:spcPct val="120000"/>
              </a:lnSpc>
            </a:pPr>
            <a:r>
              <a:rPr lang="tr-TR" sz="2400" dirty="0">
                <a:latin typeface="Calibri "/>
              </a:rPr>
              <a:t>Harf veya alt çizgi ( </a:t>
            </a:r>
            <a:r>
              <a:rPr lang="tr-TR" sz="2400" dirty="0">
                <a:solidFill>
                  <a:srgbClr val="0070C0"/>
                </a:solidFill>
                <a:latin typeface="Calibri "/>
              </a:rPr>
              <a:t>_</a:t>
            </a:r>
            <a:r>
              <a:rPr lang="tr-TR" sz="2400" dirty="0">
                <a:latin typeface="Calibri "/>
              </a:rPr>
              <a:t> ) ile başlayabilir.</a:t>
            </a:r>
          </a:p>
          <a:p>
            <a:pPr algn="just">
              <a:lnSpc>
                <a:spcPct val="120000"/>
              </a:lnSpc>
            </a:pPr>
            <a:r>
              <a:rPr lang="tr-TR" sz="2400" dirty="0" err="1">
                <a:latin typeface="Calibri "/>
              </a:rPr>
              <a:t>Türkçe’ye</a:t>
            </a:r>
            <a:r>
              <a:rPr lang="tr-TR" sz="2400" dirty="0">
                <a:latin typeface="Calibri "/>
              </a:rPr>
              <a:t> has karakterler (</a:t>
            </a:r>
            <a:r>
              <a:rPr lang="tr-TR" sz="2400" dirty="0">
                <a:solidFill>
                  <a:srgbClr val="0070C0"/>
                </a:solidFill>
                <a:latin typeface="Calibri "/>
              </a:rPr>
              <a:t>Ş,Ç,Ü,..</a:t>
            </a:r>
            <a:r>
              <a:rPr lang="tr-TR" sz="2400" dirty="0">
                <a:latin typeface="Calibri "/>
              </a:rPr>
              <a:t>) ve boşluk </a:t>
            </a:r>
            <a:r>
              <a:rPr lang="tr-TR" sz="2400" u="sng" dirty="0">
                <a:latin typeface="Calibri "/>
              </a:rPr>
              <a:t>kullanılmamalıdır</a:t>
            </a:r>
            <a:r>
              <a:rPr lang="tr-TR" sz="2400" dirty="0">
                <a:latin typeface="Calibri "/>
              </a:rPr>
              <a:t>.</a:t>
            </a:r>
          </a:p>
          <a:p>
            <a:pPr algn="just">
              <a:lnSpc>
                <a:spcPct val="120000"/>
              </a:lnSpc>
            </a:pPr>
            <a:r>
              <a:rPr lang="tr-TR" sz="2400" dirty="0">
                <a:latin typeface="Calibri "/>
              </a:rPr>
              <a:t>Değişken ismi SQL özel anlamlı sembollerle </a:t>
            </a:r>
            <a:r>
              <a:rPr lang="tr-TR" sz="2400" u="sng" dirty="0">
                <a:latin typeface="Calibri "/>
              </a:rPr>
              <a:t>başlamamalıdır</a:t>
            </a:r>
            <a:r>
              <a:rPr lang="tr-TR" sz="2400" dirty="0">
                <a:latin typeface="Calibri "/>
              </a:rPr>
              <a:t>. ( </a:t>
            </a:r>
            <a:r>
              <a:rPr lang="tr-TR" sz="2400" dirty="0">
                <a:solidFill>
                  <a:srgbClr val="0070C0"/>
                </a:solidFill>
                <a:latin typeface="Calibri "/>
              </a:rPr>
              <a:t>@,@@,#,##,$</a:t>
            </a:r>
            <a:r>
              <a:rPr lang="tr-TR" sz="2400" dirty="0">
                <a:latin typeface="Calibri "/>
              </a:rPr>
              <a:t> )</a:t>
            </a:r>
          </a:p>
          <a:p>
            <a:pPr algn="just">
              <a:lnSpc>
                <a:spcPct val="120000"/>
              </a:lnSpc>
            </a:pPr>
            <a:r>
              <a:rPr lang="tr-TR" sz="2400" dirty="0">
                <a:latin typeface="Calibri "/>
              </a:rPr>
              <a:t>T-SQL komutları değişken ismi olarak </a:t>
            </a:r>
            <a:r>
              <a:rPr lang="tr-TR" sz="2400" u="sng" dirty="0">
                <a:latin typeface="Calibri "/>
              </a:rPr>
              <a:t>verilmemelidir</a:t>
            </a:r>
            <a:r>
              <a:rPr lang="tr-TR" dirty="0">
                <a:latin typeface="Calibri "/>
              </a:rPr>
              <a:t>.(</a:t>
            </a:r>
            <a:r>
              <a:rPr lang="tr-TR" dirty="0">
                <a:solidFill>
                  <a:srgbClr val="0070C0"/>
                </a:solidFill>
                <a:latin typeface="Calibri "/>
              </a:rPr>
              <a:t>SELECT,UPDATE, DELETE</a:t>
            </a:r>
            <a:r>
              <a:rPr lang="tr-TR" dirty="0">
                <a:latin typeface="Calibri "/>
              </a:rPr>
              <a:t>)</a:t>
            </a:r>
          </a:p>
          <a:p>
            <a:pPr algn="just">
              <a:lnSpc>
                <a:spcPct val="120000"/>
              </a:lnSpc>
            </a:pPr>
            <a:r>
              <a:rPr lang="tr-TR" sz="2400" dirty="0">
                <a:latin typeface="Calibri "/>
              </a:rPr>
              <a:t>SQL ifadeleri prensip olarak büyük harfle yazılır.</a:t>
            </a:r>
          </a:p>
          <a:p>
            <a:pPr algn="just">
              <a:lnSpc>
                <a:spcPct val="120000"/>
              </a:lnSpc>
            </a:pPr>
            <a:r>
              <a:rPr lang="tr-TR" sz="2400" dirty="0">
                <a:latin typeface="Calibri "/>
              </a:rPr>
              <a:t>Nesne isimleri kısa ve anlamlı olmalıdır.</a:t>
            </a:r>
          </a:p>
          <a:p>
            <a:pPr algn="just">
              <a:lnSpc>
                <a:spcPct val="120000"/>
              </a:lnSpc>
            </a:pPr>
            <a:r>
              <a:rPr lang="tr-TR" sz="2400" dirty="0">
                <a:solidFill>
                  <a:srgbClr val="0070C0"/>
                </a:solidFill>
                <a:latin typeface="Calibri "/>
              </a:rPr>
              <a:t>NULL </a:t>
            </a:r>
            <a:r>
              <a:rPr lang="tr-TR" sz="2400" dirty="0">
                <a:latin typeface="Calibri "/>
              </a:rPr>
              <a:t>daha önce hiç bir şey girilmemiş demektir. </a:t>
            </a: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085895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Autofit/>
          </a:bodyPr>
          <a:lstStyle/>
          <a:p>
            <a:r>
              <a:rPr lang="tr-TR" sz="4800" dirty="0">
                <a:latin typeface="Calibri "/>
                <a:cs typeface="Calibri Light" panose="020F0302020204030204" pitchFamily="34" charset="0"/>
              </a:rPr>
              <a:t>T-SQL T</a:t>
            </a:r>
            <a:r>
              <a:rPr lang="tr-TR" sz="4800" cap="none" dirty="0">
                <a:latin typeface="Calibri "/>
                <a:cs typeface="Calibri Light" panose="020F0302020204030204" pitchFamily="34" charset="0"/>
              </a:rPr>
              <a:t>anımlama</a:t>
            </a:r>
            <a:endParaRPr lang="tr-TR" sz="4800"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pPr algn="just">
              <a:lnSpc>
                <a:spcPct val="120000"/>
              </a:lnSpc>
            </a:pPr>
            <a:r>
              <a:rPr lang="tr-TR" sz="2400" dirty="0">
                <a:latin typeface="Calibri "/>
              </a:rPr>
              <a:t>DECLARE ifadesi ile değişken tanımlanır</a:t>
            </a:r>
          </a:p>
          <a:p>
            <a:pPr marL="0" indent="0" algn="just">
              <a:lnSpc>
                <a:spcPct val="120000"/>
              </a:lnSpc>
              <a:buNone/>
            </a:pPr>
            <a:r>
              <a:rPr lang="tr-TR" sz="2400" dirty="0">
                <a:latin typeface="Calibri "/>
              </a:rPr>
              <a:t>DECLARE </a:t>
            </a:r>
            <a:r>
              <a:rPr lang="tr-TR" sz="2400" dirty="0">
                <a:solidFill>
                  <a:srgbClr val="FF0000"/>
                </a:solidFill>
                <a:latin typeface="Calibri "/>
              </a:rPr>
              <a:t>@degiskenadi  </a:t>
            </a:r>
            <a:r>
              <a:rPr lang="tr-TR" sz="2400" dirty="0">
                <a:solidFill>
                  <a:srgbClr val="92D050"/>
                </a:solidFill>
                <a:latin typeface="Calibri "/>
              </a:rPr>
              <a:t>&lt;</a:t>
            </a:r>
            <a:r>
              <a:rPr lang="tr-TR" sz="2400" dirty="0" err="1">
                <a:solidFill>
                  <a:srgbClr val="92D050"/>
                </a:solidFill>
                <a:latin typeface="Calibri "/>
              </a:rPr>
              <a:t>veri_tip</a:t>
            </a:r>
            <a:r>
              <a:rPr lang="tr-TR" sz="2400" dirty="0">
                <a:solidFill>
                  <a:srgbClr val="92D050"/>
                </a:solidFill>
                <a:latin typeface="Calibri "/>
              </a:rPr>
              <a:t>&gt; </a:t>
            </a:r>
            <a:r>
              <a:rPr lang="tr-TR" sz="2400" dirty="0">
                <a:solidFill>
                  <a:srgbClr val="7030A0"/>
                </a:solidFill>
                <a:latin typeface="Calibri "/>
              </a:rPr>
              <a:t>[( boyut )]</a:t>
            </a:r>
          </a:p>
          <a:p>
            <a:pPr marL="0" indent="0" algn="just">
              <a:lnSpc>
                <a:spcPct val="120000"/>
              </a:lnSpc>
              <a:buNone/>
            </a:pPr>
            <a:r>
              <a:rPr lang="tr-TR" sz="2400" dirty="0">
                <a:latin typeface="Calibri "/>
              </a:rPr>
              <a:t>Örnek</a:t>
            </a:r>
          </a:p>
          <a:p>
            <a:pPr marL="0" indent="0" algn="just">
              <a:lnSpc>
                <a:spcPct val="120000"/>
              </a:lnSpc>
              <a:buNone/>
            </a:pPr>
            <a:r>
              <a:rPr lang="tr-TR" sz="2400" dirty="0">
                <a:solidFill>
                  <a:srgbClr val="0070C0"/>
                </a:solidFill>
                <a:latin typeface="Calibri "/>
              </a:rPr>
              <a:t>DECLARE @</a:t>
            </a:r>
            <a:r>
              <a:rPr lang="tr-TR" sz="2400" dirty="0" err="1">
                <a:solidFill>
                  <a:srgbClr val="0070C0"/>
                </a:solidFill>
                <a:latin typeface="Calibri "/>
              </a:rPr>
              <a:t>ogrno</a:t>
            </a:r>
            <a:r>
              <a:rPr lang="tr-TR" sz="2400" dirty="0">
                <a:solidFill>
                  <a:srgbClr val="0070C0"/>
                </a:solidFill>
                <a:latin typeface="Calibri "/>
              </a:rPr>
              <a:t> VARCHAR(10)</a:t>
            </a:r>
          </a:p>
          <a:p>
            <a:pPr marL="0" indent="0" algn="just">
              <a:lnSpc>
                <a:spcPct val="120000"/>
              </a:lnSpc>
              <a:buNone/>
            </a:pPr>
            <a:r>
              <a:rPr lang="tr-TR" sz="2400" dirty="0">
                <a:solidFill>
                  <a:srgbClr val="0070C0"/>
                </a:solidFill>
                <a:latin typeface="Calibri "/>
              </a:rPr>
              <a:t>DECLARE @</a:t>
            </a:r>
            <a:r>
              <a:rPr lang="tr-TR" sz="2400" dirty="0" err="1">
                <a:solidFill>
                  <a:srgbClr val="0070C0"/>
                </a:solidFill>
                <a:latin typeface="Calibri "/>
              </a:rPr>
              <a:t>sayi</a:t>
            </a:r>
            <a:r>
              <a:rPr lang="tr-TR" sz="2400" dirty="0">
                <a:solidFill>
                  <a:srgbClr val="0070C0"/>
                </a:solidFill>
                <a:latin typeface="Calibri "/>
              </a:rPr>
              <a:t> INT</a:t>
            </a:r>
          </a:p>
          <a:p>
            <a:pPr marL="0" indent="0" algn="just">
              <a:lnSpc>
                <a:spcPct val="120000"/>
              </a:lnSpc>
              <a:buNone/>
            </a:pPr>
            <a:r>
              <a:rPr lang="tr-TR" sz="2400" dirty="0">
                <a:latin typeface="Calibri "/>
              </a:rPr>
              <a:t>Ya da </a:t>
            </a:r>
          </a:p>
          <a:p>
            <a:pPr marL="0" indent="0" algn="just">
              <a:lnSpc>
                <a:spcPct val="120000"/>
              </a:lnSpc>
              <a:buNone/>
            </a:pPr>
            <a:r>
              <a:rPr lang="tr-TR" sz="2400" dirty="0">
                <a:solidFill>
                  <a:srgbClr val="0070C0"/>
                </a:solidFill>
                <a:latin typeface="Calibri "/>
              </a:rPr>
              <a:t>DECLARE @</a:t>
            </a:r>
            <a:r>
              <a:rPr lang="tr-TR" sz="2400" dirty="0" err="1">
                <a:solidFill>
                  <a:srgbClr val="0070C0"/>
                </a:solidFill>
                <a:latin typeface="Calibri "/>
              </a:rPr>
              <a:t>ogrno</a:t>
            </a:r>
            <a:r>
              <a:rPr lang="tr-TR" sz="2400" dirty="0">
                <a:solidFill>
                  <a:srgbClr val="0070C0"/>
                </a:solidFill>
                <a:latin typeface="Calibri "/>
              </a:rPr>
              <a:t> VARCHAR(10), @</a:t>
            </a:r>
            <a:r>
              <a:rPr lang="tr-TR" sz="2400" dirty="0" err="1">
                <a:solidFill>
                  <a:srgbClr val="0070C0"/>
                </a:solidFill>
                <a:latin typeface="Calibri "/>
              </a:rPr>
              <a:t>sayi</a:t>
            </a:r>
            <a:r>
              <a:rPr lang="tr-TR" sz="2400" dirty="0">
                <a:solidFill>
                  <a:srgbClr val="0070C0"/>
                </a:solidFill>
                <a:latin typeface="Calibri "/>
              </a:rPr>
              <a:t> INT</a:t>
            </a:r>
          </a:p>
          <a:p>
            <a:pPr marL="0" indent="0" algn="just">
              <a:lnSpc>
                <a:spcPct val="120000"/>
              </a:lnSpc>
              <a:buNone/>
            </a:pPr>
            <a:endParaRPr lang="tr-TR" sz="2400" dirty="0">
              <a:latin typeface="Calibri "/>
            </a:endParaRPr>
          </a:p>
          <a:p>
            <a:pPr marL="0" indent="0" algn="just">
              <a:lnSpc>
                <a:spcPct val="120000"/>
              </a:lnSpc>
              <a:buNone/>
            </a:pPr>
            <a:endParaRPr lang="tr-TR" sz="2400" dirty="0">
              <a:latin typeface="Calibri "/>
            </a:endParaRP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422428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D</a:t>
            </a:r>
            <a:r>
              <a:rPr lang="tr-TR" sz="4800" cap="none" dirty="0">
                <a:latin typeface="Calibri "/>
                <a:cs typeface="Calibri Light" panose="020F0302020204030204" pitchFamily="34" charset="0"/>
              </a:rPr>
              <a:t>eğişken Değer Atama</a:t>
            </a:r>
            <a:endParaRPr lang="tr-TR" sz="4800"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pPr algn="just">
              <a:lnSpc>
                <a:spcPct val="120000"/>
              </a:lnSpc>
            </a:pPr>
            <a:r>
              <a:rPr lang="tr-TR" sz="2400" dirty="0">
                <a:latin typeface="Calibri "/>
              </a:rPr>
              <a:t>Değer atama için SET ifadesi kullanılır. </a:t>
            </a:r>
          </a:p>
          <a:p>
            <a:pPr marL="0" indent="0" algn="just">
              <a:lnSpc>
                <a:spcPct val="120000"/>
              </a:lnSpc>
              <a:buNone/>
            </a:pPr>
            <a:r>
              <a:rPr lang="tr-TR" sz="2400" dirty="0">
                <a:solidFill>
                  <a:srgbClr val="00B0F0"/>
                </a:solidFill>
                <a:latin typeface="Calibri "/>
              </a:rPr>
              <a:t>DECLARE @</a:t>
            </a:r>
            <a:r>
              <a:rPr lang="tr-TR" sz="2400" dirty="0" err="1">
                <a:solidFill>
                  <a:srgbClr val="00B0F0"/>
                </a:solidFill>
                <a:latin typeface="Calibri "/>
              </a:rPr>
              <a:t>kitapNo</a:t>
            </a:r>
            <a:r>
              <a:rPr lang="tr-TR" sz="2400" dirty="0">
                <a:solidFill>
                  <a:srgbClr val="00B0F0"/>
                </a:solidFill>
                <a:latin typeface="Calibri "/>
              </a:rPr>
              <a:t> INT, @</a:t>
            </a:r>
            <a:r>
              <a:rPr lang="tr-TR" sz="2400" dirty="0" err="1">
                <a:solidFill>
                  <a:srgbClr val="00B0F0"/>
                </a:solidFill>
                <a:latin typeface="Calibri "/>
              </a:rPr>
              <a:t>kitapAdi</a:t>
            </a:r>
            <a:r>
              <a:rPr lang="tr-TR" sz="2400" dirty="0">
                <a:solidFill>
                  <a:srgbClr val="00B0F0"/>
                </a:solidFill>
                <a:latin typeface="Calibri "/>
              </a:rPr>
              <a:t> VARCHAR(63)</a:t>
            </a:r>
          </a:p>
          <a:p>
            <a:pPr marL="0" indent="0" algn="just">
              <a:lnSpc>
                <a:spcPct val="120000"/>
              </a:lnSpc>
              <a:buNone/>
            </a:pPr>
            <a:r>
              <a:rPr lang="tr-TR" sz="2400" dirty="0">
                <a:solidFill>
                  <a:srgbClr val="00B0F0"/>
                </a:solidFill>
                <a:latin typeface="Calibri "/>
              </a:rPr>
              <a:t>SET @</a:t>
            </a:r>
            <a:r>
              <a:rPr lang="tr-TR" sz="2400" dirty="0" err="1">
                <a:solidFill>
                  <a:srgbClr val="00B0F0"/>
                </a:solidFill>
                <a:latin typeface="Calibri "/>
              </a:rPr>
              <a:t>kitapNo</a:t>
            </a:r>
            <a:r>
              <a:rPr lang="tr-TR" sz="2400" dirty="0">
                <a:solidFill>
                  <a:srgbClr val="00B0F0"/>
                </a:solidFill>
                <a:latin typeface="Calibri "/>
              </a:rPr>
              <a:t>=255</a:t>
            </a:r>
          </a:p>
          <a:p>
            <a:pPr marL="0" indent="0" algn="just">
              <a:lnSpc>
                <a:spcPct val="120000"/>
              </a:lnSpc>
              <a:buNone/>
            </a:pPr>
            <a:r>
              <a:rPr lang="tr-TR" sz="2400" dirty="0">
                <a:solidFill>
                  <a:srgbClr val="00B0F0"/>
                </a:solidFill>
                <a:latin typeface="Calibri "/>
              </a:rPr>
              <a:t>SET @</a:t>
            </a:r>
            <a:r>
              <a:rPr lang="tr-TR" sz="2400" dirty="0" err="1">
                <a:solidFill>
                  <a:srgbClr val="00B0F0"/>
                </a:solidFill>
                <a:latin typeface="Calibri "/>
              </a:rPr>
              <a:t>kitapAdi</a:t>
            </a:r>
            <a:r>
              <a:rPr lang="tr-TR" sz="2400" dirty="0">
                <a:solidFill>
                  <a:srgbClr val="00B0F0"/>
                </a:solidFill>
                <a:latin typeface="Calibri "/>
              </a:rPr>
              <a:t>= ‘107 Kimya Öyküsü’</a:t>
            </a:r>
          </a:p>
          <a:p>
            <a:pPr marL="0" indent="0" algn="just">
              <a:lnSpc>
                <a:spcPct val="120000"/>
              </a:lnSpc>
              <a:buNone/>
            </a:pPr>
            <a:r>
              <a:rPr lang="tr-TR" sz="2400" dirty="0">
                <a:solidFill>
                  <a:srgbClr val="00B0F0"/>
                </a:solidFill>
                <a:latin typeface="Calibri "/>
              </a:rPr>
              <a:t>SET @</a:t>
            </a:r>
            <a:r>
              <a:rPr lang="tr-TR" sz="2400" dirty="0" err="1">
                <a:solidFill>
                  <a:srgbClr val="00B0F0"/>
                </a:solidFill>
                <a:latin typeface="Calibri "/>
              </a:rPr>
              <a:t>kitapNo</a:t>
            </a:r>
            <a:r>
              <a:rPr lang="tr-TR" sz="2400" dirty="0">
                <a:solidFill>
                  <a:srgbClr val="00B0F0"/>
                </a:solidFill>
                <a:latin typeface="Calibri "/>
              </a:rPr>
              <a:t>=256 </a:t>
            </a:r>
          </a:p>
          <a:p>
            <a:pPr marL="0" indent="0" algn="just">
              <a:lnSpc>
                <a:spcPct val="120000"/>
              </a:lnSpc>
              <a:buNone/>
            </a:pPr>
            <a:endParaRPr lang="tr-TR" sz="2400" dirty="0">
              <a:latin typeface="Calibri "/>
            </a:endParaRP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4152403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D</a:t>
            </a:r>
            <a:r>
              <a:rPr lang="tr-TR" sz="4800" cap="none" dirty="0">
                <a:latin typeface="Calibri "/>
                <a:cs typeface="Calibri Light" panose="020F0302020204030204" pitchFamily="34" charset="0"/>
              </a:rPr>
              <a:t>eğişken Değer Atama</a:t>
            </a:r>
            <a:endParaRPr lang="tr-TR" sz="4800"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fontScale="85000" lnSpcReduction="20000"/>
          </a:bodyPr>
          <a:lstStyle/>
          <a:p>
            <a:pPr marL="0" indent="0">
              <a:buNone/>
            </a:pPr>
            <a:r>
              <a:rPr lang="tr-TR" sz="2400" dirty="0">
                <a:solidFill>
                  <a:srgbClr val="008000"/>
                </a:solidFill>
                <a:latin typeface="Consolas" panose="020B0609020204030204" pitchFamily="49" charset="0"/>
              </a:rPr>
              <a:t>--değişken tanımlama</a:t>
            </a:r>
            <a:endParaRPr lang="tr-TR" sz="2400" dirty="0">
              <a:solidFill>
                <a:srgbClr val="000000"/>
              </a:solidFill>
              <a:latin typeface="Consolas" panose="020B0609020204030204" pitchFamily="49" charset="0"/>
            </a:endParaRPr>
          </a:p>
          <a:p>
            <a:pPr marL="0" indent="0">
              <a:buNone/>
            </a:pPr>
            <a:r>
              <a:rPr lang="tr-TR" sz="2400" dirty="0">
                <a:solidFill>
                  <a:srgbClr val="008000"/>
                </a:solidFill>
                <a:latin typeface="Consolas" panose="020B0609020204030204" pitchFamily="49" charset="0"/>
              </a:rPr>
              <a:t>-- DECLARE </a:t>
            </a:r>
            <a:r>
              <a:rPr lang="tr-TR" sz="2400" dirty="0" err="1">
                <a:solidFill>
                  <a:srgbClr val="008000"/>
                </a:solidFill>
                <a:latin typeface="Consolas" panose="020B0609020204030204" pitchFamily="49" charset="0"/>
              </a:rPr>
              <a:t>d@eğişkenismi</a:t>
            </a:r>
            <a:r>
              <a:rPr lang="tr-TR" sz="2400" dirty="0">
                <a:solidFill>
                  <a:srgbClr val="008000"/>
                </a:solidFill>
                <a:latin typeface="Consolas" panose="020B0609020204030204" pitchFamily="49" charset="0"/>
              </a:rPr>
              <a:t> &lt;tip&gt;[ (boyut)]</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@sayi </a:t>
            </a:r>
            <a:r>
              <a:rPr lang="tr-TR" sz="2400" dirty="0">
                <a:solidFill>
                  <a:srgbClr val="0000FF"/>
                </a:solidFill>
                <a:latin typeface="Consolas" panose="020B0609020204030204" pitchFamily="49" charset="0"/>
              </a:rPr>
              <a:t>INT</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@ad </a:t>
            </a:r>
            <a:r>
              <a:rPr lang="tr-TR" sz="2400" dirty="0">
                <a:solidFill>
                  <a:srgbClr val="0000FF"/>
                </a:solidFill>
                <a:latin typeface="Consolas" panose="020B0609020204030204" pitchFamily="49" charset="0"/>
              </a:rPr>
              <a:t>NVARCHAR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25</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@tarih </a:t>
            </a:r>
            <a:r>
              <a:rPr lang="tr-TR" sz="2400" dirty="0">
                <a:solidFill>
                  <a:srgbClr val="0000FF"/>
                </a:solidFill>
                <a:latin typeface="Consolas" panose="020B0609020204030204" pitchFamily="49" charset="0"/>
              </a:rPr>
              <a:t>DATETIME</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@para </a:t>
            </a:r>
            <a:r>
              <a:rPr lang="tr-TR" sz="2400" dirty="0">
                <a:solidFill>
                  <a:srgbClr val="0000FF"/>
                </a:solidFill>
                <a:latin typeface="Consolas" panose="020B0609020204030204" pitchFamily="49" charset="0"/>
              </a:rPr>
              <a:t>MONEY</a:t>
            </a:r>
            <a:endParaRPr lang="tr-TR"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DECLARE</a:t>
            </a:r>
            <a:r>
              <a:rPr lang="en-US" sz="2400" dirty="0">
                <a:solidFill>
                  <a:srgbClr val="000000"/>
                </a:solidFill>
                <a:latin typeface="Consolas" panose="020B0609020204030204" pitchFamily="49" charset="0"/>
              </a:rPr>
              <a:t> @ogrno </a:t>
            </a:r>
            <a:r>
              <a:rPr lang="en-US" sz="2400" dirty="0">
                <a:solidFill>
                  <a:srgbClr val="0000FF"/>
                </a:solidFill>
                <a:latin typeface="Consolas" panose="020B0609020204030204" pitchFamily="49" charset="0"/>
              </a:rPr>
              <a:t>INT</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@isim </a:t>
            </a:r>
            <a:r>
              <a:rPr lang="en-US" sz="2400" dirty="0">
                <a:solidFill>
                  <a:srgbClr val="0000FF"/>
                </a:solidFill>
                <a:latin typeface="Consolas" panose="020B0609020204030204" pitchFamily="49" charset="0"/>
              </a:rPr>
              <a:t>NVARCHAR</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20</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buNone/>
            </a:pPr>
            <a:r>
              <a:rPr lang="tr-TR" sz="2400" dirty="0">
                <a:solidFill>
                  <a:srgbClr val="008000"/>
                </a:solidFill>
                <a:latin typeface="Consolas" panose="020B0609020204030204" pitchFamily="49" charset="0"/>
              </a:rPr>
              <a:t>--değer atama</a:t>
            </a:r>
            <a:endParaRPr lang="tr-TR" sz="2400" dirty="0">
              <a:solidFill>
                <a:srgbClr val="000000"/>
              </a:solidFill>
              <a:latin typeface="Consolas" panose="020B0609020204030204" pitchFamily="49" charset="0"/>
            </a:endParaRPr>
          </a:p>
          <a:p>
            <a:pPr marL="0" indent="0">
              <a:buNone/>
            </a:pPr>
            <a:r>
              <a:rPr lang="tr-TR" sz="2400" dirty="0">
                <a:solidFill>
                  <a:srgbClr val="008000"/>
                </a:solidFill>
                <a:latin typeface="Consolas" panose="020B0609020204030204" pitchFamily="49" charset="0"/>
              </a:rPr>
              <a:t>-- SET </a:t>
            </a:r>
            <a:r>
              <a:rPr lang="tr-TR" sz="2400" dirty="0" err="1">
                <a:solidFill>
                  <a:srgbClr val="008000"/>
                </a:solidFill>
                <a:latin typeface="Consolas" panose="020B0609020204030204" pitchFamily="49" charset="0"/>
              </a:rPr>
              <a:t>değişkenismi</a:t>
            </a:r>
            <a:r>
              <a:rPr lang="tr-TR" sz="2400" dirty="0">
                <a:solidFill>
                  <a:srgbClr val="008000"/>
                </a:solidFill>
                <a:latin typeface="Consolas" panose="020B0609020204030204" pitchFamily="49" charset="0"/>
              </a:rPr>
              <a:t>=değer</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@sayi</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1234</a:t>
            </a:r>
          </a:p>
          <a:p>
            <a:pPr marL="0" indent="0">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@ad</a:t>
            </a:r>
            <a:r>
              <a:rPr lang="tr-TR" sz="2400" dirty="0">
                <a:solidFill>
                  <a:srgbClr val="808080"/>
                </a:solidFill>
                <a:latin typeface="Consolas" panose="020B0609020204030204" pitchFamily="49" charset="0"/>
              </a:rPr>
              <a:t>=</a:t>
            </a:r>
            <a:r>
              <a:rPr lang="tr-TR" sz="2400" dirty="0">
                <a:solidFill>
                  <a:srgbClr val="FF0000"/>
                </a:solidFill>
                <a:latin typeface="Consolas" panose="020B0609020204030204" pitchFamily="49" charset="0"/>
              </a:rPr>
              <a:t>'Adem AKKUŞ'</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@tarih</a:t>
            </a:r>
            <a:r>
              <a:rPr lang="tr-TR" sz="2400" dirty="0">
                <a:solidFill>
                  <a:srgbClr val="808080"/>
                </a:solidFill>
                <a:latin typeface="Consolas" panose="020B0609020204030204" pitchFamily="49" charset="0"/>
              </a:rPr>
              <a:t>=</a:t>
            </a:r>
            <a:r>
              <a:rPr lang="tr-TR" sz="2400" dirty="0">
                <a:solidFill>
                  <a:srgbClr val="FF0000"/>
                </a:solidFill>
                <a:latin typeface="Consolas" panose="020B0609020204030204" pitchFamily="49" charset="0"/>
              </a:rPr>
              <a:t>'2023-06-07'</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@para</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10000</a:t>
            </a:r>
          </a:p>
          <a:p>
            <a:pPr marL="0" indent="0">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@sayi</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9999</a:t>
            </a:r>
            <a:endParaRPr lang="tr-TR" sz="2400" dirty="0">
              <a:latin typeface="Calibri "/>
            </a:endParaRPr>
          </a:p>
          <a:p>
            <a:pPr marL="0" indent="0" algn="just">
              <a:lnSpc>
                <a:spcPct val="120000"/>
              </a:lnSpc>
              <a:buNone/>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542654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T</a:t>
            </a:r>
            <a:r>
              <a:rPr lang="tr-TR" sz="4800" cap="none" dirty="0">
                <a:latin typeface="Calibri "/>
                <a:cs typeface="Calibri Light" panose="020F0302020204030204" pitchFamily="34" charset="0"/>
              </a:rPr>
              <a:t>ip</a:t>
            </a:r>
            <a:r>
              <a:rPr lang="tr-TR" sz="4800" dirty="0">
                <a:latin typeface="Calibri "/>
                <a:cs typeface="Calibri Light" panose="020F0302020204030204" pitchFamily="34" charset="0"/>
              </a:rPr>
              <a:t> D</a:t>
            </a:r>
            <a:r>
              <a:rPr lang="tr-TR" sz="4800" cap="none" dirty="0">
                <a:latin typeface="Calibri "/>
                <a:cs typeface="Calibri Light" panose="020F0302020204030204" pitchFamily="34" charset="0"/>
              </a:rPr>
              <a:t>önüşümü</a:t>
            </a:r>
          </a:p>
        </p:txBody>
      </p:sp>
      <p:sp>
        <p:nvSpPr>
          <p:cNvPr id="3" name="İçerik Yer Tutucusu 2"/>
          <p:cNvSpPr>
            <a:spLocks noGrp="1"/>
          </p:cNvSpPr>
          <p:nvPr>
            <p:ph idx="1"/>
          </p:nvPr>
        </p:nvSpPr>
        <p:spPr>
          <a:xfrm>
            <a:off x="478971" y="1336221"/>
            <a:ext cx="11223173" cy="5061858"/>
          </a:xfrm>
        </p:spPr>
        <p:txBody>
          <a:bodyPr>
            <a:normAutofit/>
          </a:bodyPr>
          <a:lstStyle/>
          <a:p>
            <a:pPr algn="just">
              <a:lnSpc>
                <a:spcPct val="120000"/>
              </a:lnSpc>
            </a:pPr>
            <a:r>
              <a:rPr lang="tr-TR" sz="2400" dirty="0">
                <a:latin typeface="Calibri "/>
              </a:rPr>
              <a:t>Tip dönüşümü iki şekilde yapılabilir. </a:t>
            </a:r>
          </a:p>
          <a:p>
            <a:pPr algn="just">
              <a:lnSpc>
                <a:spcPct val="120000"/>
              </a:lnSpc>
            </a:pPr>
            <a:r>
              <a:rPr lang="tr-TR" sz="2400" dirty="0">
                <a:latin typeface="Calibri "/>
              </a:rPr>
              <a:t>1- </a:t>
            </a:r>
            <a:r>
              <a:rPr lang="tr-TR" sz="2400" dirty="0">
                <a:solidFill>
                  <a:srgbClr val="FF0066"/>
                </a:solidFill>
                <a:latin typeface="Calibri "/>
              </a:rPr>
              <a:t>CAST</a:t>
            </a:r>
            <a:r>
              <a:rPr lang="tr-TR" sz="2400" dirty="0">
                <a:latin typeface="Calibri "/>
              </a:rPr>
              <a:t> kullanarak değişken tip dönüşümü yapılır. </a:t>
            </a:r>
          </a:p>
          <a:p>
            <a:pPr marL="0" indent="0" algn="just">
              <a:lnSpc>
                <a:spcPct val="120000"/>
              </a:lnSpc>
              <a:buNone/>
            </a:pPr>
            <a:r>
              <a:rPr lang="tr-TR" sz="2400" dirty="0">
                <a:solidFill>
                  <a:srgbClr val="FF0066"/>
                </a:solidFill>
                <a:latin typeface="Calibri "/>
              </a:rPr>
              <a:t>CAST</a:t>
            </a:r>
            <a:r>
              <a:rPr lang="tr-TR" sz="2400" dirty="0">
                <a:latin typeface="Calibri "/>
              </a:rPr>
              <a:t> ( </a:t>
            </a:r>
            <a:r>
              <a:rPr lang="tr-TR" sz="2400" dirty="0" err="1">
                <a:latin typeface="Calibri "/>
              </a:rPr>
              <a:t>degisken_adi</a:t>
            </a:r>
            <a:r>
              <a:rPr lang="tr-TR" sz="2400" dirty="0">
                <a:latin typeface="Calibri "/>
              </a:rPr>
              <a:t> AS </a:t>
            </a:r>
            <a:r>
              <a:rPr lang="tr-TR" sz="2400" dirty="0" err="1">
                <a:latin typeface="Calibri "/>
              </a:rPr>
              <a:t>veri_tipi</a:t>
            </a:r>
            <a:r>
              <a:rPr lang="tr-TR" sz="2400" dirty="0">
                <a:latin typeface="Calibri "/>
              </a:rPr>
              <a:t>(uzunluk))</a:t>
            </a:r>
          </a:p>
          <a:p>
            <a:pPr marL="0" indent="0" algn="just">
              <a:lnSpc>
                <a:spcPct val="120000"/>
              </a:lnSpc>
              <a:buNone/>
            </a:pPr>
            <a:r>
              <a:rPr lang="tr-TR" sz="2400" dirty="0">
                <a:solidFill>
                  <a:srgbClr val="FF0066"/>
                </a:solidFill>
                <a:latin typeface="Calibri "/>
              </a:rPr>
              <a:t>CAST</a:t>
            </a:r>
            <a:r>
              <a:rPr lang="tr-TR" sz="2400" dirty="0">
                <a:latin typeface="Calibri "/>
              </a:rPr>
              <a:t> (@</a:t>
            </a:r>
            <a:r>
              <a:rPr lang="tr-TR" sz="2400" dirty="0" err="1">
                <a:latin typeface="Calibri "/>
              </a:rPr>
              <a:t>deger</a:t>
            </a:r>
            <a:r>
              <a:rPr lang="tr-TR" sz="2400" dirty="0">
                <a:latin typeface="Calibri "/>
              </a:rPr>
              <a:t> AS VARCHAR(50))</a:t>
            </a:r>
          </a:p>
          <a:p>
            <a:pPr marL="0" indent="0" algn="just">
              <a:lnSpc>
                <a:spcPct val="120000"/>
              </a:lnSpc>
              <a:buNone/>
            </a:pPr>
            <a:r>
              <a:rPr lang="tr-TR" sz="2400" dirty="0">
                <a:solidFill>
                  <a:srgbClr val="FF0066"/>
                </a:solidFill>
                <a:latin typeface="Calibri "/>
              </a:rPr>
              <a:t>CAST</a:t>
            </a:r>
            <a:r>
              <a:rPr lang="tr-TR" sz="2400" dirty="0">
                <a:latin typeface="Calibri "/>
              </a:rPr>
              <a:t> (@yas AS INT)</a:t>
            </a:r>
          </a:p>
          <a:p>
            <a:pPr algn="just">
              <a:lnSpc>
                <a:spcPct val="120000"/>
              </a:lnSpc>
            </a:pPr>
            <a:r>
              <a:rPr lang="tr-TR" sz="2400" dirty="0">
                <a:latin typeface="Calibri "/>
              </a:rPr>
              <a:t>2- </a:t>
            </a:r>
            <a:r>
              <a:rPr lang="tr-TR" sz="2400" dirty="0">
                <a:solidFill>
                  <a:srgbClr val="0070C0"/>
                </a:solidFill>
                <a:latin typeface="Calibri "/>
              </a:rPr>
              <a:t>CONVERT</a:t>
            </a:r>
            <a:r>
              <a:rPr lang="tr-TR" sz="2400" dirty="0">
                <a:latin typeface="Calibri "/>
              </a:rPr>
              <a:t> kullanarak değişken tip dönüşümü yapılır.</a:t>
            </a:r>
          </a:p>
          <a:p>
            <a:pPr marL="0" indent="0" algn="just">
              <a:lnSpc>
                <a:spcPct val="120000"/>
              </a:lnSpc>
              <a:buNone/>
            </a:pPr>
            <a:r>
              <a:rPr lang="tr-TR" sz="2400" dirty="0">
                <a:solidFill>
                  <a:srgbClr val="0070C0"/>
                </a:solidFill>
                <a:latin typeface="Calibri "/>
              </a:rPr>
              <a:t>CONVERT</a:t>
            </a:r>
            <a:r>
              <a:rPr lang="tr-TR" sz="2400" dirty="0">
                <a:latin typeface="Calibri "/>
              </a:rPr>
              <a:t>(</a:t>
            </a:r>
            <a:r>
              <a:rPr lang="tr-TR" sz="2400" dirty="0" err="1">
                <a:latin typeface="Calibri "/>
              </a:rPr>
              <a:t>veri_tipi,degisken_adi,stil</a:t>
            </a:r>
            <a:r>
              <a:rPr lang="tr-TR" sz="2400" dirty="0">
                <a:latin typeface="Calibri "/>
              </a:rPr>
              <a:t>)</a:t>
            </a:r>
          </a:p>
          <a:p>
            <a:pPr marL="0" indent="0" algn="just">
              <a:lnSpc>
                <a:spcPct val="120000"/>
              </a:lnSpc>
              <a:buNone/>
            </a:pPr>
            <a:r>
              <a:rPr lang="tr-TR" sz="2400" dirty="0">
                <a:solidFill>
                  <a:srgbClr val="0070C0"/>
                </a:solidFill>
                <a:latin typeface="Calibri "/>
              </a:rPr>
              <a:t>CONVERT</a:t>
            </a:r>
            <a:r>
              <a:rPr lang="tr-TR" sz="2400" dirty="0">
                <a:latin typeface="Calibri "/>
              </a:rPr>
              <a:t>(VARCHAR(50), @değer,102)</a:t>
            </a:r>
          </a:p>
          <a:p>
            <a:pPr marL="0" indent="0" algn="just">
              <a:lnSpc>
                <a:spcPct val="120000"/>
              </a:lnSpc>
              <a:buNone/>
            </a:pPr>
            <a:endParaRPr lang="tr-TR" sz="2400" dirty="0">
              <a:latin typeface="Calibri "/>
            </a:endParaRP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947779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T</a:t>
            </a:r>
            <a:r>
              <a:rPr lang="tr-TR" sz="4800" cap="none" dirty="0">
                <a:latin typeface="Calibri "/>
                <a:cs typeface="Calibri Light" panose="020F0302020204030204" pitchFamily="34" charset="0"/>
              </a:rPr>
              <a:t>ip</a:t>
            </a:r>
            <a:r>
              <a:rPr lang="tr-TR" sz="4800" dirty="0">
                <a:latin typeface="Calibri "/>
                <a:cs typeface="Calibri Light" panose="020F0302020204030204" pitchFamily="34" charset="0"/>
              </a:rPr>
              <a:t> D</a:t>
            </a:r>
            <a:r>
              <a:rPr lang="tr-TR" sz="4800" cap="none" dirty="0">
                <a:latin typeface="Calibri "/>
                <a:cs typeface="Calibri Light" panose="020F0302020204030204" pitchFamily="34" charset="0"/>
              </a:rPr>
              <a:t>önüşümü</a:t>
            </a:r>
          </a:p>
        </p:txBody>
      </p:sp>
      <p:sp>
        <p:nvSpPr>
          <p:cNvPr id="3" name="İçerik Yer Tutucusu 2"/>
          <p:cNvSpPr>
            <a:spLocks noGrp="1"/>
          </p:cNvSpPr>
          <p:nvPr>
            <p:ph idx="1"/>
          </p:nvPr>
        </p:nvSpPr>
        <p:spPr>
          <a:xfrm>
            <a:off x="1782148" y="1273632"/>
            <a:ext cx="6718040" cy="5061858"/>
          </a:xfrm>
        </p:spPr>
        <p:txBody>
          <a:bodyPr>
            <a:normAutofit/>
          </a:bodyPr>
          <a:lstStyle/>
          <a:p>
            <a:pPr marL="0" indent="0">
              <a:lnSpc>
                <a:spcPct val="120000"/>
              </a:lnSpc>
              <a:spcBef>
                <a:spcPts val="600"/>
              </a:spcBef>
              <a:buNone/>
            </a:pPr>
            <a:r>
              <a:rPr lang="tr-TR" sz="2200" dirty="0">
                <a:solidFill>
                  <a:srgbClr val="008000"/>
                </a:solidFill>
                <a:latin typeface="Consolas" panose="020B0609020204030204" pitchFamily="49" charset="0"/>
              </a:rPr>
              <a:t>--tür dönüşüm  2 farklı şekilde</a:t>
            </a:r>
            <a:endParaRPr lang="tr-TR" sz="2200" dirty="0">
              <a:solidFill>
                <a:srgbClr val="000000"/>
              </a:solidFill>
              <a:latin typeface="Consolas" panose="020B0609020204030204" pitchFamily="49" charset="0"/>
            </a:endParaRPr>
          </a:p>
          <a:p>
            <a:pPr marL="0" indent="0">
              <a:lnSpc>
                <a:spcPct val="120000"/>
              </a:lnSpc>
              <a:spcBef>
                <a:spcPts val="600"/>
              </a:spcBef>
              <a:buNone/>
            </a:pPr>
            <a:r>
              <a:rPr lang="tr-TR" sz="2200" dirty="0">
                <a:solidFill>
                  <a:srgbClr val="008000"/>
                </a:solidFill>
                <a:latin typeface="Consolas" panose="020B0609020204030204" pitchFamily="49" charset="0"/>
              </a:rPr>
              <a:t>--CAST() fonksiyonu</a:t>
            </a:r>
            <a:endParaRPr lang="tr-TR" sz="2200" dirty="0">
              <a:solidFill>
                <a:srgbClr val="000000"/>
              </a:solidFill>
              <a:latin typeface="Consolas" panose="020B0609020204030204" pitchFamily="49" charset="0"/>
            </a:endParaRPr>
          </a:p>
          <a:p>
            <a:pPr marL="0" indent="0">
              <a:lnSpc>
                <a:spcPct val="120000"/>
              </a:lnSpc>
              <a:spcBef>
                <a:spcPts val="600"/>
              </a:spcBef>
              <a:buNone/>
            </a:pPr>
            <a:r>
              <a:rPr lang="en-US" sz="2200" dirty="0">
                <a:solidFill>
                  <a:srgbClr val="008000"/>
                </a:solidFill>
                <a:latin typeface="Consolas" panose="020B0609020204030204" pitchFamily="49" charset="0"/>
              </a:rPr>
              <a:t>--CAST(</a:t>
            </a:r>
            <a:r>
              <a:rPr lang="en-US" sz="2200" dirty="0" err="1">
                <a:solidFill>
                  <a:srgbClr val="008000"/>
                </a:solidFill>
                <a:latin typeface="Consolas" panose="020B0609020204030204" pitchFamily="49" charset="0"/>
              </a:rPr>
              <a:t>degiskenaid</a:t>
            </a:r>
            <a:r>
              <a:rPr lang="en-US" sz="2200" dirty="0">
                <a:solidFill>
                  <a:srgbClr val="008000"/>
                </a:solidFill>
                <a:latin typeface="Consolas" panose="020B0609020204030204" pitchFamily="49" charset="0"/>
              </a:rPr>
              <a:t> AS </a:t>
            </a:r>
            <a:r>
              <a:rPr lang="en-US" sz="2200" dirty="0" err="1">
                <a:solidFill>
                  <a:srgbClr val="008000"/>
                </a:solidFill>
                <a:latin typeface="Consolas" panose="020B0609020204030204" pitchFamily="49" charset="0"/>
              </a:rPr>
              <a:t>veritipi</a:t>
            </a:r>
            <a:r>
              <a:rPr lang="en-US" sz="2200" dirty="0">
                <a:solidFill>
                  <a:srgbClr val="008000"/>
                </a:solidFill>
                <a:latin typeface="Consolas" panose="020B0609020204030204" pitchFamily="49" charset="0"/>
              </a:rPr>
              <a:t>[ (</a:t>
            </a:r>
            <a:r>
              <a:rPr lang="en-US" sz="2200" dirty="0" err="1">
                <a:solidFill>
                  <a:srgbClr val="008000"/>
                </a:solidFill>
                <a:latin typeface="Consolas" panose="020B0609020204030204" pitchFamily="49" charset="0"/>
              </a:rPr>
              <a:t>boyut</a:t>
            </a:r>
            <a:r>
              <a:rPr lang="en-US" sz="2200" dirty="0">
                <a:solidFill>
                  <a:srgbClr val="008000"/>
                </a:solidFill>
                <a:latin typeface="Consolas" panose="020B0609020204030204" pitchFamily="49" charset="0"/>
              </a:rPr>
              <a:t>)])</a:t>
            </a:r>
            <a:endParaRPr lang="en-US" sz="2200" dirty="0">
              <a:solidFill>
                <a:srgbClr val="000000"/>
              </a:solidFill>
              <a:latin typeface="Consolas" panose="020B0609020204030204" pitchFamily="49" charset="0"/>
            </a:endParaRPr>
          </a:p>
          <a:p>
            <a:pPr marL="0" indent="0">
              <a:lnSpc>
                <a:spcPct val="120000"/>
              </a:lnSpc>
              <a:spcBef>
                <a:spcPts val="600"/>
              </a:spcBef>
              <a:buNone/>
            </a:pPr>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@deger </a:t>
            </a:r>
            <a:r>
              <a:rPr lang="tr-TR" sz="2200" dirty="0">
                <a:solidFill>
                  <a:srgbClr val="0000FF"/>
                </a:solidFill>
                <a:latin typeface="Consolas" panose="020B0609020204030204" pitchFamily="49" charset="0"/>
              </a:rPr>
              <a:t>AS</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CHAR</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25</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pPr marL="0" indent="0">
              <a:lnSpc>
                <a:spcPct val="120000"/>
              </a:lnSpc>
              <a:spcBef>
                <a:spcPts val="600"/>
              </a:spcBef>
              <a:buNone/>
            </a:pPr>
            <a:r>
              <a:rPr lang="tr-TR" sz="2200" dirty="0">
                <a:solidFill>
                  <a:srgbClr val="0000FF"/>
                </a:solidFill>
                <a:latin typeface="Consolas" panose="020B0609020204030204" pitchFamily="49" charset="0"/>
              </a:rPr>
              <a:t>SET</a:t>
            </a:r>
            <a:r>
              <a:rPr lang="tr-TR" sz="2200" dirty="0">
                <a:solidFill>
                  <a:srgbClr val="000000"/>
                </a:solidFill>
                <a:latin typeface="Consolas" panose="020B0609020204030204" pitchFamily="49" charset="0"/>
              </a:rPr>
              <a:t> @deger</a:t>
            </a:r>
            <a:r>
              <a:rPr lang="tr-TR" sz="2200" dirty="0">
                <a:solidFill>
                  <a:srgbClr val="808080"/>
                </a:solidFill>
                <a:latin typeface="Consolas" panose="020B0609020204030204" pitchFamily="49" charset="0"/>
              </a:rPr>
              <a:t>=</a:t>
            </a:r>
            <a:r>
              <a:rPr lang="tr-TR" sz="2200" dirty="0">
                <a:solidFill>
                  <a:srgbClr val="FF0000"/>
                </a:solidFill>
                <a:latin typeface="Consolas" panose="020B0609020204030204" pitchFamily="49" charset="0"/>
              </a:rPr>
              <a:t>'ANKARA'</a:t>
            </a:r>
            <a:endParaRPr lang="tr-TR" sz="2200" dirty="0">
              <a:solidFill>
                <a:srgbClr val="000000"/>
              </a:solidFill>
              <a:latin typeface="Consolas" panose="020B0609020204030204" pitchFamily="49" charset="0"/>
            </a:endParaRPr>
          </a:p>
          <a:p>
            <a:pPr marL="0" indent="0">
              <a:lnSpc>
                <a:spcPct val="120000"/>
              </a:lnSpc>
              <a:spcBef>
                <a:spcPts val="600"/>
              </a:spcBef>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@deger</a:t>
            </a:r>
          </a:p>
          <a:p>
            <a:pPr marL="0" indent="0">
              <a:lnSpc>
                <a:spcPct val="120000"/>
              </a:lnSpc>
              <a:spcBef>
                <a:spcPts val="600"/>
              </a:spcBef>
              <a:buNone/>
            </a:pPr>
            <a:r>
              <a:rPr lang="en-US" sz="2200" dirty="0">
                <a:solidFill>
                  <a:srgbClr val="0000FF"/>
                </a:solidFill>
                <a:latin typeface="Consolas" panose="020B0609020204030204" pitchFamily="49" charset="0"/>
              </a:rPr>
              <a:t>SELECT</a:t>
            </a:r>
            <a:r>
              <a:rPr lang="en-US" sz="2200" dirty="0">
                <a:solidFill>
                  <a:srgbClr val="000000"/>
                </a:solidFill>
                <a:latin typeface="Consolas" panose="020B0609020204030204" pitchFamily="49" charset="0"/>
              </a:rPr>
              <a:t> </a:t>
            </a:r>
            <a:r>
              <a:rPr lang="en-US" sz="2200" dirty="0">
                <a:solidFill>
                  <a:srgbClr val="FF00FF"/>
                </a:solidFill>
                <a:latin typeface="Consolas" panose="020B0609020204030204" pitchFamily="49" charset="0"/>
              </a:rPr>
              <a:t>CAST</a:t>
            </a:r>
            <a:r>
              <a:rPr lang="en-US" sz="2200" dirty="0">
                <a:solidFill>
                  <a:srgbClr val="808080"/>
                </a:solidFill>
                <a:latin typeface="Consolas" panose="020B0609020204030204" pitchFamily="49" charset="0"/>
              </a:rPr>
              <a:t>(</a:t>
            </a:r>
            <a:r>
              <a:rPr lang="en-US" sz="2200" dirty="0">
                <a:solidFill>
                  <a:srgbClr val="000000"/>
                </a:solidFill>
                <a:latin typeface="Consolas" panose="020B0609020204030204" pitchFamily="49" charset="0"/>
              </a:rPr>
              <a:t>@deger </a:t>
            </a:r>
            <a:r>
              <a:rPr lang="en-US" sz="2200" dirty="0">
                <a:solidFill>
                  <a:srgbClr val="0000FF"/>
                </a:solidFill>
                <a:latin typeface="Consolas" panose="020B0609020204030204" pitchFamily="49" charset="0"/>
              </a:rPr>
              <a:t>AS</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VARCHAR</a:t>
            </a:r>
            <a:r>
              <a:rPr lang="en-US" sz="2200" dirty="0">
                <a:solidFill>
                  <a:srgbClr val="808080"/>
                </a:solidFill>
                <a:latin typeface="Consolas" panose="020B0609020204030204" pitchFamily="49" charset="0"/>
              </a:rPr>
              <a:t>(</a:t>
            </a:r>
            <a:r>
              <a:rPr lang="en-US" sz="2200" dirty="0">
                <a:solidFill>
                  <a:srgbClr val="000000"/>
                </a:solidFill>
                <a:latin typeface="Consolas" panose="020B0609020204030204" pitchFamily="49" charset="0"/>
              </a:rPr>
              <a:t>25</a:t>
            </a:r>
            <a:r>
              <a:rPr lang="en-US" sz="2200" dirty="0">
                <a:solidFill>
                  <a:srgbClr val="808080"/>
                </a:solidFill>
                <a:latin typeface="Consolas" panose="020B0609020204030204" pitchFamily="49" charset="0"/>
              </a:rPr>
              <a:t>))</a:t>
            </a:r>
            <a:endParaRPr lang="en-US" sz="2200" dirty="0">
              <a:solidFill>
                <a:srgbClr val="000000"/>
              </a:solidFill>
              <a:latin typeface="Consolas" panose="020B0609020204030204" pitchFamily="49" charset="0"/>
            </a:endParaRPr>
          </a:p>
          <a:p>
            <a:pPr>
              <a:lnSpc>
                <a:spcPct val="120000"/>
              </a:lnSpc>
              <a:spcBef>
                <a:spcPts val="600"/>
              </a:spcBef>
            </a:pPr>
            <a:endParaRPr lang="tr-TR" sz="2200" dirty="0">
              <a:solidFill>
                <a:srgbClr val="000000"/>
              </a:solidFill>
              <a:latin typeface="Consolas" panose="020B0609020204030204" pitchFamily="49" charset="0"/>
            </a:endParaRPr>
          </a:p>
          <a:p>
            <a:pPr algn="just">
              <a:lnSpc>
                <a:spcPct val="120000"/>
              </a:lnSpc>
            </a:pPr>
            <a:endParaRPr lang="tr-TR" sz="22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6554189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T</a:t>
            </a:r>
            <a:r>
              <a:rPr lang="tr-TR" sz="4800" cap="none" dirty="0">
                <a:latin typeface="Calibri "/>
                <a:cs typeface="Calibri Light" panose="020F0302020204030204" pitchFamily="34" charset="0"/>
              </a:rPr>
              <a:t>ip</a:t>
            </a:r>
            <a:r>
              <a:rPr lang="tr-TR" sz="4800" dirty="0">
                <a:latin typeface="Calibri "/>
                <a:cs typeface="Calibri Light" panose="020F0302020204030204" pitchFamily="34" charset="0"/>
              </a:rPr>
              <a:t> D</a:t>
            </a:r>
            <a:r>
              <a:rPr lang="tr-TR" sz="4800" cap="none" dirty="0">
                <a:latin typeface="Calibri "/>
                <a:cs typeface="Calibri Light" panose="020F0302020204030204" pitchFamily="34" charset="0"/>
              </a:rPr>
              <a:t>önüşümü</a:t>
            </a: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4" name="İçerik Yer Tutucusu 2">
            <a:extLst>
              <a:ext uri="{FF2B5EF4-FFF2-40B4-BE49-F238E27FC236}">
                <a16:creationId xmlns:a16="http://schemas.microsoft.com/office/drawing/2014/main" id="{D61AF7FC-DED6-FCC3-A2D0-80436F35B378}"/>
              </a:ext>
            </a:extLst>
          </p:cNvPr>
          <p:cNvSpPr txBox="1">
            <a:spLocks/>
          </p:cNvSpPr>
          <p:nvPr/>
        </p:nvSpPr>
        <p:spPr>
          <a:xfrm>
            <a:off x="1840433" y="1368548"/>
            <a:ext cx="6123991" cy="5144274"/>
          </a:xfrm>
          <a:prstGeom prst="rect">
            <a:avLst/>
          </a:prstGeom>
        </p:spPr>
        <p:txBody>
          <a:bodyPr vert="horz" lIns="91440" tIns="45720" rIns="91440" bIns="45720" rtlCol="0">
            <a:noAutofit/>
          </a:bodyPr>
          <a:lst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a:lstStyle>
          <a:p>
            <a:pPr marL="0" indent="0">
              <a:lnSpc>
                <a:spcPct val="120000"/>
              </a:lnSpc>
              <a:spcBef>
                <a:spcPts val="0"/>
              </a:spcBef>
              <a:buNone/>
            </a:pPr>
            <a:r>
              <a:rPr lang="tr-TR" sz="2400" dirty="0">
                <a:solidFill>
                  <a:srgbClr val="000000"/>
                </a:solidFill>
                <a:latin typeface="Consolas" panose="020B0609020204030204" pitchFamily="49" charset="0"/>
              </a:rPr>
              <a:t>@yas </a:t>
            </a:r>
            <a:r>
              <a:rPr lang="tr-TR" sz="2400" dirty="0">
                <a:solidFill>
                  <a:srgbClr val="0000FF"/>
                </a:solidFill>
                <a:latin typeface="Consolas" panose="020B0609020204030204" pitchFamily="49" charset="0"/>
              </a:rPr>
              <a:t>NVARCHAR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10</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pPr marL="0" indent="0">
              <a:lnSpc>
                <a:spcPct val="120000"/>
              </a:lnSpc>
              <a:spcBef>
                <a:spcPts val="0"/>
              </a:spcBef>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@yas</a:t>
            </a:r>
            <a:r>
              <a:rPr lang="tr-TR" sz="2400" dirty="0">
                <a:solidFill>
                  <a:srgbClr val="808080"/>
                </a:solidFill>
                <a:latin typeface="Consolas" panose="020B0609020204030204" pitchFamily="49" charset="0"/>
              </a:rPr>
              <a:t>=</a:t>
            </a:r>
            <a:r>
              <a:rPr lang="tr-TR" sz="2400" dirty="0">
                <a:solidFill>
                  <a:srgbClr val="FF0000"/>
                </a:solidFill>
                <a:latin typeface="Consolas" panose="020B0609020204030204" pitchFamily="49" charset="0"/>
              </a:rPr>
              <a:t>'12'</a:t>
            </a:r>
            <a:endParaRPr lang="tr-TR" sz="2400" dirty="0">
              <a:solidFill>
                <a:srgbClr val="000000"/>
              </a:solidFill>
              <a:latin typeface="Consolas" panose="020B0609020204030204" pitchFamily="49" charset="0"/>
            </a:endParaRPr>
          </a:p>
          <a:p>
            <a:pPr marL="0" indent="0">
              <a:lnSpc>
                <a:spcPct val="120000"/>
              </a:lnSpc>
              <a:spcBef>
                <a:spcPts val="0"/>
              </a:spcBef>
              <a:buNone/>
            </a:pP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CAST</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@yas </a:t>
            </a:r>
            <a:r>
              <a:rPr lang="en-US" sz="2400" dirty="0">
                <a:solidFill>
                  <a:srgbClr val="0000FF"/>
                </a:solidFill>
                <a:latin typeface="Consolas" panose="020B0609020204030204" pitchFamily="49" charset="0"/>
              </a:rPr>
              <a:t>AS</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lnSpc>
                <a:spcPct val="120000"/>
              </a:lnSpc>
              <a:spcBef>
                <a:spcPts val="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@yas</a:t>
            </a:r>
          </a:p>
          <a:p>
            <a:pPr marL="0" indent="0">
              <a:lnSpc>
                <a:spcPct val="120000"/>
              </a:lnSpc>
              <a:spcBef>
                <a:spcPts val="0"/>
              </a:spcBef>
              <a:buNone/>
            </a:pPr>
            <a:r>
              <a:rPr lang="tr-TR" sz="2400" dirty="0">
                <a:solidFill>
                  <a:srgbClr val="008000"/>
                </a:solidFill>
                <a:latin typeface="Consolas" panose="020B0609020204030204" pitchFamily="49" charset="0"/>
              </a:rPr>
              <a:t>--CONVERT(</a:t>
            </a:r>
            <a:r>
              <a:rPr lang="tr-TR" sz="2400" dirty="0" err="1">
                <a:solidFill>
                  <a:srgbClr val="008000"/>
                </a:solidFill>
                <a:latin typeface="Consolas" panose="020B0609020204030204" pitchFamily="49" charset="0"/>
              </a:rPr>
              <a:t>veritipi,degiskenadi,stil</a:t>
            </a:r>
            <a:r>
              <a:rPr lang="tr-TR" sz="2400" dirty="0">
                <a:solidFill>
                  <a:srgbClr val="008000"/>
                </a:solidFill>
                <a:latin typeface="Consolas" panose="020B0609020204030204" pitchFamily="49" charset="0"/>
              </a:rPr>
              <a:t>)</a:t>
            </a:r>
            <a:endParaRPr lang="tr-TR" sz="2400" dirty="0">
              <a:solidFill>
                <a:srgbClr val="000000"/>
              </a:solidFill>
              <a:latin typeface="Consolas" panose="020B0609020204030204" pitchFamily="49" charset="0"/>
            </a:endParaRPr>
          </a:p>
          <a:p>
            <a:pPr marL="0" indent="0">
              <a:lnSpc>
                <a:spcPct val="120000"/>
              </a:lnSpc>
              <a:spcBef>
                <a:spcPts val="0"/>
              </a:spcBef>
              <a:buNone/>
            </a:pPr>
            <a:r>
              <a:rPr lang="tr-TR" sz="2400" dirty="0">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@deger </a:t>
            </a:r>
            <a:r>
              <a:rPr lang="tr-TR" sz="2400" dirty="0">
                <a:solidFill>
                  <a:srgbClr val="0000FF"/>
                </a:solidFill>
                <a:latin typeface="Consolas" panose="020B0609020204030204" pitchFamily="49" charset="0"/>
              </a:rPr>
              <a:t>AS</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25</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pPr marL="0" indent="0">
              <a:lnSpc>
                <a:spcPct val="120000"/>
              </a:lnSpc>
              <a:spcBef>
                <a:spcPts val="0"/>
              </a:spcBef>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@deger</a:t>
            </a:r>
            <a:r>
              <a:rPr lang="tr-TR" sz="2400" dirty="0">
                <a:solidFill>
                  <a:srgbClr val="808080"/>
                </a:solidFill>
                <a:latin typeface="Consolas" panose="020B0609020204030204" pitchFamily="49" charset="0"/>
              </a:rPr>
              <a:t>=</a:t>
            </a:r>
            <a:r>
              <a:rPr lang="tr-TR" sz="2400" dirty="0">
                <a:solidFill>
                  <a:srgbClr val="FF0000"/>
                </a:solidFill>
                <a:latin typeface="Consolas" panose="020B0609020204030204" pitchFamily="49" charset="0"/>
              </a:rPr>
              <a:t>'KAHRAMAN MARAŞ'</a:t>
            </a:r>
            <a:endParaRPr lang="tr-TR" sz="2400" dirty="0">
              <a:solidFill>
                <a:srgbClr val="000000"/>
              </a:solidFill>
              <a:latin typeface="Consolas" panose="020B0609020204030204" pitchFamily="49" charset="0"/>
            </a:endParaRPr>
          </a:p>
          <a:p>
            <a:pPr marL="0" indent="0">
              <a:lnSpc>
                <a:spcPct val="120000"/>
              </a:lnSpc>
              <a:spcBef>
                <a:spcPts val="0"/>
              </a:spcBef>
              <a:buNone/>
            </a:pP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CONVERT</a:t>
            </a:r>
            <a:r>
              <a:rPr lang="en-US" sz="2400" dirty="0">
                <a:solidFill>
                  <a:srgbClr val="808080"/>
                </a:solidFill>
                <a:latin typeface="Consolas" panose="020B0609020204030204" pitchFamily="49" charset="0"/>
              </a:rPr>
              <a:t>(</a:t>
            </a:r>
            <a:r>
              <a:rPr lang="en-US" sz="2400" dirty="0">
                <a:solidFill>
                  <a:srgbClr val="0000FF"/>
                </a:solidFill>
                <a:latin typeface="Consolas" panose="020B0609020204030204" pitchFamily="49" charset="0"/>
              </a:rPr>
              <a:t>NCHAR</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10</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@deger</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102</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lnSpc>
                <a:spcPct val="120000"/>
              </a:lnSpc>
              <a:spcBef>
                <a:spcPts val="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@deger</a:t>
            </a:r>
            <a:endParaRPr lang="tr-TR" sz="2400" dirty="0">
              <a:latin typeface="Calibri "/>
            </a:endParaRPr>
          </a:p>
          <a:p>
            <a:pPr marL="0" indent="0" algn="just">
              <a:lnSpc>
                <a:spcPct val="120000"/>
              </a:lnSpc>
              <a:spcBef>
                <a:spcPts val="0"/>
              </a:spcBef>
              <a:buNone/>
            </a:pPr>
            <a:endParaRPr lang="tr-TR" sz="2400" dirty="0">
              <a:latin typeface="Calibri "/>
            </a:endParaRPr>
          </a:p>
        </p:txBody>
      </p:sp>
    </p:spTree>
    <p:extLst>
      <p:ext uri="{BB962C8B-B14F-4D97-AF65-F5344CB8AC3E}">
        <p14:creationId xmlns:p14="http://schemas.microsoft.com/office/powerpoint/2010/main" val="224780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T</a:t>
            </a:r>
            <a:r>
              <a:rPr lang="tr-TR" sz="4800" cap="none" dirty="0">
                <a:latin typeface="Calibri "/>
                <a:cs typeface="Calibri Light" panose="020F0302020204030204" pitchFamily="34" charset="0"/>
              </a:rPr>
              <a:t>ip</a:t>
            </a:r>
            <a:r>
              <a:rPr lang="tr-TR" sz="4800" dirty="0">
                <a:latin typeface="Calibri "/>
                <a:cs typeface="Calibri Light" panose="020F0302020204030204" pitchFamily="34" charset="0"/>
              </a:rPr>
              <a:t> D</a:t>
            </a:r>
            <a:r>
              <a:rPr lang="tr-TR" sz="4800" cap="none" dirty="0">
                <a:latin typeface="Calibri "/>
                <a:cs typeface="Calibri Light" panose="020F0302020204030204" pitchFamily="34" charset="0"/>
              </a:rPr>
              <a:t>önüşümü</a:t>
            </a:r>
          </a:p>
        </p:txBody>
      </p:sp>
      <p:sp>
        <p:nvSpPr>
          <p:cNvPr id="3" name="İçerik Yer Tutucusu 2"/>
          <p:cNvSpPr>
            <a:spLocks noGrp="1"/>
          </p:cNvSpPr>
          <p:nvPr>
            <p:ph idx="1"/>
          </p:nvPr>
        </p:nvSpPr>
        <p:spPr>
          <a:xfrm>
            <a:off x="478971" y="1336221"/>
            <a:ext cx="11223173" cy="5061858"/>
          </a:xfrm>
        </p:spPr>
        <p:txBody>
          <a:bodyPr>
            <a:normAutofit lnSpcReduction="10000"/>
          </a:bodyPr>
          <a:lstStyle/>
          <a:p>
            <a:pPr marL="0" indent="0" algn="just">
              <a:lnSpc>
                <a:spcPct val="120000"/>
              </a:lnSpc>
              <a:buNone/>
            </a:pPr>
            <a:r>
              <a:rPr lang="en-US" sz="2400" dirty="0">
                <a:solidFill>
                  <a:srgbClr val="00B0F0"/>
                </a:solidFill>
                <a:latin typeface="Calibri "/>
              </a:rPr>
              <a:t>DECLARE @</a:t>
            </a:r>
            <a:r>
              <a:rPr lang="en-US" sz="2400" dirty="0" err="1">
                <a:solidFill>
                  <a:srgbClr val="00B0F0"/>
                </a:solidFill>
                <a:latin typeface="Calibri "/>
              </a:rPr>
              <a:t>vizeNotu</a:t>
            </a:r>
            <a:r>
              <a:rPr lang="en-US" sz="2400" dirty="0">
                <a:solidFill>
                  <a:srgbClr val="00B0F0"/>
                </a:solidFill>
                <a:latin typeface="Calibri "/>
              </a:rPr>
              <a:t> </a:t>
            </a:r>
            <a:r>
              <a:rPr lang="en-US" sz="2400" dirty="0" err="1">
                <a:solidFill>
                  <a:srgbClr val="00B0F0"/>
                </a:solidFill>
                <a:latin typeface="Calibri "/>
              </a:rPr>
              <a:t>tinyint</a:t>
            </a:r>
            <a:r>
              <a:rPr lang="en-US" sz="2400" dirty="0">
                <a:solidFill>
                  <a:srgbClr val="00B0F0"/>
                </a:solidFill>
                <a:latin typeface="Calibri "/>
              </a:rPr>
              <a:t>,@final </a:t>
            </a:r>
            <a:r>
              <a:rPr lang="en-US" sz="2400" dirty="0" err="1">
                <a:solidFill>
                  <a:srgbClr val="00B0F0"/>
                </a:solidFill>
                <a:latin typeface="Calibri "/>
              </a:rPr>
              <a:t>tinyint</a:t>
            </a:r>
            <a:r>
              <a:rPr lang="en-US" sz="2400" dirty="0">
                <a:solidFill>
                  <a:srgbClr val="00B0F0"/>
                </a:solidFill>
                <a:latin typeface="Calibri "/>
              </a:rPr>
              <a:t>,@</a:t>
            </a:r>
            <a:r>
              <a:rPr lang="en-US" sz="2400" dirty="0" err="1">
                <a:solidFill>
                  <a:srgbClr val="00B0F0"/>
                </a:solidFill>
                <a:latin typeface="Calibri "/>
              </a:rPr>
              <a:t>adiSoyadi</a:t>
            </a:r>
            <a:r>
              <a:rPr lang="en-US" sz="2400" dirty="0">
                <a:solidFill>
                  <a:srgbClr val="00B0F0"/>
                </a:solidFill>
                <a:latin typeface="Calibri "/>
              </a:rPr>
              <a:t> </a:t>
            </a:r>
            <a:r>
              <a:rPr lang="en-US" sz="2400" dirty="0" err="1">
                <a:solidFill>
                  <a:srgbClr val="00B0F0"/>
                </a:solidFill>
                <a:latin typeface="Calibri "/>
              </a:rPr>
              <a:t>nvarchar</a:t>
            </a:r>
            <a:r>
              <a:rPr lang="en-US" sz="2400" dirty="0">
                <a:solidFill>
                  <a:srgbClr val="00B0F0"/>
                </a:solidFill>
                <a:latin typeface="Calibri "/>
              </a:rPr>
              <a:t>(20)</a:t>
            </a:r>
          </a:p>
          <a:p>
            <a:pPr marL="0" indent="0" algn="just">
              <a:lnSpc>
                <a:spcPct val="120000"/>
              </a:lnSpc>
              <a:buNone/>
            </a:pPr>
            <a:r>
              <a:rPr lang="tr-TR" sz="2400" dirty="0">
                <a:solidFill>
                  <a:srgbClr val="00B0F0"/>
                </a:solidFill>
                <a:latin typeface="Calibri "/>
              </a:rPr>
              <a:t>DECLARE</a:t>
            </a:r>
            <a:r>
              <a:rPr lang="en-US" sz="2400" dirty="0">
                <a:solidFill>
                  <a:srgbClr val="00B0F0"/>
                </a:solidFill>
                <a:latin typeface="Calibri "/>
              </a:rPr>
              <a:t> @tur </a:t>
            </a:r>
            <a:r>
              <a:rPr lang="en-US" sz="2400" dirty="0" err="1">
                <a:solidFill>
                  <a:srgbClr val="00B0F0"/>
                </a:solidFill>
                <a:latin typeface="Calibri "/>
              </a:rPr>
              <a:t>nvarchar</a:t>
            </a:r>
            <a:r>
              <a:rPr lang="en-US" sz="2400" dirty="0">
                <a:solidFill>
                  <a:srgbClr val="00B0F0"/>
                </a:solidFill>
                <a:latin typeface="Calibri "/>
              </a:rPr>
              <a:t>(10), @</a:t>
            </a:r>
            <a:r>
              <a:rPr lang="en-US" sz="2400" dirty="0" err="1">
                <a:solidFill>
                  <a:srgbClr val="00B0F0"/>
                </a:solidFill>
                <a:latin typeface="Calibri "/>
              </a:rPr>
              <a:t>yeni</a:t>
            </a:r>
            <a:r>
              <a:rPr lang="en-US" sz="2400" dirty="0">
                <a:solidFill>
                  <a:srgbClr val="00B0F0"/>
                </a:solidFill>
                <a:latin typeface="Calibri "/>
              </a:rPr>
              <a:t> </a:t>
            </a:r>
            <a:r>
              <a:rPr lang="en-US" sz="2400" dirty="0" err="1">
                <a:solidFill>
                  <a:srgbClr val="00B0F0"/>
                </a:solidFill>
                <a:latin typeface="Calibri "/>
              </a:rPr>
              <a:t>int</a:t>
            </a:r>
            <a:endParaRPr lang="en-US" sz="2400" dirty="0">
              <a:solidFill>
                <a:srgbClr val="00B0F0"/>
              </a:solidFill>
              <a:latin typeface="Calibri "/>
            </a:endParaRPr>
          </a:p>
          <a:p>
            <a:pPr marL="0" indent="0" algn="just">
              <a:lnSpc>
                <a:spcPct val="120000"/>
              </a:lnSpc>
              <a:buNone/>
            </a:pPr>
            <a:r>
              <a:rPr lang="tr-TR" sz="2400" dirty="0">
                <a:solidFill>
                  <a:srgbClr val="00B0F0"/>
                </a:solidFill>
                <a:latin typeface="Calibri "/>
              </a:rPr>
              <a:t>SET</a:t>
            </a:r>
            <a:r>
              <a:rPr lang="en-US" sz="2400" dirty="0">
                <a:solidFill>
                  <a:srgbClr val="00B0F0"/>
                </a:solidFill>
                <a:latin typeface="Calibri "/>
              </a:rPr>
              <a:t> @</a:t>
            </a:r>
            <a:r>
              <a:rPr lang="en-US" sz="2400" dirty="0" err="1">
                <a:solidFill>
                  <a:srgbClr val="00B0F0"/>
                </a:solidFill>
                <a:latin typeface="Calibri "/>
              </a:rPr>
              <a:t>adiSoyadi</a:t>
            </a:r>
            <a:r>
              <a:rPr lang="en-US" sz="2400" dirty="0">
                <a:solidFill>
                  <a:srgbClr val="00B0F0"/>
                </a:solidFill>
                <a:latin typeface="Calibri "/>
              </a:rPr>
              <a:t>='Ahmet'</a:t>
            </a:r>
          </a:p>
          <a:p>
            <a:pPr marL="0" indent="0" algn="just">
              <a:lnSpc>
                <a:spcPct val="120000"/>
              </a:lnSpc>
              <a:buNone/>
            </a:pPr>
            <a:r>
              <a:rPr lang="tr-TR" sz="2400" dirty="0">
                <a:solidFill>
                  <a:srgbClr val="00B0F0"/>
                </a:solidFill>
                <a:latin typeface="Calibri "/>
              </a:rPr>
              <a:t>SET</a:t>
            </a:r>
            <a:r>
              <a:rPr lang="en-US" sz="2400" dirty="0">
                <a:solidFill>
                  <a:srgbClr val="00B0F0"/>
                </a:solidFill>
                <a:latin typeface="Calibri "/>
              </a:rPr>
              <a:t> @</a:t>
            </a:r>
            <a:r>
              <a:rPr lang="en-US" sz="2400" dirty="0" err="1">
                <a:solidFill>
                  <a:srgbClr val="00B0F0"/>
                </a:solidFill>
                <a:latin typeface="Calibri "/>
              </a:rPr>
              <a:t>vizeNotu</a:t>
            </a:r>
            <a:r>
              <a:rPr lang="en-US" sz="2400" dirty="0">
                <a:solidFill>
                  <a:srgbClr val="00B0F0"/>
                </a:solidFill>
                <a:latin typeface="Calibri "/>
              </a:rPr>
              <a:t>=45 set @final=50;</a:t>
            </a:r>
          </a:p>
          <a:p>
            <a:pPr marL="0" indent="0" algn="just">
              <a:lnSpc>
                <a:spcPct val="120000"/>
              </a:lnSpc>
              <a:buNone/>
            </a:pPr>
            <a:r>
              <a:rPr lang="tr-TR" sz="2400" dirty="0">
                <a:solidFill>
                  <a:srgbClr val="00B0F0"/>
                </a:solidFill>
                <a:latin typeface="Calibri "/>
              </a:rPr>
              <a:t>PRINT</a:t>
            </a:r>
            <a:r>
              <a:rPr lang="en-US" sz="2400" dirty="0">
                <a:solidFill>
                  <a:srgbClr val="00B0F0"/>
                </a:solidFill>
                <a:latin typeface="Calibri "/>
              </a:rPr>
              <a:t> </a:t>
            </a:r>
            <a:r>
              <a:rPr lang="tr-TR" sz="2400" dirty="0">
                <a:solidFill>
                  <a:srgbClr val="00B0F0"/>
                </a:solidFill>
                <a:latin typeface="Calibri "/>
              </a:rPr>
              <a:t>CAST</a:t>
            </a:r>
            <a:r>
              <a:rPr lang="en-US" sz="2400" dirty="0">
                <a:solidFill>
                  <a:srgbClr val="00B0F0"/>
                </a:solidFill>
                <a:latin typeface="Calibri "/>
              </a:rPr>
              <a:t>('123' as </a:t>
            </a:r>
            <a:r>
              <a:rPr lang="en-US" sz="2400" dirty="0" err="1">
                <a:solidFill>
                  <a:srgbClr val="00B0F0"/>
                </a:solidFill>
                <a:latin typeface="Calibri "/>
              </a:rPr>
              <a:t>int</a:t>
            </a:r>
            <a:r>
              <a:rPr lang="en-US" sz="2400" dirty="0">
                <a:solidFill>
                  <a:srgbClr val="00B0F0"/>
                </a:solidFill>
                <a:latin typeface="Calibri "/>
              </a:rPr>
              <a:t>)+44</a:t>
            </a:r>
          </a:p>
          <a:p>
            <a:pPr marL="0" indent="0" algn="just">
              <a:lnSpc>
                <a:spcPct val="120000"/>
              </a:lnSpc>
              <a:buNone/>
            </a:pPr>
            <a:r>
              <a:rPr lang="tr-TR" sz="2400" dirty="0">
                <a:solidFill>
                  <a:srgbClr val="00B0F0"/>
                </a:solidFill>
                <a:latin typeface="Calibri "/>
              </a:rPr>
              <a:t>SET</a:t>
            </a:r>
            <a:r>
              <a:rPr lang="en-US" sz="2400" dirty="0">
                <a:solidFill>
                  <a:srgbClr val="00B0F0"/>
                </a:solidFill>
                <a:latin typeface="Calibri "/>
              </a:rPr>
              <a:t> @</a:t>
            </a:r>
            <a:r>
              <a:rPr lang="en-US" sz="2400" dirty="0" err="1">
                <a:solidFill>
                  <a:srgbClr val="00B0F0"/>
                </a:solidFill>
                <a:latin typeface="Calibri "/>
              </a:rPr>
              <a:t>yeni</a:t>
            </a:r>
            <a:r>
              <a:rPr lang="en-US" sz="2400" dirty="0">
                <a:solidFill>
                  <a:srgbClr val="00B0F0"/>
                </a:solidFill>
                <a:latin typeface="Calibri "/>
              </a:rPr>
              <a:t>=</a:t>
            </a:r>
            <a:r>
              <a:rPr lang="tr-TR" sz="2400" dirty="0">
                <a:solidFill>
                  <a:srgbClr val="00B0F0"/>
                </a:solidFill>
                <a:latin typeface="Calibri "/>
              </a:rPr>
              <a:t> CAST</a:t>
            </a:r>
            <a:r>
              <a:rPr lang="en-US" sz="2400" dirty="0">
                <a:solidFill>
                  <a:srgbClr val="00B0F0"/>
                </a:solidFill>
                <a:latin typeface="Calibri "/>
              </a:rPr>
              <a:t>('123' as </a:t>
            </a:r>
            <a:r>
              <a:rPr lang="en-US" sz="2400" dirty="0" err="1">
                <a:solidFill>
                  <a:srgbClr val="00B0F0"/>
                </a:solidFill>
                <a:latin typeface="Calibri "/>
              </a:rPr>
              <a:t>int</a:t>
            </a:r>
            <a:r>
              <a:rPr lang="en-US" sz="2400" dirty="0">
                <a:solidFill>
                  <a:srgbClr val="00B0F0"/>
                </a:solidFill>
                <a:latin typeface="Calibri "/>
              </a:rPr>
              <a:t>)+44</a:t>
            </a:r>
          </a:p>
          <a:p>
            <a:pPr marL="0" indent="0" algn="just">
              <a:lnSpc>
                <a:spcPct val="120000"/>
              </a:lnSpc>
              <a:buNone/>
            </a:pPr>
            <a:r>
              <a:rPr lang="tr-TR" sz="2400" dirty="0">
                <a:solidFill>
                  <a:srgbClr val="00B0F0"/>
                </a:solidFill>
                <a:latin typeface="Calibri "/>
              </a:rPr>
              <a:t>PRINT</a:t>
            </a:r>
            <a:r>
              <a:rPr lang="en-US" sz="2400" dirty="0">
                <a:solidFill>
                  <a:srgbClr val="00B0F0"/>
                </a:solidFill>
                <a:latin typeface="Calibri "/>
              </a:rPr>
              <a:t> '</a:t>
            </a:r>
            <a:r>
              <a:rPr lang="en-US" sz="2400" dirty="0" err="1">
                <a:solidFill>
                  <a:srgbClr val="00B0F0"/>
                </a:solidFill>
                <a:latin typeface="Calibri "/>
              </a:rPr>
              <a:t>sonuc</a:t>
            </a:r>
            <a:r>
              <a:rPr lang="en-US" sz="2400" dirty="0">
                <a:solidFill>
                  <a:srgbClr val="00B0F0"/>
                </a:solidFill>
                <a:latin typeface="Calibri "/>
              </a:rPr>
              <a:t>:'+</a:t>
            </a:r>
            <a:r>
              <a:rPr lang="tr-TR" sz="2400" dirty="0">
                <a:solidFill>
                  <a:srgbClr val="00B0F0"/>
                </a:solidFill>
                <a:latin typeface="Calibri "/>
              </a:rPr>
              <a:t>CAST</a:t>
            </a:r>
            <a:r>
              <a:rPr lang="en-US" sz="2400" dirty="0">
                <a:solidFill>
                  <a:srgbClr val="00B0F0"/>
                </a:solidFill>
                <a:latin typeface="Calibri "/>
              </a:rPr>
              <a:t> (@</a:t>
            </a:r>
            <a:r>
              <a:rPr lang="en-US" sz="2400" dirty="0" err="1">
                <a:solidFill>
                  <a:srgbClr val="00B0F0"/>
                </a:solidFill>
                <a:latin typeface="Calibri "/>
              </a:rPr>
              <a:t>vizeNotu</a:t>
            </a:r>
            <a:r>
              <a:rPr lang="en-US" sz="2400" dirty="0">
                <a:solidFill>
                  <a:srgbClr val="00B0F0"/>
                </a:solidFill>
                <a:latin typeface="Calibri "/>
              </a:rPr>
              <a:t> as </a:t>
            </a:r>
            <a:r>
              <a:rPr lang="tr-TR" sz="2400" dirty="0">
                <a:solidFill>
                  <a:srgbClr val="00B0F0"/>
                </a:solidFill>
                <a:latin typeface="Calibri "/>
              </a:rPr>
              <a:t>VARCHAR</a:t>
            </a:r>
            <a:r>
              <a:rPr lang="en-US" sz="2400" dirty="0">
                <a:solidFill>
                  <a:srgbClr val="00B0F0"/>
                </a:solidFill>
                <a:latin typeface="Calibri "/>
              </a:rPr>
              <a:t>(10))</a:t>
            </a:r>
          </a:p>
          <a:p>
            <a:pPr marL="0" indent="0" algn="just">
              <a:lnSpc>
                <a:spcPct val="120000"/>
              </a:lnSpc>
              <a:buNone/>
            </a:pPr>
            <a:r>
              <a:rPr lang="tr-TR" sz="2400" dirty="0">
                <a:solidFill>
                  <a:srgbClr val="00B0F0"/>
                </a:solidFill>
                <a:latin typeface="Calibri "/>
              </a:rPr>
              <a:t>PRINT</a:t>
            </a:r>
            <a:r>
              <a:rPr lang="en-US" sz="2400" dirty="0">
                <a:solidFill>
                  <a:srgbClr val="00B0F0"/>
                </a:solidFill>
                <a:latin typeface="Calibri "/>
              </a:rPr>
              <a:t> @</a:t>
            </a:r>
            <a:r>
              <a:rPr lang="en-US" sz="2400" dirty="0" err="1">
                <a:solidFill>
                  <a:srgbClr val="00B0F0"/>
                </a:solidFill>
                <a:latin typeface="Calibri "/>
              </a:rPr>
              <a:t>adisoyadi</a:t>
            </a:r>
            <a:r>
              <a:rPr lang="en-US" sz="2400" dirty="0">
                <a:solidFill>
                  <a:srgbClr val="00B0F0"/>
                </a:solidFill>
                <a:latin typeface="Calibri "/>
              </a:rPr>
              <a:t>+', </a:t>
            </a:r>
            <a:r>
              <a:rPr lang="en-US" sz="2400" dirty="0" err="1">
                <a:solidFill>
                  <a:srgbClr val="00B0F0"/>
                </a:solidFill>
                <a:latin typeface="Calibri "/>
              </a:rPr>
              <a:t>Ortalamanız</a:t>
            </a:r>
            <a:r>
              <a:rPr lang="en-US" sz="2400" dirty="0">
                <a:solidFill>
                  <a:srgbClr val="00B0F0"/>
                </a:solidFill>
                <a:latin typeface="Calibri "/>
              </a:rPr>
              <a:t>..'+</a:t>
            </a:r>
            <a:r>
              <a:rPr lang="tr-TR" sz="2400" dirty="0">
                <a:solidFill>
                  <a:srgbClr val="00B0F0"/>
                </a:solidFill>
                <a:latin typeface="Calibri "/>
              </a:rPr>
              <a:t>CAST</a:t>
            </a:r>
            <a:r>
              <a:rPr lang="en-US" sz="2400" dirty="0">
                <a:solidFill>
                  <a:srgbClr val="00B0F0"/>
                </a:solidFill>
                <a:latin typeface="Calibri "/>
              </a:rPr>
              <a:t> ((@</a:t>
            </a:r>
            <a:r>
              <a:rPr lang="en-US" sz="2400" dirty="0" err="1">
                <a:solidFill>
                  <a:srgbClr val="00B0F0"/>
                </a:solidFill>
                <a:latin typeface="Calibri "/>
              </a:rPr>
              <a:t>vizenotu</a:t>
            </a:r>
            <a:r>
              <a:rPr lang="en-US" sz="2400" dirty="0">
                <a:solidFill>
                  <a:srgbClr val="00B0F0"/>
                </a:solidFill>
                <a:latin typeface="Calibri "/>
              </a:rPr>
              <a:t>+@final)/2 </a:t>
            </a:r>
            <a:r>
              <a:rPr lang="tr-TR" sz="2400" dirty="0">
                <a:solidFill>
                  <a:srgbClr val="00B0F0"/>
                </a:solidFill>
                <a:latin typeface="Calibri "/>
              </a:rPr>
              <a:t>AS NVARCHAR</a:t>
            </a:r>
            <a:r>
              <a:rPr lang="en-US" sz="2400" dirty="0">
                <a:solidFill>
                  <a:srgbClr val="00B0F0"/>
                </a:solidFill>
                <a:latin typeface="Calibri "/>
              </a:rPr>
              <a:t>))</a:t>
            </a:r>
          </a:p>
          <a:p>
            <a:pPr marL="0" indent="0" algn="just">
              <a:lnSpc>
                <a:spcPct val="120000"/>
              </a:lnSpc>
              <a:buNone/>
            </a:pPr>
            <a:r>
              <a:rPr lang="tr-TR" sz="2400" dirty="0">
                <a:solidFill>
                  <a:srgbClr val="00B0F0"/>
                </a:solidFill>
                <a:latin typeface="Calibri "/>
              </a:rPr>
              <a:t>PRINT</a:t>
            </a:r>
            <a:r>
              <a:rPr lang="en-US" sz="2400" dirty="0">
                <a:solidFill>
                  <a:srgbClr val="00B0F0"/>
                </a:solidFill>
                <a:latin typeface="Calibri "/>
              </a:rPr>
              <a:t> @@SERVERNAME</a:t>
            </a:r>
            <a:endParaRPr lang="tr-TR" sz="2400" dirty="0">
              <a:solidFill>
                <a:srgbClr val="00B0F0"/>
              </a:solidFill>
              <a:latin typeface="Calibri "/>
            </a:endParaRPr>
          </a:p>
          <a:p>
            <a:pPr marL="0" indent="0" algn="just">
              <a:lnSpc>
                <a:spcPct val="120000"/>
              </a:lnSpc>
              <a:buNone/>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118017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T</a:t>
            </a:r>
            <a:r>
              <a:rPr lang="tr-TR" sz="4800" cap="none" dirty="0">
                <a:latin typeface="Calibri "/>
                <a:cs typeface="Calibri Light" panose="020F0302020204030204" pitchFamily="34" charset="0"/>
              </a:rPr>
              <a:t>ip</a:t>
            </a:r>
            <a:r>
              <a:rPr lang="tr-TR" sz="4800" dirty="0">
                <a:latin typeface="Calibri "/>
                <a:cs typeface="Calibri Light" panose="020F0302020204030204" pitchFamily="34" charset="0"/>
              </a:rPr>
              <a:t> D</a:t>
            </a:r>
            <a:r>
              <a:rPr lang="tr-TR" sz="4800" cap="none" dirty="0">
                <a:latin typeface="Calibri "/>
                <a:cs typeface="Calibri Light" panose="020F0302020204030204" pitchFamily="34" charset="0"/>
              </a:rPr>
              <a:t>önüşümü</a:t>
            </a:r>
          </a:p>
        </p:txBody>
      </p:sp>
      <p:sp>
        <p:nvSpPr>
          <p:cNvPr id="3" name="İçerik Yer Tutucusu 2"/>
          <p:cNvSpPr>
            <a:spLocks noGrp="1"/>
          </p:cNvSpPr>
          <p:nvPr>
            <p:ph idx="1"/>
          </p:nvPr>
        </p:nvSpPr>
        <p:spPr>
          <a:xfrm>
            <a:off x="478971" y="1336221"/>
            <a:ext cx="11435938" cy="5061858"/>
          </a:xfrm>
        </p:spPr>
        <p:txBody>
          <a:bodyPr numCol="2">
            <a:normAutofit/>
          </a:bodyPr>
          <a:lstStyle/>
          <a:p>
            <a:pPr marL="0" indent="0">
              <a:buNone/>
            </a:pPr>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@adsoyad </a:t>
            </a:r>
            <a:r>
              <a:rPr lang="tr-TR" sz="2200" dirty="0">
                <a:solidFill>
                  <a:srgbClr val="0000FF"/>
                </a:solidFill>
                <a:latin typeface="Consolas" panose="020B0609020204030204" pitchFamily="49" charset="0"/>
              </a:rPr>
              <a:t>NVARCHAR</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50</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@vize </a:t>
            </a:r>
            <a:r>
              <a:rPr lang="tr-TR" sz="2200" dirty="0">
                <a:solidFill>
                  <a:srgbClr val="0000FF"/>
                </a:solidFill>
                <a:latin typeface="Consolas" panose="020B0609020204030204" pitchFamily="49" charset="0"/>
              </a:rPr>
              <a:t>FLOAT</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@final </a:t>
            </a:r>
            <a:r>
              <a:rPr lang="tr-TR" sz="2200" dirty="0">
                <a:solidFill>
                  <a:srgbClr val="0000FF"/>
                </a:solidFill>
                <a:latin typeface="Consolas" panose="020B0609020204030204" pitchFamily="49" charset="0"/>
              </a:rPr>
              <a:t>FLOAT</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@ortalama </a:t>
            </a:r>
            <a:r>
              <a:rPr lang="tr-TR" sz="2200" dirty="0">
                <a:solidFill>
                  <a:srgbClr val="0000FF"/>
                </a:solidFill>
                <a:latin typeface="Consolas" panose="020B0609020204030204" pitchFamily="49" charset="0"/>
              </a:rPr>
              <a:t>FLOAT</a:t>
            </a:r>
            <a:endParaRPr lang="tr-TR" sz="2200" dirty="0">
              <a:solidFill>
                <a:srgbClr val="000000"/>
              </a:solidFill>
              <a:latin typeface="Consolas" panose="020B0609020204030204" pitchFamily="49" charset="0"/>
            </a:endParaRPr>
          </a:p>
          <a:p>
            <a:pPr marL="0" indent="0">
              <a:buNone/>
            </a:pPr>
            <a:r>
              <a:rPr lang="tr-TR" sz="2200" dirty="0">
                <a:solidFill>
                  <a:srgbClr val="008000"/>
                </a:solidFill>
                <a:latin typeface="Consolas" panose="020B0609020204030204" pitchFamily="49" charset="0"/>
              </a:rPr>
              <a:t>--DECLARE @vize </a:t>
            </a:r>
            <a:r>
              <a:rPr lang="tr-TR" sz="2200" dirty="0" err="1">
                <a:solidFill>
                  <a:srgbClr val="008000"/>
                </a:solidFill>
                <a:latin typeface="Consolas" panose="020B0609020204030204" pitchFamily="49" charset="0"/>
              </a:rPr>
              <a:t>FLOAT,@final</a:t>
            </a:r>
            <a:r>
              <a:rPr lang="tr-TR" sz="2200" dirty="0">
                <a:solidFill>
                  <a:srgbClr val="008000"/>
                </a:solidFill>
                <a:latin typeface="Consolas" panose="020B0609020204030204" pitchFamily="49" charset="0"/>
              </a:rPr>
              <a:t> FLOAT,@</a:t>
            </a:r>
            <a:r>
              <a:rPr lang="tr-TR" sz="2200" dirty="0" err="1">
                <a:solidFill>
                  <a:srgbClr val="008000"/>
                </a:solidFill>
                <a:latin typeface="Consolas" panose="020B0609020204030204" pitchFamily="49" charset="0"/>
              </a:rPr>
              <a:t>ortlama</a:t>
            </a:r>
            <a:r>
              <a:rPr lang="tr-TR" sz="2200" dirty="0">
                <a:solidFill>
                  <a:srgbClr val="008000"/>
                </a:solidFill>
                <a:latin typeface="Consolas" panose="020B0609020204030204" pitchFamily="49" charset="0"/>
              </a:rPr>
              <a:t> FLOAT</a:t>
            </a:r>
            <a:endParaRPr lang="tr-TR" sz="2200" dirty="0">
              <a:solidFill>
                <a:srgbClr val="000000"/>
              </a:solidFill>
              <a:latin typeface="Consolas" panose="020B0609020204030204" pitchFamily="49" charset="0"/>
            </a:endParaRPr>
          </a:p>
          <a:p>
            <a:pPr marL="0" indent="0">
              <a:buNone/>
            </a:pPr>
            <a:r>
              <a:rPr lang="tr-TR" sz="2200" dirty="0">
                <a:solidFill>
                  <a:srgbClr val="008000"/>
                </a:solidFill>
                <a:latin typeface="Consolas" panose="020B0609020204030204" pitchFamily="49" charset="0"/>
              </a:rPr>
              <a:t>--değer atama</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SET</a:t>
            </a:r>
            <a:r>
              <a:rPr lang="tr-TR" sz="2200" dirty="0">
                <a:solidFill>
                  <a:srgbClr val="000000"/>
                </a:solidFill>
                <a:latin typeface="Consolas" panose="020B0609020204030204" pitchFamily="49" charset="0"/>
              </a:rPr>
              <a:t> @adsoyad</a:t>
            </a:r>
            <a:r>
              <a:rPr lang="tr-TR" sz="2200" dirty="0">
                <a:solidFill>
                  <a:srgbClr val="808080"/>
                </a:solidFill>
                <a:latin typeface="Consolas" panose="020B0609020204030204" pitchFamily="49" charset="0"/>
              </a:rPr>
              <a:t>=</a:t>
            </a:r>
            <a:r>
              <a:rPr lang="tr-TR" sz="2200" dirty="0">
                <a:solidFill>
                  <a:srgbClr val="FF0000"/>
                </a:solidFill>
                <a:latin typeface="Consolas" panose="020B0609020204030204" pitchFamily="49" charset="0"/>
              </a:rPr>
              <a:t>'Ahmet KARA'</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SET</a:t>
            </a:r>
            <a:r>
              <a:rPr lang="tr-TR" sz="2200" dirty="0">
                <a:solidFill>
                  <a:srgbClr val="000000"/>
                </a:solidFill>
                <a:latin typeface="Consolas" panose="020B0609020204030204" pitchFamily="49" charset="0"/>
              </a:rPr>
              <a:t> @vize</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80</a:t>
            </a:r>
          </a:p>
          <a:p>
            <a:pPr marL="0" indent="0">
              <a:buNone/>
            </a:pPr>
            <a:r>
              <a:rPr lang="tr-TR" sz="2200" dirty="0">
                <a:solidFill>
                  <a:srgbClr val="0000FF"/>
                </a:solidFill>
                <a:latin typeface="Consolas" panose="020B0609020204030204" pitchFamily="49" charset="0"/>
              </a:rPr>
              <a:t>SET</a:t>
            </a:r>
            <a:r>
              <a:rPr lang="tr-TR" sz="2200" dirty="0">
                <a:solidFill>
                  <a:srgbClr val="000000"/>
                </a:solidFill>
                <a:latin typeface="Consolas" panose="020B0609020204030204" pitchFamily="49" charset="0"/>
              </a:rPr>
              <a:t> @final</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70</a:t>
            </a:r>
          </a:p>
          <a:p>
            <a:pPr marL="0" indent="0">
              <a:buNone/>
            </a:pPr>
            <a:r>
              <a:rPr lang="da-DK" sz="2200" dirty="0">
                <a:solidFill>
                  <a:srgbClr val="0000FF"/>
                </a:solidFill>
                <a:latin typeface="Consolas" panose="020B0609020204030204" pitchFamily="49" charset="0"/>
              </a:rPr>
              <a:t>SET</a:t>
            </a:r>
            <a:r>
              <a:rPr lang="da-DK" sz="2200" dirty="0">
                <a:solidFill>
                  <a:srgbClr val="000000"/>
                </a:solidFill>
                <a:latin typeface="Consolas" panose="020B0609020204030204" pitchFamily="49" charset="0"/>
              </a:rPr>
              <a:t> @ortalama</a:t>
            </a:r>
            <a:r>
              <a:rPr lang="da-DK" sz="2200" dirty="0">
                <a:solidFill>
                  <a:srgbClr val="808080"/>
                </a:solidFill>
                <a:latin typeface="Consolas" panose="020B0609020204030204" pitchFamily="49" charset="0"/>
              </a:rPr>
              <a:t>=(</a:t>
            </a:r>
            <a:r>
              <a:rPr lang="da-DK" sz="2200" dirty="0">
                <a:solidFill>
                  <a:srgbClr val="000000"/>
                </a:solidFill>
                <a:latin typeface="Consolas" panose="020B0609020204030204" pitchFamily="49" charset="0"/>
              </a:rPr>
              <a:t>@vize</a:t>
            </a:r>
            <a:r>
              <a:rPr lang="da-DK" sz="2200" dirty="0">
                <a:solidFill>
                  <a:srgbClr val="808080"/>
                </a:solidFill>
                <a:latin typeface="Consolas" panose="020B0609020204030204" pitchFamily="49" charset="0"/>
              </a:rPr>
              <a:t>+</a:t>
            </a:r>
            <a:r>
              <a:rPr lang="da-DK" sz="2200" dirty="0">
                <a:solidFill>
                  <a:srgbClr val="000000"/>
                </a:solidFill>
                <a:latin typeface="Consolas" panose="020B0609020204030204" pitchFamily="49" charset="0"/>
              </a:rPr>
              <a:t>@final</a:t>
            </a:r>
            <a:r>
              <a:rPr lang="da-DK" sz="2200" dirty="0">
                <a:solidFill>
                  <a:srgbClr val="808080"/>
                </a:solidFill>
                <a:latin typeface="Consolas" panose="020B0609020204030204" pitchFamily="49" charset="0"/>
              </a:rPr>
              <a:t>)/</a:t>
            </a:r>
            <a:r>
              <a:rPr lang="da-DK" sz="2200" dirty="0">
                <a:solidFill>
                  <a:srgbClr val="000000"/>
                </a:solidFill>
                <a:latin typeface="Consolas" panose="020B0609020204030204" pitchFamily="49" charset="0"/>
              </a:rPr>
              <a:t>2</a:t>
            </a:r>
          </a:p>
          <a:p>
            <a:pPr marL="0" indent="0">
              <a:buNone/>
            </a:pPr>
            <a:r>
              <a:rPr lang="tr-TR" sz="2200" dirty="0">
                <a:solidFill>
                  <a:srgbClr val="008000"/>
                </a:solidFill>
                <a:latin typeface="Consolas" panose="020B0609020204030204" pitchFamily="49" charset="0"/>
              </a:rPr>
              <a:t>--yazdıralım</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'Adınız Soyadınız='</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a:t>
            </a:r>
            <a:r>
              <a:rPr lang="tr-TR" sz="2200" dirty="0" err="1">
                <a:solidFill>
                  <a:srgbClr val="000000"/>
                </a:solidFill>
                <a:latin typeface="Consolas" panose="020B0609020204030204" pitchFamily="49" charset="0"/>
              </a:rPr>
              <a:t>adsoyad</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'Vize Notu='</a:t>
            </a:r>
            <a:r>
              <a:rPr lang="tr-TR" sz="2200" dirty="0">
                <a:solidFill>
                  <a:srgbClr val="808080"/>
                </a:solidFill>
                <a:latin typeface="Consolas" panose="020B0609020204030204" pitchFamily="49" charset="0"/>
              </a:rPr>
              <a:t>+</a:t>
            </a:r>
            <a:r>
              <a:rPr lang="tr-TR" sz="2200" dirty="0">
                <a:solidFill>
                  <a:srgbClr val="FF00FF"/>
                </a:solidFill>
                <a:latin typeface="Consolas" panose="020B0609020204030204" pitchFamily="49" charset="0"/>
              </a:rPr>
              <a:t>CAST</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@vize </a:t>
            </a:r>
            <a:r>
              <a:rPr lang="tr-TR" sz="2200" dirty="0">
                <a:solidFill>
                  <a:srgbClr val="0000FF"/>
                </a:solidFill>
                <a:latin typeface="Consolas" panose="020B0609020204030204" pitchFamily="49" charset="0"/>
              </a:rPr>
              <a:t>AS</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NVARCHAR</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6</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'Final Notu='</a:t>
            </a:r>
            <a:r>
              <a:rPr lang="tr-TR" sz="2200" dirty="0">
                <a:solidFill>
                  <a:srgbClr val="808080"/>
                </a:solidFill>
                <a:latin typeface="Consolas" panose="020B0609020204030204" pitchFamily="49" charset="0"/>
              </a:rPr>
              <a:t>+</a:t>
            </a:r>
            <a:r>
              <a:rPr lang="tr-TR" sz="2200" dirty="0">
                <a:solidFill>
                  <a:srgbClr val="FF00FF"/>
                </a:solidFill>
                <a:latin typeface="Consolas" panose="020B0609020204030204" pitchFamily="49" charset="0"/>
              </a:rPr>
              <a:t>CAST</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@final </a:t>
            </a:r>
            <a:r>
              <a:rPr lang="tr-TR" sz="2200" dirty="0">
                <a:solidFill>
                  <a:srgbClr val="0000FF"/>
                </a:solidFill>
                <a:latin typeface="Consolas" panose="020B0609020204030204" pitchFamily="49" charset="0"/>
              </a:rPr>
              <a:t>AS</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NVARCHAR</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6</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pPr marL="0" indent="0">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'Ortalama='</a:t>
            </a:r>
            <a:r>
              <a:rPr lang="tr-TR" sz="2200" dirty="0">
                <a:solidFill>
                  <a:srgbClr val="808080"/>
                </a:solidFill>
                <a:latin typeface="Consolas" panose="020B0609020204030204" pitchFamily="49" charset="0"/>
              </a:rPr>
              <a:t>+</a:t>
            </a:r>
            <a:r>
              <a:rPr lang="tr-TR" sz="2200" dirty="0">
                <a:solidFill>
                  <a:srgbClr val="FF00FF"/>
                </a:solidFill>
                <a:latin typeface="Consolas" panose="020B0609020204030204" pitchFamily="49" charset="0"/>
              </a:rPr>
              <a:t>CAST</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@ortalama </a:t>
            </a:r>
            <a:r>
              <a:rPr lang="tr-TR" sz="2200" dirty="0">
                <a:solidFill>
                  <a:srgbClr val="0000FF"/>
                </a:solidFill>
                <a:latin typeface="Consolas" panose="020B0609020204030204" pitchFamily="49" charset="0"/>
              </a:rPr>
              <a:t>AS</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NVARCHAR</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6</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pPr marL="0" indent="0" algn="just">
              <a:lnSpc>
                <a:spcPct val="120000"/>
              </a:lnSpc>
              <a:buNone/>
            </a:pPr>
            <a:endParaRPr lang="tr-TR" sz="22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256362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653143" y="1306286"/>
            <a:ext cx="10929256" cy="5149060"/>
          </a:xfrm>
        </p:spPr>
        <p:txBody>
          <a:bodyPr>
            <a:normAutofit/>
          </a:bodyPr>
          <a:lstStyle/>
          <a:p>
            <a:pPr algn="just">
              <a:lnSpc>
                <a:spcPct val="100000"/>
              </a:lnSpc>
            </a:pPr>
            <a:r>
              <a:rPr lang="tr-TR" sz="2400" dirty="0">
                <a:latin typeface="Calibri "/>
              </a:rPr>
              <a:t>SQL dilinin yeteneklerinin sınırlı olması sebebiyle, SQL üzerine çeşitli iyileştirmeler ve eklemeler yapılmıştır. </a:t>
            </a:r>
          </a:p>
          <a:p>
            <a:pPr algn="just">
              <a:lnSpc>
                <a:spcPct val="100000"/>
              </a:lnSpc>
            </a:pPr>
            <a:r>
              <a:rPr lang="tr-TR" sz="2400" dirty="0">
                <a:latin typeface="Calibri "/>
              </a:rPr>
              <a:t>Örneğin </a:t>
            </a:r>
            <a:r>
              <a:rPr lang="tr-TR" sz="2400" dirty="0" err="1">
                <a:solidFill>
                  <a:srgbClr val="00B0F0"/>
                </a:solidFill>
                <a:latin typeface="Calibri "/>
              </a:rPr>
              <a:t>Oracle</a:t>
            </a:r>
            <a:r>
              <a:rPr lang="tr-TR" sz="2400" dirty="0">
                <a:latin typeface="Calibri "/>
              </a:rPr>
              <a:t> firması SQL üzerine yaptığı iyileştirmeleri standartlaştırmış ve </a:t>
            </a:r>
            <a:r>
              <a:rPr lang="tr-TR" sz="2400" dirty="0">
                <a:solidFill>
                  <a:srgbClr val="00B0F0"/>
                </a:solidFill>
                <a:latin typeface="Calibri "/>
              </a:rPr>
              <a:t>PL-SQL</a:t>
            </a:r>
            <a:r>
              <a:rPr lang="tr-TR" sz="2400" dirty="0">
                <a:latin typeface="Calibri "/>
              </a:rPr>
              <a:t> adını vermiş ve geliştiricilerine sunmuştur. </a:t>
            </a:r>
          </a:p>
          <a:p>
            <a:pPr algn="just">
              <a:lnSpc>
                <a:spcPct val="100000"/>
              </a:lnSpc>
            </a:pPr>
            <a:r>
              <a:rPr lang="tr-TR" sz="2400" dirty="0">
                <a:solidFill>
                  <a:srgbClr val="FF0000"/>
                </a:solidFill>
                <a:latin typeface="Calibri "/>
              </a:rPr>
              <a:t>Microsoft</a:t>
            </a:r>
            <a:r>
              <a:rPr lang="tr-TR" sz="2400" dirty="0">
                <a:latin typeface="Calibri "/>
              </a:rPr>
              <a:t> kendi platformu için SQL üzerine yaptığı iyileştirmeleri standart haline getirmiş ve </a:t>
            </a:r>
            <a:r>
              <a:rPr lang="tr-TR" sz="2400" dirty="0">
                <a:solidFill>
                  <a:srgbClr val="FF0000"/>
                </a:solidFill>
                <a:latin typeface="Calibri "/>
              </a:rPr>
              <a:t>T-SQL</a:t>
            </a:r>
            <a:r>
              <a:rPr lang="tr-TR" sz="2400" dirty="0">
                <a:latin typeface="Calibri "/>
              </a:rPr>
              <a:t> ismini vermiştir. </a:t>
            </a:r>
          </a:p>
          <a:p>
            <a:pPr algn="just">
              <a:lnSpc>
                <a:spcPct val="100000"/>
              </a:lnSpc>
            </a:pPr>
            <a:r>
              <a:rPr lang="tr-TR" sz="2400" dirty="0" err="1">
                <a:solidFill>
                  <a:srgbClr val="FF0000"/>
                </a:solidFill>
                <a:latin typeface="Calibri "/>
              </a:rPr>
              <a:t>Transact-SQL</a:t>
            </a:r>
            <a:r>
              <a:rPr lang="tr-TR" sz="2400" dirty="0" err="1">
                <a:latin typeface="Calibri "/>
              </a:rPr>
              <a:t>‘in</a:t>
            </a:r>
            <a:r>
              <a:rPr lang="tr-TR" sz="2400" dirty="0">
                <a:latin typeface="Calibri "/>
              </a:rPr>
              <a:t> kısaltması olan T-SQL günümüz </a:t>
            </a:r>
            <a:r>
              <a:rPr lang="tr-TR" sz="2400" dirty="0" err="1">
                <a:latin typeface="Calibri "/>
              </a:rPr>
              <a:t>veritabanı</a:t>
            </a:r>
            <a:r>
              <a:rPr lang="tr-TR" sz="2400" dirty="0">
                <a:latin typeface="Calibri "/>
              </a:rPr>
              <a:t> yönetim ihtiyaçlarının tamamını karşılayabilecek yeterliliğe sahiptir.</a:t>
            </a: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8247443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Autofit/>
          </a:bodyPr>
          <a:lstStyle/>
          <a:p>
            <a:pPr algn="just">
              <a:lnSpc>
                <a:spcPct val="120000"/>
              </a:lnSpc>
            </a:pPr>
            <a:r>
              <a:rPr lang="en-US" sz="2400" dirty="0">
                <a:latin typeface="Calibri "/>
              </a:rPr>
              <a:t>SELECT_CASE_THEN: </a:t>
            </a:r>
            <a:r>
              <a:rPr lang="tr-TR" sz="2400" dirty="0" err="1">
                <a:latin typeface="Calibri "/>
              </a:rPr>
              <a:t>Sql</a:t>
            </a:r>
            <a:r>
              <a:rPr lang="en-US" sz="2400" dirty="0">
                <a:latin typeface="Calibri "/>
              </a:rPr>
              <a:t> </a:t>
            </a:r>
            <a:r>
              <a:rPr lang="tr-TR" sz="2400" dirty="0">
                <a:latin typeface="Calibri "/>
              </a:rPr>
              <a:t>cümlelerimiz</a:t>
            </a:r>
            <a:r>
              <a:rPr lang="en-US" sz="2400" dirty="0">
                <a:latin typeface="Calibri "/>
              </a:rPr>
              <a:t> </a:t>
            </a:r>
            <a:r>
              <a:rPr lang="tr-TR" sz="2400" dirty="0">
                <a:latin typeface="Calibri "/>
              </a:rPr>
              <a:t>içinde</a:t>
            </a:r>
            <a:r>
              <a:rPr lang="en-US" sz="2400" dirty="0">
                <a:latin typeface="Calibri "/>
              </a:rPr>
              <a:t> </a:t>
            </a:r>
            <a:r>
              <a:rPr lang="tr-TR" sz="2400" dirty="0">
                <a:latin typeface="Calibri "/>
              </a:rPr>
              <a:t>belirli</a:t>
            </a:r>
            <a:r>
              <a:rPr lang="en-US" sz="2400" dirty="0">
                <a:latin typeface="Calibri "/>
              </a:rPr>
              <a:t> </a:t>
            </a:r>
            <a:r>
              <a:rPr lang="en-US" sz="2400" dirty="0" err="1">
                <a:latin typeface="Calibri "/>
              </a:rPr>
              <a:t>durumlara</a:t>
            </a:r>
            <a:r>
              <a:rPr lang="en-US" sz="2400" dirty="0">
                <a:latin typeface="Calibri "/>
              </a:rPr>
              <a:t> </a:t>
            </a:r>
            <a:r>
              <a:rPr lang="en-US" sz="2400" dirty="0" err="1">
                <a:latin typeface="Calibri "/>
              </a:rPr>
              <a:t>göre</a:t>
            </a:r>
            <a:r>
              <a:rPr lang="en-US" sz="2400" dirty="0">
                <a:latin typeface="Calibri "/>
              </a:rPr>
              <a:t> </a:t>
            </a:r>
            <a:r>
              <a:rPr lang="en-US" sz="2400" dirty="0" err="1">
                <a:latin typeface="Calibri "/>
              </a:rPr>
              <a:t>farklı</a:t>
            </a:r>
            <a:r>
              <a:rPr lang="en-US" sz="2400" dirty="0">
                <a:latin typeface="Calibri "/>
              </a:rPr>
              <a:t> </a:t>
            </a:r>
            <a:r>
              <a:rPr lang="en-US" sz="2400" dirty="0" err="1">
                <a:latin typeface="Calibri "/>
              </a:rPr>
              <a:t>işlemler</a:t>
            </a:r>
            <a:r>
              <a:rPr lang="tr-TR" sz="2400" dirty="0">
                <a:latin typeface="Calibri "/>
              </a:rPr>
              <a:t> </a:t>
            </a:r>
            <a:r>
              <a:rPr lang="en-US" sz="2400" dirty="0" err="1">
                <a:latin typeface="Calibri "/>
              </a:rPr>
              <a:t>yapmak</a:t>
            </a:r>
            <a:r>
              <a:rPr lang="en-US" sz="2400" dirty="0">
                <a:latin typeface="Calibri "/>
              </a:rPr>
              <a:t> </a:t>
            </a:r>
            <a:r>
              <a:rPr lang="en-US" sz="2400" dirty="0" err="1">
                <a:latin typeface="Calibri "/>
              </a:rPr>
              <a:t>istiyorsak</a:t>
            </a:r>
            <a:r>
              <a:rPr lang="en-US" sz="2400" dirty="0">
                <a:latin typeface="Calibri "/>
              </a:rPr>
              <a:t> Case-When </a:t>
            </a:r>
            <a:r>
              <a:rPr lang="en-US" sz="2400" dirty="0" err="1">
                <a:latin typeface="Calibri "/>
              </a:rPr>
              <a:t>yapısını</a:t>
            </a:r>
            <a:r>
              <a:rPr lang="en-US" sz="2400" dirty="0">
                <a:latin typeface="Calibri "/>
              </a:rPr>
              <a:t> </a:t>
            </a:r>
            <a:r>
              <a:rPr lang="en-US" sz="2400" dirty="0" err="1">
                <a:latin typeface="Calibri "/>
              </a:rPr>
              <a:t>kullanabiliriz</a:t>
            </a:r>
            <a:r>
              <a:rPr lang="en-US" sz="2400" dirty="0">
                <a:latin typeface="Calibri "/>
              </a:rPr>
              <a:t>. </a:t>
            </a:r>
            <a:r>
              <a:rPr lang="tr-TR" sz="2400" dirty="0">
                <a:latin typeface="Calibri "/>
              </a:rPr>
              <a:t> </a:t>
            </a:r>
            <a:r>
              <a:rPr lang="en-US" sz="2400" dirty="0" err="1">
                <a:latin typeface="Calibri "/>
              </a:rPr>
              <a:t>Personel</a:t>
            </a:r>
            <a:r>
              <a:rPr lang="en-US" sz="2400" dirty="0">
                <a:latin typeface="Calibri "/>
              </a:rPr>
              <a:t> </a:t>
            </a:r>
            <a:r>
              <a:rPr lang="en-US" sz="2400" dirty="0" err="1">
                <a:latin typeface="Calibri "/>
              </a:rPr>
              <a:t>tablosunda</a:t>
            </a:r>
            <a:r>
              <a:rPr lang="tr-TR" sz="2400" dirty="0">
                <a:latin typeface="Calibri "/>
              </a:rPr>
              <a:t> </a:t>
            </a:r>
            <a:r>
              <a:rPr lang="en-US" sz="2400" dirty="0" err="1">
                <a:latin typeface="Calibri "/>
              </a:rPr>
              <a:t>Eğer</a:t>
            </a:r>
            <a:r>
              <a:rPr lang="en-US" sz="2400" dirty="0">
                <a:latin typeface="Calibri "/>
              </a:rPr>
              <a:t> </a:t>
            </a:r>
            <a:r>
              <a:rPr lang="en-US" sz="2400" dirty="0" err="1">
                <a:latin typeface="Calibri "/>
              </a:rPr>
              <a:t>bolno</a:t>
            </a:r>
            <a:r>
              <a:rPr lang="en-US" sz="2400" dirty="0">
                <a:latin typeface="Calibri "/>
              </a:rPr>
              <a:t>=1 </a:t>
            </a:r>
            <a:r>
              <a:rPr lang="en-US" sz="2400" dirty="0" err="1">
                <a:latin typeface="Calibri "/>
              </a:rPr>
              <a:t>ise</a:t>
            </a:r>
            <a:r>
              <a:rPr lang="en-US" sz="2400" dirty="0">
                <a:latin typeface="Calibri "/>
              </a:rPr>
              <a:t> </a:t>
            </a:r>
            <a:r>
              <a:rPr lang="en-US" sz="2400" dirty="0" err="1">
                <a:latin typeface="Calibri "/>
              </a:rPr>
              <a:t>ekrana</a:t>
            </a:r>
            <a:r>
              <a:rPr lang="en-US" sz="2400" dirty="0">
                <a:latin typeface="Calibri "/>
              </a:rPr>
              <a:t> ‘</a:t>
            </a:r>
            <a:r>
              <a:rPr lang="en-US" sz="2400" dirty="0" err="1">
                <a:latin typeface="Calibri "/>
              </a:rPr>
              <a:t>elektrik</a:t>
            </a:r>
            <a:r>
              <a:rPr lang="en-US" sz="2400" dirty="0">
                <a:latin typeface="Calibri "/>
              </a:rPr>
              <a:t>’ 2 </a:t>
            </a:r>
            <a:r>
              <a:rPr lang="en-US" sz="2400" dirty="0" err="1">
                <a:latin typeface="Calibri "/>
              </a:rPr>
              <a:t>ise</a:t>
            </a:r>
            <a:r>
              <a:rPr lang="en-US" sz="2400" dirty="0">
                <a:latin typeface="Calibri "/>
              </a:rPr>
              <a:t> ‘</a:t>
            </a:r>
            <a:r>
              <a:rPr lang="en-US" sz="2400" dirty="0" err="1">
                <a:latin typeface="Calibri "/>
              </a:rPr>
              <a:t>bilişim</a:t>
            </a:r>
            <a:r>
              <a:rPr lang="en-US" sz="2400" dirty="0">
                <a:latin typeface="Calibri "/>
              </a:rPr>
              <a:t>’ </a:t>
            </a:r>
            <a:r>
              <a:rPr lang="en-US" sz="2400" dirty="0" err="1">
                <a:latin typeface="Calibri "/>
              </a:rPr>
              <a:t>diğer</a:t>
            </a:r>
            <a:r>
              <a:rPr lang="en-US" sz="2400" dirty="0">
                <a:latin typeface="Calibri "/>
              </a:rPr>
              <a:t> </a:t>
            </a:r>
            <a:r>
              <a:rPr lang="en-US" sz="2400" dirty="0" err="1">
                <a:latin typeface="Calibri "/>
              </a:rPr>
              <a:t>durumlarda</a:t>
            </a:r>
            <a:r>
              <a:rPr lang="en-US" sz="2400" dirty="0">
                <a:latin typeface="Calibri "/>
              </a:rPr>
              <a:t> ‘</a:t>
            </a:r>
            <a:r>
              <a:rPr lang="en-US" sz="2400" dirty="0" err="1">
                <a:latin typeface="Calibri "/>
              </a:rPr>
              <a:t>başka</a:t>
            </a:r>
            <a:r>
              <a:rPr lang="en-US" sz="2400" dirty="0">
                <a:latin typeface="Calibri "/>
              </a:rPr>
              <a:t> </a:t>
            </a:r>
            <a:r>
              <a:rPr lang="en-US" sz="2400" dirty="0" err="1">
                <a:latin typeface="Calibri "/>
              </a:rPr>
              <a:t>bölüm</a:t>
            </a:r>
            <a:r>
              <a:rPr lang="en-US" sz="2400" dirty="0">
                <a:latin typeface="Calibri "/>
              </a:rPr>
              <a:t>’</a:t>
            </a:r>
            <a:r>
              <a:rPr lang="tr-TR" sz="2400" dirty="0">
                <a:latin typeface="Calibri "/>
              </a:rPr>
              <a:t> </a:t>
            </a:r>
            <a:r>
              <a:rPr lang="en-US" sz="2400" dirty="0" err="1">
                <a:latin typeface="Calibri "/>
              </a:rPr>
              <a:t>yazacak</a:t>
            </a:r>
            <a:r>
              <a:rPr lang="tr-TR" sz="2400" dirty="0">
                <a:latin typeface="Calibri "/>
              </a:rPr>
              <a:t>.</a:t>
            </a:r>
          </a:p>
          <a:p>
            <a:pPr marL="0" indent="0">
              <a:spcBef>
                <a:spcPts val="0"/>
              </a:spcBef>
              <a:buNone/>
            </a:pPr>
            <a:r>
              <a:rPr lang="tr-TR" sz="1800" dirty="0">
                <a:solidFill>
                  <a:srgbClr val="008000"/>
                </a:solidFill>
                <a:latin typeface="Consolas" panose="020B0609020204030204" pitchFamily="49" charset="0"/>
              </a:rPr>
              <a:t>--SELECT sütunlar</a:t>
            </a:r>
            <a:endParaRPr lang="tr-TR" sz="1800" dirty="0">
              <a:solidFill>
                <a:srgbClr val="000000"/>
              </a:solidFill>
              <a:latin typeface="Consolas" panose="020B0609020204030204" pitchFamily="49" charset="0"/>
            </a:endParaRPr>
          </a:p>
          <a:p>
            <a:pPr marL="0" indent="0">
              <a:spcBef>
                <a:spcPts val="0"/>
              </a:spcBef>
              <a:buNone/>
            </a:pPr>
            <a:r>
              <a:rPr lang="en-US" sz="1800" dirty="0">
                <a:solidFill>
                  <a:srgbClr val="008000"/>
                </a:solidFill>
                <a:latin typeface="Consolas" panose="020B0609020204030204" pitchFamily="49" charset="0"/>
              </a:rPr>
              <a:t>--CASE  WHEN </a:t>
            </a:r>
            <a:r>
              <a:rPr lang="en-US" sz="1800" dirty="0" err="1">
                <a:solidFill>
                  <a:srgbClr val="008000"/>
                </a:solidFill>
                <a:latin typeface="Consolas" panose="020B0609020204030204" pitchFamily="49" charset="0"/>
              </a:rPr>
              <a:t>ogrno</a:t>
            </a:r>
            <a:r>
              <a:rPr lang="en-US" sz="1800" dirty="0">
                <a:solidFill>
                  <a:srgbClr val="008000"/>
                </a:solidFill>
                <a:latin typeface="Consolas" panose="020B0609020204030204" pitchFamily="49" charset="0"/>
              </a:rPr>
              <a:t>=12 THEN </a:t>
            </a:r>
            <a:r>
              <a:rPr lang="en-US" sz="1800" dirty="0" err="1">
                <a:solidFill>
                  <a:srgbClr val="008000"/>
                </a:solidFill>
                <a:latin typeface="Consolas" panose="020B0609020204030204" pitchFamily="49" charset="0"/>
              </a:rPr>
              <a:t>yapılacak</a:t>
            </a:r>
            <a:endParaRPr lang="en-US" sz="1800" dirty="0">
              <a:solidFill>
                <a:srgbClr val="000000"/>
              </a:solidFill>
              <a:latin typeface="Consolas" panose="020B0609020204030204" pitchFamily="49" charset="0"/>
            </a:endParaRPr>
          </a:p>
          <a:p>
            <a:pPr marL="541338" indent="0">
              <a:spcBef>
                <a:spcPts val="0"/>
              </a:spcBef>
              <a:buNone/>
            </a:pPr>
            <a:r>
              <a:rPr lang="tr-TR" sz="1800" dirty="0">
                <a:solidFill>
                  <a:srgbClr val="0000FF"/>
                </a:solidFill>
                <a:latin typeface="Consolas" panose="020B0609020204030204" pitchFamily="49" charset="0"/>
              </a:rPr>
              <a:t>USE</a:t>
            </a:r>
            <a:r>
              <a:rPr lang="tr-TR" sz="1800" dirty="0">
                <a:solidFill>
                  <a:srgbClr val="000000"/>
                </a:solidFill>
                <a:latin typeface="Consolas" panose="020B0609020204030204" pitchFamily="49" charset="0"/>
              </a:rPr>
              <a:t> ETRADE</a:t>
            </a:r>
          </a:p>
          <a:p>
            <a:pPr marL="541338" indent="0">
              <a:spcBef>
                <a:spcPts val="0"/>
              </a:spcBef>
              <a:buNone/>
            </a:pPr>
            <a:r>
              <a:rPr lang="tr-TR" sz="1800" dirty="0">
                <a:solidFill>
                  <a:srgbClr val="0000FF"/>
                </a:solidFill>
                <a:latin typeface="Consolas" panose="020B0609020204030204" pitchFamily="49" charset="0"/>
              </a:rPr>
              <a:t>GO</a:t>
            </a:r>
            <a:endParaRPr lang="tr-TR" sz="1800" dirty="0">
              <a:solidFill>
                <a:srgbClr val="000000"/>
              </a:solidFill>
              <a:latin typeface="Consolas" panose="020B0609020204030204" pitchFamily="49" charset="0"/>
            </a:endParaRPr>
          </a:p>
          <a:p>
            <a:pPr marL="541338" indent="0">
              <a:spcBef>
                <a:spcPts val="0"/>
              </a:spcBef>
              <a:buNone/>
            </a:pPr>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CUSTOMERNAME</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pPr marL="541338" indent="0">
              <a:spcBef>
                <a:spcPts val="0"/>
              </a:spcBef>
              <a:buNone/>
            </a:pPr>
            <a:r>
              <a:rPr lang="tr-TR" sz="1800" dirty="0">
                <a:solidFill>
                  <a:srgbClr val="0000FF"/>
                </a:solidFill>
                <a:latin typeface="Consolas" panose="020B0609020204030204" pitchFamily="49" charset="0"/>
              </a:rPr>
              <a:t>CASE</a:t>
            </a:r>
            <a:r>
              <a:rPr lang="tr-TR" sz="1800" dirty="0">
                <a:solidFill>
                  <a:srgbClr val="000000"/>
                </a:solidFill>
                <a:latin typeface="Consolas" panose="020B0609020204030204" pitchFamily="49" charset="0"/>
              </a:rPr>
              <a:t> </a:t>
            </a:r>
          </a:p>
          <a:p>
            <a:pPr marL="541338" indent="0">
              <a:spcBef>
                <a:spcPts val="0"/>
              </a:spcBef>
              <a:buNone/>
            </a:pP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CITY</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'ANKARA'</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'BAŞKENT'</a:t>
            </a:r>
            <a:endParaRPr lang="en-US" sz="1800" dirty="0">
              <a:solidFill>
                <a:srgbClr val="000000"/>
              </a:solidFill>
              <a:latin typeface="Consolas" panose="020B0609020204030204" pitchFamily="49" charset="0"/>
            </a:endParaRPr>
          </a:p>
          <a:p>
            <a:pPr marL="541338" indent="0">
              <a:spcBef>
                <a:spcPts val="0"/>
              </a:spcBef>
              <a:buNone/>
            </a:pPr>
            <a:r>
              <a:rPr lang="tr-TR" sz="1800" dirty="0">
                <a:solidFill>
                  <a:srgbClr val="0000FF"/>
                </a:solidFill>
                <a:latin typeface="Consolas" panose="020B0609020204030204" pitchFamily="49" charset="0"/>
              </a:rPr>
              <a:t>END</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[ŞEHİR]</a:t>
            </a:r>
          </a:p>
          <a:p>
            <a:pPr marL="541338" indent="0">
              <a:spcBef>
                <a:spcPts val="0"/>
              </a:spcBef>
              <a:buNone/>
            </a:pP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a:t>
            </a:r>
          </a:p>
          <a:p>
            <a:pPr marL="541338" indent="0">
              <a:spcBef>
                <a:spcPts val="0"/>
              </a:spcBef>
              <a:buNone/>
            </a:pPr>
            <a:r>
              <a:rPr lang="tr-TR" sz="1800" dirty="0">
                <a:solidFill>
                  <a:srgbClr val="0000FF"/>
                </a:solidFill>
                <a:latin typeface="Consolas" panose="020B0609020204030204" pitchFamily="49" charset="0"/>
              </a:rPr>
              <a:t>SELECT</a:t>
            </a:r>
            <a:r>
              <a:rPr lang="tr-TR" sz="1800" dirty="0">
                <a:solidFill>
                  <a:srgbClr val="000000"/>
                </a:solidFill>
                <a:latin typeface="Consolas" panose="020B0609020204030204" pitchFamily="49" charset="0"/>
              </a:rPr>
              <a:t> </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 </a:t>
            </a:r>
          </a:p>
          <a:p>
            <a:pPr marL="541338" indent="0">
              <a:spcBef>
                <a:spcPts val="0"/>
              </a:spcBef>
              <a:buNone/>
            </a:pPr>
            <a:r>
              <a:rPr lang="tr-TR" sz="1800" dirty="0">
                <a:solidFill>
                  <a:srgbClr val="0000FF"/>
                </a:solidFill>
                <a:latin typeface="Consolas" panose="020B0609020204030204" pitchFamily="49" charset="0"/>
              </a:rPr>
              <a:t>CASE</a:t>
            </a:r>
            <a:r>
              <a:rPr lang="tr-TR" sz="1800" dirty="0">
                <a:solidFill>
                  <a:srgbClr val="000000"/>
                </a:solidFill>
                <a:latin typeface="Consolas" panose="020B0609020204030204" pitchFamily="49" charset="0"/>
              </a:rPr>
              <a:t> </a:t>
            </a:r>
          </a:p>
          <a:p>
            <a:pPr marL="541338" indent="0">
              <a:spcBef>
                <a:spcPts val="0"/>
              </a:spcBef>
              <a:buNone/>
            </a:pP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GENDER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'ERKEK'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'E'</a:t>
            </a:r>
            <a:endParaRPr lang="en-US" sz="1800" dirty="0">
              <a:solidFill>
                <a:srgbClr val="000000"/>
              </a:solidFill>
              <a:latin typeface="Consolas" panose="020B0609020204030204" pitchFamily="49" charset="0"/>
            </a:endParaRPr>
          </a:p>
          <a:p>
            <a:pPr marL="541338" indent="0">
              <a:spcBef>
                <a:spcPts val="0"/>
              </a:spcBef>
              <a:buNone/>
            </a:pPr>
            <a:r>
              <a:rPr lang="en-US" sz="1800" dirty="0">
                <a:solidFill>
                  <a:srgbClr val="0000FF"/>
                </a:solidFill>
                <a:latin typeface="Consolas" panose="020B0609020204030204" pitchFamily="49" charset="0"/>
              </a:rPr>
              <a:t>WHEN</a:t>
            </a:r>
            <a:r>
              <a:rPr lang="en-US" sz="1800" dirty="0">
                <a:solidFill>
                  <a:srgbClr val="000000"/>
                </a:solidFill>
                <a:latin typeface="Consolas" panose="020B0609020204030204" pitchFamily="49" charset="0"/>
              </a:rPr>
              <a:t> GENDER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'KADIN'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THEN</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'K'</a:t>
            </a:r>
            <a:endParaRPr lang="en-US" sz="1800" dirty="0">
              <a:solidFill>
                <a:srgbClr val="000000"/>
              </a:solidFill>
              <a:latin typeface="Consolas" panose="020B0609020204030204" pitchFamily="49" charset="0"/>
            </a:endParaRPr>
          </a:p>
          <a:p>
            <a:pPr marL="541338" indent="0">
              <a:spcBef>
                <a:spcPts val="0"/>
              </a:spcBef>
              <a:buNone/>
            </a:pPr>
            <a:r>
              <a:rPr lang="tr-TR" sz="1800" dirty="0">
                <a:solidFill>
                  <a:srgbClr val="0000FF"/>
                </a:solidFill>
                <a:latin typeface="Consolas" panose="020B0609020204030204" pitchFamily="49" charset="0"/>
              </a:rPr>
              <a:t>END</a:t>
            </a:r>
            <a:r>
              <a:rPr lang="tr-TR" sz="1800" dirty="0">
                <a:solidFill>
                  <a:srgbClr val="000000"/>
                </a:solidFill>
                <a:latin typeface="Consolas" panose="020B0609020204030204" pitchFamily="49" charset="0"/>
              </a:rPr>
              <a:t> </a:t>
            </a:r>
            <a:r>
              <a:rPr lang="tr-TR" sz="1800" dirty="0">
                <a:solidFill>
                  <a:srgbClr val="0000FF"/>
                </a:solidFill>
                <a:latin typeface="Consolas" panose="020B0609020204030204" pitchFamily="49" charset="0"/>
              </a:rPr>
              <a:t>AS</a:t>
            </a:r>
            <a:r>
              <a:rPr lang="tr-TR" sz="1800" dirty="0">
                <a:solidFill>
                  <a:srgbClr val="000000"/>
                </a:solidFill>
                <a:latin typeface="Consolas" panose="020B0609020204030204" pitchFamily="49" charset="0"/>
              </a:rPr>
              <a:t> [CİNSİYET]</a:t>
            </a:r>
          </a:p>
          <a:p>
            <a:pPr marL="541338" indent="0">
              <a:spcBef>
                <a:spcPts val="0"/>
              </a:spcBef>
              <a:buNone/>
            </a:pPr>
            <a:r>
              <a:rPr lang="tr-TR" sz="1800" dirty="0">
                <a:solidFill>
                  <a:srgbClr val="0000FF"/>
                </a:solidFill>
                <a:latin typeface="Consolas" panose="020B0609020204030204" pitchFamily="49" charset="0"/>
              </a:rPr>
              <a:t>FROM</a:t>
            </a:r>
            <a:r>
              <a:rPr lang="tr-TR" sz="1800" dirty="0">
                <a:solidFill>
                  <a:srgbClr val="000000"/>
                </a:solidFill>
                <a:latin typeface="Consolas" panose="020B0609020204030204" pitchFamily="49" charset="0"/>
              </a:rPr>
              <a:t> CUSTOMER</a:t>
            </a: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40831942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fontScale="92500" lnSpcReduction="10000"/>
          </a:bodyPr>
          <a:lstStyle/>
          <a:p>
            <a:pPr algn="just">
              <a:lnSpc>
                <a:spcPct val="120000"/>
              </a:lnSpc>
            </a:pPr>
            <a:r>
              <a:rPr lang="en-US" sz="2400" dirty="0">
                <a:latin typeface="Calibri "/>
              </a:rPr>
              <a:t>SELECT_CASE_THEN: </a:t>
            </a:r>
            <a:r>
              <a:rPr lang="tr-TR" sz="2400" dirty="0" err="1">
                <a:latin typeface="Calibri "/>
              </a:rPr>
              <a:t>Sql</a:t>
            </a:r>
            <a:r>
              <a:rPr lang="en-US" sz="2400" dirty="0">
                <a:latin typeface="Calibri "/>
              </a:rPr>
              <a:t> </a:t>
            </a:r>
            <a:r>
              <a:rPr lang="tr-TR" sz="2400" dirty="0">
                <a:latin typeface="Calibri "/>
              </a:rPr>
              <a:t>cümlelerimiz</a:t>
            </a:r>
            <a:r>
              <a:rPr lang="en-US" sz="2400" dirty="0">
                <a:latin typeface="Calibri "/>
              </a:rPr>
              <a:t> </a:t>
            </a:r>
            <a:r>
              <a:rPr lang="tr-TR" sz="2400" dirty="0">
                <a:latin typeface="Calibri "/>
              </a:rPr>
              <a:t>içinde</a:t>
            </a:r>
            <a:r>
              <a:rPr lang="en-US" sz="2400" dirty="0">
                <a:latin typeface="Calibri "/>
              </a:rPr>
              <a:t> </a:t>
            </a:r>
            <a:r>
              <a:rPr lang="tr-TR" sz="2400" dirty="0">
                <a:latin typeface="Calibri "/>
              </a:rPr>
              <a:t>belirli</a:t>
            </a:r>
            <a:r>
              <a:rPr lang="en-US" sz="2400" dirty="0">
                <a:latin typeface="Calibri "/>
              </a:rPr>
              <a:t> </a:t>
            </a:r>
            <a:r>
              <a:rPr lang="en-US" sz="2400" dirty="0" err="1">
                <a:latin typeface="Calibri "/>
              </a:rPr>
              <a:t>durumlara</a:t>
            </a:r>
            <a:r>
              <a:rPr lang="en-US" sz="2400" dirty="0">
                <a:latin typeface="Calibri "/>
              </a:rPr>
              <a:t> </a:t>
            </a:r>
            <a:r>
              <a:rPr lang="en-US" sz="2400" dirty="0" err="1">
                <a:latin typeface="Calibri "/>
              </a:rPr>
              <a:t>göre</a:t>
            </a:r>
            <a:r>
              <a:rPr lang="en-US" sz="2400" dirty="0">
                <a:latin typeface="Calibri "/>
              </a:rPr>
              <a:t> </a:t>
            </a:r>
            <a:r>
              <a:rPr lang="en-US" sz="2400" dirty="0" err="1">
                <a:latin typeface="Calibri "/>
              </a:rPr>
              <a:t>farklı</a:t>
            </a:r>
            <a:r>
              <a:rPr lang="en-US" sz="2400" dirty="0">
                <a:latin typeface="Calibri "/>
              </a:rPr>
              <a:t> </a:t>
            </a:r>
            <a:r>
              <a:rPr lang="en-US" sz="2400" dirty="0" err="1">
                <a:latin typeface="Calibri "/>
              </a:rPr>
              <a:t>işlemler</a:t>
            </a:r>
            <a:r>
              <a:rPr lang="tr-TR" sz="2400" dirty="0">
                <a:latin typeface="Calibri "/>
              </a:rPr>
              <a:t> </a:t>
            </a:r>
            <a:r>
              <a:rPr lang="en-US" sz="2400" dirty="0" err="1">
                <a:latin typeface="Calibri "/>
              </a:rPr>
              <a:t>yapmak</a:t>
            </a:r>
            <a:r>
              <a:rPr lang="en-US" sz="2400" dirty="0">
                <a:latin typeface="Calibri "/>
              </a:rPr>
              <a:t> </a:t>
            </a:r>
            <a:r>
              <a:rPr lang="en-US" sz="2400" dirty="0" err="1">
                <a:latin typeface="Calibri "/>
              </a:rPr>
              <a:t>istiyorsak</a:t>
            </a:r>
            <a:r>
              <a:rPr lang="en-US" sz="2400" dirty="0">
                <a:latin typeface="Calibri "/>
              </a:rPr>
              <a:t> Case-When </a:t>
            </a:r>
            <a:r>
              <a:rPr lang="en-US" sz="2400" dirty="0" err="1">
                <a:latin typeface="Calibri "/>
              </a:rPr>
              <a:t>yapısını</a:t>
            </a:r>
            <a:r>
              <a:rPr lang="en-US" sz="2400" dirty="0">
                <a:latin typeface="Calibri "/>
              </a:rPr>
              <a:t> </a:t>
            </a:r>
            <a:r>
              <a:rPr lang="en-US" sz="2400" dirty="0" err="1">
                <a:latin typeface="Calibri "/>
              </a:rPr>
              <a:t>kullanabiliriz</a:t>
            </a:r>
            <a:r>
              <a:rPr lang="en-US" sz="2400" dirty="0">
                <a:latin typeface="Calibri "/>
              </a:rPr>
              <a:t>. </a:t>
            </a:r>
            <a:r>
              <a:rPr lang="tr-TR" sz="2400" dirty="0">
                <a:latin typeface="Calibri "/>
              </a:rPr>
              <a:t> </a:t>
            </a:r>
            <a:r>
              <a:rPr lang="en-US" sz="2400" dirty="0" err="1">
                <a:latin typeface="Calibri "/>
              </a:rPr>
              <a:t>Personel</a:t>
            </a:r>
            <a:r>
              <a:rPr lang="en-US" sz="2400" dirty="0">
                <a:latin typeface="Calibri "/>
              </a:rPr>
              <a:t> </a:t>
            </a:r>
            <a:r>
              <a:rPr lang="en-US" sz="2400" dirty="0" err="1">
                <a:latin typeface="Calibri "/>
              </a:rPr>
              <a:t>tablosunda</a:t>
            </a:r>
            <a:r>
              <a:rPr lang="tr-TR" sz="2400" dirty="0">
                <a:latin typeface="Calibri "/>
              </a:rPr>
              <a:t> </a:t>
            </a:r>
            <a:r>
              <a:rPr lang="en-US" sz="2400" dirty="0" err="1">
                <a:latin typeface="Calibri "/>
              </a:rPr>
              <a:t>Eğer</a:t>
            </a:r>
            <a:r>
              <a:rPr lang="en-US" sz="2400" dirty="0">
                <a:latin typeface="Calibri "/>
              </a:rPr>
              <a:t> </a:t>
            </a:r>
            <a:r>
              <a:rPr lang="en-US" sz="2400" dirty="0" err="1">
                <a:latin typeface="Calibri "/>
              </a:rPr>
              <a:t>bolno</a:t>
            </a:r>
            <a:r>
              <a:rPr lang="en-US" sz="2400" dirty="0">
                <a:latin typeface="Calibri "/>
              </a:rPr>
              <a:t>=1 </a:t>
            </a:r>
            <a:r>
              <a:rPr lang="en-US" sz="2400" dirty="0" err="1">
                <a:latin typeface="Calibri "/>
              </a:rPr>
              <a:t>ise</a:t>
            </a:r>
            <a:r>
              <a:rPr lang="en-US" sz="2400" dirty="0">
                <a:latin typeface="Calibri "/>
              </a:rPr>
              <a:t> </a:t>
            </a:r>
            <a:r>
              <a:rPr lang="en-US" sz="2400" dirty="0" err="1">
                <a:latin typeface="Calibri "/>
              </a:rPr>
              <a:t>ekrana</a:t>
            </a:r>
            <a:r>
              <a:rPr lang="en-US" sz="2400" dirty="0">
                <a:latin typeface="Calibri "/>
              </a:rPr>
              <a:t> ‘</a:t>
            </a:r>
            <a:r>
              <a:rPr lang="en-US" sz="2400" dirty="0" err="1">
                <a:latin typeface="Calibri "/>
              </a:rPr>
              <a:t>elektrik</a:t>
            </a:r>
            <a:r>
              <a:rPr lang="en-US" sz="2400" dirty="0">
                <a:latin typeface="Calibri "/>
              </a:rPr>
              <a:t>’ 2 </a:t>
            </a:r>
            <a:r>
              <a:rPr lang="en-US" sz="2400" dirty="0" err="1">
                <a:latin typeface="Calibri "/>
              </a:rPr>
              <a:t>ise</a:t>
            </a:r>
            <a:r>
              <a:rPr lang="en-US" sz="2400" dirty="0">
                <a:latin typeface="Calibri "/>
              </a:rPr>
              <a:t> ‘</a:t>
            </a:r>
            <a:r>
              <a:rPr lang="en-US" sz="2400" dirty="0" err="1">
                <a:latin typeface="Calibri "/>
              </a:rPr>
              <a:t>bilişim</a:t>
            </a:r>
            <a:r>
              <a:rPr lang="en-US" sz="2400" dirty="0">
                <a:latin typeface="Calibri "/>
              </a:rPr>
              <a:t>’ </a:t>
            </a:r>
            <a:r>
              <a:rPr lang="en-US" sz="2400" dirty="0" err="1">
                <a:latin typeface="Calibri "/>
              </a:rPr>
              <a:t>diğer</a:t>
            </a:r>
            <a:r>
              <a:rPr lang="en-US" sz="2400" dirty="0">
                <a:latin typeface="Calibri "/>
              </a:rPr>
              <a:t> </a:t>
            </a:r>
            <a:r>
              <a:rPr lang="en-US" sz="2400" dirty="0" err="1">
                <a:latin typeface="Calibri "/>
              </a:rPr>
              <a:t>durumlarda</a:t>
            </a:r>
            <a:r>
              <a:rPr lang="en-US" sz="2400" dirty="0">
                <a:latin typeface="Calibri "/>
              </a:rPr>
              <a:t> ‘</a:t>
            </a:r>
            <a:r>
              <a:rPr lang="en-US" sz="2400" dirty="0" err="1">
                <a:latin typeface="Calibri "/>
              </a:rPr>
              <a:t>başka</a:t>
            </a:r>
            <a:r>
              <a:rPr lang="en-US" sz="2400" dirty="0">
                <a:latin typeface="Calibri "/>
              </a:rPr>
              <a:t> </a:t>
            </a:r>
            <a:r>
              <a:rPr lang="en-US" sz="2400" dirty="0" err="1">
                <a:latin typeface="Calibri "/>
              </a:rPr>
              <a:t>bölüm</a:t>
            </a:r>
            <a:r>
              <a:rPr lang="en-US" sz="2400" dirty="0">
                <a:latin typeface="Calibri "/>
              </a:rPr>
              <a:t>’</a:t>
            </a:r>
            <a:r>
              <a:rPr lang="tr-TR" sz="2400" dirty="0">
                <a:latin typeface="Calibri "/>
              </a:rPr>
              <a:t> </a:t>
            </a:r>
            <a:r>
              <a:rPr lang="en-US" sz="2400" dirty="0" err="1">
                <a:latin typeface="Calibri "/>
              </a:rPr>
              <a:t>yazacak</a:t>
            </a:r>
            <a:r>
              <a:rPr lang="en-US" sz="2400" dirty="0">
                <a:latin typeface="Calibri "/>
              </a:rPr>
              <a:t> Select-case </a:t>
            </a:r>
            <a:r>
              <a:rPr lang="en-US" sz="2400" dirty="0" err="1">
                <a:latin typeface="Calibri "/>
              </a:rPr>
              <a:t>satırları</a:t>
            </a:r>
            <a:r>
              <a:rPr lang="tr-TR" sz="2400" dirty="0">
                <a:latin typeface="Calibri "/>
              </a:rPr>
              <a:t>;</a:t>
            </a:r>
          </a:p>
          <a:p>
            <a:pPr marL="0" indent="0">
              <a:buNone/>
            </a:pPr>
            <a:r>
              <a:rPr lang="tr-TR" sz="2400" dirty="0">
                <a:solidFill>
                  <a:srgbClr val="0000FF"/>
                </a:solidFill>
                <a:latin typeface="Consolas" panose="020B0609020204030204" pitchFamily="49" charset="0"/>
              </a:rPr>
              <a:t>USE </a:t>
            </a:r>
            <a:r>
              <a:rPr lang="tr-TR" sz="2400" dirty="0">
                <a:solidFill>
                  <a:srgbClr val="000000"/>
                </a:solidFill>
                <a:latin typeface="Consolas" panose="020B0609020204030204" pitchFamily="49" charset="0"/>
              </a:rPr>
              <a:t>pers</a:t>
            </a:r>
          </a:p>
          <a:p>
            <a:pPr marL="0" indent="0">
              <a:buNone/>
            </a:pPr>
            <a:r>
              <a:rPr lang="tr-TR" sz="2400" dirty="0">
                <a:solidFill>
                  <a:srgbClr val="0000FF"/>
                </a:solidFill>
                <a:latin typeface="Consolas" panose="020B0609020204030204" pitchFamily="49" charset="0"/>
              </a:rPr>
              <a:t>SELECT </a:t>
            </a:r>
            <a:r>
              <a:rPr lang="tr-TR" sz="2400" dirty="0" err="1">
                <a:solidFill>
                  <a:srgbClr val="000000"/>
                </a:solidFill>
                <a:latin typeface="Consolas" panose="020B0609020204030204" pitchFamily="49" charset="0"/>
              </a:rPr>
              <a:t>ad</a:t>
            </a:r>
            <a:r>
              <a:rPr lang="tr-TR" sz="2400" dirty="0" err="1">
                <a:solidFill>
                  <a:srgbClr val="808080"/>
                </a:solidFill>
                <a:latin typeface="Consolas" panose="020B0609020204030204" pitchFamily="49" charset="0"/>
              </a:rPr>
              <a:t>,</a:t>
            </a:r>
            <a:r>
              <a:rPr lang="tr-TR" sz="2400" dirty="0" err="1">
                <a:solidFill>
                  <a:srgbClr val="000000"/>
                </a:solidFill>
                <a:latin typeface="Consolas" panose="020B0609020204030204" pitchFamily="49" charset="0"/>
              </a:rPr>
              <a:t>soyad</a:t>
            </a:r>
            <a:r>
              <a:rPr lang="tr-TR" sz="2400" dirty="0">
                <a:solidFill>
                  <a:srgbClr val="808080"/>
                </a:solidFill>
                <a:latin typeface="Consolas" panose="020B0609020204030204" pitchFamily="49" charset="0"/>
              </a:rPr>
              <a:t>, </a:t>
            </a:r>
          </a:p>
          <a:p>
            <a:pPr marL="0" indent="0">
              <a:buNone/>
            </a:pPr>
            <a:r>
              <a:rPr lang="tr-TR" sz="2400" dirty="0">
                <a:solidFill>
                  <a:srgbClr val="0000FF"/>
                </a:solidFill>
                <a:latin typeface="Consolas" panose="020B0609020204030204" pitchFamily="49" charset="0"/>
              </a:rPr>
              <a:t>CASE</a:t>
            </a:r>
          </a:p>
          <a:p>
            <a:pPr marL="0" indent="0">
              <a:buNone/>
            </a:pPr>
            <a:r>
              <a:rPr lang="tr-TR" sz="2400" dirty="0">
                <a:solidFill>
                  <a:srgbClr val="0000FF"/>
                </a:solidFill>
                <a:latin typeface="Consolas" panose="020B0609020204030204" pitchFamily="49" charset="0"/>
              </a:rPr>
              <a:t>WHEN </a:t>
            </a:r>
            <a:r>
              <a:rPr lang="tr-TR" sz="2400" dirty="0" err="1">
                <a:solidFill>
                  <a:srgbClr val="000000"/>
                </a:solidFill>
                <a:latin typeface="Consolas" panose="020B0609020204030204" pitchFamily="49" charset="0"/>
              </a:rPr>
              <a:t>bolno</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 </a:t>
            </a:r>
            <a:r>
              <a:rPr lang="tr-TR" sz="2400" dirty="0">
                <a:solidFill>
                  <a:srgbClr val="000000"/>
                </a:solidFill>
                <a:latin typeface="Consolas" panose="020B0609020204030204" pitchFamily="49" charset="0"/>
              </a:rPr>
              <a:t>1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'elektrik' </a:t>
            </a:r>
          </a:p>
          <a:p>
            <a:pPr marL="0" indent="0">
              <a:buNone/>
            </a:pPr>
            <a:r>
              <a:rPr lang="tr-TR" sz="2400" dirty="0">
                <a:solidFill>
                  <a:srgbClr val="0000FF"/>
                </a:solidFill>
                <a:latin typeface="Consolas" panose="020B0609020204030204" pitchFamily="49" charset="0"/>
              </a:rPr>
              <a:t>WHEN </a:t>
            </a:r>
            <a:r>
              <a:rPr lang="tr-TR" sz="2400" dirty="0" err="1">
                <a:solidFill>
                  <a:srgbClr val="000000"/>
                </a:solidFill>
                <a:latin typeface="Consolas" panose="020B0609020204030204" pitchFamily="49" charset="0"/>
              </a:rPr>
              <a:t>bolno</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2 </a:t>
            </a:r>
          </a:p>
          <a:p>
            <a:pPr marL="0" indent="0">
              <a:buNone/>
            </a:pP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bilisim</a:t>
            </a:r>
            <a:r>
              <a:rPr lang="tr-TR" sz="2400" dirty="0">
                <a:solidFill>
                  <a:srgbClr val="FF0000"/>
                </a:solidFill>
                <a:latin typeface="Consolas" panose="020B0609020204030204" pitchFamily="49" charset="0"/>
              </a:rPr>
              <a:t>' </a:t>
            </a:r>
          </a:p>
          <a:p>
            <a:pPr marL="0" indent="0">
              <a:buNone/>
            </a:pPr>
            <a:r>
              <a:rPr lang="tr-TR" sz="2400" dirty="0">
                <a:solidFill>
                  <a:srgbClr val="0000FF"/>
                </a:solidFill>
                <a:latin typeface="Consolas" panose="020B0609020204030204" pitchFamily="49" charset="0"/>
              </a:rPr>
              <a:t>ELSE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baska</a:t>
            </a:r>
            <a:r>
              <a:rPr lang="tr-TR" sz="2400" dirty="0">
                <a:solidFill>
                  <a:srgbClr val="FF0000"/>
                </a:solidFill>
                <a:latin typeface="Consolas" panose="020B0609020204030204" pitchFamily="49" charset="0"/>
              </a:rPr>
              <a:t> bölüm'</a:t>
            </a:r>
          </a:p>
          <a:p>
            <a:pPr marL="0" indent="0">
              <a:buNone/>
            </a:pPr>
            <a:r>
              <a:rPr lang="tr-TR" sz="2400" dirty="0">
                <a:solidFill>
                  <a:srgbClr val="0000FF"/>
                </a:solidFill>
                <a:latin typeface="Consolas" panose="020B0609020204030204" pitchFamily="49" charset="0"/>
              </a:rPr>
              <a:t>END AS </a:t>
            </a:r>
            <a:r>
              <a:rPr lang="tr-TR" sz="2400" dirty="0" err="1">
                <a:solidFill>
                  <a:srgbClr val="000000"/>
                </a:solidFill>
                <a:latin typeface="Consolas" panose="020B0609020204030204" pitchFamily="49" charset="0"/>
              </a:rPr>
              <a:t>BolumDurumu</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From</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PersTablosu</a:t>
            </a:r>
            <a:r>
              <a:rPr lang="tr-TR" sz="2400" dirty="0"/>
              <a:t> </a:t>
            </a:r>
            <a:br>
              <a:rPr lang="tr-TR" sz="2400" dirty="0"/>
            </a:br>
            <a:endParaRPr lang="tr-TR" sz="2400" dirty="0">
              <a:latin typeface="Calibri "/>
            </a:endParaRP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198226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430149"/>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684252" y="1333663"/>
            <a:ext cx="11028778" cy="5061858"/>
          </a:xfrm>
        </p:spPr>
        <p:txBody>
          <a:bodyPr numCol="2">
            <a:normAutofit fontScale="92500" lnSpcReduction="20000"/>
          </a:bodyPr>
          <a:lstStyle/>
          <a:p>
            <a:pPr marL="0" indent="0">
              <a:buNone/>
            </a:pPr>
            <a:r>
              <a:rPr lang="tr-TR" sz="2400" dirty="0">
                <a:solidFill>
                  <a:srgbClr val="0000FF"/>
                </a:solidFill>
                <a:latin typeface="Consolas" panose="020B0609020204030204" pitchFamily="49" charset="0"/>
              </a:rPr>
              <a:t>USE</a:t>
            </a:r>
            <a:r>
              <a:rPr lang="tr-TR" sz="2400" dirty="0">
                <a:solidFill>
                  <a:srgbClr val="000000"/>
                </a:solidFill>
                <a:latin typeface="Consolas" panose="020B0609020204030204" pitchFamily="49" charset="0"/>
              </a:rPr>
              <a:t> ETRADE</a:t>
            </a:r>
          </a:p>
          <a:p>
            <a:pPr marL="0" indent="0">
              <a:buNone/>
            </a:pPr>
            <a:r>
              <a:rPr lang="tr-TR" sz="2400" dirty="0">
                <a:solidFill>
                  <a:srgbClr val="0000FF"/>
                </a:solidFill>
                <a:latin typeface="Consolas" panose="020B0609020204030204" pitchFamily="49" charset="0"/>
              </a:rPr>
              <a:t>GO</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SELECT</a:t>
            </a:r>
            <a:r>
              <a:rPr lang="tr-TR" sz="2400" dirty="0">
                <a:solidFill>
                  <a:srgbClr val="000000"/>
                </a:solidFill>
                <a:latin typeface="Consolas" panose="020B0609020204030204" pitchFamily="49" charset="0"/>
              </a:rPr>
              <a:t> CUSTOMERNAME</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p>
          <a:p>
            <a:pPr marL="0" indent="0">
              <a:buNone/>
            </a:pPr>
            <a:r>
              <a:rPr lang="tr-TR" sz="2400" dirty="0">
                <a:solidFill>
                  <a:srgbClr val="0000FF"/>
                </a:solidFill>
                <a:latin typeface="Consolas" panose="020B0609020204030204" pitchFamily="49" charset="0"/>
              </a:rPr>
              <a:t>CASE</a:t>
            </a:r>
            <a:r>
              <a:rPr lang="tr-TR"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CITY</a:t>
            </a:r>
            <a:r>
              <a:rPr lang="en-US" sz="2400" dirty="0">
                <a:solidFill>
                  <a:srgbClr val="808080"/>
                </a:solidFill>
                <a:latin typeface="Consolas" panose="020B0609020204030204" pitchFamily="49" charset="0"/>
              </a:rPr>
              <a:t>=</a:t>
            </a:r>
            <a:r>
              <a:rPr lang="en-US" sz="2400" dirty="0">
                <a:solidFill>
                  <a:srgbClr val="FF0000"/>
                </a:solidFill>
                <a:latin typeface="Consolas" panose="020B0609020204030204" pitchFamily="49" charset="0"/>
              </a:rPr>
              <a:t>'ANKARA'</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'BAŞKENT'</a:t>
            </a:r>
            <a:endParaRPr lang="en-US"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END</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a:t>
            </a:r>
            <a:r>
              <a:rPr lang="tr-TR" sz="2400" dirty="0">
                <a:solidFill>
                  <a:srgbClr val="000000"/>
                </a:solidFill>
                <a:latin typeface="Consolas" panose="020B0609020204030204" pitchFamily="49" charset="0"/>
              </a:rPr>
              <a:t> [ŞEHİR]</a:t>
            </a:r>
          </a:p>
          <a:p>
            <a:pPr marL="0" indent="0">
              <a:buNone/>
            </a:pPr>
            <a:r>
              <a:rPr lang="tr-TR" sz="2400" dirty="0">
                <a:solidFill>
                  <a:srgbClr val="0000FF"/>
                </a:solidFill>
                <a:latin typeface="Consolas" panose="020B0609020204030204" pitchFamily="49" charset="0"/>
              </a:rPr>
              <a:t>FROM</a:t>
            </a:r>
            <a:r>
              <a:rPr lang="tr-TR" sz="2400" dirty="0">
                <a:solidFill>
                  <a:srgbClr val="000000"/>
                </a:solidFill>
                <a:latin typeface="Consolas" panose="020B0609020204030204" pitchFamily="49" charset="0"/>
              </a:rPr>
              <a:t> CUSTOMER</a:t>
            </a:r>
          </a:p>
          <a:p>
            <a:pPr marL="0" indent="0">
              <a:buNone/>
            </a:pPr>
            <a:r>
              <a:rPr lang="tr-TR" sz="2400" dirty="0">
                <a:solidFill>
                  <a:srgbClr val="0000FF"/>
                </a:solidFill>
                <a:latin typeface="Consolas" panose="020B0609020204030204" pitchFamily="49" charset="0"/>
              </a:rPr>
              <a:t>SELECT</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p>
          <a:p>
            <a:pPr marL="0" indent="0">
              <a:buNone/>
            </a:pPr>
            <a:r>
              <a:rPr lang="tr-TR" sz="2400" dirty="0">
                <a:solidFill>
                  <a:srgbClr val="0000FF"/>
                </a:solidFill>
                <a:latin typeface="Consolas" panose="020B0609020204030204" pitchFamily="49" charset="0"/>
              </a:rPr>
              <a:t>CASE</a:t>
            </a:r>
            <a:r>
              <a:rPr lang="tr-TR" sz="2400" dirty="0">
                <a:solidFill>
                  <a:srgbClr val="000000"/>
                </a:solidFill>
                <a:latin typeface="Consolas" panose="020B0609020204030204" pitchFamily="49" charset="0"/>
              </a:rPr>
              <a:t> </a:t>
            </a: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GENDER</a:t>
            </a:r>
            <a:r>
              <a:rPr lang="en-US" sz="2400" dirty="0">
                <a:solidFill>
                  <a:srgbClr val="808080"/>
                </a:solidFill>
                <a:latin typeface="Consolas" panose="020B0609020204030204" pitchFamily="49" charset="0"/>
              </a:rPr>
              <a:t>=</a:t>
            </a:r>
            <a:r>
              <a:rPr lang="en-US" sz="2400" dirty="0">
                <a:solidFill>
                  <a:srgbClr val="FF0000"/>
                </a:solidFill>
                <a:latin typeface="Consolas" panose="020B0609020204030204" pitchFamily="49" charset="0"/>
              </a:rPr>
              <a:t>'ERKEK'</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'E'</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GENDER</a:t>
            </a:r>
            <a:r>
              <a:rPr lang="en-US" sz="2400" dirty="0">
                <a:solidFill>
                  <a:srgbClr val="808080"/>
                </a:solidFill>
                <a:latin typeface="Consolas" panose="020B0609020204030204" pitchFamily="49" charset="0"/>
              </a:rPr>
              <a:t>=</a:t>
            </a:r>
            <a:r>
              <a:rPr lang="en-US" sz="2400" dirty="0">
                <a:solidFill>
                  <a:srgbClr val="FF0000"/>
                </a:solidFill>
                <a:latin typeface="Consolas" panose="020B0609020204030204" pitchFamily="49" charset="0"/>
              </a:rPr>
              <a:t>'KADIN'</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'K'</a:t>
            </a:r>
            <a:endParaRPr lang="en-US"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END</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a:t>
            </a:r>
            <a:r>
              <a:rPr lang="tr-TR" sz="2400" dirty="0">
                <a:solidFill>
                  <a:srgbClr val="000000"/>
                </a:solidFill>
                <a:latin typeface="Consolas" panose="020B0609020204030204" pitchFamily="49" charset="0"/>
              </a:rPr>
              <a:t> [CİNSİYET]</a:t>
            </a:r>
          </a:p>
          <a:p>
            <a:pPr marL="0" indent="0">
              <a:buNone/>
            </a:pPr>
            <a:r>
              <a:rPr lang="tr-TR" sz="2400" dirty="0">
                <a:solidFill>
                  <a:srgbClr val="0000FF"/>
                </a:solidFill>
                <a:latin typeface="Consolas" panose="020B0609020204030204" pitchFamily="49" charset="0"/>
              </a:rPr>
              <a:t>FROM</a:t>
            </a:r>
            <a:r>
              <a:rPr lang="tr-TR" sz="2400" dirty="0">
                <a:solidFill>
                  <a:srgbClr val="000000"/>
                </a:solidFill>
                <a:latin typeface="Consolas" panose="020B0609020204030204" pitchFamily="49" charset="0"/>
              </a:rPr>
              <a:t> CUSTOMER</a:t>
            </a:r>
          </a:p>
          <a:p>
            <a:pPr marL="0" indent="0">
              <a:buNone/>
            </a:pPr>
            <a:endParaRPr lang="tr-TR" sz="2400" dirty="0">
              <a:solidFill>
                <a:srgbClr val="000000"/>
              </a:solidFill>
              <a:latin typeface="Consolas" panose="020B0609020204030204" pitchFamily="49" charset="0"/>
            </a:endParaRPr>
          </a:p>
          <a:p>
            <a:pPr marL="0" indent="0">
              <a:buNone/>
            </a:pPr>
            <a:r>
              <a:rPr lang="tr-TR" sz="2400" dirty="0">
                <a:solidFill>
                  <a:srgbClr val="008000"/>
                </a:solidFill>
                <a:latin typeface="Consolas" panose="020B0609020204030204" pitchFamily="49" charset="0"/>
              </a:rPr>
              <a:t>--GENÇ YETİŞKİN VE YAŞLI</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SELECT</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CASE</a:t>
            </a:r>
            <a:endParaRPr lang="tr-TR"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AGE</a:t>
            </a:r>
            <a:r>
              <a:rPr lang="en-US" sz="2400" dirty="0">
                <a:solidFill>
                  <a:srgbClr val="808080"/>
                </a:solidFill>
                <a:latin typeface="Consolas" panose="020B0609020204030204" pitchFamily="49" charset="0"/>
              </a:rPr>
              <a:t>&lt;</a:t>
            </a:r>
            <a:r>
              <a:rPr lang="en-US" sz="2400" dirty="0">
                <a:solidFill>
                  <a:srgbClr val="000000"/>
                </a:solidFill>
                <a:latin typeface="Consolas" panose="020B0609020204030204" pitchFamily="49" charset="0"/>
              </a:rPr>
              <a:t>22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'GENÇ'</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AGE</a:t>
            </a:r>
            <a:r>
              <a:rPr lang="en-US" sz="2400" dirty="0">
                <a:solidFill>
                  <a:srgbClr val="808080"/>
                </a:solidFill>
                <a:latin typeface="Consolas" panose="020B0609020204030204" pitchFamily="49" charset="0"/>
              </a:rPr>
              <a:t>&gt;=</a:t>
            </a:r>
            <a:r>
              <a:rPr lang="en-US" sz="2400" dirty="0">
                <a:solidFill>
                  <a:srgbClr val="000000"/>
                </a:solidFill>
                <a:latin typeface="Consolas" panose="020B0609020204030204" pitchFamily="49" charset="0"/>
              </a:rPr>
              <a:t>22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AGE</a:t>
            </a:r>
            <a:r>
              <a:rPr lang="en-US" sz="2400" dirty="0">
                <a:solidFill>
                  <a:srgbClr val="808080"/>
                </a:solidFill>
                <a:latin typeface="Consolas" panose="020B0609020204030204" pitchFamily="49" charset="0"/>
              </a:rPr>
              <a:t>&lt;</a:t>
            </a:r>
            <a:r>
              <a:rPr lang="en-US" sz="2400" dirty="0">
                <a:solidFill>
                  <a:srgbClr val="000000"/>
                </a:solidFill>
                <a:latin typeface="Consolas" panose="020B0609020204030204" pitchFamily="49" charset="0"/>
              </a:rPr>
              <a:t>45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'GENÇ'</a:t>
            </a:r>
            <a:endParaRPr lang="en-US"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ELSE</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'YAŞLI'</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END</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a:t>
            </a:r>
            <a:r>
              <a:rPr lang="tr-TR" sz="2400" dirty="0">
                <a:solidFill>
                  <a:srgbClr val="000000"/>
                </a:solidFill>
                <a:latin typeface="Consolas" panose="020B0609020204030204" pitchFamily="49" charset="0"/>
              </a:rPr>
              <a:t> [DURUM]</a:t>
            </a:r>
          </a:p>
          <a:p>
            <a:pPr marL="0" indent="0">
              <a:buNone/>
            </a:pPr>
            <a:r>
              <a:rPr lang="tr-TR" sz="2400" dirty="0">
                <a:solidFill>
                  <a:srgbClr val="0000FF"/>
                </a:solidFill>
                <a:latin typeface="Consolas" panose="020B0609020204030204" pitchFamily="49" charset="0"/>
              </a:rPr>
              <a:t>FROM</a:t>
            </a:r>
            <a:r>
              <a:rPr lang="tr-TR" sz="2400" dirty="0">
                <a:solidFill>
                  <a:srgbClr val="000000"/>
                </a:solidFill>
                <a:latin typeface="Consolas" panose="020B0609020204030204" pitchFamily="49" charset="0"/>
              </a:rPr>
              <a:t> CUSTOMER</a:t>
            </a:r>
          </a:p>
          <a:p>
            <a:pPr marL="0" indent="0">
              <a:buNone/>
            </a:pPr>
            <a:r>
              <a:rPr lang="tr-TR" sz="2400" dirty="0">
                <a:solidFill>
                  <a:srgbClr val="0000FF"/>
                </a:solidFill>
                <a:latin typeface="Consolas" panose="020B0609020204030204" pitchFamily="49" charset="0"/>
              </a:rPr>
              <a:t>ORDER</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BY</a:t>
            </a:r>
            <a:r>
              <a:rPr lang="tr-TR" sz="2400" dirty="0">
                <a:solidFill>
                  <a:srgbClr val="000000"/>
                </a:solidFill>
                <a:latin typeface="Consolas" panose="020B0609020204030204" pitchFamily="49" charset="0"/>
              </a:rPr>
              <a:t> AGE </a:t>
            </a:r>
            <a:r>
              <a:rPr lang="tr-TR" sz="2400" dirty="0">
                <a:solidFill>
                  <a:srgbClr val="0000FF"/>
                </a:solidFill>
                <a:latin typeface="Consolas" panose="020B0609020204030204" pitchFamily="49" charset="0"/>
              </a:rPr>
              <a:t>DESC</a:t>
            </a:r>
            <a:br>
              <a:rPr lang="tr-TR" sz="2400" dirty="0"/>
            </a:br>
            <a:endParaRPr lang="tr-TR" sz="2400" dirty="0">
              <a:latin typeface="Calibri "/>
            </a:endParaRPr>
          </a:p>
          <a:p>
            <a:pPr marL="0" indent="0" algn="just">
              <a:lnSpc>
                <a:spcPct val="120000"/>
              </a:lnSpc>
              <a:buNone/>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cxnSp>
        <p:nvCxnSpPr>
          <p:cNvPr id="6" name="Düz Bağlayıcı 5">
            <a:extLst>
              <a:ext uri="{FF2B5EF4-FFF2-40B4-BE49-F238E27FC236}">
                <a16:creationId xmlns:a16="http://schemas.microsoft.com/office/drawing/2014/main" id="{015A25E0-E416-0299-0558-239BFCCC0C10}"/>
              </a:ext>
            </a:extLst>
          </p:cNvPr>
          <p:cNvCxnSpPr/>
          <p:nvPr/>
        </p:nvCxnSpPr>
        <p:spPr>
          <a:xfrm>
            <a:off x="5906278" y="1333663"/>
            <a:ext cx="0" cy="5121683"/>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83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r>
              <a:rPr lang="tr-TR" sz="2400" dirty="0">
                <a:solidFill>
                  <a:srgbClr val="000000"/>
                </a:solidFill>
                <a:latin typeface="CenturyGothic"/>
              </a:rPr>
              <a:t>Bu örnekte her kayıt için maaş durumuna göre yüksek ve düşük kazanç yazdırılmakta</a:t>
            </a:r>
          </a:p>
          <a:p>
            <a:pPr marL="895350" indent="0">
              <a:buNone/>
            </a:pPr>
            <a:r>
              <a:rPr lang="tr-TR" sz="2400" dirty="0">
                <a:solidFill>
                  <a:srgbClr val="0000FF"/>
                </a:solidFill>
                <a:latin typeface="Consolas" panose="020B0609020204030204" pitchFamily="49" charset="0"/>
              </a:rPr>
              <a:t>SELECT </a:t>
            </a:r>
            <a:r>
              <a:rPr lang="tr-TR" sz="2400" dirty="0" err="1">
                <a:solidFill>
                  <a:srgbClr val="000000"/>
                </a:solidFill>
                <a:latin typeface="Consolas" panose="020B0609020204030204" pitchFamily="49" charset="0"/>
              </a:rPr>
              <a:t>adi</a:t>
            </a:r>
            <a:r>
              <a:rPr lang="tr-TR" sz="2400" dirty="0" err="1">
                <a:solidFill>
                  <a:srgbClr val="808080"/>
                </a:solidFill>
                <a:latin typeface="Consolas" panose="020B0609020204030204" pitchFamily="49" charset="0"/>
              </a:rPr>
              <a:t>,</a:t>
            </a:r>
            <a:r>
              <a:rPr lang="tr-TR" sz="2400" dirty="0" err="1">
                <a:solidFill>
                  <a:srgbClr val="000000"/>
                </a:solidFill>
                <a:latin typeface="Consolas" panose="020B0609020204030204" pitchFamily="49" charset="0"/>
              </a:rPr>
              <a:t>soyadi</a:t>
            </a:r>
            <a:r>
              <a:rPr lang="tr-TR" sz="2400" dirty="0">
                <a:solidFill>
                  <a:srgbClr val="808080"/>
                </a:solidFill>
                <a:latin typeface="Consolas" panose="020B0609020204030204" pitchFamily="49" charset="0"/>
              </a:rPr>
              <a:t>,</a:t>
            </a:r>
          </a:p>
          <a:p>
            <a:pPr marL="895350" indent="0">
              <a:buNone/>
            </a:pPr>
            <a:r>
              <a:rPr lang="tr-TR" sz="2400" dirty="0">
                <a:solidFill>
                  <a:srgbClr val="0000FF"/>
                </a:solidFill>
                <a:latin typeface="Consolas" panose="020B0609020204030204" pitchFamily="49" charset="0"/>
              </a:rPr>
              <a:t>CASE</a:t>
            </a:r>
          </a:p>
          <a:p>
            <a:pPr marL="895350" indent="0">
              <a:buNone/>
            </a:pPr>
            <a:r>
              <a:rPr lang="tr-TR" sz="2400" dirty="0">
                <a:solidFill>
                  <a:srgbClr val="0000FF"/>
                </a:solidFill>
                <a:latin typeface="Consolas" panose="020B0609020204030204" pitchFamily="49" charset="0"/>
              </a:rPr>
              <a:t>WHEN </a:t>
            </a:r>
            <a:r>
              <a:rPr lang="tr-TR" sz="2400" dirty="0" err="1">
                <a:solidFill>
                  <a:srgbClr val="000000"/>
                </a:solidFill>
                <a:latin typeface="Consolas" panose="020B0609020204030204" pitchFamily="49" charset="0"/>
              </a:rPr>
              <a:t>maas</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&gt;</a:t>
            </a:r>
            <a:r>
              <a:rPr lang="tr-TR" sz="2400" dirty="0">
                <a:solidFill>
                  <a:srgbClr val="000000"/>
                </a:solidFill>
                <a:latin typeface="Consolas" panose="020B0609020204030204" pitchFamily="49" charset="0"/>
              </a:rPr>
              <a:t>2000 </a:t>
            </a:r>
            <a:r>
              <a:rPr lang="tr-TR" sz="2400" dirty="0" err="1">
                <a:solidFill>
                  <a:srgbClr val="808080"/>
                </a:solidFill>
                <a:latin typeface="Consolas" panose="020B0609020204030204" pitchFamily="49" charset="0"/>
              </a:rPr>
              <a:t>and</a:t>
            </a:r>
            <a:r>
              <a:rPr lang="tr-TR" sz="2400" dirty="0">
                <a:solidFill>
                  <a:srgbClr val="808080"/>
                </a:solidFill>
                <a:latin typeface="Consolas" panose="020B0609020204030204" pitchFamily="49" charset="0"/>
              </a:rPr>
              <a:t> </a:t>
            </a:r>
            <a:r>
              <a:rPr lang="tr-TR" sz="2400" dirty="0" err="1">
                <a:solidFill>
                  <a:srgbClr val="000000"/>
                </a:solidFill>
                <a:latin typeface="Consolas" panose="020B0609020204030204" pitchFamily="49" charset="0"/>
              </a:rPr>
              <a:t>maas</a:t>
            </a:r>
            <a:r>
              <a:rPr lang="tr-TR" sz="2400" dirty="0">
                <a:solidFill>
                  <a:srgbClr val="808080"/>
                </a:solidFill>
                <a:latin typeface="Consolas" panose="020B0609020204030204" pitchFamily="49" charset="0"/>
              </a:rPr>
              <a:t>&lt;</a:t>
            </a:r>
            <a:r>
              <a:rPr lang="tr-TR" sz="2400" dirty="0">
                <a:solidFill>
                  <a:srgbClr val="000000"/>
                </a:solidFill>
                <a:latin typeface="Consolas" panose="020B0609020204030204" pitchFamily="49" charset="0"/>
              </a:rPr>
              <a:t>3000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'yüksek kazanç'</a:t>
            </a:r>
          </a:p>
          <a:p>
            <a:pPr marL="895350" indent="0">
              <a:buNone/>
            </a:pPr>
            <a:r>
              <a:rPr lang="tr-TR" sz="2400" dirty="0">
                <a:solidFill>
                  <a:srgbClr val="0000FF"/>
                </a:solidFill>
                <a:latin typeface="Consolas" panose="020B0609020204030204" pitchFamily="49" charset="0"/>
              </a:rPr>
              <a:t>WHEN </a:t>
            </a:r>
            <a:r>
              <a:rPr lang="tr-TR" sz="2400" dirty="0" err="1">
                <a:solidFill>
                  <a:srgbClr val="000000"/>
                </a:solidFill>
                <a:latin typeface="Consolas" panose="020B0609020204030204" pitchFamily="49" charset="0"/>
              </a:rPr>
              <a:t>maas</a:t>
            </a:r>
            <a:r>
              <a:rPr lang="tr-TR" sz="2400" dirty="0">
                <a:solidFill>
                  <a:srgbClr val="808080"/>
                </a:solidFill>
                <a:latin typeface="Consolas" panose="020B0609020204030204" pitchFamily="49" charset="0"/>
              </a:rPr>
              <a:t>&lt;=</a:t>
            </a:r>
            <a:r>
              <a:rPr lang="tr-TR" sz="2400" dirty="0">
                <a:solidFill>
                  <a:srgbClr val="000000"/>
                </a:solidFill>
                <a:latin typeface="Consolas" panose="020B0609020204030204" pitchFamily="49" charset="0"/>
              </a:rPr>
              <a:t>2000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'düşük' </a:t>
            </a:r>
            <a:r>
              <a:rPr lang="tr-TR" sz="2400" dirty="0">
                <a:solidFill>
                  <a:srgbClr val="0000FF"/>
                </a:solidFill>
                <a:latin typeface="Consolas" panose="020B0609020204030204" pitchFamily="49" charset="0"/>
              </a:rPr>
              <a:t>ELSE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baska</a:t>
            </a:r>
            <a:r>
              <a:rPr lang="tr-TR" sz="2400" dirty="0">
                <a:solidFill>
                  <a:srgbClr val="FF0000"/>
                </a:solidFill>
                <a:latin typeface="Consolas" panose="020B0609020204030204" pitchFamily="49" charset="0"/>
              </a:rPr>
              <a:t> </a:t>
            </a:r>
            <a:r>
              <a:rPr lang="tr-TR" sz="2400" dirty="0" err="1">
                <a:solidFill>
                  <a:srgbClr val="FF0000"/>
                </a:solidFill>
                <a:latin typeface="Consolas" panose="020B0609020204030204" pitchFamily="49" charset="0"/>
              </a:rPr>
              <a:t>maas</a:t>
            </a:r>
            <a:r>
              <a:rPr lang="tr-TR" sz="2400" dirty="0">
                <a:solidFill>
                  <a:srgbClr val="FF0000"/>
                </a:solidFill>
                <a:latin typeface="Consolas" panose="020B0609020204030204" pitchFamily="49" charset="0"/>
              </a:rPr>
              <a:t>'</a:t>
            </a:r>
          </a:p>
          <a:p>
            <a:pPr marL="895350" indent="0">
              <a:buNone/>
            </a:pPr>
            <a:r>
              <a:rPr lang="tr-TR" sz="2400" dirty="0">
                <a:solidFill>
                  <a:srgbClr val="0000FF"/>
                </a:solidFill>
                <a:latin typeface="Consolas" panose="020B0609020204030204" pitchFamily="49" charset="0"/>
              </a:rPr>
              <a:t>END as </a:t>
            </a:r>
            <a:r>
              <a:rPr lang="tr-TR" sz="2400" dirty="0" err="1">
                <a:solidFill>
                  <a:srgbClr val="000000"/>
                </a:solidFill>
                <a:latin typeface="Consolas" panose="020B0609020204030204" pitchFamily="49" charset="0"/>
              </a:rPr>
              <a:t>MaasDurumu</a:t>
            </a:r>
            <a:endParaRPr lang="tr-TR" sz="2400" dirty="0">
              <a:solidFill>
                <a:srgbClr val="000000"/>
              </a:solidFill>
              <a:latin typeface="Consolas" panose="020B0609020204030204" pitchFamily="49" charset="0"/>
            </a:endParaRPr>
          </a:p>
          <a:p>
            <a:pPr marL="895350" indent="0">
              <a:buNone/>
            </a:pPr>
            <a:r>
              <a:rPr lang="tr-TR" sz="2400" dirty="0" err="1">
                <a:solidFill>
                  <a:srgbClr val="0000FF"/>
                </a:solidFill>
                <a:latin typeface="Consolas" panose="020B0609020204030204" pitchFamily="49" charset="0"/>
              </a:rPr>
              <a:t>from</a:t>
            </a:r>
            <a:r>
              <a:rPr lang="tr-TR" sz="2400" dirty="0">
                <a:solidFill>
                  <a:srgbClr val="0000FF"/>
                </a:solidFill>
                <a:latin typeface="Consolas" panose="020B0609020204030204" pitchFamily="49" charset="0"/>
              </a:rPr>
              <a:t> </a:t>
            </a:r>
            <a:r>
              <a:rPr lang="tr-TR" sz="2400" dirty="0" err="1">
                <a:solidFill>
                  <a:srgbClr val="000000"/>
                </a:solidFill>
                <a:latin typeface="Consolas" panose="020B0609020204030204" pitchFamily="49" charset="0"/>
              </a:rPr>
              <a:t>isciler</a:t>
            </a:r>
            <a:r>
              <a:rPr lang="tr-TR" sz="2400" dirty="0"/>
              <a:t> </a:t>
            </a:r>
            <a:br>
              <a:rPr lang="tr-TR" sz="2400" dirty="0"/>
            </a:br>
            <a:br>
              <a:rPr lang="tr-TR" sz="2400" dirty="0"/>
            </a:br>
            <a:endParaRPr lang="tr-TR" sz="2400" dirty="0">
              <a:latin typeface="Calibri "/>
            </a:endParaRP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7970640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166327" y="1336221"/>
            <a:ext cx="10535817" cy="5061858"/>
          </a:xfrm>
        </p:spPr>
        <p:txBody>
          <a:bodyPr>
            <a:normAutofit/>
          </a:bodyPr>
          <a:lstStyle/>
          <a:p>
            <a:r>
              <a:rPr lang="tr-TR" sz="2400" dirty="0">
                <a:solidFill>
                  <a:srgbClr val="000000"/>
                </a:solidFill>
                <a:latin typeface="CenturyGothic"/>
              </a:rPr>
              <a:t>Tanımlı vize notuna göre geçti kaldı durumu kontrolü?</a:t>
            </a:r>
          </a:p>
          <a:p>
            <a:pPr marL="0" indent="0">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@vize </a:t>
            </a:r>
            <a:r>
              <a:rPr lang="tr-TR" sz="2400" dirty="0">
                <a:solidFill>
                  <a:srgbClr val="0000FF"/>
                </a:solidFill>
                <a:latin typeface="Consolas" panose="020B0609020204030204" pitchFamily="49" charset="0"/>
              </a:rPr>
              <a:t>AS TINYINT</a:t>
            </a:r>
          </a:p>
          <a:p>
            <a:pPr marL="0" indent="0">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vizeDurumu</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 NVARCHAR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10</a:t>
            </a:r>
            <a:r>
              <a:rPr lang="tr-TR" sz="2400" dirty="0">
                <a:solidFill>
                  <a:srgbClr val="808080"/>
                </a:solidFill>
                <a:latin typeface="Consolas" panose="020B0609020204030204" pitchFamily="49" charset="0"/>
              </a:rPr>
              <a:t>);</a:t>
            </a:r>
          </a:p>
          <a:p>
            <a:pPr marL="0" indent="0">
              <a:buNone/>
            </a:pPr>
            <a:r>
              <a:rPr lang="tr-TR" sz="2400" dirty="0">
                <a:solidFill>
                  <a:srgbClr val="0000FF"/>
                </a:solidFill>
                <a:latin typeface="Consolas" panose="020B0609020204030204" pitchFamily="49" charset="0"/>
              </a:rPr>
              <a:t>SET </a:t>
            </a:r>
            <a:r>
              <a:rPr lang="tr-TR" sz="2400" dirty="0">
                <a:solidFill>
                  <a:srgbClr val="000000"/>
                </a:solidFill>
                <a:latin typeface="Consolas" panose="020B0609020204030204" pitchFamily="49" charset="0"/>
              </a:rPr>
              <a:t>@vize</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55</a:t>
            </a:r>
            <a:r>
              <a:rPr lang="tr-TR" sz="2400" dirty="0">
                <a:solidFill>
                  <a:srgbClr val="808080"/>
                </a:solidFill>
                <a:latin typeface="Consolas" panose="020B0609020204030204" pitchFamily="49" charset="0"/>
              </a:rPr>
              <a:t>; </a:t>
            </a:r>
            <a:r>
              <a:rPr lang="tr-TR" sz="2400" dirty="0">
                <a:solidFill>
                  <a:srgbClr val="0000FF"/>
                </a:solidFill>
                <a:latin typeface="Consolas" panose="020B0609020204030204" pitchFamily="49" charset="0"/>
              </a:rPr>
              <a:t>SET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vizeDurumu</a:t>
            </a:r>
            <a:r>
              <a:rPr lang="tr-TR" sz="2400" dirty="0">
                <a:solidFill>
                  <a:srgbClr val="808080"/>
                </a:solidFill>
                <a:latin typeface="Consolas" panose="020B0609020204030204" pitchFamily="49" charset="0"/>
              </a:rPr>
              <a:t>=</a:t>
            </a:r>
            <a:r>
              <a:rPr lang="tr-TR" sz="2400" dirty="0">
                <a:solidFill>
                  <a:srgbClr val="0000FF"/>
                </a:solidFill>
                <a:latin typeface="Consolas" panose="020B0609020204030204" pitchFamily="49" charset="0"/>
              </a:rPr>
              <a:t>CASE</a:t>
            </a:r>
          </a:p>
          <a:p>
            <a:pPr marL="0" indent="0">
              <a:buNone/>
            </a:pPr>
            <a:r>
              <a:rPr lang="tr-TR" sz="2400" dirty="0">
                <a:solidFill>
                  <a:srgbClr val="0000FF"/>
                </a:solidFill>
                <a:latin typeface="Consolas" panose="020B0609020204030204" pitchFamily="49" charset="0"/>
              </a:rPr>
              <a:t>WHEN </a:t>
            </a:r>
            <a:r>
              <a:rPr lang="tr-TR" sz="2400" dirty="0">
                <a:solidFill>
                  <a:srgbClr val="000000"/>
                </a:solidFill>
                <a:latin typeface="Consolas" panose="020B0609020204030204" pitchFamily="49" charset="0"/>
              </a:rPr>
              <a:t>@vize</a:t>
            </a:r>
            <a:r>
              <a:rPr lang="tr-TR" sz="2400" dirty="0">
                <a:solidFill>
                  <a:srgbClr val="808080"/>
                </a:solidFill>
                <a:latin typeface="Consolas" panose="020B0609020204030204" pitchFamily="49" charset="0"/>
              </a:rPr>
              <a:t>&lt;</a:t>
            </a:r>
            <a:r>
              <a:rPr lang="tr-TR" sz="2400" dirty="0">
                <a:solidFill>
                  <a:srgbClr val="000000"/>
                </a:solidFill>
                <a:latin typeface="Consolas" panose="020B0609020204030204" pitchFamily="49" charset="0"/>
              </a:rPr>
              <a:t>50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kaldi</a:t>
            </a:r>
            <a:r>
              <a:rPr lang="tr-TR" sz="2400" dirty="0">
                <a:solidFill>
                  <a:srgbClr val="FF0000"/>
                </a:solidFill>
                <a:latin typeface="Consolas" panose="020B0609020204030204" pitchFamily="49" charset="0"/>
              </a:rPr>
              <a:t>' </a:t>
            </a:r>
            <a:r>
              <a:rPr lang="tr-TR" sz="2400" dirty="0">
                <a:solidFill>
                  <a:srgbClr val="0000FF"/>
                </a:solidFill>
                <a:latin typeface="Consolas" panose="020B0609020204030204" pitchFamily="49" charset="0"/>
              </a:rPr>
              <a:t>WHEN </a:t>
            </a:r>
            <a:r>
              <a:rPr lang="tr-TR" sz="2400" dirty="0">
                <a:solidFill>
                  <a:srgbClr val="000000"/>
                </a:solidFill>
                <a:latin typeface="Consolas" panose="020B0609020204030204" pitchFamily="49" charset="0"/>
              </a:rPr>
              <a:t>@vize</a:t>
            </a:r>
            <a:r>
              <a:rPr lang="tr-TR" sz="2400" dirty="0">
                <a:solidFill>
                  <a:srgbClr val="808080"/>
                </a:solidFill>
                <a:latin typeface="Consolas" panose="020B0609020204030204" pitchFamily="49" charset="0"/>
              </a:rPr>
              <a:t>&gt;=</a:t>
            </a:r>
            <a:r>
              <a:rPr lang="tr-TR" sz="2400" dirty="0">
                <a:solidFill>
                  <a:srgbClr val="000000"/>
                </a:solidFill>
                <a:latin typeface="Consolas" panose="020B0609020204030204" pitchFamily="49" charset="0"/>
              </a:rPr>
              <a:t>50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'geçti' </a:t>
            </a:r>
            <a:r>
              <a:rPr lang="tr-TR" sz="2400" dirty="0">
                <a:solidFill>
                  <a:srgbClr val="0000FF"/>
                </a:solidFill>
                <a:latin typeface="Consolas" panose="020B0609020204030204" pitchFamily="49" charset="0"/>
              </a:rPr>
              <a:t>ELSE </a:t>
            </a:r>
            <a:r>
              <a:rPr lang="tr-TR" sz="2400" dirty="0">
                <a:solidFill>
                  <a:srgbClr val="FF0000"/>
                </a:solidFill>
                <a:latin typeface="Consolas" panose="020B0609020204030204" pitchFamily="49" charset="0"/>
              </a:rPr>
              <a:t>‘sınava girmemiş'</a:t>
            </a:r>
          </a:p>
          <a:p>
            <a:pPr marL="0" indent="0">
              <a:buNone/>
            </a:pPr>
            <a:r>
              <a:rPr lang="tr-TR" sz="2400" dirty="0">
                <a:solidFill>
                  <a:srgbClr val="0000FF"/>
                </a:solidFill>
                <a:latin typeface="Consolas" panose="020B0609020204030204" pitchFamily="49" charset="0"/>
              </a:rPr>
              <a:t>END</a:t>
            </a:r>
          </a:p>
          <a:p>
            <a:pPr marL="0" indent="0">
              <a:buNone/>
            </a:pPr>
            <a:r>
              <a:rPr lang="tr-TR" sz="2400" dirty="0">
                <a:solidFill>
                  <a:srgbClr val="0000FF"/>
                </a:solidFill>
                <a:latin typeface="Consolas" panose="020B0609020204030204" pitchFamily="49" charset="0"/>
              </a:rPr>
              <a:t>PRINT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vizedurumu</a:t>
            </a:r>
            <a:r>
              <a:rPr lang="tr-TR" sz="2400" dirty="0"/>
              <a:t> </a:t>
            </a:r>
            <a:br>
              <a:rPr lang="tr-TR" sz="2400" dirty="0"/>
            </a:br>
            <a:br>
              <a:rPr lang="tr-TR" sz="2400" dirty="0"/>
            </a:br>
            <a:br>
              <a:rPr lang="tr-TR" sz="2400" dirty="0"/>
            </a:br>
            <a:endParaRPr lang="tr-TR" sz="2400" dirty="0">
              <a:latin typeface="Calibri "/>
            </a:endParaRPr>
          </a:p>
          <a:p>
            <a:pPr algn="just">
              <a:lnSpc>
                <a:spcPct val="120000"/>
              </a:lnSpc>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4313864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194318" y="1336221"/>
            <a:ext cx="9190653" cy="5061858"/>
          </a:xfrm>
        </p:spPr>
        <p:txBody>
          <a:bodyPr>
            <a:normAutofit fontScale="92500" lnSpcReduction="20000"/>
          </a:bodyPr>
          <a:lstStyle/>
          <a:p>
            <a:pPr marL="0" indent="0">
              <a:buNone/>
            </a:pPr>
            <a:r>
              <a:rPr lang="tr-TR" sz="2400" dirty="0">
                <a:solidFill>
                  <a:srgbClr val="0000FF"/>
                </a:solidFill>
                <a:latin typeface="Consolas" panose="020B0609020204030204" pitchFamily="49" charset="0"/>
              </a:rPr>
              <a:t>USE</a:t>
            </a:r>
            <a:r>
              <a:rPr lang="tr-TR" sz="2400" dirty="0">
                <a:solidFill>
                  <a:srgbClr val="000000"/>
                </a:solidFill>
                <a:latin typeface="Consolas" panose="020B0609020204030204" pitchFamily="49" charset="0"/>
              </a:rPr>
              <a:t> DBOKUL</a:t>
            </a:r>
          </a:p>
          <a:p>
            <a:pPr marL="0" indent="0">
              <a:buNone/>
            </a:pPr>
            <a:r>
              <a:rPr lang="tr-TR" sz="2400" dirty="0">
                <a:solidFill>
                  <a:srgbClr val="0000FF"/>
                </a:solidFill>
                <a:latin typeface="Consolas" panose="020B0609020204030204" pitchFamily="49" charset="0"/>
              </a:rPr>
              <a:t>SELECT</a:t>
            </a:r>
            <a:r>
              <a:rPr lang="tr-TR" sz="2400" dirty="0">
                <a:solidFill>
                  <a:srgbClr val="000000"/>
                </a:solidFill>
                <a:latin typeface="Consolas" panose="020B0609020204030204" pitchFamily="49" charset="0"/>
              </a:rPr>
              <a:t> ADSOYAD</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NOTU</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CASE</a:t>
            </a:r>
            <a:endParaRPr lang="tr-TR"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&lt;=</a:t>
            </a:r>
            <a:r>
              <a:rPr lang="en-US" sz="2400" dirty="0">
                <a:solidFill>
                  <a:srgbClr val="000000"/>
                </a:solidFill>
                <a:latin typeface="Consolas" panose="020B0609020204030204" pitchFamily="49" charset="0"/>
              </a:rPr>
              <a:t>100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&gt;</a:t>
            </a:r>
            <a:r>
              <a:rPr lang="en-US" sz="2400" dirty="0">
                <a:solidFill>
                  <a:srgbClr val="000000"/>
                </a:solidFill>
                <a:latin typeface="Consolas" panose="020B0609020204030204" pitchFamily="49" charset="0"/>
              </a:rPr>
              <a:t>80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'AA'</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&lt;=</a:t>
            </a:r>
            <a:r>
              <a:rPr lang="en-US" sz="2400" dirty="0">
                <a:solidFill>
                  <a:srgbClr val="000000"/>
                </a:solidFill>
                <a:latin typeface="Consolas" panose="020B0609020204030204" pitchFamily="49" charset="0"/>
              </a:rPr>
              <a:t>80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&gt;</a:t>
            </a:r>
            <a:r>
              <a:rPr lang="en-US" sz="2400" dirty="0">
                <a:solidFill>
                  <a:srgbClr val="000000"/>
                </a:solidFill>
                <a:latin typeface="Consolas" panose="020B0609020204030204" pitchFamily="49" charset="0"/>
              </a:rPr>
              <a:t>60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'BB'</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&lt;=</a:t>
            </a:r>
            <a:r>
              <a:rPr lang="en-US" sz="2400" dirty="0">
                <a:solidFill>
                  <a:srgbClr val="000000"/>
                </a:solidFill>
                <a:latin typeface="Consolas" panose="020B0609020204030204" pitchFamily="49" charset="0"/>
              </a:rPr>
              <a:t>60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&gt;</a:t>
            </a:r>
            <a:r>
              <a:rPr lang="en-US" sz="2400" dirty="0">
                <a:solidFill>
                  <a:srgbClr val="000000"/>
                </a:solidFill>
                <a:latin typeface="Consolas" panose="020B0609020204030204" pitchFamily="49" charset="0"/>
              </a:rPr>
              <a:t>50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'CC'</a:t>
            </a:r>
            <a:endParaRPr lang="en-US" sz="2400" dirty="0">
              <a:solidFill>
                <a:srgbClr val="000000"/>
              </a:solidFill>
              <a:latin typeface="Consolas" panose="020B0609020204030204" pitchFamily="49" charset="0"/>
            </a:endParaRPr>
          </a:p>
          <a:p>
            <a:pPr marL="0" indent="0">
              <a:buNone/>
            </a:pPr>
            <a:r>
              <a:rPr lang="en-US" sz="2400" dirty="0">
                <a:solidFill>
                  <a:srgbClr val="0000FF"/>
                </a:solidFill>
                <a:latin typeface="Consolas" panose="020B0609020204030204" pitchFamily="49" charset="0"/>
              </a:rPr>
              <a:t>WHEN</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&lt;=</a:t>
            </a:r>
            <a:r>
              <a:rPr lang="en-US" sz="2400" dirty="0">
                <a:solidFill>
                  <a:srgbClr val="000000"/>
                </a:solidFill>
                <a:latin typeface="Consolas" panose="020B0609020204030204" pitchFamily="49" charset="0"/>
              </a:rPr>
              <a:t>50 </a:t>
            </a:r>
            <a:r>
              <a:rPr lang="en-US" sz="2400" dirty="0">
                <a:solidFill>
                  <a:srgbClr val="808080"/>
                </a:solidFill>
                <a:latin typeface="Consolas" panose="020B0609020204030204" pitchFamily="49" charset="0"/>
              </a:rPr>
              <a:t>AND</a:t>
            </a:r>
            <a:r>
              <a:rPr lang="en-US" sz="2400" dirty="0">
                <a:solidFill>
                  <a:srgbClr val="000000"/>
                </a:solidFill>
                <a:latin typeface="Consolas" panose="020B0609020204030204" pitchFamily="49" charset="0"/>
              </a:rPr>
              <a:t> NOTU</a:t>
            </a:r>
            <a:r>
              <a:rPr lang="en-US" sz="2400" dirty="0">
                <a:solidFill>
                  <a:srgbClr val="808080"/>
                </a:solidFill>
                <a:latin typeface="Consolas" panose="020B0609020204030204" pitchFamily="49" charset="0"/>
              </a:rPr>
              <a:t>&gt;</a:t>
            </a:r>
            <a:r>
              <a:rPr lang="en-US" sz="2400" dirty="0">
                <a:solidFill>
                  <a:srgbClr val="000000"/>
                </a:solidFill>
                <a:latin typeface="Consolas" panose="020B0609020204030204" pitchFamily="49" charset="0"/>
              </a:rPr>
              <a:t>40  </a:t>
            </a:r>
            <a:r>
              <a:rPr lang="en-US" sz="2400" dirty="0">
                <a:solidFill>
                  <a:srgbClr val="0000FF"/>
                </a:solidFill>
                <a:latin typeface="Consolas" panose="020B0609020204030204" pitchFamily="49" charset="0"/>
              </a:rPr>
              <a:t>THEN</a:t>
            </a:r>
            <a:r>
              <a:rPr lang="en-US" sz="2400" dirty="0">
                <a:solidFill>
                  <a:srgbClr val="000000"/>
                </a:solidFill>
                <a:latin typeface="Consolas" panose="020B0609020204030204" pitchFamily="49" charset="0"/>
              </a:rPr>
              <a:t> </a:t>
            </a:r>
            <a:r>
              <a:rPr lang="en-US" sz="2400" dirty="0">
                <a:solidFill>
                  <a:srgbClr val="FF0000"/>
                </a:solidFill>
                <a:latin typeface="Consolas" panose="020B0609020204030204" pitchFamily="49" charset="0"/>
              </a:rPr>
              <a:t>'DD'</a:t>
            </a:r>
            <a:endParaRPr lang="en-US"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ELSE</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'FF'</a:t>
            </a:r>
            <a:endParaRPr lang="tr-TR" sz="2400" dirty="0">
              <a:solidFill>
                <a:srgbClr val="000000"/>
              </a:solidFill>
              <a:latin typeface="Consolas" panose="020B0609020204030204" pitchFamily="49" charset="0"/>
            </a:endParaRPr>
          </a:p>
          <a:p>
            <a:pPr marL="0" indent="0">
              <a:buNone/>
            </a:pPr>
            <a:r>
              <a:rPr lang="tr-TR" sz="2400" dirty="0">
                <a:solidFill>
                  <a:srgbClr val="0000FF"/>
                </a:solidFill>
                <a:latin typeface="Consolas" panose="020B0609020204030204" pitchFamily="49" charset="0"/>
              </a:rPr>
              <a:t>END</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a:t>
            </a:r>
            <a:r>
              <a:rPr lang="tr-TR" sz="2400" dirty="0">
                <a:solidFill>
                  <a:srgbClr val="000000"/>
                </a:solidFill>
                <a:latin typeface="Consolas" panose="020B0609020204030204" pitchFamily="49" charset="0"/>
              </a:rPr>
              <a:t> [DURUM]</a:t>
            </a:r>
          </a:p>
          <a:p>
            <a:pPr marL="0" indent="0">
              <a:buNone/>
            </a:pPr>
            <a:r>
              <a:rPr lang="tr-TR" sz="2400" dirty="0">
                <a:solidFill>
                  <a:srgbClr val="0000FF"/>
                </a:solidFill>
                <a:latin typeface="Consolas" panose="020B0609020204030204" pitchFamily="49" charset="0"/>
              </a:rPr>
              <a:t>FROM</a:t>
            </a:r>
            <a:r>
              <a:rPr lang="tr-TR" sz="2400" dirty="0">
                <a:solidFill>
                  <a:srgbClr val="000000"/>
                </a:solidFill>
                <a:latin typeface="Consolas" panose="020B0609020204030204" pitchFamily="49" charset="0"/>
              </a:rPr>
              <a:t> OGRENCI</a:t>
            </a:r>
          </a:p>
          <a:p>
            <a:pPr marL="0" indent="0">
              <a:buNone/>
            </a:pPr>
            <a:r>
              <a:rPr lang="tr-TR" sz="2400" dirty="0">
                <a:solidFill>
                  <a:srgbClr val="0000FF"/>
                </a:solidFill>
                <a:latin typeface="Consolas" panose="020B0609020204030204" pitchFamily="49" charset="0"/>
              </a:rPr>
              <a:t>ORDER</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BY</a:t>
            </a:r>
            <a:r>
              <a:rPr lang="tr-TR" sz="2400" dirty="0">
                <a:solidFill>
                  <a:srgbClr val="000000"/>
                </a:solidFill>
                <a:latin typeface="Consolas" panose="020B0609020204030204" pitchFamily="49" charset="0"/>
              </a:rPr>
              <a:t> AGE </a:t>
            </a:r>
            <a:r>
              <a:rPr lang="tr-TR" sz="2400" dirty="0">
                <a:solidFill>
                  <a:srgbClr val="0000FF"/>
                </a:solidFill>
                <a:latin typeface="Consolas" panose="020B0609020204030204" pitchFamily="49" charset="0"/>
              </a:rPr>
              <a:t>DESC</a:t>
            </a:r>
            <a:br>
              <a:rPr lang="tr-TR" sz="2400" dirty="0"/>
            </a:br>
            <a:br>
              <a:rPr lang="tr-TR" sz="2400" dirty="0"/>
            </a:br>
            <a:br>
              <a:rPr lang="tr-TR" sz="2400" dirty="0"/>
            </a:br>
            <a:endParaRPr lang="tr-TR" sz="2400" dirty="0">
              <a:latin typeface="Calibri "/>
            </a:endParaRPr>
          </a:p>
          <a:p>
            <a:pPr marL="0" indent="0" algn="just">
              <a:lnSpc>
                <a:spcPct val="120000"/>
              </a:lnSpc>
              <a:buNone/>
            </a:pP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9925589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fontScale="92500" lnSpcReduction="10000"/>
          </a:bodyPr>
          <a:lstStyle/>
          <a:p>
            <a:r>
              <a:rPr lang="tr-TR" sz="2400" dirty="0">
                <a:solidFill>
                  <a:srgbClr val="000000"/>
                </a:solidFill>
                <a:latin typeface="CenturyGothic"/>
              </a:rPr>
              <a:t>Öğrenciler tablosu listesinde 7. öğrencinin bölüm kodunu nasıl elde ederiz. </a:t>
            </a:r>
            <a:r>
              <a:rPr lang="tr-TR" sz="2400" dirty="0" err="1">
                <a:solidFill>
                  <a:srgbClr val="000000"/>
                </a:solidFill>
                <a:latin typeface="CenturyGothic"/>
              </a:rPr>
              <a:t>Sırano</a:t>
            </a:r>
            <a:r>
              <a:rPr lang="tr-TR" sz="2400" dirty="0">
                <a:solidFill>
                  <a:srgbClr val="000000"/>
                </a:solidFill>
                <a:latin typeface="CenturyGothic"/>
              </a:rPr>
              <a:t> yada </a:t>
            </a:r>
            <a:r>
              <a:rPr lang="tr-TR" sz="2400" dirty="0" err="1">
                <a:solidFill>
                  <a:srgbClr val="000000"/>
                </a:solidFill>
                <a:latin typeface="CenturyGothic"/>
              </a:rPr>
              <a:t>ogrno</a:t>
            </a:r>
            <a:r>
              <a:rPr lang="tr-TR" sz="2400" dirty="0">
                <a:solidFill>
                  <a:srgbClr val="000000"/>
                </a:solidFill>
                <a:latin typeface="CenturyGothic"/>
              </a:rPr>
              <a:t> gibi bir alan yok yada sıralı artmıyorsa..</a:t>
            </a:r>
          </a:p>
          <a:p>
            <a:pPr marL="541338" indent="0">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bolumkod</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 TININT</a:t>
            </a:r>
          </a:p>
          <a:p>
            <a:pPr marL="541338" indent="0">
              <a:buNone/>
            </a:pPr>
            <a:r>
              <a:rPr lang="tr-TR" sz="2400" dirty="0">
                <a:solidFill>
                  <a:srgbClr val="0000FF"/>
                </a:solidFill>
                <a:latin typeface="Consolas" panose="020B0609020204030204" pitchFamily="49" charset="0"/>
              </a:rPr>
              <a:t>SELECT TOP </a:t>
            </a:r>
            <a:r>
              <a:rPr lang="tr-TR" sz="2400" dirty="0">
                <a:solidFill>
                  <a:srgbClr val="000000"/>
                </a:solidFill>
                <a:latin typeface="Consolas" panose="020B0609020204030204" pitchFamily="49" charset="0"/>
              </a:rPr>
              <a:t>1 @</a:t>
            </a:r>
            <a:r>
              <a:rPr lang="tr-TR" sz="2400" b="1" dirty="0" err="1">
                <a:solidFill>
                  <a:srgbClr val="000000"/>
                </a:solidFill>
                <a:latin typeface="Consolas-Bold"/>
              </a:rPr>
              <a:t>bolumkod</a:t>
            </a:r>
            <a:r>
              <a:rPr lang="tr-TR" sz="2400" b="1" dirty="0">
                <a:solidFill>
                  <a:srgbClr val="808080"/>
                </a:solidFill>
                <a:latin typeface="Consolas-Bold"/>
              </a:rPr>
              <a:t>=</a:t>
            </a:r>
            <a:r>
              <a:rPr lang="tr-TR" sz="2400" b="1" dirty="0" err="1">
                <a:solidFill>
                  <a:srgbClr val="000000"/>
                </a:solidFill>
                <a:latin typeface="Consolas-Bold"/>
              </a:rPr>
              <a:t>bkod</a:t>
            </a:r>
            <a:r>
              <a:rPr lang="tr-TR" sz="2400" b="1" dirty="0">
                <a:solidFill>
                  <a:srgbClr val="000000"/>
                </a:solidFill>
                <a:latin typeface="Consolas-Bold"/>
              </a:rPr>
              <a:t> </a:t>
            </a:r>
          </a:p>
          <a:p>
            <a:pPr marL="541338" indent="0">
              <a:buNone/>
            </a:pPr>
            <a:r>
              <a:rPr lang="tr-TR" sz="2400" dirty="0">
                <a:solidFill>
                  <a:srgbClr val="0000FF"/>
                </a:solidFill>
                <a:latin typeface="Consolas" panose="020B0609020204030204" pitchFamily="49" charset="0"/>
              </a:rPr>
              <a:t>FROM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bolumkodTablo</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PRINT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bolumkod</a:t>
            </a:r>
            <a:endParaRPr lang="tr-TR" sz="2400" dirty="0">
              <a:solidFill>
                <a:srgbClr val="000000"/>
              </a:solidFill>
              <a:latin typeface="Consolas" panose="020B0609020204030204" pitchFamily="49" charset="0"/>
            </a:endParaRPr>
          </a:p>
          <a:p>
            <a:pPr marL="0" indent="0">
              <a:buNone/>
            </a:pPr>
            <a:endParaRPr lang="tr-TR" sz="2400" dirty="0">
              <a:solidFill>
                <a:srgbClr val="000000"/>
              </a:solidFill>
              <a:latin typeface="Consolas" panose="020B0609020204030204" pitchFamily="49" charset="0"/>
            </a:endParaRPr>
          </a:p>
          <a:p>
            <a:r>
              <a:rPr lang="tr-TR" sz="2400" dirty="0">
                <a:solidFill>
                  <a:srgbClr val="000000"/>
                </a:solidFill>
                <a:latin typeface="CenturyGothic"/>
              </a:rPr>
              <a:t>Öğrenciler tablosundaki bulunan bölümlerin listesini </a:t>
            </a:r>
            <a:r>
              <a:rPr lang="tr-TR" sz="2400" b="1" dirty="0">
                <a:solidFill>
                  <a:srgbClr val="000000"/>
                </a:solidFill>
                <a:latin typeface="CenturyGothic-Bold"/>
              </a:rPr>
              <a:t>ayrı bir değişkene </a:t>
            </a:r>
            <a:r>
              <a:rPr lang="tr-TR" sz="2400" dirty="0">
                <a:solidFill>
                  <a:srgbClr val="000000"/>
                </a:solidFill>
                <a:latin typeface="CenturyGothic"/>
              </a:rPr>
              <a:t>aktarıp </a:t>
            </a:r>
            <a:r>
              <a:rPr lang="tr-TR" sz="2400" dirty="0" err="1">
                <a:solidFill>
                  <a:srgbClr val="000000"/>
                </a:solidFill>
                <a:latin typeface="CenturyGothic"/>
              </a:rPr>
              <a:t>case</a:t>
            </a:r>
            <a:r>
              <a:rPr lang="tr-TR" sz="2400" dirty="0">
                <a:solidFill>
                  <a:srgbClr val="000000"/>
                </a:solidFill>
                <a:latin typeface="CenturyGothic"/>
              </a:rPr>
              <a:t> </a:t>
            </a:r>
            <a:r>
              <a:rPr lang="tr-TR" sz="2400" dirty="0" err="1">
                <a:solidFill>
                  <a:srgbClr val="000000"/>
                </a:solidFill>
                <a:latin typeface="CenturyGothic"/>
              </a:rPr>
              <a:t>when</a:t>
            </a:r>
            <a:r>
              <a:rPr lang="tr-TR" sz="2400" dirty="0">
                <a:solidFill>
                  <a:srgbClr val="000000"/>
                </a:solidFill>
                <a:latin typeface="CenturyGothic"/>
              </a:rPr>
              <a:t> ile bölüm koduna göre bölümleri yazdırınız.</a:t>
            </a:r>
          </a:p>
          <a:p>
            <a:pPr marL="354013" indent="187325">
              <a:buNone/>
              <a:tabLst>
                <a:tab pos="541338" algn="l"/>
              </a:tabLst>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bkodTablo</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 </a:t>
            </a:r>
            <a:r>
              <a:rPr lang="tr-TR" sz="2400" dirty="0">
                <a:solidFill>
                  <a:srgbClr val="0000FF"/>
                </a:solidFill>
                <a:latin typeface="Consolas-Bold"/>
              </a:rPr>
              <a:t>TABLE</a:t>
            </a:r>
            <a:r>
              <a:rPr lang="tr-TR" sz="2400" b="1" dirty="0">
                <a:solidFill>
                  <a:srgbClr val="0000FF"/>
                </a:solidFill>
                <a:latin typeface="Consolas-Bold"/>
              </a:rPr>
              <a:t> </a:t>
            </a:r>
            <a:r>
              <a:rPr lang="tr-TR" sz="2400" b="1" dirty="0">
                <a:solidFill>
                  <a:srgbClr val="808080"/>
                </a:solidFill>
                <a:latin typeface="Consolas-Bold"/>
              </a:rPr>
              <a:t>(</a:t>
            </a:r>
            <a:r>
              <a:rPr lang="tr-TR" sz="2400" b="1" dirty="0" err="1">
                <a:solidFill>
                  <a:srgbClr val="000000"/>
                </a:solidFill>
                <a:latin typeface="Consolas-Bold"/>
              </a:rPr>
              <a:t>bolumk</a:t>
            </a:r>
            <a:r>
              <a:rPr lang="tr-TR" sz="2400" b="1" dirty="0">
                <a:solidFill>
                  <a:srgbClr val="000000"/>
                </a:solidFill>
                <a:latin typeface="Consolas-Bold"/>
              </a:rPr>
              <a:t> </a:t>
            </a:r>
            <a:r>
              <a:rPr lang="tr-TR" sz="2400" dirty="0">
                <a:solidFill>
                  <a:srgbClr val="0000FF"/>
                </a:solidFill>
                <a:latin typeface="Consolas-Bold"/>
              </a:rPr>
              <a:t>TINYINT</a:t>
            </a:r>
            <a:r>
              <a:rPr lang="tr-TR" sz="2400" b="1" dirty="0">
                <a:solidFill>
                  <a:srgbClr val="808080"/>
                </a:solidFill>
                <a:latin typeface="Consolas-Bold"/>
              </a:rPr>
              <a:t>)</a:t>
            </a:r>
          </a:p>
          <a:p>
            <a:pPr marL="354013" indent="187325">
              <a:buNone/>
              <a:tabLst>
                <a:tab pos="541338" algn="l"/>
              </a:tabLst>
            </a:pPr>
            <a:r>
              <a:rPr lang="tr-TR" sz="2400" dirty="0">
                <a:solidFill>
                  <a:srgbClr val="0000FF"/>
                </a:solidFill>
                <a:latin typeface="Consolas" panose="020B0609020204030204" pitchFamily="49" charset="0"/>
              </a:rPr>
              <a:t>INSERT INTO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bkodTablo</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SELECT </a:t>
            </a:r>
            <a:r>
              <a:rPr lang="tr-TR" sz="2400" dirty="0" err="1">
                <a:solidFill>
                  <a:srgbClr val="000000"/>
                </a:solidFill>
                <a:latin typeface="Consolas" panose="020B0609020204030204" pitchFamily="49" charset="0"/>
              </a:rPr>
              <a:t>BolumKodu</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FROM </a:t>
            </a:r>
            <a:r>
              <a:rPr lang="tr-TR" sz="2400" dirty="0" err="1">
                <a:solidFill>
                  <a:srgbClr val="000000"/>
                </a:solidFill>
                <a:latin typeface="Consolas" panose="020B0609020204030204" pitchFamily="49" charset="0"/>
              </a:rPr>
              <a:t>Ogrenciler</a:t>
            </a:r>
            <a:r>
              <a:rPr lang="tr-TR" sz="2400" dirty="0">
                <a:solidFill>
                  <a:srgbClr val="000000"/>
                </a:solidFill>
                <a:latin typeface="Consolas" panose="020B0609020204030204" pitchFamily="49" charset="0"/>
              </a:rPr>
              <a:t> </a:t>
            </a:r>
          </a:p>
          <a:p>
            <a:pPr marL="354013" indent="187325">
              <a:buNone/>
              <a:tabLst>
                <a:tab pos="541338" algn="l"/>
              </a:tabLst>
            </a:pPr>
            <a:r>
              <a:rPr lang="tr-TR" sz="2400" dirty="0">
                <a:solidFill>
                  <a:srgbClr val="0000FF"/>
                </a:solidFill>
                <a:latin typeface="Consolas" panose="020B0609020204030204" pitchFamily="49" charset="0"/>
              </a:rPr>
              <a:t>SELECT </a:t>
            </a:r>
            <a:r>
              <a:rPr lang="tr-TR" sz="2400" dirty="0" err="1">
                <a:solidFill>
                  <a:srgbClr val="000000"/>
                </a:solidFill>
                <a:latin typeface="Consolas" panose="020B0609020204030204" pitchFamily="49" charset="0"/>
              </a:rPr>
              <a:t>bolumk</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 </a:t>
            </a:r>
            <a:r>
              <a:rPr lang="tr-TR" sz="2400" dirty="0">
                <a:solidFill>
                  <a:srgbClr val="000000"/>
                </a:solidFill>
                <a:latin typeface="Consolas" panose="020B0609020204030204" pitchFamily="49" charset="0"/>
              </a:rPr>
              <a:t>[Bölüm Kodları] </a:t>
            </a:r>
            <a:r>
              <a:rPr lang="tr-TR" sz="2400" dirty="0">
                <a:solidFill>
                  <a:srgbClr val="0000FF"/>
                </a:solidFill>
                <a:latin typeface="Consolas" panose="020B0609020204030204" pitchFamily="49" charset="0"/>
              </a:rPr>
              <a:t>FROM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bkodTablo</a:t>
            </a:r>
            <a:r>
              <a:rPr lang="tr-TR" sz="2400" dirty="0"/>
              <a:t> </a:t>
            </a:r>
            <a:br>
              <a:rPr lang="tr-TR" sz="2400" dirty="0"/>
            </a:b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5144821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777551" y="1273632"/>
            <a:ext cx="9682065" cy="5061858"/>
          </a:xfrm>
        </p:spPr>
        <p:txBody>
          <a:bodyPr>
            <a:normAutofit fontScale="92500" lnSpcReduction="10000"/>
          </a:bodyPr>
          <a:lstStyle/>
          <a:p>
            <a:r>
              <a:rPr lang="tr-TR" sz="2400" dirty="0">
                <a:solidFill>
                  <a:srgbClr val="000000"/>
                </a:solidFill>
                <a:latin typeface="CenturyGothic"/>
              </a:rPr>
              <a:t>IF-ELSE yapısı diğer programlama dillerindeki kullanım şekline benzemektedir.</a:t>
            </a:r>
          </a:p>
          <a:p>
            <a:r>
              <a:rPr lang="tr-TR" sz="2400" dirty="0">
                <a:solidFill>
                  <a:srgbClr val="000000"/>
                </a:solidFill>
                <a:latin typeface="CenturyGothic"/>
              </a:rPr>
              <a:t>Koşul gerçekleştiğinde IF bloğu , aksi takdirde ise ELSE bloğu icra görür</a:t>
            </a:r>
          </a:p>
          <a:p>
            <a:pPr marL="0" indent="0">
              <a:buNone/>
            </a:pPr>
            <a:r>
              <a:rPr lang="tr-TR" sz="2400" dirty="0">
                <a:solidFill>
                  <a:srgbClr val="00B0F0"/>
                </a:solidFill>
                <a:latin typeface="CenturyGothic"/>
              </a:rPr>
              <a:t>IF(koşul)</a:t>
            </a:r>
          </a:p>
          <a:p>
            <a:pPr marL="0" indent="0">
              <a:buNone/>
            </a:pPr>
            <a:r>
              <a:rPr lang="tr-TR" sz="2400" dirty="0">
                <a:solidFill>
                  <a:srgbClr val="00B0F0"/>
                </a:solidFill>
                <a:latin typeface="CenturyGothic"/>
              </a:rPr>
              <a:t>	BEGIN</a:t>
            </a:r>
          </a:p>
          <a:p>
            <a:pPr marL="0" indent="0">
              <a:buNone/>
            </a:pPr>
            <a:r>
              <a:rPr lang="tr-TR" sz="2400" dirty="0">
                <a:solidFill>
                  <a:srgbClr val="000000"/>
                </a:solidFill>
                <a:latin typeface="CenturyGothic"/>
              </a:rPr>
              <a:t>--Eğer koşulumuz doğru ise bu alandaki ifademiz çalışır.</a:t>
            </a:r>
          </a:p>
          <a:p>
            <a:pPr marL="0" indent="0">
              <a:buNone/>
            </a:pPr>
            <a:r>
              <a:rPr lang="tr-TR" sz="2400" dirty="0">
                <a:solidFill>
                  <a:srgbClr val="00B0F0"/>
                </a:solidFill>
                <a:latin typeface="CenturyGothic"/>
              </a:rPr>
              <a:t>END</a:t>
            </a:r>
          </a:p>
          <a:p>
            <a:pPr marL="0" indent="0">
              <a:buNone/>
            </a:pPr>
            <a:r>
              <a:rPr lang="tr-TR" sz="2400" dirty="0">
                <a:solidFill>
                  <a:srgbClr val="00B0F0"/>
                </a:solidFill>
                <a:latin typeface="CenturyGothic"/>
              </a:rPr>
              <a:t>ELSE</a:t>
            </a:r>
          </a:p>
          <a:p>
            <a:pPr marL="0" indent="0">
              <a:buNone/>
            </a:pPr>
            <a:r>
              <a:rPr lang="tr-TR" sz="2400" dirty="0">
                <a:solidFill>
                  <a:srgbClr val="00B0F0"/>
                </a:solidFill>
                <a:latin typeface="CenturyGothic"/>
              </a:rPr>
              <a:t>	BEGIN</a:t>
            </a:r>
          </a:p>
          <a:p>
            <a:pPr marL="0" indent="0">
              <a:buNone/>
            </a:pPr>
            <a:r>
              <a:rPr lang="tr-TR" sz="2400" dirty="0">
                <a:solidFill>
                  <a:srgbClr val="000000"/>
                </a:solidFill>
                <a:latin typeface="CenturyGothic"/>
              </a:rPr>
              <a:t>		--Eğer koşulumuz doğru değilse bu alandaki ifademiz çalışır.</a:t>
            </a:r>
          </a:p>
          <a:p>
            <a:pPr marL="0" indent="0">
              <a:buNone/>
            </a:pPr>
            <a:r>
              <a:rPr lang="tr-TR" sz="2400" dirty="0">
                <a:solidFill>
                  <a:srgbClr val="00B0F0"/>
                </a:solidFill>
                <a:latin typeface="CenturyGothic"/>
              </a:rPr>
              <a:t>END</a:t>
            </a:r>
            <a:br>
              <a:rPr lang="tr-TR" sz="2400" dirty="0"/>
            </a:b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431614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lnSpcReduction="10000"/>
          </a:bodyPr>
          <a:lstStyle/>
          <a:p>
            <a:pPr marL="144000">
              <a:spcBef>
                <a:spcPts val="0"/>
              </a:spcBef>
            </a:pPr>
            <a:r>
              <a:rPr lang="tr-TR" sz="2400" dirty="0" err="1">
                <a:solidFill>
                  <a:srgbClr val="000000"/>
                </a:solidFill>
                <a:latin typeface="CenturyGothic"/>
              </a:rPr>
              <a:t>SatisTablosu</a:t>
            </a:r>
            <a:r>
              <a:rPr lang="tr-TR" sz="2400" dirty="0">
                <a:solidFill>
                  <a:srgbClr val="000000"/>
                </a:solidFill>
                <a:latin typeface="CenturyGothic"/>
              </a:rPr>
              <a:t> tablosundaki verilerin sayısına bağlı olarak şöyle bir IF ELSE yapısı kurulsun. Eğer kayıtlar 30 binden fazla ise, 30 binden fazla kayıt var, değilse 30 binden az kayıt var yazdırılsın.</a:t>
            </a:r>
          </a:p>
          <a:p>
            <a:pPr marL="0" indent="0">
              <a:lnSpc>
                <a:spcPct val="150000"/>
              </a:lnSpc>
              <a:spcBef>
                <a:spcPts val="0"/>
              </a:spcBef>
              <a:buNone/>
            </a:pPr>
            <a:endParaRPr lang="tr-TR" sz="2400" dirty="0">
              <a:solidFill>
                <a:srgbClr val="0000FF"/>
              </a:solidFill>
              <a:latin typeface="Consolas" panose="020B0609020204030204" pitchFamily="49" charset="0"/>
            </a:endParaRPr>
          </a:p>
          <a:p>
            <a:pPr marL="801688" indent="0">
              <a:lnSpc>
                <a:spcPct val="110000"/>
              </a:lnSpc>
              <a:spcBef>
                <a:spcPts val="0"/>
              </a:spcBef>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Sayi</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INT</a:t>
            </a:r>
            <a:r>
              <a:rPr lang="tr-TR" sz="2400" dirty="0">
                <a:solidFill>
                  <a:srgbClr val="808080"/>
                </a:solidFill>
                <a:latin typeface="Consolas" panose="020B0609020204030204" pitchFamily="49" charset="0"/>
              </a:rPr>
              <a:t>;</a:t>
            </a:r>
          </a:p>
          <a:p>
            <a:pPr marL="801688" indent="0">
              <a:lnSpc>
                <a:spcPct val="110000"/>
              </a:lnSpc>
              <a:spcBef>
                <a:spcPts val="0"/>
              </a:spcBef>
              <a:buNone/>
            </a:pPr>
            <a:r>
              <a:rPr lang="tr-TR" sz="2400" dirty="0">
                <a:solidFill>
                  <a:srgbClr val="0000FF"/>
                </a:solidFill>
                <a:latin typeface="Consolas" panose="020B0609020204030204" pitchFamily="49" charset="0"/>
              </a:rPr>
              <a:t>SELECT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Sayi</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 </a:t>
            </a:r>
            <a:r>
              <a:rPr lang="tr-TR" sz="2400" dirty="0">
                <a:solidFill>
                  <a:srgbClr val="FF00FF"/>
                </a:solidFill>
                <a:latin typeface="Consolas" panose="020B0609020204030204" pitchFamily="49" charset="0"/>
              </a:rPr>
              <a:t>COUNT</a:t>
            </a:r>
            <a:r>
              <a:rPr lang="tr-TR" sz="2400" dirty="0">
                <a:solidFill>
                  <a:srgbClr val="808080"/>
                </a:solidFill>
                <a:latin typeface="Consolas" panose="020B0609020204030204" pitchFamily="49" charset="0"/>
              </a:rPr>
              <a:t>(*) </a:t>
            </a:r>
          </a:p>
          <a:p>
            <a:pPr marL="801688" indent="0">
              <a:lnSpc>
                <a:spcPct val="110000"/>
              </a:lnSpc>
              <a:spcBef>
                <a:spcPts val="0"/>
              </a:spcBef>
              <a:buNone/>
            </a:pPr>
            <a:r>
              <a:rPr lang="tr-TR" sz="2400" dirty="0">
                <a:solidFill>
                  <a:srgbClr val="0000FF"/>
                </a:solidFill>
                <a:latin typeface="Consolas" panose="020B0609020204030204" pitchFamily="49" charset="0"/>
              </a:rPr>
              <a:t>FROM </a:t>
            </a:r>
            <a:r>
              <a:rPr lang="tr-TR" sz="2400" dirty="0" err="1">
                <a:solidFill>
                  <a:srgbClr val="000000"/>
                </a:solidFill>
                <a:latin typeface="Consolas" panose="020B0609020204030204" pitchFamily="49" charset="0"/>
              </a:rPr>
              <a:t>SatisTablosu</a:t>
            </a:r>
            <a:r>
              <a:rPr lang="tr-TR" sz="2400" dirty="0">
                <a:solidFill>
                  <a:srgbClr val="808080"/>
                </a:solidFill>
                <a:latin typeface="Consolas" panose="020B0609020204030204" pitchFamily="49" charset="0"/>
              </a:rPr>
              <a:t>; </a:t>
            </a:r>
          </a:p>
          <a:p>
            <a:pPr marL="801688" indent="0">
              <a:lnSpc>
                <a:spcPct val="110000"/>
              </a:lnSpc>
              <a:spcBef>
                <a:spcPts val="0"/>
              </a:spcBef>
              <a:buNone/>
            </a:pPr>
            <a:r>
              <a:rPr lang="tr-TR" sz="2400" dirty="0">
                <a:solidFill>
                  <a:srgbClr val="0000FF"/>
                </a:solidFill>
                <a:latin typeface="Consolas" panose="020B0609020204030204" pitchFamily="49" charset="0"/>
              </a:rPr>
              <a:t>IF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Sayi</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&gt; </a:t>
            </a:r>
            <a:r>
              <a:rPr lang="tr-TR" sz="2400" dirty="0">
                <a:solidFill>
                  <a:srgbClr val="000000"/>
                </a:solidFill>
                <a:latin typeface="Consolas" panose="020B0609020204030204" pitchFamily="49" charset="0"/>
              </a:rPr>
              <a:t>30000 </a:t>
            </a:r>
            <a:r>
              <a:rPr lang="tr-TR" sz="2400" dirty="0">
                <a:solidFill>
                  <a:srgbClr val="0000FF"/>
                </a:solidFill>
                <a:latin typeface="Consolas" panose="020B0609020204030204" pitchFamily="49" charset="0"/>
              </a:rPr>
              <a:t>BEGIN</a:t>
            </a:r>
          </a:p>
          <a:p>
            <a:pPr marL="801688" indent="0">
              <a:lnSpc>
                <a:spcPct val="110000"/>
              </a:lnSpc>
              <a:spcBef>
                <a:spcPts val="0"/>
              </a:spcBef>
              <a:buNone/>
            </a:pPr>
            <a:r>
              <a:rPr lang="tr-TR" sz="2400" dirty="0">
                <a:solidFill>
                  <a:srgbClr val="0000FF"/>
                </a:solidFill>
                <a:latin typeface="Consolas" panose="020B0609020204030204" pitchFamily="49" charset="0"/>
              </a:rPr>
              <a:t>PRINT </a:t>
            </a:r>
            <a:r>
              <a:rPr lang="tr-TR" sz="2400" dirty="0">
                <a:solidFill>
                  <a:srgbClr val="FF0000"/>
                </a:solidFill>
                <a:latin typeface="Consolas" panose="020B0609020204030204" pitchFamily="49" charset="0"/>
              </a:rPr>
              <a:t>'30 binden fazla kayıt var'</a:t>
            </a:r>
            <a:r>
              <a:rPr lang="tr-TR" sz="2400" dirty="0">
                <a:solidFill>
                  <a:srgbClr val="808080"/>
                </a:solidFill>
                <a:latin typeface="Consolas" panose="020B0609020204030204" pitchFamily="49" charset="0"/>
              </a:rPr>
              <a:t>; </a:t>
            </a:r>
            <a:r>
              <a:rPr lang="tr-TR" sz="2400" dirty="0">
                <a:solidFill>
                  <a:srgbClr val="0000FF"/>
                </a:solidFill>
                <a:latin typeface="Consolas" panose="020B0609020204030204" pitchFamily="49" charset="0"/>
              </a:rPr>
              <a:t>END</a:t>
            </a:r>
          </a:p>
          <a:p>
            <a:pPr marL="801688" indent="0">
              <a:lnSpc>
                <a:spcPct val="110000"/>
              </a:lnSpc>
              <a:spcBef>
                <a:spcPts val="0"/>
              </a:spcBef>
              <a:buNone/>
            </a:pPr>
            <a:r>
              <a:rPr lang="tr-TR" sz="2400" dirty="0">
                <a:solidFill>
                  <a:srgbClr val="0000FF"/>
                </a:solidFill>
                <a:latin typeface="Consolas" panose="020B0609020204030204" pitchFamily="49" charset="0"/>
              </a:rPr>
              <a:t>ELSE BEGIN</a:t>
            </a:r>
          </a:p>
          <a:p>
            <a:pPr marL="801688" indent="0">
              <a:lnSpc>
                <a:spcPct val="110000"/>
              </a:lnSpc>
              <a:spcBef>
                <a:spcPts val="0"/>
              </a:spcBef>
              <a:buNone/>
            </a:pPr>
            <a:r>
              <a:rPr lang="tr-TR" sz="2400" dirty="0">
                <a:solidFill>
                  <a:srgbClr val="0000FF"/>
                </a:solidFill>
                <a:latin typeface="Consolas" panose="020B0609020204030204" pitchFamily="49" charset="0"/>
              </a:rPr>
              <a:t>PRINT </a:t>
            </a:r>
            <a:r>
              <a:rPr lang="tr-TR" sz="2400" dirty="0">
                <a:solidFill>
                  <a:srgbClr val="FF0000"/>
                </a:solidFill>
                <a:latin typeface="Consolas" panose="020B0609020204030204" pitchFamily="49" charset="0"/>
              </a:rPr>
              <a:t>'30 binden az kayıt var'</a:t>
            </a:r>
            <a:r>
              <a:rPr lang="tr-TR" sz="2400" dirty="0">
                <a:solidFill>
                  <a:srgbClr val="808080"/>
                </a:solidFill>
                <a:latin typeface="Consolas" panose="020B0609020204030204" pitchFamily="49" charset="0"/>
              </a:rPr>
              <a:t>; </a:t>
            </a:r>
            <a:r>
              <a:rPr lang="tr-TR" sz="2400" dirty="0">
                <a:solidFill>
                  <a:srgbClr val="0000FF"/>
                </a:solidFill>
                <a:latin typeface="Consolas" panose="020B0609020204030204" pitchFamily="49" charset="0"/>
              </a:rPr>
              <a:t>END</a:t>
            </a:r>
            <a:r>
              <a:rPr lang="tr-TR" sz="2400" dirty="0">
                <a:solidFill>
                  <a:srgbClr val="808080"/>
                </a:solidFill>
                <a:latin typeface="Consolas" panose="020B0609020204030204" pitchFamily="49" charset="0"/>
              </a:rPr>
              <a:t>;</a:t>
            </a:r>
            <a:r>
              <a:rPr lang="tr-TR" sz="2400" dirty="0"/>
              <a:t> </a:t>
            </a:r>
            <a:br>
              <a:rPr lang="tr-TR" sz="2400" dirty="0"/>
            </a:b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6941670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08228"/>
            <a:ext cx="11223173" cy="5061858"/>
          </a:xfrm>
        </p:spPr>
        <p:txBody>
          <a:bodyPr>
            <a:noAutofit/>
          </a:bodyPr>
          <a:lstStyle/>
          <a:p>
            <a:pPr marL="144000">
              <a:lnSpc>
                <a:spcPct val="100000"/>
              </a:lnSpc>
              <a:spcBef>
                <a:spcPts val="0"/>
              </a:spcBef>
            </a:pPr>
            <a:r>
              <a:rPr lang="tr-TR" sz="2400" dirty="0" err="1">
                <a:solidFill>
                  <a:srgbClr val="000000"/>
                </a:solidFill>
                <a:latin typeface="CenturyGothic"/>
              </a:rPr>
              <a:t>SatisTablosu</a:t>
            </a:r>
            <a:r>
              <a:rPr lang="tr-TR" sz="2400" dirty="0">
                <a:solidFill>
                  <a:srgbClr val="000000"/>
                </a:solidFill>
                <a:latin typeface="CenturyGothic"/>
              </a:rPr>
              <a:t> tablosundaki verilerin sayısına bağlı olarak şöyle bir IF ELSE yapısı kurulsun. Eğer kayıtlar 30 binden fazla ise, 30 binden fazla kayıt var, değilse 30 binden az kayıt var yazdırılsın.</a:t>
            </a:r>
          </a:p>
          <a:p>
            <a:pPr marL="0" indent="0">
              <a:lnSpc>
                <a:spcPct val="100000"/>
              </a:lnSpc>
              <a:spcBef>
                <a:spcPts val="0"/>
              </a:spcBef>
              <a:buNone/>
            </a:pPr>
            <a:r>
              <a:rPr lang="tr-TR" sz="2200" dirty="0">
                <a:solidFill>
                  <a:srgbClr val="0000FF"/>
                </a:solidFill>
                <a:latin typeface="Consolas" panose="020B0609020204030204" pitchFamily="49" charset="0"/>
              </a:rPr>
              <a:t>USE</a:t>
            </a:r>
            <a:r>
              <a:rPr lang="tr-TR" sz="2200" dirty="0">
                <a:solidFill>
                  <a:srgbClr val="000000"/>
                </a:solidFill>
                <a:latin typeface="Consolas" panose="020B0609020204030204" pitchFamily="49" charset="0"/>
              </a:rPr>
              <a:t> ETRADE</a:t>
            </a:r>
          </a:p>
          <a:p>
            <a:pPr marL="0" indent="0">
              <a:lnSpc>
                <a:spcPct val="100000"/>
              </a:lnSpc>
              <a:spcBef>
                <a:spcPts val="0"/>
              </a:spcBef>
              <a:buNone/>
            </a:pPr>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@miktar </a:t>
            </a:r>
            <a:r>
              <a:rPr lang="tr-TR" sz="2200" dirty="0">
                <a:solidFill>
                  <a:srgbClr val="0000FF"/>
                </a:solidFill>
                <a:latin typeface="Consolas" panose="020B0609020204030204" pitchFamily="49" charset="0"/>
              </a:rPr>
              <a:t>FLOAT</a:t>
            </a:r>
            <a:endParaRPr lang="tr-TR" sz="2200" dirty="0">
              <a:solidFill>
                <a:srgbClr val="000000"/>
              </a:solidFill>
              <a:latin typeface="Consolas" panose="020B0609020204030204" pitchFamily="49" charset="0"/>
            </a:endParaRPr>
          </a:p>
          <a:p>
            <a:pPr marL="0" indent="0">
              <a:lnSpc>
                <a:spcPct val="100000"/>
              </a:lnSpc>
              <a:spcBef>
                <a:spcPts val="0"/>
              </a:spcBef>
              <a:buNone/>
            </a:pPr>
            <a:r>
              <a:rPr lang="en-US" sz="2200" dirty="0">
                <a:solidFill>
                  <a:srgbClr val="0000FF"/>
                </a:solidFill>
                <a:latin typeface="Consolas" panose="020B0609020204030204" pitchFamily="49" charset="0"/>
              </a:rPr>
              <a:t>SELECT</a:t>
            </a:r>
            <a:r>
              <a:rPr lang="en-US" sz="2200" dirty="0">
                <a:solidFill>
                  <a:srgbClr val="000000"/>
                </a:solidFill>
                <a:latin typeface="Consolas" panose="020B0609020204030204" pitchFamily="49" charset="0"/>
              </a:rPr>
              <a:t> @miktar</a:t>
            </a:r>
            <a:r>
              <a:rPr lang="en-US" sz="2200" dirty="0">
                <a:solidFill>
                  <a:srgbClr val="808080"/>
                </a:solidFill>
                <a:latin typeface="Consolas" panose="020B0609020204030204" pitchFamily="49" charset="0"/>
              </a:rPr>
              <a:t>=</a:t>
            </a:r>
            <a:r>
              <a:rPr lang="en-US" sz="2200" dirty="0">
                <a:solidFill>
                  <a:srgbClr val="FF00FF"/>
                </a:solidFill>
                <a:latin typeface="Consolas" panose="020B0609020204030204" pitchFamily="49" charset="0"/>
              </a:rPr>
              <a:t>COUNT</a:t>
            </a:r>
            <a:r>
              <a:rPr lang="en-US" sz="2200" dirty="0">
                <a:solidFill>
                  <a:srgbClr val="8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0000FF"/>
                </a:solidFill>
                <a:latin typeface="Consolas" panose="020B0609020204030204" pitchFamily="49" charset="0"/>
              </a:rPr>
              <a:t>FROM</a:t>
            </a:r>
            <a:r>
              <a:rPr lang="en-US" sz="2200" dirty="0">
                <a:solidFill>
                  <a:srgbClr val="000000"/>
                </a:solidFill>
                <a:latin typeface="Consolas" panose="020B0609020204030204" pitchFamily="49" charset="0"/>
              </a:rPr>
              <a:t> SALES</a:t>
            </a:r>
          </a:p>
          <a:p>
            <a:pPr marL="0" indent="0">
              <a:lnSpc>
                <a:spcPct val="100000"/>
              </a:lnSpc>
              <a:spcBef>
                <a:spcPts val="0"/>
              </a:spcBef>
              <a:buNone/>
            </a:pPr>
            <a:r>
              <a:rPr lang="tr-TR" sz="2200" dirty="0">
                <a:solidFill>
                  <a:srgbClr val="0000FF"/>
                </a:solidFill>
                <a:latin typeface="Consolas" panose="020B0609020204030204" pitchFamily="49" charset="0"/>
              </a:rPr>
              <a:t>IF</a:t>
            </a:r>
            <a:r>
              <a:rPr lang="tr-TR" sz="2200" dirty="0">
                <a:solidFill>
                  <a:srgbClr val="000000"/>
                </a:solidFill>
                <a:latin typeface="Consolas" panose="020B0609020204030204" pitchFamily="49" charset="0"/>
              </a:rPr>
              <a:t> @miktar</a:t>
            </a:r>
            <a:r>
              <a:rPr lang="tr-TR" sz="2200" dirty="0">
                <a:solidFill>
                  <a:srgbClr val="808080"/>
                </a:solidFill>
                <a:latin typeface="Consolas" panose="020B0609020204030204" pitchFamily="49" charset="0"/>
              </a:rPr>
              <a:t>&gt;</a:t>
            </a:r>
            <a:r>
              <a:rPr lang="tr-TR" sz="2200" dirty="0">
                <a:solidFill>
                  <a:srgbClr val="000000"/>
                </a:solidFill>
                <a:latin typeface="Consolas" panose="020B0609020204030204" pitchFamily="49" charset="0"/>
              </a:rPr>
              <a:t>1000 </a:t>
            </a:r>
          </a:p>
          <a:p>
            <a:pPr marL="0" indent="0">
              <a:lnSpc>
                <a:spcPct val="100000"/>
              </a:lnSpc>
              <a:spcBef>
                <a:spcPts val="0"/>
              </a:spcBef>
              <a:buNone/>
            </a:pPr>
            <a:r>
              <a:rPr lang="tr-TR" sz="2200" dirty="0">
                <a:solidFill>
                  <a:srgbClr val="0000FF"/>
                </a:solidFill>
                <a:latin typeface="Consolas" panose="020B0609020204030204" pitchFamily="49" charset="0"/>
              </a:rPr>
              <a:t>BEGIN</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'Satış 1000 den fazla'</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END</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ELSE</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BEGIN</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'Satış 1000 den az'</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END</a:t>
            </a:r>
            <a:endParaRPr lang="tr-TR" sz="2200" dirty="0">
              <a:solidFill>
                <a:srgbClr val="000000"/>
              </a:solidFill>
              <a:latin typeface="Consolas" panose="020B0609020204030204" pitchFamily="49" charset="0"/>
            </a:endParaRPr>
          </a:p>
          <a:p>
            <a:pPr marL="0" indent="0">
              <a:lnSpc>
                <a:spcPct val="100000"/>
              </a:lnSpc>
              <a:spcBef>
                <a:spcPts val="0"/>
              </a:spcBef>
              <a:buNone/>
            </a:pPr>
            <a:r>
              <a:rPr lang="tr-TR" sz="2200" dirty="0">
                <a:solidFill>
                  <a:srgbClr val="0000FF"/>
                </a:solidFill>
                <a:latin typeface="Consolas" panose="020B0609020204030204" pitchFamily="49" charset="0"/>
              </a:rPr>
              <a:t>PRINT</a:t>
            </a:r>
            <a:r>
              <a:rPr lang="tr-TR" sz="2200" dirty="0">
                <a:solidFill>
                  <a:srgbClr val="000000"/>
                </a:solidFill>
                <a:latin typeface="Consolas" panose="020B0609020204030204" pitchFamily="49" charset="0"/>
              </a:rPr>
              <a:t> </a:t>
            </a:r>
            <a:r>
              <a:rPr lang="tr-TR" sz="2200" dirty="0">
                <a:solidFill>
                  <a:srgbClr val="FF0000"/>
                </a:solidFill>
                <a:latin typeface="Consolas" panose="020B0609020204030204" pitchFamily="49" charset="0"/>
              </a:rPr>
              <a:t>'Miktar='</a:t>
            </a:r>
            <a:r>
              <a:rPr lang="tr-TR" sz="2200" dirty="0">
                <a:solidFill>
                  <a:srgbClr val="808080"/>
                </a:solidFill>
                <a:latin typeface="Consolas" panose="020B0609020204030204" pitchFamily="49" charset="0"/>
              </a:rPr>
              <a:t>+</a:t>
            </a:r>
            <a:r>
              <a:rPr lang="tr-TR" sz="2200" dirty="0">
                <a:solidFill>
                  <a:srgbClr val="FF00FF"/>
                </a:solidFill>
                <a:latin typeface="Consolas" panose="020B0609020204030204" pitchFamily="49" charset="0"/>
              </a:rPr>
              <a:t>CAST</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@miktar </a:t>
            </a:r>
            <a:r>
              <a:rPr lang="tr-TR" sz="2200" dirty="0">
                <a:solidFill>
                  <a:srgbClr val="0000FF"/>
                </a:solidFill>
                <a:latin typeface="Consolas" panose="020B0609020204030204" pitchFamily="49" charset="0"/>
              </a:rPr>
              <a:t>AS</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NVARCHAR(10)) </a:t>
            </a: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341529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653142" y="1317171"/>
            <a:ext cx="11049001" cy="5061858"/>
          </a:xfrm>
        </p:spPr>
        <p:txBody>
          <a:bodyPr>
            <a:normAutofit/>
          </a:bodyPr>
          <a:lstStyle/>
          <a:p>
            <a:pPr algn="just">
              <a:lnSpc>
                <a:spcPct val="120000"/>
              </a:lnSpc>
            </a:pPr>
            <a:r>
              <a:rPr lang="tr-TR" sz="2400" dirty="0">
                <a:latin typeface="Calibri "/>
              </a:rPr>
              <a:t>T-SQL verileri işleme, değişken kullanma ve hata ayıklama gibi bir çok programlama yeteneğine sahiptir. </a:t>
            </a:r>
            <a:r>
              <a:rPr lang="tr-TR" sz="2400" dirty="0" err="1">
                <a:latin typeface="Calibri "/>
              </a:rPr>
              <a:t>Tabiki</a:t>
            </a:r>
            <a:r>
              <a:rPr lang="tr-TR" sz="2400" dirty="0">
                <a:latin typeface="Calibri "/>
              </a:rPr>
              <a:t> bu yetenekleri </a:t>
            </a:r>
            <a:r>
              <a:rPr lang="tr-TR" sz="2400" dirty="0" err="1">
                <a:latin typeface="Calibri "/>
              </a:rPr>
              <a:t>veritabanı</a:t>
            </a:r>
            <a:r>
              <a:rPr lang="tr-TR" sz="2400" dirty="0">
                <a:latin typeface="Calibri "/>
              </a:rPr>
              <a:t> yönetim sistemi (SQL Server için Management </a:t>
            </a:r>
            <a:r>
              <a:rPr lang="tr-TR" sz="2400" dirty="0" err="1">
                <a:latin typeface="Calibri "/>
              </a:rPr>
              <a:t>Studio</a:t>
            </a:r>
            <a:r>
              <a:rPr lang="tr-TR" sz="2400" dirty="0">
                <a:latin typeface="Calibri "/>
              </a:rPr>
              <a:t>) üzerinde geçerlidir.</a:t>
            </a:r>
          </a:p>
          <a:p>
            <a:pPr algn="just">
              <a:lnSpc>
                <a:spcPct val="120000"/>
              </a:lnSpc>
            </a:pPr>
            <a:r>
              <a:rPr lang="tr-TR" sz="2400" dirty="0">
                <a:latin typeface="Calibri "/>
              </a:rPr>
              <a:t> Yani bir programlama dili değil gelişmiş bir sorgu dilidir.</a:t>
            </a:r>
          </a:p>
          <a:p>
            <a:pPr algn="just">
              <a:lnSpc>
                <a:spcPct val="120000"/>
              </a:lnSpc>
            </a:pPr>
            <a:r>
              <a:rPr lang="tr-TR" sz="2400" dirty="0">
                <a:latin typeface="Calibri "/>
              </a:rPr>
              <a:t>T-SQL ile </a:t>
            </a:r>
            <a:r>
              <a:rPr lang="tr-TR" sz="2400" dirty="0" err="1">
                <a:latin typeface="Calibri "/>
              </a:rPr>
              <a:t>veritabanı</a:t>
            </a:r>
            <a:r>
              <a:rPr lang="tr-TR" sz="2400" dirty="0">
                <a:latin typeface="Calibri "/>
              </a:rPr>
              <a:t> üzerinde işlem yapabileceğimiz temelde 3 komut türü vardır.</a:t>
            </a:r>
          </a:p>
          <a:p>
            <a:pPr marL="0" lvl="1" indent="271463" algn="just">
              <a:lnSpc>
                <a:spcPct val="120000"/>
              </a:lnSpc>
              <a:buFont typeface="+mj-lt"/>
              <a:buAutoNum type="arabicPeriod"/>
            </a:pPr>
            <a:r>
              <a:rPr lang="tr-TR" sz="2200" dirty="0" err="1">
                <a:latin typeface="Calibri "/>
              </a:rPr>
              <a:t>Veritabanı</a:t>
            </a:r>
            <a:r>
              <a:rPr lang="tr-TR" sz="2200" dirty="0">
                <a:latin typeface="Calibri "/>
              </a:rPr>
              <a:t> ve tablolarla ilgili işlemler yapmak için Veri Tanımlama Dili (</a:t>
            </a:r>
            <a:r>
              <a:rPr lang="tr-TR" sz="2200" dirty="0">
                <a:solidFill>
                  <a:srgbClr val="FF0000"/>
                </a:solidFill>
                <a:latin typeface="Calibri "/>
              </a:rPr>
              <a:t>Data Definition Language</a:t>
            </a:r>
            <a:r>
              <a:rPr lang="tr-TR" sz="2200" dirty="0">
                <a:latin typeface="Calibri "/>
              </a:rPr>
              <a:t>),</a:t>
            </a:r>
          </a:p>
          <a:p>
            <a:pPr marL="11113" lvl="1" indent="163513" algn="just">
              <a:lnSpc>
                <a:spcPct val="120000"/>
              </a:lnSpc>
              <a:buFont typeface="+mj-lt"/>
              <a:buAutoNum type="arabicPeriod"/>
            </a:pPr>
            <a:r>
              <a:rPr lang="tr-TR" sz="2200" dirty="0">
                <a:latin typeface="Calibri "/>
              </a:rPr>
              <a:t>   </a:t>
            </a:r>
            <a:r>
              <a:rPr lang="tr-TR" sz="2200" dirty="0" err="1">
                <a:latin typeface="Calibri "/>
              </a:rPr>
              <a:t>Veritabanı</a:t>
            </a:r>
            <a:r>
              <a:rPr lang="tr-TR" sz="2200" dirty="0">
                <a:latin typeface="Calibri "/>
              </a:rPr>
              <a:t> üzerindeki kullanıcılar ve bu kullanıcıların yetkileri ile ilgili işlemler yapmak için Veri Kontrol Dili (</a:t>
            </a:r>
            <a:r>
              <a:rPr lang="tr-TR" sz="2200" dirty="0">
                <a:solidFill>
                  <a:srgbClr val="00B050"/>
                </a:solidFill>
                <a:latin typeface="Calibri "/>
              </a:rPr>
              <a:t>Data Control Language</a:t>
            </a:r>
            <a:r>
              <a:rPr lang="tr-TR" sz="2200" dirty="0">
                <a:latin typeface="Calibri "/>
              </a:rPr>
              <a:t>)</a:t>
            </a:r>
          </a:p>
          <a:p>
            <a:pPr marL="0" lvl="1" indent="271463" algn="just">
              <a:lnSpc>
                <a:spcPct val="100000"/>
              </a:lnSpc>
              <a:spcBef>
                <a:spcPts val="0"/>
              </a:spcBef>
              <a:spcAft>
                <a:spcPts val="0"/>
              </a:spcAft>
              <a:buFont typeface="+mj-lt"/>
              <a:buAutoNum type="arabicPeriod"/>
            </a:pPr>
            <a:r>
              <a:rPr lang="tr-TR" sz="2200" dirty="0" err="1">
                <a:latin typeface="Calibri "/>
              </a:rPr>
              <a:t>Veritabanında</a:t>
            </a:r>
            <a:r>
              <a:rPr lang="tr-TR" sz="2200" dirty="0">
                <a:latin typeface="Calibri "/>
              </a:rPr>
              <a:t> saklanan veriler üzerinde işlem yapmak için kullanılan Veri </a:t>
            </a:r>
            <a:r>
              <a:rPr lang="tr-TR" sz="2000" dirty="0">
                <a:latin typeface="Calibri "/>
              </a:rPr>
              <a:t>İşleme Dili (</a:t>
            </a:r>
            <a:r>
              <a:rPr lang="tr-TR" sz="2000" dirty="0">
                <a:solidFill>
                  <a:srgbClr val="0070C0"/>
                </a:solidFill>
                <a:latin typeface="Calibri "/>
              </a:rPr>
              <a:t>Data </a:t>
            </a:r>
            <a:r>
              <a:rPr lang="tr-TR" sz="2000" dirty="0" err="1">
                <a:solidFill>
                  <a:srgbClr val="0070C0"/>
                </a:solidFill>
                <a:latin typeface="Calibri "/>
              </a:rPr>
              <a:t>Manipulation</a:t>
            </a:r>
            <a:r>
              <a:rPr lang="tr-TR" sz="2000" dirty="0">
                <a:solidFill>
                  <a:srgbClr val="0070C0"/>
                </a:solidFill>
                <a:latin typeface="Calibri "/>
              </a:rPr>
              <a:t> Language</a:t>
            </a:r>
            <a:r>
              <a:rPr lang="tr-TR" sz="2000" dirty="0">
                <a:latin typeface="Calibri "/>
              </a:rPr>
              <a:t>)</a:t>
            </a:r>
            <a:endParaRPr lang="tr-TR" sz="26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5385403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fontScale="92500" lnSpcReduction="20000"/>
          </a:bodyPr>
          <a:lstStyle/>
          <a:p>
            <a:r>
              <a:rPr lang="tr-TR" sz="2400" dirty="0">
                <a:solidFill>
                  <a:srgbClr val="000000"/>
                </a:solidFill>
                <a:latin typeface="CenturyGothic"/>
              </a:rPr>
              <a:t>İkinci örneğimize geçelim. Bu örnekte iç içe IF bloğu kullanarak gerçekleştirilecek bir örnek olsun. Dış blokta ay kontrolü yapalım. Diyelim ki ay </a:t>
            </a:r>
            <a:r>
              <a:rPr lang="tr-TR" sz="2400" dirty="0" err="1">
                <a:solidFill>
                  <a:srgbClr val="000000"/>
                </a:solidFill>
                <a:latin typeface="CenturyGothic"/>
              </a:rPr>
              <a:t>Eylül’mü</a:t>
            </a:r>
            <a:r>
              <a:rPr lang="tr-TR" sz="2400" dirty="0">
                <a:solidFill>
                  <a:srgbClr val="000000"/>
                </a:solidFill>
                <a:latin typeface="CenturyGothic"/>
              </a:rPr>
              <a:t>. İç blokta da yıla bakalım. Yıl tek bir yıl mı, çift bir yıl mı? Yani rakam değerleri tek mi, çift mi?</a:t>
            </a:r>
          </a:p>
          <a:p>
            <a:pPr marL="989013" indent="0">
              <a:buNone/>
            </a:pPr>
            <a:r>
              <a:rPr lang="tr-TR" sz="2400" dirty="0">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@sayi </a:t>
            </a:r>
            <a:r>
              <a:rPr lang="tr-TR" sz="2400" dirty="0">
                <a:solidFill>
                  <a:srgbClr val="0000FF"/>
                </a:solidFill>
                <a:latin typeface="Consolas" panose="020B0609020204030204" pitchFamily="49" charset="0"/>
              </a:rPr>
              <a:t>AS</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INT</a:t>
            </a:r>
            <a:endParaRPr lang="tr-TR" sz="2400" dirty="0">
              <a:solidFill>
                <a:srgbClr val="000000"/>
              </a:solidFill>
              <a:latin typeface="Consolas" panose="020B0609020204030204" pitchFamily="49" charset="0"/>
            </a:endParaRPr>
          </a:p>
          <a:p>
            <a:pPr marL="989013" indent="0">
              <a:buNone/>
            </a:pPr>
            <a:r>
              <a:rPr lang="tr-TR" sz="2400" dirty="0">
                <a:solidFill>
                  <a:srgbClr val="0000FF"/>
                </a:solidFill>
                <a:latin typeface="Consolas" panose="020B0609020204030204" pitchFamily="49" charset="0"/>
              </a:rPr>
              <a:t>SET</a:t>
            </a:r>
            <a:r>
              <a:rPr lang="tr-TR" sz="2400" dirty="0">
                <a:solidFill>
                  <a:srgbClr val="000000"/>
                </a:solidFill>
                <a:latin typeface="Consolas" panose="020B0609020204030204" pitchFamily="49" charset="0"/>
              </a:rPr>
              <a:t> @sayi</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124</a:t>
            </a:r>
          </a:p>
          <a:p>
            <a:pPr marL="989013" indent="0">
              <a:buNone/>
            </a:pPr>
            <a:r>
              <a:rPr lang="tr-TR" sz="2400" dirty="0">
                <a:solidFill>
                  <a:srgbClr val="0000FF"/>
                </a:solidFill>
                <a:latin typeface="Consolas" panose="020B0609020204030204" pitchFamily="49" charset="0"/>
              </a:rPr>
              <a:t>IF</a:t>
            </a:r>
            <a:r>
              <a:rPr lang="tr-TR" sz="2400" dirty="0">
                <a:solidFill>
                  <a:srgbClr val="000000"/>
                </a:solidFill>
                <a:latin typeface="Consolas" panose="020B0609020204030204" pitchFamily="49" charset="0"/>
              </a:rPr>
              <a:t> @sayi</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2</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0</a:t>
            </a:r>
          </a:p>
          <a:p>
            <a:pPr marL="989013" indent="0">
              <a:buNone/>
            </a:pPr>
            <a:r>
              <a:rPr lang="tr-TR" sz="2400" dirty="0">
                <a:solidFill>
                  <a:srgbClr val="0000FF"/>
                </a:solidFill>
                <a:latin typeface="Consolas" panose="020B0609020204030204" pitchFamily="49" charset="0"/>
              </a:rPr>
              <a:t>BEGIN</a:t>
            </a:r>
            <a:r>
              <a:rPr lang="tr-TR" sz="2400" dirty="0">
                <a:solidFill>
                  <a:srgbClr val="000000"/>
                </a:solidFill>
                <a:latin typeface="Consolas" panose="020B0609020204030204" pitchFamily="49" charset="0"/>
              </a:rPr>
              <a:t> </a:t>
            </a:r>
          </a:p>
          <a:p>
            <a:pPr marL="989013" indent="0">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'sayı çift'</a:t>
            </a:r>
            <a:endParaRPr lang="tr-TR" sz="2400" dirty="0">
              <a:solidFill>
                <a:srgbClr val="000000"/>
              </a:solidFill>
              <a:latin typeface="Consolas" panose="020B0609020204030204" pitchFamily="49" charset="0"/>
            </a:endParaRPr>
          </a:p>
          <a:p>
            <a:pPr marL="989013" indent="0">
              <a:buNone/>
            </a:pPr>
            <a:r>
              <a:rPr lang="tr-TR" sz="2400" dirty="0">
                <a:solidFill>
                  <a:srgbClr val="0000FF"/>
                </a:solidFill>
                <a:latin typeface="Consolas" panose="020B0609020204030204" pitchFamily="49" charset="0"/>
              </a:rPr>
              <a:t>END</a:t>
            </a:r>
            <a:endParaRPr lang="tr-TR" sz="2400" dirty="0">
              <a:solidFill>
                <a:srgbClr val="000000"/>
              </a:solidFill>
              <a:latin typeface="Consolas" panose="020B0609020204030204" pitchFamily="49" charset="0"/>
            </a:endParaRPr>
          </a:p>
          <a:p>
            <a:pPr marL="989013" indent="0">
              <a:buNone/>
            </a:pPr>
            <a:r>
              <a:rPr lang="tr-TR" sz="2400" dirty="0">
                <a:solidFill>
                  <a:srgbClr val="0000FF"/>
                </a:solidFill>
                <a:latin typeface="Consolas" panose="020B0609020204030204" pitchFamily="49" charset="0"/>
              </a:rPr>
              <a:t>ELSE</a:t>
            </a:r>
            <a:endParaRPr lang="tr-TR" sz="2400" dirty="0">
              <a:solidFill>
                <a:srgbClr val="000000"/>
              </a:solidFill>
              <a:latin typeface="Consolas" panose="020B0609020204030204" pitchFamily="49" charset="0"/>
            </a:endParaRPr>
          </a:p>
          <a:p>
            <a:pPr marL="989013" indent="0">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989013" indent="0">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'sayı tek'</a:t>
            </a:r>
            <a:endParaRPr lang="tr-TR" sz="2400" dirty="0">
              <a:solidFill>
                <a:srgbClr val="000000"/>
              </a:solidFill>
              <a:latin typeface="Consolas" panose="020B0609020204030204" pitchFamily="49" charset="0"/>
            </a:endParaRPr>
          </a:p>
          <a:p>
            <a:pPr marL="989013" indent="0">
              <a:buNone/>
            </a:pPr>
            <a:r>
              <a:rPr lang="tr-TR" sz="2400" dirty="0">
                <a:solidFill>
                  <a:srgbClr val="0000FF"/>
                </a:solidFill>
                <a:latin typeface="Consolas" panose="020B0609020204030204" pitchFamily="49" charset="0"/>
              </a:rPr>
              <a:t>END</a:t>
            </a: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194335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fontScale="85000" lnSpcReduction="20000"/>
          </a:bodyPr>
          <a:lstStyle/>
          <a:p>
            <a:r>
              <a:rPr lang="tr-TR" sz="2400" dirty="0">
                <a:solidFill>
                  <a:srgbClr val="000000"/>
                </a:solidFill>
                <a:latin typeface="CenturyGothic"/>
              </a:rPr>
              <a:t>İkinci örneğimize geçelim. Bu örnekte iç içe IF bloğu kullanarak gerçekleştirilecek bir örnek olsun. Dış blokta ay kontrolü yapalım. Diyelim ki ay </a:t>
            </a:r>
            <a:r>
              <a:rPr lang="tr-TR" sz="2400" dirty="0" err="1">
                <a:solidFill>
                  <a:srgbClr val="000000"/>
                </a:solidFill>
                <a:latin typeface="CenturyGothic"/>
              </a:rPr>
              <a:t>Eylül’mü</a:t>
            </a:r>
            <a:r>
              <a:rPr lang="tr-TR" sz="2400" dirty="0">
                <a:solidFill>
                  <a:srgbClr val="000000"/>
                </a:solidFill>
                <a:latin typeface="CenturyGothic"/>
              </a:rPr>
              <a:t>. İç blokta da yıla bakalım. Yıl tek bir yıl mı, çift bir yıl mı? Yani rakam değerleri tek mi, çift mi?</a:t>
            </a:r>
          </a:p>
          <a:p>
            <a:pPr marL="895350" indent="0">
              <a:buNone/>
            </a:pPr>
            <a:r>
              <a:rPr lang="tr-TR" sz="2400" dirty="0">
                <a:solidFill>
                  <a:srgbClr val="0000FF"/>
                </a:solidFill>
                <a:latin typeface="Consolas" panose="020B0609020204030204" pitchFamily="49" charset="0"/>
              </a:rPr>
              <a:t>IF </a:t>
            </a:r>
            <a:r>
              <a:rPr lang="tr-TR" sz="2400" dirty="0">
                <a:solidFill>
                  <a:srgbClr val="FF00FF"/>
                </a:solidFill>
                <a:latin typeface="Consolas" panose="020B0609020204030204" pitchFamily="49" charset="0"/>
              </a:rPr>
              <a:t>MONTH</a:t>
            </a:r>
            <a:r>
              <a:rPr lang="tr-TR" sz="2400" dirty="0">
                <a:solidFill>
                  <a:srgbClr val="808080"/>
                </a:solidFill>
                <a:latin typeface="Consolas" panose="020B0609020204030204" pitchFamily="49" charset="0"/>
              </a:rPr>
              <a:t>(</a:t>
            </a:r>
            <a:r>
              <a:rPr lang="tr-TR" sz="2400" dirty="0">
                <a:solidFill>
                  <a:srgbClr val="FF00FF"/>
                </a:solidFill>
                <a:latin typeface="Consolas" panose="020B0609020204030204" pitchFamily="49" charset="0"/>
              </a:rPr>
              <a:t>GETDATE</a:t>
            </a:r>
            <a:r>
              <a:rPr lang="tr-TR" sz="2400" dirty="0">
                <a:solidFill>
                  <a:srgbClr val="808080"/>
                </a:solidFill>
                <a:latin typeface="Consolas" panose="020B0609020204030204" pitchFamily="49" charset="0"/>
              </a:rPr>
              <a:t>()) IN (</a:t>
            </a:r>
            <a:r>
              <a:rPr lang="tr-TR" sz="2400" dirty="0">
                <a:solidFill>
                  <a:srgbClr val="000000"/>
                </a:solidFill>
                <a:latin typeface="Consolas" panose="020B0609020204030204" pitchFamily="49" charset="0"/>
              </a:rPr>
              <a:t>9</a:t>
            </a:r>
            <a:r>
              <a:rPr lang="tr-TR" sz="2400" dirty="0">
                <a:solidFill>
                  <a:srgbClr val="808080"/>
                </a:solidFill>
                <a:latin typeface="Consolas" panose="020B0609020204030204" pitchFamily="49" charset="0"/>
              </a:rPr>
              <a:t>) </a:t>
            </a:r>
          </a:p>
          <a:p>
            <a:pPr marL="895350" indent="0">
              <a:buNone/>
            </a:pPr>
            <a:r>
              <a:rPr lang="tr-TR" sz="2400" dirty="0">
                <a:solidFill>
                  <a:srgbClr val="0000FF"/>
                </a:solidFill>
                <a:latin typeface="Consolas" panose="020B0609020204030204" pitchFamily="49" charset="0"/>
              </a:rPr>
              <a:t>BEGIN </a:t>
            </a:r>
          </a:p>
          <a:p>
            <a:pPr marL="895350" indent="0">
              <a:buNone/>
            </a:pPr>
            <a:r>
              <a:rPr lang="tr-TR" sz="2400" dirty="0">
                <a:solidFill>
                  <a:srgbClr val="0000FF"/>
                </a:solidFill>
                <a:latin typeface="Consolas" panose="020B0609020204030204" pitchFamily="49" charset="0"/>
              </a:rPr>
              <a:t>	PRINT </a:t>
            </a:r>
            <a:r>
              <a:rPr lang="tr-TR" sz="2400" dirty="0">
                <a:solidFill>
                  <a:srgbClr val="FF0000"/>
                </a:solidFill>
                <a:latin typeface="Consolas" panose="020B0609020204030204" pitchFamily="49" charset="0"/>
              </a:rPr>
              <a:t>'Aylardan Eylül'</a:t>
            </a:r>
            <a:r>
              <a:rPr lang="tr-TR" sz="2400" dirty="0">
                <a:solidFill>
                  <a:srgbClr val="808080"/>
                </a:solidFill>
                <a:latin typeface="Consolas" panose="020B0609020204030204" pitchFamily="49" charset="0"/>
              </a:rPr>
              <a:t>;</a:t>
            </a:r>
          </a:p>
          <a:p>
            <a:pPr marL="895350" indent="0">
              <a:buNone/>
            </a:pPr>
            <a:r>
              <a:rPr lang="tr-TR" sz="2400" dirty="0">
                <a:solidFill>
                  <a:srgbClr val="0000FF"/>
                </a:solidFill>
                <a:latin typeface="Consolas" panose="020B0609020204030204" pitchFamily="49" charset="0"/>
              </a:rPr>
              <a:t>IF </a:t>
            </a:r>
            <a:r>
              <a:rPr lang="tr-TR" sz="2400" dirty="0">
                <a:solidFill>
                  <a:srgbClr val="FF00FF"/>
                </a:solidFill>
                <a:latin typeface="Consolas" panose="020B0609020204030204" pitchFamily="49" charset="0"/>
              </a:rPr>
              <a:t>YEAR</a:t>
            </a:r>
            <a:r>
              <a:rPr lang="tr-TR" sz="2400" dirty="0">
                <a:solidFill>
                  <a:srgbClr val="808080"/>
                </a:solidFill>
                <a:latin typeface="Consolas" panose="020B0609020204030204" pitchFamily="49" charset="0"/>
              </a:rPr>
              <a:t>(</a:t>
            </a:r>
            <a:r>
              <a:rPr lang="tr-TR" sz="2400" dirty="0">
                <a:solidFill>
                  <a:srgbClr val="FF00FF"/>
                </a:solidFill>
                <a:latin typeface="Consolas" panose="020B0609020204030204" pitchFamily="49" charset="0"/>
              </a:rPr>
              <a:t>GETDATE</a:t>
            </a:r>
            <a:r>
              <a:rPr lang="tr-TR" sz="2400" dirty="0">
                <a:solidFill>
                  <a:srgbClr val="808080"/>
                </a:solidFill>
                <a:latin typeface="Consolas" panose="020B0609020204030204" pitchFamily="49" charset="0"/>
              </a:rPr>
              <a:t>()) % </a:t>
            </a:r>
            <a:r>
              <a:rPr lang="tr-TR" sz="2400" dirty="0">
                <a:solidFill>
                  <a:srgbClr val="000000"/>
                </a:solidFill>
                <a:latin typeface="Consolas" panose="020B0609020204030204" pitchFamily="49" charset="0"/>
              </a:rPr>
              <a:t>2 </a:t>
            </a:r>
            <a:r>
              <a:rPr lang="tr-TR" sz="2400" dirty="0">
                <a:solidFill>
                  <a:srgbClr val="808080"/>
                </a:solidFill>
                <a:latin typeface="Consolas" panose="020B0609020204030204" pitchFamily="49" charset="0"/>
              </a:rPr>
              <a:t>= </a:t>
            </a:r>
            <a:r>
              <a:rPr lang="tr-TR" sz="2400" dirty="0">
                <a:solidFill>
                  <a:srgbClr val="000000"/>
                </a:solidFill>
                <a:latin typeface="Consolas" panose="020B0609020204030204" pitchFamily="49" charset="0"/>
              </a:rPr>
              <a:t>0 </a:t>
            </a:r>
          </a:p>
          <a:p>
            <a:pPr marL="895350" indent="0">
              <a:buNone/>
            </a:pPr>
            <a:r>
              <a:rPr lang="tr-TR" sz="2400" dirty="0">
                <a:solidFill>
                  <a:srgbClr val="0000FF"/>
                </a:solidFill>
                <a:latin typeface="Consolas" panose="020B0609020204030204" pitchFamily="49" charset="0"/>
              </a:rPr>
              <a:t>BEGIN </a:t>
            </a:r>
          </a:p>
          <a:p>
            <a:pPr marL="895350" indent="0">
              <a:buNone/>
            </a:pPr>
            <a:r>
              <a:rPr lang="tr-TR" sz="2400" dirty="0">
                <a:solidFill>
                  <a:srgbClr val="0000FF"/>
                </a:solidFill>
                <a:latin typeface="Consolas" panose="020B0609020204030204" pitchFamily="49" charset="0"/>
              </a:rPr>
              <a:t>	PRINT </a:t>
            </a:r>
            <a:r>
              <a:rPr lang="tr-TR" sz="2400" dirty="0">
                <a:solidFill>
                  <a:srgbClr val="FF0000"/>
                </a:solidFill>
                <a:latin typeface="Consolas" panose="020B0609020204030204" pitchFamily="49" charset="0"/>
              </a:rPr>
              <a:t>'Çift bir yıldayız'</a:t>
            </a:r>
            <a:r>
              <a:rPr lang="tr-TR" sz="2400" dirty="0">
                <a:solidFill>
                  <a:srgbClr val="808080"/>
                </a:solidFill>
                <a:latin typeface="Consolas" panose="020B0609020204030204" pitchFamily="49" charset="0"/>
              </a:rPr>
              <a:t>;</a:t>
            </a:r>
          </a:p>
          <a:p>
            <a:pPr marL="895350" indent="0">
              <a:buNone/>
            </a:pPr>
            <a:r>
              <a:rPr lang="tr-TR" sz="2400" dirty="0">
                <a:solidFill>
                  <a:srgbClr val="0000FF"/>
                </a:solidFill>
                <a:latin typeface="Consolas" panose="020B0609020204030204" pitchFamily="49" charset="0"/>
              </a:rPr>
              <a:t>END</a:t>
            </a:r>
          </a:p>
          <a:p>
            <a:pPr marL="895350" indent="0">
              <a:buNone/>
            </a:pPr>
            <a:r>
              <a:rPr lang="tr-TR" sz="2400" dirty="0">
                <a:solidFill>
                  <a:srgbClr val="0000FF"/>
                </a:solidFill>
                <a:latin typeface="Consolas" panose="020B0609020204030204" pitchFamily="49" charset="0"/>
              </a:rPr>
              <a:t>ELSE </a:t>
            </a:r>
          </a:p>
          <a:p>
            <a:pPr marL="895350" indent="0">
              <a:buNone/>
            </a:pPr>
            <a:r>
              <a:rPr lang="tr-TR" sz="2400" dirty="0">
                <a:solidFill>
                  <a:srgbClr val="0000FF"/>
                </a:solidFill>
                <a:latin typeface="Consolas" panose="020B0609020204030204" pitchFamily="49" charset="0"/>
              </a:rPr>
              <a:t>BEGIN</a:t>
            </a:r>
          </a:p>
          <a:p>
            <a:pPr marL="895350" indent="0">
              <a:buNone/>
            </a:pPr>
            <a:r>
              <a:rPr lang="tr-TR" sz="2400" dirty="0">
                <a:solidFill>
                  <a:srgbClr val="0000FF"/>
                </a:solidFill>
                <a:latin typeface="Consolas" panose="020B0609020204030204" pitchFamily="49" charset="0"/>
              </a:rPr>
              <a:t>	PRINT </a:t>
            </a:r>
            <a:r>
              <a:rPr lang="tr-TR" sz="2400" dirty="0">
                <a:solidFill>
                  <a:srgbClr val="FF0000"/>
                </a:solidFill>
                <a:latin typeface="Consolas" panose="020B0609020204030204" pitchFamily="49" charset="0"/>
              </a:rPr>
              <a:t>'Tek bir yıldayız'</a:t>
            </a:r>
            <a:r>
              <a:rPr lang="tr-TR" sz="2400" dirty="0">
                <a:solidFill>
                  <a:srgbClr val="808080"/>
                </a:solidFill>
                <a:latin typeface="Consolas" panose="020B0609020204030204" pitchFamily="49" charset="0"/>
              </a:rPr>
              <a:t>;</a:t>
            </a:r>
          </a:p>
          <a:p>
            <a:pPr marL="895350" indent="0">
              <a:buNone/>
            </a:pPr>
            <a:r>
              <a:rPr lang="tr-TR" sz="2400" dirty="0">
                <a:solidFill>
                  <a:srgbClr val="0000FF"/>
                </a:solidFill>
                <a:latin typeface="Consolas" panose="020B0609020204030204" pitchFamily="49" charset="0"/>
              </a:rPr>
              <a:t>END </a:t>
            </a:r>
            <a:r>
              <a:rPr lang="tr-TR" sz="2400" dirty="0" err="1">
                <a:solidFill>
                  <a:srgbClr val="0000FF"/>
                </a:solidFill>
                <a:latin typeface="Consolas" panose="020B0609020204030204" pitchFamily="49" charset="0"/>
              </a:rPr>
              <a:t>END</a:t>
            </a:r>
            <a:r>
              <a:rPr lang="tr-TR" sz="2400" dirty="0">
                <a:solidFill>
                  <a:srgbClr val="808080"/>
                </a:solidFill>
                <a:latin typeface="Consolas" panose="020B0609020204030204" pitchFamily="49" charset="0"/>
              </a:rPr>
              <a:t>;</a:t>
            </a:r>
            <a:r>
              <a:rPr lang="tr-TR" sz="2400" dirty="0"/>
              <a:t> </a:t>
            </a: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5681523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r>
              <a:rPr lang="tr-TR" sz="2400" dirty="0">
                <a:solidFill>
                  <a:srgbClr val="000000"/>
                </a:solidFill>
                <a:latin typeface="CenturyGothic"/>
              </a:rPr>
              <a:t>İkinci örneğimize geçelim. Bu örnekte iç içe IF bloğu kullanarak gerçekleştirilecek bir örnek olsun. Dış blokta ay kontrolü yapalım. Diyelim ki ay </a:t>
            </a:r>
            <a:r>
              <a:rPr lang="tr-TR" sz="2400" dirty="0" err="1">
                <a:solidFill>
                  <a:srgbClr val="000000"/>
                </a:solidFill>
                <a:latin typeface="CenturyGothic"/>
              </a:rPr>
              <a:t>Eylül’mü</a:t>
            </a:r>
            <a:r>
              <a:rPr lang="tr-TR" sz="2400" dirty="0">
                <a:solidFill>
                  <a:srgbClr val="000000"/>
                </a:solidFill>
                <a:latin typeface="CenturyGothic"/>
              </a:rPr>
              <a:t>. İç blokta da yıla bakalım. Yıl tek bir yıl mı, çift bir yıl mı? Yani rakam değerleri tek mi, çift mi?</a:t>
            </a:r>
          </a:p>
          <a:p>
            <a:pPr marL="0" indent="0">
              <a:spcBef>
                <a:spcPts val="600"/>
              </a:spcBef>
              <a:buNone/>
            </a:pPr>
            <a:r>
              <a:rPr lang="tr-TR" sz="2400" dirty="0">
                <a:solidFill>
                  <a:srgbClr val="008000"/>
                </a:solidFill>
                <a:latin typeface="Consolas" panose="020B0609020204030204" pitchFamily="49" charset="0"/>
              </a:rPr>
              <a:t>--artık yıl bulalım</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IF</a:t>
            </a:r>
            <a:r>
              <a:rPr lang="tr-TR" sz="2400" dirty="0">
                <a:solidFill>
                  <a:srgbClr val="000000"/>
                </a:solidFill>
                <a:latin typeface="Consolas" panose="020B0609020204030204" pitchFamily="49" charset="0"/>
              </a:rPr>
              <a:t> </a:t>
            </a:r>
            <a:r>
              <a:rPr lang="tr-TR" sz="2400" dirty="0">
                <a:solidFill>
                  <a:srgbClr val="FF00FF"/>
                </a:solidFill>
                <a:latin typeface="Consolas" panose="020B0609020204030204" pitchFamily="49" charset="0"/>
              </a:rPr>
              <a:t>YEAR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r>
              <a:rPr lang="tr-TR" sz="2400" dirty="0">
                <a:solidFill>
                  <a:srgbClr val="FF00FF"/>
                </a:solidFill>
                <a:latin typeface="Consolas" panose="020B0609020204030204" pitchFamily="49" charset="0"/>
              </a:rPr>
              <a:t>GETDATE</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4</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0</a:t>
            </a:r>
          </a:p>
          <a:p>
            <a:pPr marL="895350" indent="0">
              <a:spcBef>
                <a:spcPts val="600"/>
              </a:spcBef>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'Artık yıl'</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END</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ELSE</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'Diğer yıl'</a:t>
            </a:r>
            <a:endParaRPr lang="tr-TR" sz="2400" dirty="0">
              <a:solidFill>
                <a:srgbClr val="000000"/>
              </a:solidFill>
              <a:latin typeface="Consolas" panose="020B0609020204030204" pitchFamily="49" charset="0"/>
            </a:endParaRPr>
          </a:p>
          <a:p>
            <a:pPr marL="895350" indent="0">
              <a:spcBef>
                <a:spcPts val="600"/>
              </a:spcBef>
              <a:buNone/>
            </a:pPr>
            <a:r>
              <a:rPr lang="tr-TR" sz="2400" dirty="0">
                <a:solidFill>
                  <a:srgbClr val="0000FF"/>
                </a:solidFill>
                <a:latin typeface="Consolas" panose="020B0609020204030204" pitchFamily="49" charset="0"/>
              </a:rPr>
              <a:t>END</a:t>
            </a:r>
            <a:endParaRPr lang="tr-TR" sz="32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2478645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numCol="2">
            <a:normAutofit/>
          </a:bodyPr>
          <a:lstStyle/>
          <a:p>
            <a:r>
              <a:rPr lang="tr-TR" sz="2400" dirty="0">
                <a:solidFill>
                  <a:srgbClr val="000000"/>
                </a:solidFill>
                <a:latin typeface="CenturyGothic"/>
              </a:rPr>
              <a:t>İkinci örneğimize geçelim. Bu örnekte iç içe IF bloğu kullanarak gerçekleştirilecek bir örnek olsun. Dış blokta ay kontrolü yapalım. Diyelim ki ay </a:t>
            </a:r>
            <a:r>
              <a:rPr lang="tr-TR" sz="2400" dirty="0" err="1">
                <a:solidFill>
                  <a:srgbClr val="000000"/>
                </a:solidFill>
                <a:latin typeface="CenturyGothic"/>
              </a:rPr>
              <a:t>Eylül’mü</a:t>
            </a:r>
            <a:r>
              <a:rPr lang="tr-TR" sz="2400" dirty="0">
                <a:solidFill>
                  <a:srgbClr val="000000"/>
                </a:solidFill>
                <a:latin typeface="CenturyGothic"/>
              </a:rPr>
              <a:t>. İç blokta da yıla bakalım. Yıl tek bir yıl mı, çift bir yıl mı? Yani rakam değerleri tek mi, çift mi?</a:t>
            </a:r>
          </a:p>
          <a:p>
            <a:pPr marL="0" indent="0">
              <a:spcBef>
                <a:spcPts val="600"/>
              </a:spcBef>
              <a:buNone/>
            </a:pPr>
            <a:r>
              <a:rPr lang="tr-TR" sz="2400" dirty="0">
                <a:solidFill>
                  <a:srgbClr val="0000FF"/>
                </a:solidFill>
                <a:latin typeface="Consolas" panose="020B0609020204030204" pitchFamily="49" charset="0"/>
              </a:rPr>
              <a:t>IF</a:t>
            </a:r>
            <a:r>
              <a:rPr lang="tr-TR" sz="2400" dirty="0">
                <a:solidFill>
                  <a:srgbClr val="000000"/>
                </a:solidFill>
                <a:latin typeface="Consolas" panose="020B0609020204030204" pitchFamily="49" charset="0"/>
              </a:rPr>
              <a:t> </a:t>
            </a:r>
            <a:r>
              <a:rPr lang="tr-TR" sz="2400" dirty="0">
                <a:solidFill>
                  <a:srgbClr val="FF00FF"/>
                </a:solidFill>
                <a:latin typeface="Consolas" panose="020B0609020204030204" pitchFamily="49" charset="0"/>
              </a:rPr>
              <a:t>MONTH</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 </a:t>
            </a:r>
            <a:r>
              <a:rPr lang="tr-TR" sz="2400" dirty="0">
                <a:solidFill>
                  <a:srgbClr val="FF00FF"/>
                </a:solidFill>
                <a:latin typeface="Consolas" panose="020B0609020204030204" pitchFamily="49" charset="0"/>
              </a:rPr>
              <a:t>GETDATE</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a:t>
            </a:r>
          </a:p>
          <a:p>
            <a:pPr marL="0" indent="0">
              <a:spcBef>
                <a:spcPts val="600"/>
              </a:spcBef>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0" indent="0">
              <a:spcBef>
                <a:spcPts val="60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'Ocak ay'</a:t>
            </a:r>
            <a:endParaRPr lang="tr-TR" sz="2400" dirty="0">
              <a:solidFill>
                <a:srgbClr val="000000"/>
              </a:solidFill>
              <a:latin typeface="Consolas" panose="020B0609020204030204" pitchFamily="49" charset="0"/>
            </a:endParaRPr>
          </a:p>
          <a:p>
            <a:pPr marL="0" indent="0">
              <a:spcBef>
                <a:spcPts val="600"/>
              </a:spcBef>
              <a:buNone/>
            </a:pPr>
            <a:r>
              <a:rPr lang="tr-TR" sz="2400" dirty="0">
                <a:solidFill>
                  <a:srgbClr val="0000FF"/>
                </a:solidFill>
                <a:latin typeface="Consolas" panose="020B0609020204030204" pitchFamily="49" charset="0"/>
              </a:rPr>
              <a:t>END</a:t>
            </a:r>
            <a:endParaRPr lang="tr-TR" sz="2400" dirty="0">
              <a:solidFill>
                <a:srgbClr val="000000"/>
              </a:solidFill>
              <a:latin typeface="Consolas" panose="020B0609020204030204" pitchFamily="49" charset="0"/>
            </a:endParaRPr>
          </a:p>
          <a:p>
            <a:pPr marL="0" indent="0">
              <a:spcBef>
                <a:spcPts val="600"/>
              </a:spcBef>
              <a:buNone/>
            </a:pP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MONTH</a:t>
            </a:r>
            <a:r>
              <a:rPr lang="en-US" sz="2400" dirty="0">
                <a:solidFill>
                  <a:srgbClr val="808080"/>
                </a:solidFill>
                <a:latin typeface="Consolas" panose="020B0609020204030204" pitchFamily="49" charset="0"/>
              </a:rPr>
              <a:t>(</a:t>
            </a:r>
            <a:r>
              <a:rPr lang="en-US" sz="2400" dirty="0">
                <a:solidFill>
                  <a:srgbClr val="FF00FF"/>
                </a:solidFill>
                <a:latin typeface="Consolas" panose="020B0609020204030204" pitchFamily="49" charset="0"/>
              </a:rPr>
              <a:t>GETDATE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6</a:t>
            </a:r>
          </a:p>
          <a:p>
            <a:pPr marL="0" indent="0">
              <a:spcBef>
                <a:spcPts val="600"/>
              </a:spcBef>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0" indent="0">
              <a:spcBef>
                <a:spcPts val="60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'Haziran ayı'</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END</a:t>
            </a:r>
            <a:endParaRPr lang="tr-TR" sz="2400" dirty="0">
              <a:solidFill>
                <a:srgbClr val="000000"/>
              </a:solidFill>
              <a:latin typeface="Consolas" panose="020B0609020204030204" pitchFamily="49" charset="0"/>
            </a:endParaRPr>
          </a:p>
          <a:p>
            <a:pPr marL="801688" indent="0">
              <a:spcBef>
                <a:spcPts val="600"/>
              </a:spcBef>
              <a:buNone/>
            </a:pPr>
            <a:r>
              <a:rPr lang="en-US" sz="2400" dirty="0">
                <a:solidFill>
                  <a:srgbClr val="0000FF"/>
                </a:solidFill>
                <a:latin typeface="Consolas" panose="020B0609020204030204" pitchFamily="49" charset="0"/>
              </a:rPr>
              <a:t>ELSE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IF</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MONTH</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FF00FF"/>
                </a:solidFill>
                <a:latin typeface="Consolas" panose="020B0609020204030204" pitchFamily="49" charset="0"/>
              </a:rPr>
              <a:t>GETDATE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12</a:t>
            </a:r>
          </a:p>
          <a:p>
            <a:pPr marL="801688" indent="0">
              <a:spcBef>
                <a:spcPts val="600"/>
              </a:spcBef>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'Aralık ayı'</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END</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ELSE</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'Geçersiz ay değeri'</a:t>
            </a:r>
            <a:endParaRPr lang="tr-TR" sz="2400" dirty="0">
              <a:solidFill>
                <a:srgbClr val="000000"/>
              </a:solidFill>
              <a:latin typeface="Consolas" panose="020B0609020204030204" pitchFamily="49" charset="0"/>
            </a:endParaRPr>
          </a:p>
          <a:p>
            <a:pPr marL="801688" indent="0">
              <a:spcBef>
                <a:spcPts val="600"/>
              </a:spcBef>
              <a:buNone/>
            </a:pPr>
            <a:r>
              <a:rPr lang="tr-TR" sz="2400" dirty="0">
                <a:solidFill>
                  <a:srgbClr val="0000FF"/>
                </a:solidFill>
                <a:latin typeface="Consolas" panose="020B0609020204030204" pitchFamily="49" charset="0"/>
              </a:rPr>
              <a:t>END</a:t>
            </a:r>
            <a:endParaRPr lang="tr-TR" sz="32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7389063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IF</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r>
              <a:rPr lang="tr-TR" sz="2400" dirty="0">
                <a:solidFill>
                  <a:srgbClr val="000000"/>
                </a:solidFill>
                <a:latin typeface="CenturyGothic"/>
              </a:rPr>
              <a:t>Personel tablosunda maaşı 5000tl altında personel var ise bu personelin bölümlerini</a:t>
            </a:r>
          </a:p>
          <a:p>
            <a:r>
              <a:rPr lang="tr-TR" sz="2400" dirty="0">
                <a:solidFill>
                  <a:srgbClr val="000000"/>
                </a:solidFill>
                <a:latin typeface="CenturyGothic"/>
              </a:rPr>
              <a:t>ve isimlerini </a:t>
            </a:r>
            <a:r>
              <a:rPr lang="tr-TR" sz="2400" dirty="0" err="1">
                <a:solidFill>
                  <a:srgbClr val="000000"/>
                </a:solidFill>
                <a:latin typeface="CenturyGothic"/>
              </a:rPr>
              <a:t>if</a:t>
            </a:r>
            <a:r>
              <a:rPr lang="tr-TR" sz="2400" dirty="0">
                <a:solidFill>
                  <a:srgbClr val="000000"/>
                </a:solidFill>
                <a:latin typeface="CenturyGothic"/>
              </a:rPr>
              <a:t> </a:t>
            </a:r>
            <a:r>
              <a:rPr lang="tr-TR" sz="2400" dirty="0" err="1">
                <a:solidFill>
                  <a:srgbClr val="000000"/>
                </a:solidFill>
                <a:latin typeface="CenturyGothic"/>
              </a:rPr>
              <a:t>exists</a:t>
            </a:r>
            <a:r>
              <a:rPr lang="tr-TR" sz="2400" dirty="0">
                <a:solidFill>
                  <a:srgbClr val="000000"/>
                </a:solidFill>
                <a:latin typeface="CenturyGothic"/>
              </a:rPr>
              <a:t> kullanarak bulun.</a:t>
            </a:r>
          </a:p>
          <a:p>
            <a:pPr marL="989013" indent="0">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@adet </a:t>
            </a:r>
            <a:r>
              <a:rPr lang="tr-TR" sz="2400" dirty="0">
                <a:solidFill>
                  <a:srgbClr val="0000FF"/>
                </a:solidFill>
                <a:latin typeface="Consolas" panose="020B0609020204030204" pitchFamily="49" charset="0"/>
              </a:rPr>
              <a:t>AS TINYINT</a:t>
            </a:r>
          </a:p>
          <a:p>
            <a:pPr marL="989013" indent="0">
              <a:buNone/>
            </a:pPr>
            <a:r>
              <a:rPr lang="tr-TR" sz="2400" dirty="0">
                <a:solidFill>
                  <a:srgbClr val="0000FF"/>
                </a:solidFill>
                <a:latin typeface="Consolas" panose="020B0609020204030204" pitchFamily="49" charset="0"/>
              </a:rPr>
              <a:t>İF </a:t>
            </a:r>
            <a:r>
              <a:rPr lang="tr-TR" sz="2400" dirty="0">
                <a:solidFill>
                  <a:srgbClr val="808080"/>
                </a:solidFill>
                <a:latin typeface="Consolas" panose="020B0609020204030204" pitchFamily="49" charset="0"/>
              </a:rPr>
              <a:t>EXISTS(</a:t>
            </a:r>
            <a:r>
              <a:rPr lang="tr-TR" sz="2400" dirty="0">
                <a:solidFill>
                  <a:srgbClr val="0000FF"/>
                </a:solidFill>
                <a:latin typeface="Consolas" panose="020B0609020204030204" pitchFamily="49" charset="0"/>
              </a:rPr>
              <a:t>SELECT </a:t>
            </a:r>
            <a:r>
              <a:rPr lang="tr-TR" sz="2400" dirty="0" err="1">
                <a:solidFill>
                  <a:srgbClr val="000000"/>
                </a:solidFill>
                <a:latin typeface="Consolas" panose="020B0609020204030204" pitchFamily="49" charset="0"/>
              </a:rPr>
              <a:t>bolno</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FROM </a:t>
            </a:r>
            <a:r>
              <a:rPr lang="tr-TR" sz="2400" dirty="0" err="1">
                <a:solidFill>
                  <a:srgbClr val="000000"/>
                </a:solidFill>
                <a:latin typeface="Consolas" panose="020B0609020204030204" pitchFamily="49" charset="0"/>
              </a:rPr>
              <a:t>PersTablosu</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WHERE </a:t>
            </a:r>
            <a:r>
              <a:rPr lang="tr-TR" sz="2400" dirty="0" err="1">
                <a:solidFill>
                  <a:srgbClr val="000000"/>
                </a:solidFill>
                <a:latin typeface="Consolas" panose="020B0609020204030204" pitchFamily="49" charset="0"/>
              </a:rPr>
              <a:t>maas</a:t>
            </a:r>
            <a:r>
              <a:rPr lang="tr-TR" sz="2400" dirty="0">
                <a:solidFill>
                  <a:srgbClr val="808080"/>
                </a:solidFill>
                <a:latin typeface="Consolas" panose="020B0609020204030204" pitchFamily="49" charset="0"/>
              </a:rPr>
              <a:t>&lt;</a:t>
            </a:r>
            <a:r>
              <a:rPr lang="tr-TR" sz="2400" dirty="0">
                <a:solidFill>
                  <a:srgbClr val="000000"/>
                </a:solidFill>
                <a:latin typeface="Consolas" panose="020B0609020204030204" pitchFamily="49" charset="0"/>
              </a:rPr>
              <a:t>5000</a:t>
            </a:r>
            <a:r>
              <a:rPr lang="tr-TR" sz="2400" dirty="0">
                <a:solidFill>
                  <a:srgbClr val="808080"/>
                </a:solidFill>
                <a:latin typeface="Consolas" panose="020B0609020204030204" pitchFamily="49" charset="0"/>
              </a:rPr>
              <a:t>)</a:t>
            </a:r>
          </a:p>
          <a:p>
            <a:pPr marL="989013" indent="0">
              <a:buNone/>
            </a:pPr>
            <a:r>
              <a:rPr lang="tr-TR" sz="2400" dirty="0">
                <a:solidFill>
                  <a:srgbClr val="0000FF"/>
                </a:solidFill>
                <a:latin typeface="Consolas" panose="020B0609020204030204" pitchFamily="49" charset="0"/>
              </a:rPr>
              <a:t>BEGİN SELECT </a:t>
            </a:r>
            <a:r>
              <a:rPr lang="tr-TR" sz="2400" dirty="0">
                <a:solidFill>
                  <a:srgbClr val="000000"/>
                </a:solidFill>
                <a:latin typeface="Consolas" panose="020B0609020204030204" pitchFamily="49" charset="0"/>
              </a:rPr>
              <a:t>ad</a:t>
            </a:r>
            <a:r>
              <a:rPr lang="tr-TR" sz="2400" dirty="0">
                <a:solidFill>
                  <a:srgbClr val="808080"/>
                </a:solidFill>
                <a:latin typeface="Consolas" panose="020B0609020204030204" pitchFamily="49" charset="0"/>
              </a:rPr>
              <a:t>, </a:t>
            </a:r>
            <a:r>
              <a:rPr lang="tr-TR" sz="2400" dirty="0">
                <a:solidFill>
                  <a:srgbClr val="0000FF"/>
                </a:solidFill>
                <a:latin typeface="Consolas" panose="020B0609020204030204" pitchFamily="49" charset="0"/>
              </a:rPr>
              <a:t>CASE</a:t>
            </a:r>
          </a:p>
          <a:p>
            <a:pPr marL="989013" indent="0">
              <a:buNone/>
            </a:pPr>
            <a:r>
              <a:rPr lang="tr-TR" sz="2400" dirty="0">
                <a:solidFill>
                  <a:srgbClr val="0000FF"/>
                </a:solidFill>
                <a:latin typeface="Consolas" panose="020B0609020204030204" pitchFamily="49" charset="0"/>
              </a:rPr>
              <a:t>WHEN </a:t>
            </a:r>
            <a:r>
              <a:rPr lang="tr-TR" sz="2400" dirty="0" err="1">
                <a:solidFill>
                  <a:srgbClr val="000000"/>
                </a:solidFill>
                <a:latin typeface="Consolas" panose="020B0609020204030204" pitchFamily="49" charset="0"/>
              </a:rPr>
              <a:t>bolno</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'elektrik' </a:t>
            </a:r>
            <a:r>
              <a:rPr lang="tr-TR" sz="2400" dirty="0">
                <a:solidFill>
                  <a:srgbClr val="0000FF"/>
                </a:solidFill>
                <a:latin typeface="Consolas" panose="020B0609020204030204" pitchFamily="49" charset="0"/>
              </a:rPr>
              <a:t>WHEN </a:t>
            </a:r>
            <a:r>
              <a:rPr lang="tr-TR" sz="2400" dirty="0" err="1">
                <a:solidFill>
                  <a:srgbClr val="000000"/>
                </a:solidFill>
                <a:latin typeface="Consolas" panose="020B0609020204030204" pitchFamily="49" charset="0"/>
              </a:rPr>
              <a:t>bolno</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2 </a:t>
            </a:r>
            <a:r>
              <a:rPr lang="tr-TR" sz="2400" dirty="0">
                <a:solidFill>
                  <a:srgbClr val="0000FF"/>
                </a:solidFill>
                <a:latin typeface="Consolas" panose="020B0609020204030204" pitchFamily="49" charset="0"/>
              </a:rPr>
              <a:t>THEN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bilisim</a:t>
            </a:r>
            <a:r>
              <a:rPr lang="tr-TR" sz="2400" dirty="0">
                <a:solidFill>
                  <a:srgbClr val="FF0000"/>
                </a:solidFill>
                <a:latin typeface="Consolas" panose="020B0609020204030204" pitchFamily="49" charset="0"/>
              </a:rPr>
              <a:t>'</a:t>
            </a:r>
          </a:p>
          <a:p>
            <a:pPr marL="989013" indent="0">
              <a:buNone/>
            </a:pPr>
            <a:r>
              <a:rPr lang="tr-TR" sz="2400" dirty="0">
                <a:solidFill>
                  <a:srgbClr val="0000FF"/>
                </a:solidFill>
                <a:latin typeface="Consolas" panose="020B0609020204030204" pitchFamily="49" charset="0"/>
              </a:rPr>
              <a:t>ELSE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bolumsuz</a:t>
            </a:r>
            <a:r>
              <a:rPr lang="tr-TR" sz="2400" dirty="0">
                <a:solidFill>
                  <a:srgbClr val="FF0000"/>
                </a:solidFill>
                <a:latin typeface="Consolas" panose="020B0609020204030204" pitchFamily="49" charset="0"/>
              </a:rPr>
              <a:t>' </a:t>
            </a:r>
            <a:r>
              <a:rPr lang="tr-TR" sz="2400" dirty="0">
                <a:solidFill>
                  <a:srgbClr val="0000FF"/>
                </a:solidFill>
                <a:latin typeface="Consolas" panose="020B0609020204030204" pitchFamily="49" charset="0"/>
              </a:rPr>
              <a:t>END</a:t>
            </a:r>
          </a:p>
          <a:p>
            <a:pPr marL="989013" indent="0">
              <a:buNone/>
            </a:pPr>
            <a:r>
              <a:rPr lang="tr-TR" sz="2400" dirty="0">
                <a:solidFill>
                  <a:srgbClr val="0000FF"/>
                </a:solidFill>
                <a:latin typeface="Consolas" panose="020B0609020204030204" pitchFamily="49" charset="0"/>
              </a:rPr>
              <a:t>AS </a:t>
            </a:r>
            <a:r>
              <a:rPr lang="tr-TR" sz="2400" dirty="0">
                <a:solidFill>
                  <a:srgbClr val="000000"/>
                </a:solidFill>
                <a:latin typeface="Consolas" panose="020B0609020204030204" pitchFamily="49" charset="0"/>
              </a:rPr>
              <a:t>[Bolum Bilgisi] </a:t>
            </a:r>
            <a:r>
              <a:rPr lang="tr-TR" sz="2400" dirty="0">
                <a:solidFill>
                  <a:srgbClr val="0000FF"/>
                </a:solidFill>
                <a:latin typeface="Consolas" panose="020B0609020204030204" pitchFamily="49" charset="0"/>
              </a:rPr>
              <a:t>FROM </a:t>
            </a:r>
            <a:r>
              <a:rPr lang="tr-TR" sz="2400" dirty="0" err="1">
                <a:solidFill>
                  <a:srgbClr val="000000"/>
                </a:solidFill>
                <a:latin typeface="Consolas" panose="020B0609020204030204" pitchFamily="49" charset="0"/>
              </a:rPr>
              <a:t>PersTablosu</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WHERE </a:t>
            </a:r>
            <a:r>
              <a:rPr lang="tr-TR" sz="2400" dirty="0" err="1">
                <a:solidFill>
                  <a:srgbClr val="000000"/>
                </a:solidFill>
                <a:latin typeface="Consolas" panose="020B0609020204030204" pitchFamily="49" charset="0"/>
              </a:rPr>
              <a:t>maas</a:t>
            </a:r>
            <a:r>
              <a:rPr lang="tr-TR" sz="2400" dirty="0">
                <a:solidFill>
                  <a:srgbClr val="808080"/>
                </a:solidFill>
                <a:latin typeface="Consolas" panose="020B0609020204030204" pitchFamily="49" charset="0"/>
              </a:rPr>
              <a:t>&lt;</a:t>
            </a:r>
            <a:r>
              <a:rPr lang="tr-TR" sz="2400" dirty="0">
                <a:solidFill>
                  <a:srgbClr val="000000"/>
                </a:solidFill>
                <a:latin typeface="Consolas" panose="020B0609020204030204" pitchFamily="49" charset="0"/>
              </a:rPr>
              <a:t>5000</a:t>
            </a:r>
            <a:r>
              <a:rPr lang="tr-TR" sz="2400" dirty="0"/>
              <a:t> </a:t>
            </a:r>
          </a:p>
          <a:p>
            <a:pPr marL="989013" indent="0">
              <a:buNone/>
            </a:pPr>
            <a:r>
              <a:rPr lang="tr-TR" sz="2400" dirty="0">
                <a:solidFill>
                  <a:srgbClr val="0000FF"/>
                </a:solidFill>
                <a:latin typeface="Consolas" panose="020B0609020204030204" pitchFamily="49" charset="0"/>
              </a:rPr>
              <a:t>END</a:t>
            </a: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176018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WHILE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lnSpcReduction="10000"/>
          </a:bodyPr>
          <a:lstStyle/>
          <a:p>
            <a:pPr>
              <a:lnSpc>
                <a:spcPct val="100000"/>
              </a:lnSpc>
            </a:pPr>
            <a:r>
              <a:rPr lang="tr-TR" sz="2400" dirty="0">
                <a:solidFill>
                  <a:srgbClr val="000000"/>
                </a:solidFill>
                <a:latin typeface="CenturyGothic"/>
              </a:rPr>
              <a:t>MS SQL’de de WHILE döngüsünü kullanabiliriz. Tıpkı .NET programlama ve diğer programlama platformlarında veya dillerinde olduğu gibi WHILE döngüsü SQL’de de bir şarta bağlı olarak sonlandırılabilir. </a:t>
            </a:r>
            <a:br>
              <a:rPr lang="tr-TR" sz="2400" dirty="0">
                <a:solidFill>
                  <a:srgbClr val="000000"/>
                </a:solidFill>
                <a:latin typeface="CenturyGothic"/>
              </a:rPr>
            </a:br>
            <a:r>
              <a:rPr lang="tr-TR" sz="2400" dirty="0">
                <a:solidFill>
                  <a:srgbClr val="000000"/>
                </a:solidFill>
                <a:latin typeface="CenturyGothic"/>
              </a:rPr>
              <a:t>Yani ilgili şartın TRUE ya da FALSE olması ile birlikte durdurulabilir.</a:t>
            </a:r>
          </a:p>
          <a:p>
            <a:pPr marL="1073150" indent="0">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@Sayac </a:t>
            </a:r>
            <a:r>
              <a:rPr lang="tr-TR" sz="2400" dirty="0">
                <a:solidFill>
                  <a:srgbClr val="0000FF"/>
                </a:solidFill>
                <a:latin typeface="Consolas" panose="020B0609020204030204" pitchFamily="49" charset="0"/>
              </a:rPr>
              <a:t>INT </a:t>
            </a:r>
            <a:r>
              <a:rPr lang="tr-TR" sz="2400" dirty="0">
                <a:solidFill>
                  <a:srgbClr val="808080"/>
                </a:solidFill>
                <a:latin typeface="Consolas" panose="020B0609020204030204" pitchFamily="49" charset="0"/>
              </a:rPr>
              <a:t>= </a:t>
            </a:r>
            <a:r>
              <a:rPr lang="tr-TR" sz="2400" dirty="0">
                <a:solidFill>
                  <a:srgbClr val="000000"/>
                </a:solidFill>
                <a:latin typeface="Consolas" panose="020B0609020204030204" pitchFamily="49" charset="0"/>
              </a:rPr>
              <a:t>1</a:t>
            </a:r>
            <a:r>
              <a:rPr lang="tr-TR" sz="2400" dirty="0">
                <a:solidFill>
                  <a:srgbClr val="808080"/>
                </a:solidFill>
                <a:latin typeface="Consolas" panose="020B0609020204030204" pitchFamily="49" charset="0"/>
              </a:rPr>
              <a:t>; --</a:t>
            </a:r>
            <a:r>
              <a:rPr lang="tr-TR" sz="1800" dirty="0">
                <a:solidFill>
                  <a:srgbClr val="0000FF"/>
                </a:solidFill>
                <a:latin typeface="Consolas" panose="020B0609020204030204" pitchFamily="49" charset="0"/>
              </a:rPr>
              <a:t>SET</a:t>
            </a:r>
            <a:r>
              <a:rPr lang="tr-TR" sz="1800" dirty="0">
                <a:solidFill>
                  <a:srgbClr val="000000"/>
                </a:solidFill>
                <a:latin typeface="Consolas" panose="020B0609020204030204" pitchFamily="49" charset="0"/>
              </a:rPr>
              <a:t> @sayac</a:t>
            </a:r>
            <a:r>
              <a:rPr lang="tr-TR" sz="1800" dirty="0">
                <a:solidFill>
                  <a:srgbClr val="808080"/>
                </a:solidFill>
                <a:latin typeface="Consolas" panose="020B0609020204030204" pitchFamily="49" charset="0"/>
              </a:rPr>
              <a:t>=</a:t>
            </a:r>
            <a:r>
              <a:rPr lang="tr-TR" sz="1800" dirty="0">
                <a:solidFill>
                  <a:srgbClr val="000000"/>
                </a:solidFill>
                <a:latin typeface="Consolas" panose="020B0609020204030204" pitchFamily="49" charset="0"/>
              </a:rPr>
              <a:t>1</a:t>
            </a:r>
            <a:endParaRPr lang="tr-TR" sz="2400" dirty="0">
              <a:solidFill>
                <a:srgbClr val="808080"/>
              </a:solidFill>
              <a:latin typeface="Consolas" panose="020B0609020204030204" pitchFamily="49" charset="0"/>
            </a:endParaRPr>
          </a:p>
          <a:p>
            <a:pPr marL="1073150" indent="0">
              <a:buNone/>
            </a:pPr>
            <a:r>
              <a:rPr lang="tr-TR" sz="2400" dirty="0">
                <a:solidFill>
                  <a:srgbClr val="808080"/>
                </a:solidFill>
                <a:latin typeface="Consolas" panose="020B0609020204030204" pitchFamily="49" charset="0"/>
              </a:rPr>
              <a:t> </a:t>
            </a:r>
            <a:r>
              <a:rPr lang="tr-TR" sz="2400" dirty="0">
                <a:solidFill>
                  <a:srgbClr val="0000FF"/>
                </a:solidFill>
                <a:latin typeface="Consolas" panose="020B0609020204030204" pitchFamily="49" charset="0"/>
              </a:rPr>
              <a:t>WHILE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&lt; </a:t>
            </a:r>
            <a:r>
              <a:rPr lang="tr-TR" sz="2400" dirty="0">
                <a:solidFill>
                  <a:srgbClr val="000000"/>
                </a:solidFill>
                <a:latin typeface="Consolas" panose="020B0609020204030204" pitchFamily="49" charset="0"/>
              </a:rPr>
              <a:t>10 </a:t>
            </a:r>
          </a:p>
          <a:p>
            <a:pPr marL="1073150" indent="0">
              <a:buNone/>
            </a:pPr>
            <a:r>
              <a:rPr lang="tr-TR" sz="2400" dirty="0">
                <a:solidFill>
                  <a:srgbClr val="0000FF"/>
                </a:solidFill>
                <a:latin typeface="Consolas" panose="020B0609020204030204" pitchFamily="49" charset="0"/>
              </a:rPr>
              <a:t>BEGIN</a:t>
            </a:r>
          </a:p>
          <a:p>
            <a:pPr marL="1073150" indent="0">
              <a:buNone/>
            </a:pPr>
            <a:r>
              <a:rPr lang="tr-TR" sz="2400" dirty="0">
                <a:solidFill>
                  <a:srgbClr val="0000FF"/>
                </a:solidFill>
                <a:latin typeface="Consolas" panose="020B0609020204030204" pitchFamily="49" charset="0"/>
              </a:rPr>
              <a:t>PRINT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808080"/>
                </a:solidFill>
                <a:latin typeface="Consolas" panose="020B0609020204030204" pitchFamily="49" charset="0"/>
              </a:rPr>
              <a:t>; </a:t>
            </a:r>
          </a:p>
          <a:p>
            <a:pPr marL="1073150" indent="0">
              <a:buNone/>
            </a:pPr>
            <a:r>
              <a:rPr lang="tr-TR" sz="2400" dirty="0">
                <a:solidFill>
                  <a:srgbClr val="0000FF"/>
                </a:solidFill>
                <a:latin typeface="Consolas" panose="020B0609020204030204" pitchFamily="49" charset="0"/>
              </a:rPr>
              <a:t>SET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 </a:t>
            </a:r>
            <a:r>
              <a:rPr lang="tr-TR" sz="2400" dirty="0">
                <a:solidFill>
                  <a:srgbClr val="000000"/>
                </a:solidFill>
                <a:latin typeface="Consolas" panose="020B0609020204030204" pitchFamily="49" charset="0"/>
              </a:rPr>
              <a:t>1</a:t>
            </a:r>
            <a:r>
              <a:rPr lang="tr-TR" sz="2400" dirty="0">
                <a:solidFill>
                  <a:srgbClr val="808080"/>
                </a:solidFill>
                <a:latin typeface="Consolas" panose="020B0609020204030204" pitchFamily="49" charset="0"/>
              </a:rPr>
              <a:t>; </a:t>
            </a:r>
          </a:p>
          <a:p>
            <a:pPr marL="1073150" indent="0">
              <a:buNone/>
            </a:pPr>
            <a:r>
              <a:rPr lang="tr-TR" sz="2400" dirty="0">
                <a:solidFill>
                  <a:srgbClr val="0000FF"/>
                </a:solidFill>
                <a:latin typeface="Consolas" panose="020B0609020204030204" pitchFamily="49" charset="0"/>
              </a:rPr>
              <a:t>END</a:t>
            </a:r>
            <a:r>
              <a:rPr lang="tr-TR" sz="2400" dirty="0">
                <a:solidFill>
                  <a:srgbClr val="808080"/>
                </a:solidFill>
                <a:latin typeface="Consolas" panose="020B0609020204030204" pitchFamily="49" charset="0"/>
              </a:rPr>
              <a:t>;</a:t>
            </a:r>
            <a:r>
              <a:rPr lang="tr-TR" sz="2400" dirty="0"/>
              <a:t> </a:t>
            </a:r>
            <a:br>
              <a:rPr lang="tr-TR" sz="2400" dirty="0"/>
            </a:b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7349223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WHILE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fontScale="92500"/>
          </a:bodyPr>
          <a:lstStyle/>
          <a:p>
            <a:pPr>
              <a:lnSpc>
                <a:spcPct val="110000"/>
              </a:lnSpc>
            </a:pPr>
            <a:r>
              <a:rPr lang="tr-TR" sz="2400" dirty="0">
                <a:solidFill>
                  <a:srgbClr val="000000"/>
                </a:solidFill>
                <a:latin typeface="CenturyGothic"/>
              </a:rPr>
              <a:t>MS SQL’de de WHILE döngüsünü kullanabiliriz. Tıpkı .NET programlama ve diğer programlama platformlarında veya dillerinde olduğu gibi WHILE döngüsü SQL’de de bir şarta bağlı olarak sonlandırılabilir. Yani ilgili şartın TRUE ya da FALSE olması ile birlikte durdurulabilir.</a:t>
            </a:r>
          </a:p>
          <a:p>
            <a:pPr marL="895350" indent="0">
              <a:buNone/>
            </a:pPr>
            <a:r>
              <a:rPr lang="tr-TR" sz="2400" dirty="0">
                <a:solidFill>
                  <a:srgbClr val="0000FF"/>
                </a:solidFill>
                <a:latin typeface="Consolas" panose="020B0609020204030204" pitchFamily="49" charset="0"/>
              </a:rPr>
              <a:t>DECLARE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INT </a:t>
            </a:r>
            <a:r>
              <a:rPr lang="tr-TR" sz="2400" dirty="0">
                <a:solidFill>
                  <a:srgbClr val="808080"/>
                </a:solidFill>
                <a:latin typeface="Consolas" panose="020B0609020204030204" pitchFamily="49" charset="0"/>
              </a:rPr>
              <a:t>= </a:t>
            </a:r>
            <a:r>
              <a:rPr lang="tr-TR" sz="2400" dirty="0">
                <a:solidFill>
                  <a:srgbClr val="000000"/>
                </a:solidFill>
                <a:latin typeface="Consolas" panose="020B0609020204030204" pitchFamily="49" charset="0"/>
              </a:rPr>
              <a:t>1</a:t>
            </a:r>
            <a:r>
              <a:rPr lang="tr-TR" sz="2400" dirty="0">
                <a:solidFill>
                  <a:srgbClr val="808080"/>
                </a:solidFill>
                <a:latin typeface="Consolas" panose="020B0609020204030204" pitchFamily="49" charset="0"/>
              </a:rPr>
              <a:t>; </a:t>
            </a:r>
          </a:p>
          <a:p>
            <a:pPr marL="895350" indent="0">
              <a:buNone/>
            </a:pPr>
            <a:r>
              <a:rPr lang="tr-TR" sz="2400" dirty="0">
                <a:solidFill>
                  <a:srgbClr val="0000FF"/>
                </a:solidFill>
                <a:latin typeface="Consolas" panose="020B0609020204030204" pitchFamily="49" charset="0"/>
              </a:rPr>
              <a:t>	WHILE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&lt; </a:t>
            </a:r>
            <a:r>
              <a:rPr lang="tr-TR" sz="2400" dirty="0">
                <a:solidFill>
                  <a:srgbClr val="000000"/>
                </a:solidFill>
                <a:latin typeface="Consolas" panose="020B0609020204030204" pitchFamily="49" charset="0"/>
              </a:rPr>
              <a:t>10 </a:t>
            </a:r>
          </a:p>
          <a:p>
            <a:pPr marL="895350" indent="0">
              <a:buNone/>
            </a:pPr>
            <a:r>
              <a:rPr lang="tr-TR" sz="2400" dirty="0">
                <a:solidFill>
                  <a:srgbClr val="0000FF"/>
                </a:solidFill>
                <a:latin typeface="Consolas" panose="020B0609020204030204" pitchFamily="49" charset="0"/>
              </a:rPr>
              <a:t>BEGIN</a:t>
            </a:r>
          </a:p>
          <a:p>
            <a:pPr marL="895350" indent="0">
              <a:buNone/>
            </a:pPr>
            <a:r>
              <a:rPr lang="tr-TR" sz="2400" dirty="0">
                <a:solidFill>
                  <a:srgbClr val="0000FF"/>
                </a:solidFill>
                <a:latin typeface="Consolas" panose="020B0609020204030204" pitchFamily="49" charset="0"/>
              </a:rPr>
              <a:t>	PRINT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808080"/>
                </a:solidFill>
                <a:latin typeface="Consolas" panose="020B0609020204030204" pitchFamily="49" charset="0"/>
              </a:rPr>
              <a:t>; </a:t>
            </a:r>
          </a:p>
          <a:p>
            <a:pPr marL="895350" indent="0">
              <a:buNone/>
            </a:pPr>
            <a:r>
              <a:rPr lang="tr-TR" sz="2400" dirty="0">
                <a:solidFill>
                  <a:srgbClr val="0000FF"/>
                </a:solidFill>
                <a:latin typeface="Consolas" panose="020B0609020204030204" pitchFamily="49" charset="0"/>
              </a:rPr>
              <a:t>	SET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a:solidFill>
                  <a:srgbClr val="808080"/>
                </a:solidFill>
                <a:latin typeface="Consolas" panose="020B0609020204030204" pitchFamily="49" charset="0"/>
              </a:rPr>
              <a:t>+= </a:t>
            </a:r>
            <a:r>
              <a:rPr lang="tr-TR" sz="2400" dirty="0">
                <a:solidFill>
                  <a:srgbClr val="000000"/>
                </a:solidFill>
                <a:latin typeface="Consolas" panose="020B0609020204030204" pitchFamily="49" charset="0"/>
              </a:rPr>
              <a:t>1</a:t>
            </a:r>
            <a:r>
              <a:rPr lang="tr-TR" sz="2400" dirty="0">
                <a:solidFill>
                  <a:srgbClr val="808080"/>
                </a:solidFill>
                <a:latin typeface="Consolas" panose="020B0609020204030204" pitchFamily="49" charset="0"/>
              </a:rPr>
              <a:t>; </a:t>
            </a:r>
          </a:p>
          <a:p>
            <a:pPr marL="895350" indent="0">
              <a:buNone/>
            </a:pPr>
            <a:r>
              <a:rPr lang="tr-TR" sz="2400" dirty="0">
                <a:solidFill>
                  <a:srgbClr val="0000FF"/>
                </a:solidFill>
                <a:latin typeface="Consolas" panose="020B0609020204030204" pitchFamily="49" charset="0"/>
              </a:rPr>
              <a:t>END</a:t>
            </a:r>
            <a:r>
              <a:rPr lang="tr-TR" sz="2400" dirty="0">
                <a:solidFill>
                  <a:srgbClr val="808080"/>
                </a:solidFill>
                <a:latin typeface="Consolas" panose="020B0609020204030204" pitchFamily="49" charset="0"/>
              </a:rPr>
              <a:t>;</a:t>
            </a:r>
            <a:r>
              <a:rPr lang="tr-TR" sz="2400" dirty="0"/>
              <a:t> </a:t>
            </a:r>
            <a:br>
              <a:rPr lang="tr-TR" sz="2400" dirty="0"/>
            </a:br>
            <a:br>
              <a:rPr lang="tr-TR" sz="2400" dirty="0"/>
            </a:b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9044886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342915" cy="5061858"/>
          </a:xfrm>
        </p:spPr>
        <p:txBody>
          <a:bodyPr>
            <a:normAutofit lnSpcReduction="10000"/>
          </a:bodyPr>
          <a:lstStyle/>
          <a:p>
            <a:r>
              <a:rPr lang="tr-TR" sz="2400" dirty="0">
                <a:solidFill>
                  <a:srgbClr val="000000"/>
                </a:solidFill>
                <a:latin typeface="CenturyGothic"/>
              </a:rPr>
              <a:t>Maaşı 5000tl altında kayıt mevcut (</a:t>
            </a:r>
            <a:r>
              <a:rPr lang="tr-TR" sz="2400" b="1" dirty="0" err="1">
                <a:solidFill>
                  <a:srgbClr val="000000"/>
                </a:solidFill>
                <a:latin typeface="CenturyGothic-Bold"/>
              </a:rPr>
              <a:t>while-exists</a:t>
            </a:r>
            <a:r>
              <a:rPr lang="tr-TR" sz="2400" dirty="0">
                <a:solidFill>
                  <a:srgbClr val="000000"/>
                </a:solidFill>
                <a:latin typeface="CenturyGothic"/>
              </a:rPr>
              <a:t>) ise döngü değeri sayaç değerini arttıracak.</a:t>
            </a:r>
          </a:p>
          <a:p>
            <a:pPr marL="354013" indent="0">
              <a:buNone/>
            </a:pPr>
            <a:r>
              <a:rPr lang="tr-TR" sz="2400" dirty="0" err="1">
                <a:solidFill>
                  <a:srgbClr val="0000FF"/>
                </a:solidFill>
                <a:latin typeface="Consolas" panose="020B0609020204030204" pitchFamily="49" charset="0"/>
              </a:rPr>
              <a:t>use</a:t>
            </a:r>
            <a:r>
              <a:rPr lang="tr-TR" sz="2400" dirty="0">
                <a:solidFill>
                  <a:srgbClr val="0000FF"/>
                </a:solidFill>
                <a:latin typeface="Consolas" panose="020B0609020204030204" pitchFamily="49" charset="0"/>
              </a:rPr>
              <a:t> </a:t>
            </a:r>
            <a:r>
              <a:rPr lang="tr-TR" sz="2400" dirty="0">
                <a:solidFill>
                  <a:srgbClr val="000000"/>
                </a:solidFill>
                <a:latin typeface="Consolas" panose="020B0609020204030204" pitchFamily="49" charset="0"/>
              </a:rPr>
              <a:t>pers</a:t>
            </a:r>
          </a:p>
          <a:p>
            <a:pPr marL="354013" indent="0">
              <a:buNone/>
            </a:pPr>
            <a:r>
              <a:rPr lang="tr-TR" sz="2400" dirty="0" err="1">
                <a:solidFill>
                  <a:srgbClr val="0000FF"/>
                </a:solidFill>
                <a:latin typeface="Consolas" panose="020B0609020204030204" pitchFamily="49" charset="0"/>
              </a:rPr>
              <a:t>declare</a:t>
            </a:r>
            <a:r>
              <a:rPr lang="tr-TR" sz="2400" dirty="0">
                <a:solidFill>
                  <a:srgbClr val="0000FF"/>
                </a:solidFill>
                <a:latin typeface="Consolas" panose="020B0609020204030204" pitchFamily="49" charset="0"/>
              </a:rPr>
              <a: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err="1">
                <a:solidFill>
                  <a:srgbClr val="0000FF"/>
                </a:solidFill>
                <a:latin typeface="Consolas" panose="020B0609020204030204" pitchFamily="49" charset="0"/>
              </a:rPr>
              <a:t>int</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0</a:t>
            </a:r>
          </a:p>
          <a:p>
            <a:pPr marL="354013" indent="0">
              <a:buNone/>
            </a:pPr>
            <a:r>
              <a:rPr lang="tr-TR" sz="2400" dirty="0" err="1">
                <a:solidFill>
                  <a:srgbClr val="0000FF"/>
                </a:solidFill>
                <a:latin typeface="Consolas" panose="020B0609020204030204" pitchFamily="49" charset="0"/>
              </a:rPr>
              <a:t>while</a:t>
            </a:r>
            <a:r>
              <a:rPr lang="tr-TR" sz="2400" dirty="0">
                <a:solidFill>
                  <a:srgbClr val="0000FF"/>
                </a:solidFill>
                <a:latin typeface="Consolas" panose="020B0609020204030204" pitchFamily="49" charset="0"/>
              </a:rPr>
              <a:t> </a:t>
            </a:r>
            <a:r>
              <a:rPr lang="tr-TR" sz="2400" dirty="0" err="1">
                <a:solidFill>
                  <a:srgbClr val="808080"/>
                </a:solidFill>
                <a:latin typeface="Consolas" panose="020B0609020204030204" pitchFamily="49" charset="0"/>
              </a:rPr>
              <a:t>exists</a:t>
            </a:r>
            <a:r>
              <a:rPr lang="tr-TR" sz="2400" dirty="0">
                <a:solidFill>
                  <a:srgbClr val="808080"/>
                </a:solidFill>
                <a:latin typeface="Consolas" panose="020B0609020204030204" pitchFamily="49" charset="0"/>
              </a:rPr>
              <a:t>(</a:t>
            </a:r>
            <a:r>
              <a:rPr lang="tr-TR" sz="2400" dirty="0" err="1">
                <a:solidFill>
                  <a:srgbClr val="0000FF"/>
                </a:solidFill>
                <a:latin typeface="Consolas" panose="020B0609020204030204" pitchFamily="49" charset="0"/>
              </a:rPr>
              <a:t>select</a:t>
            </a:r>
            <a:r>
              <a:rPr lang="tr-TR" sz="2400" dirty="0">
                <a:solidFill>
                  <a:srgbClr val="0000FF"/>
                </a:solidFill>
                <a:latin typeface="Consolas" panose="020B0609020204030204" pitchFamily="49" charset="0"/>
              </a:rPr>
              <a:t> </a:t>
            </a:r>
            <a:r>
              <a:rPr lang="tr-TR" sz="2400" dirty="0" err="1">
                <a:solidFill>
                  <a:srgbClr val="000000"/>
                </a:solidFill>
                <a:latin typeface="Consolas" panose="020B0609020204030204" pitchFamily="49" charset="0"/>
              </a:rPr>
              <a:t>sicilNo</a:t>
            </a:r>
            <a:r>
              <a:rPr lang="tr-TR" sz="2400" dirty="0">
                <a:solidFill>
                  <a:srgbClr val="000000"/>
                </a:solidFill>
                <a:latin typeface="Consolas" panose="020B0609020204030204" pitchFamily="49" charset="0"/>
              </a:rPr>
              <a:t> </a:t>
            </a:r>
            <a:r>
              <a:rPr lang="tr-TR" sz="2400" dirty="0" err="1">
                <a:solidFill>
                  <a:srgbClr val="0000FF"/>
                </a:solidFill>
                <a:latin typeface="Consolas" panose="020B0609020204030204" pitchFamily="49" charset="0"/>
              </a:rPr>
              <a:t>from</a:t>
            </a:r>
            <a:r>
              <a:rPr lang="tr-TR" sz="2400" dirty="0">
                <a:solidFill>
                  <a:srgbClr val="0000FF"/>
                </a:solidFill>
                <a:latin typeface="Consolas" panose="020B0609020204030204" pitchFamily="49" charset="0"/>
              </a:rPr>
              <a:t> </a:t>
            </a:r>
            <a:r>
              <a:rPr lang="tr-TR" sz="2400" dirty="0" err="1">
                <a:solidFill>
                  <a:srgbClr val="000000"/>
                </a:solidFill>
                <a:latin typeface="Consolas" panose="020B0609020204030204" pitchFamily="49" charset="0"/>
              </a:rPr>
              <a:t>PersTablosu</a:t>
            </a:r>
            <a:r>
              <a:rPr lang="tr-TR" sz="2400" dirty="0">
                <a:solidFill>
                  <a:srgbClr val="000000"/>
                </a:solidFill>
                <a:latin typeface="Consolas" panose="020B0609020204030204" pitchFamily="49" charset="0"/>
              </a:rPr>
              <a:t> </a:t>
            </a:r>
            <a:r>
              <a:rPr lang="tr-TR" sz="2400" dirty="0" err="1">
                <a:solidFill>
                  <a:srgbClr val="0000FF"/>
                </a:solidFill>
                <a:latin typeface="Consolas" panose="020B0609020204030204" pitchFamily="49" charset="0"/>
              </a:rPr>
              <a:t>where</a:t>
            </a:r>
            <a:r>
              <a:rPr lang="tr-TR" sz="2400" dirty="0">
                <a:solidFill>
                  <a:srgbClr val="0000FF"/>
                </a:solidFill>
                <a:latin typeface="Consolas" panose="020B0609020204030204" pitchFamily="49" charset="0"/>
              </a:rPr>
              <a:t> </a:t>
            </a:r>
            <a:r>
              <a:rPr lang="tr-TR" sz="2400" dirty="0" err="1">
                <a:solidFill>
                  <a:srgbClr val="000000"/>
                </a:solidFill>
                <a:latin typeface="Consolas" panose="020B0609020204030204" pitchFamily="49" charset="0"/>
              </a:rPr>
              <a:t>maas</a:t>
            </a:r>
            <a:r>
              <a:rPr lang="tr-TR" sz="2400" dirty="0">
                <a:solidFill>
                  <a:srgbClr val="808080"/>
                </a:solidFill>
                <a:latin typeface="Consolas" panose="020B0609020204030204" pitchFamily="49" charset="0"/>
              </a:rPr>
              <a:t>&gt;</a:t>
            </a:r>
            <a:r>
              <a:rPr lang="tr-TR" sz="2400" dirty="0">
                <a:solidFill>
                  <a:srgbClr val="000000"/>
                </a:solidFill>
                <a:latin typeface="Consolas" panose="020B0609020204030204" pitchFamily="49" charset="0"/>
              </a:rPr>
              <a:t>5000</a:t>
            </a:r>
            <a:r>
              <a:rPr lang="tr-TR" sz="2400" dirty="0">
                <a:solidFill>
                  <a:srgbClr val="808080"/>
                </a:solidFill>
                <a:latin typeface="Consolas" panose="020B0609020204030204" pitchFamily="49" charset="0"/>
              </a:rPr>
              <a:t>)</a:t>
            </a:r>
          </a:p>
          <a:p>
            <a:pPr marL="354013" indent="0">
              <a:buNone/>
            </a:pPr>
            <a:r>
              <a:rPr lang="tr-TR" sz="2400" dirty="0" err="1">
                <a:solidFill>
                  <a:srgbClr val="0000FF"/>
                </a:solidFill>
                <a:latin typeface="Consolas" panose="020B0609020204030204" pitchFamily="49" charset="0"/>
              </a:rPr>
              <a:t>begin</a:t>
            </a:r>
            <a:r>
              <a:rPr lang="tr-TR" sz="2400" dirty="0">
                <a:solidFill>
                  <a:srgbClr val="0000FF"/>
                </a:solidFill>
                <a:latin typeface="Consolas" panose="020B0609020204030204" pitchFamily="49" charset="0"/>
              </a:rPr>
              <a:t> set </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@sayac</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a:t>
            </a:r>
          </a:p>
          <a:p>
            <a:pPr marL="354013" indent="0">
              <a:buNone/>
            </a:pPr>
            <a:r>
              <a:rPr lang="tr-TR" sz="2400" dirty="0">
                <a:solidFill>
                  <a:srgbClr val="000000"/>
                </a:solidFill>
                <a:latin typeface="Consolas" panose="020B0609020204030204" pitchFamily="49" charset="0"/>
              </a:rPr>
              <a:t>Update pers set </a:t>
            </a:r>
            <a:r>
              <a:rPr lang="tr-TR" sz="2400" dirty="0" err="1">
                <a:solidFill>
                  <a:srgbClr val="000000"/>
                </a:solidFill>
                <a:latin typeface="Consolas" panose="020B0609020204030204" pitchFamily="49" charset="0"/>
              </a:rPr>
              <a:t>maas</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maas</a:t>
            </a:r>
            <a:r>
              <a:rPr lang="tr-TR" sz="2400" dirty="0">
                <a:solidFill>
                  <a:srgbClr val="000000"/>
                </a:solidFill>
                <a:latin typeface="Consolas" panose="020B0609020204030204" pitchFamily="49" charset="0"/>
              </a:rPr>
              <a:t>*0.9</a:t>
            </a:r>
          </a:p>
          <a:p>
            <a:pPr marL="354013" indent="0">
              <a:buNone/>
            </a:pPr>
            <a:r>
              <a:rPr lang="tr-TR" sz="2400" dirty="0" err="1">
                <a:solidFill>
                  <a:srgbClr val="0000FF"/>
                </a:solidFill>
                <a:latin typeface="Consolas" panose="020B0609020204030204" pitchFamily="49" charset="0"/>
              </a:rPr>
              <a:t>end</a:t>
            </a:r>
            <a:endParaRPr lang="tr-TR" sz="2400" dirty="0">
              <a:solidFill>
                <a:srgbClr val="0000FF"/>
              </a:solidFill>
              <a:latin typeface="Consolas" panose="020B0609020204030204" pitchFamily="49" charset="0"/>
            </a:endParaRPr>
          </a:p>
          <a:p>
            <a:pPr marL="354013" indent="0">
              <a:buNone/>
            </a:pPr>
            <a:r>
              <a:rPr lang="tr-TR" sz="2400" dirty="0" err="1">
                <a:solidFill>
                  <a:srgbClr val="0000FF"/>
                </a:solidFill>
                <a:latin typeface="Consolas" panose="020B0609020204030204" pitchFamily="49" charset="0"/>
              </a:rPr>
              <a:t>print</a:t>
            </a:r>
            <a:r>
              <a:rPr lang="tr-TR" sz="2400" dirty="0">
                <a:solidFill>
                  <a:srgbClr val="0000FF"/>
                </a:solidFill>
                <a:latin typeface="Consolas" panose="020B0609020204030204" pitchFamily="49" charset="0"/>
              </a:rPr>
              <a:t> </a:t>
            </a:r>
            <a:r>
              <a:rPr lang="tr-TR" sz="2400" dirty="0">
                <a:solidFill>
                  <a:srgbClr val="FF0000"/>
                </a:solidFill>
                <a:latin typeface="Consolas" panose="020B0609020204030204" pitchFamily="49" charset="0"/>
              </a:rPr>
              <a:t>'toplam:'</a:t>
            </a:r>
            <a:r>
              <a:rPr lang="tr-TR" sz="2400" dirty="0">
                <a:solidFill>
                  <a:srgbClr val="808080"/>
                </a:solidFill>
                <a:latin typeface="Consolas" panose="020B0609020204030204" pitchFamily="49" charset="0"/>
              </a:rPr>
              <a:t>+</a:t>
            </a:r>
            <a:r>
              <a:rPr lang="tr-TR" sz="2400" dirty="0" err="1">
                <a:solidFill>
                  <a:srgbClr val="FF00FF"/>
                </a:solidFill>
                <a:latin typeface="Consolas" panose="020B0609020204030204" pitchFamily="49" charset="0"/>
              </a:rPr>
              <a:t>cast</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a:t>
            </a:r>
            <a:r>
              <a:rPr lang="tr-TR" sz="2400" dirty="0" err="1">
                <a:solidFill>
                  <a:srgbClr val="000000"/>
                </a:solidFill>
                <a:latin typeface="Consolas" panose="020B0609020204030204" pitchFamily="49" charset="0"/>
              </a:rPr>
              <a:t>sayac</a:t>
            </a:r>
            <a:r>
              <a:rPr lang="tr-TR" sz="2400" dirty="0">
                <a:solidFill>
                  <a:srgbClr val="000000"/>
                </a:solidFill>
                <a:latin typeface="Consolas" panose="020B0609020204030204" pitchFamily="49" charset="0"/>
              </a:rPr>
              <a:t> </a:t>
            </a:r>
            <a:r>
              <a:rPr lang="tr-TR" sz="2400" dirty="0">
                <a:solidFill>
                  <a:srgbClr val="0000FF"/>
                </a:solidFill>
                <a:latin typeface="Consolas" panose="020B0609020204030204" pitchFamily="49" charset="0"/>
              </a:rPr>
              <a:t>as </a:t>
            </a:r>
            <a:r>
              <a:rPr lang="tr-TR" sz="2400" dirty="0" err="1">
                <a:solidFill>
                  <a:srgbClr val="0000FF"/>
                </a:solidFill>
                <a:latin typeface="Consolas" panose="020B0609020204030204" pitchFamily="49" charset="0"/>
              </a:rPr>
              <a:t>nvarchar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10</a:t>
            </a:r>
            <a:r>
              <a:rPr lang="tr-TR" sz="2400" dirty="0">
                <a:solidFill>
                  <a:srgbClr val="808080"/>
                </a:solidFill>
                <a:latin typeface="Consolas" panose="020B0609020204030204" pitchFamily="49" charset="0"/>
              </a:rPr>
              <a:t>))</a:t>
            </a:r>
            <a:r>
              <a:rPr lang="tr-TR" sz="2400" dirty="0"/>
              <a:t> </a:t>
            </a:r>
            <a:br>
              <a:rPr lang="tr-TR" sz="2400" dirty="0"/>
            </a:br>
            <a:br>
              <a:rPr lang="tr-TR" sz="2400" dirty="0"/>
            </a:br>
            <a:br>
              <a:rPr lang="tr-TR" sz="24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1537843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342915" cy="5061858"/>
          </a:xfrm>
        </p:spPr>
        <p:txBody>
          <a:bodyPr>
            <a:normAutofit fontScale="92500" lnSpcReduction="20000"/>
          </a:bodyPr>
          <a:lstStyle/>
          <a:p>
            <a:r>
              <a:rPr lang="tr-TR" sz="2600" dirty="0">
                <a:solidFill>
                  <a:srgbClr val="000000"/>
                </a:solidFill>
                <a:latin typeface="Consolas" panose="020B0609020204030204" pitchFamily="49" charset="0"/>
              </a:rPr>
              <a:t>Değişken Tanımlama Örnekleri</a:t>
            </a:r>
          </a:p>
          <a:p>
            <a:pPr marL="895350" indent="0">
              <a:buNone/>
            </a:pPr>
            <a:r>
              <a:rPr lang="tr-TR" sz="2600" dirty="0">
                <a:solidFill>
                  <a:srgbClr val="0000FF"/>
                </a:solidFill>
                <a:latin typeface="Consolas" panose="020B0609020204030204" pitchFamily="49" charset="0"/>
              </a:rPr>
              <a:t>DECLARE </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ogrno</a:t>
            </a:r>
            <a:r>
              <a:rPr lang="tr-TR" sz="2600" dirty="0">
                <a:solidFill>
                  <a:srgbClr val="000000"/>
                </a:solidFill>
                <a:latin typeface="Consolas" panose="020B0609020204030204" pitchFamily="49" charset="0"/>
              </a:rPr>
              <a:t> </a:t>
            </a:r>
            <a:r>
              <a:rPr lang="tr-TR" sz="2600" dirty="0">
                <a:solidFill>
                  <a:srgbClr val="0000FF"/>
                </a:solidFill>
                <a:latin typeface="Consolas" panose="020B0609020204030204" pitchFamily="49" charset="0"/>
              </a:rPr>
              <a:t>İNT SET </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ogrno</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10</a:t>
            </a:r>
          </a:p>
          <a:p>
            <a:pPr marL="895350" indent="0">
              <a:buNone/>
            </a:pPr>
            <a:r>
              <a:rPr lang="tr-TR" sz="2600" dirty="0">
                <a:solidFill>
                  <a:srgbClr val="0000FF"/>
                </a:solidFill>
                <a:latin typeface="Consolas" panose="020B0609020204030204" pitchFamily="49" charset="0"/>
              </a:rPr>
              <a:t>SELECT </a:t>
            </a:r>
            <a:r>
              <a:rPr lang="tr-TR" sz="2600" dirty="0">
                <a:solidFill>
                  <a:srgbClr val="FF0000"/>
                </a:solidFill>
                <a:latin typeface="Consolas" panose="020B0609020204030204" pitchFamily="49" charset="0"/>
              </a:rPr>
              <a:t>'</a:t>
            </a:r>
            <a:r>
              <a:rPr lang="tr-TR" sz="2600" dirty="0" err="1">
                <a:solidFill>
                  <a:srgbClr val="FF0000"/>
                </a:solidFill>
                <a:latin typeface="Consolas" panose="020B0609020204030204" pitchFamily="49" charset="0"/>
              </a:rPr>
              <a:t>ogr</a:t>
            </a:r>
            <a:r>
              <a:rPr lang="tr-TR" sz="2600" dirty="0">
                <a:solidFill>
                  <a:srgbClr val="FF0000"/>
                </a:solidFill>
                <a:latin typeface="Consolas" panose="020B0609020204030204" pitchFamily="49" charset="0"/>
              </a:rPr>
              <a:t> notu:'</a:t>
            </a:r>
            <a:r>
              <a:rPr lang="tr-TR" sz="2600" dirty="0">
                <a:solidFill>
                  <a:srgbClr val="808080"/>
                </a:solidFill>
                <a:latin typeface="Consolas" panose="020B0609020204030204" pitchFamily="49" charset="0"/>
              </a:rPr>
              <a:t>+ </a:t>
            </a:r>
            <a:r>
              <a:rPr lang="tr-TR" sz="2600" dirty="0">
                <a:solidFill>
                  <a:srgbClr val="FF00FF"/>
                </a:solidFill>
                <a:latin typeface="Consolas" panose="020B0609020204030204" pitchFamily="49" charset="0"/>
              </a:rPr>
              <a:t>CONVERT</a:t>
            </a:r>
            <a:r>
              <a:rPr lang="tr-TR" sz="2600" dirty="0">
                <a:solidFill>
                  <a:srgbClr val="808080"/>
                </a:solidFill>
                <a:latin typeface="Consolas" panose="020B0609020204030204" pitchFamily="49" charset="0"/>
              </a:rPr>
              <a:t>(</a:t>
            </a:r>
            <a:r>
              <a:rPr lang="tr-TR" sz="2600" dirty="0">
                <a:solidFill>
                  <a:srgbClr val="0000FF"/>
                </a:solidFill>
                <a:latin typeface="Consolas" panose="020B0609020204030204" pitchFamily="49" charset="0"/>
              </a:rPr>
              <a:t>VARCHAR</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ogrno</a:t>
            </a:r>
            <a:r>
              <a:rPr lang="tr-TR" sz="2600" dirty="0">
                <a:solidFill>
                  <a:srgbClr val="808080"/>
                </a:solidFill>
                <a:latin typeface="Consolas" panose="020B0609020204030204" pitchFamily="49" charset="0"/>
              </a:rPr>
              <a:t>)</a:t>
            </a:r>
          </a:p>
          <a:p>
            <a:pPr marL="895350" indent="0">
              <a:buNone/>
            </a:pPr>
            <a:r>
              <a:rPr lang="tr-TR" sz="2600" dirty="0">
                <a:solidFill>
                  <a:srgbClr val="808080"/>
                </a:solidFill>
                <a:latin typeface="Consolas" panose="020B0609020204030204" pitchFamily="49" charset="0"/>
              </a:rPr>
              <a:t> </a:t>
            </a:r>
            <a:r>
              <a:rPr lang="tr-TR" sz="2600" dirty="0">
                <a:solidFill>
                  <a:srgbClr val="0000FF"/>
                </a:solidFill>
                <a:latin typeface="Consolas" panose="020B0609020204030204" pitchFamily="49" charset="0"/>
              </a:rPr>
              <a:t>PRINT </a:t>
            </a:r>
            <a:r>
              <a:rPr lang="tr-TR" sz="2600" dirty="0">
                <a:solidFill>
                  <a:srgbClr val="FF0000"/>
                </a:solidFill>
                <a:latin typeface="Consolas" panose="020B0609020204030204" pitchFamily="49" charset="0"/>
              </a:rPr>
              <a:t>'</a:t>
            </a:r>
            <a:r>
              <a:rPr lang="tr-TR" sz="2600" dirty="0" err="1">
                <a:solidFill>
                  <a:srgbClr val="FF0000"/>
                </a:solidFill>
                <a:latin typeface="Consolas" panose="020B0609020204030204" pitchFamily="49" charset="0"/>
              </a:rPr>
              <a:t>ogr</a:t>
            </a:r>
            <a:r>
              <a:rPr lang="tr-TR" sz="2600" dirty="0">
                <a:solidFill>
                  <a:srgbClr val="FF0000"/>
                </a:solidFill>
                <a:latin typeface="Consolas" panose="020B0609020204030204" pitchFamily="49" charset="0"/>
              </a:rPr>
              <a:t> notu:'</a:t>
            </a:r>
            <a:r>
              <a:rPr lang="tr-TR" sz="2600" dirty="0">
                <a:solidFill>
                  <a:srgbClr val="808080"/>
                </a:solidFill>
                <a:latin typeface="Consolas" panose="020B0609020204030204" pitchFamily="49" charset="0"/>
              </a:rPr>
              <a:t>+ </a:t>
            </a:r>
            <a:r>
              <a:rPr lang="tr-TR" sz="2600" dirty="0">
                <a:solidFill>
                  <a:srgbClr val="FF00FF"/>
                </a:solidFill>
                <a:latin typeface="Consolas" panose="020B0609020204030204" pitchFamily="49" charset="0"/>
              </a:rPr>
              <a:t>CONVERT</a:t>
            </a:r>
            <a:r>
              <a:rPr lang="tr-TR" sz="2600" dirty="0">
                <a:solidFill>
                  <a:srgbClr val="808080"/>
                </a:solidFill>
                <a:latin typeface="Consolas" panose="020B0609020204030204" pitchFamily="49" charset="0"/>
              </a:rPr>
              <a:t>(</a:t>
            </a:r>
            <a:r>
              <a:rPr lang="tr-TR" sz="2600" dirty="0">
                <a:solidFill>
                  <a:srgbClr val="0000FF"/>
                </a:solidFill>
                <a:latin typeface="Consolas" panose="020B0609020204030204" pitchFamily="49" charset="0"/>
              </a:rPr>
              <a:t>VARCHAR</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ogrno</a:t>
            </a:r>
            <a:r>
              <a:rPr lang="tr-TR" sz="2600" dirty="0">
                <a:solidFill>
                  <a:srgbClr val="808080"/>
                </a:solidFill>
                <a:latin typeface="Consolas" panose="020B0609020204030204" pitchFamily="49" charset="0"/>
              </a:rPr>
              <a:t>)</a:t>
            </a:r>
          </a:p>
          <a:p>
            <a:r>
              <a:rPr lang="tr-TR" sz="2600" dirty="0" err="1">
                <a:solidFill>
                  <a:srgbClr val="000000"/>
                </a:solidFill>
                <a:latin typeface="Consolas" panose="020B0609020204030204" pitchFamily="49" charset="0"/>
              </a:rPr>
              <a:t>While</a:t>
            </a:r>
            <a:r>
              <a:rPr lang="tr-TR" sz="2600" dirty="0">
                <a:solidFill>
                  <a:srgbClr val="000000"/>
                </a:solidFill>
                <a:latin typeface="Consolas" panose="020B0609020204030204" pitchFamily="49" charset="0"/>
              </a:rPr>
              <a:t> – </a:t>
            </a:r>
            <a:r>
              <a:rPr lang="tr-TR" sz="2600" dirty="0" err="1">
                <a:solidFill>
                  <a:srgbClr val="000000"/>
                </a:solidFill>
                <a:latin typeface="Consolas" panose="020B0609020204030204" pitchFamily="49" charset="0"/>
              </a:rPr>
              <a:t>If</a:t>
            </a:r>
            <a:r>
              <a:rPr lang="tr-TR" sz="2600" dirty="0">
                <a:solidFill>
                  <a:srgbClr val="000000"/>
                </a:solidFill>
                <a:latin typeface="Consolas" panose="020B0609020204030204" pitchFamily="49" charset="0"/>
              </a:rPr>
              <a:t> tek/çift sayı bulma</a:t>
            </a:r>
          </a:p>
          <a:p>
            <a:pPr marL="895350" indent="0">
              <a:buNone/>
            </a:pPr>
            <a:r>
              <a:rPr lang="tr-TR" sz="2600" dirty="0">
                <a:solidFill>
                  <a:srgbClr val="0000FF"/>
                </a:solidFill>
                <a:latin typeface="Consolas" panose="020B0609020204030204" pitchFamily="49" charset="0"/>
              </a:rPr>
              <a:t>DECLARE </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sayac</a:t>
            </a:r>
            <a:r>
              <a:rPr lang="tr-TR" sz="2600" dirty="0">
                <a:solidFill>
                  <a:srgbClr val="000000"/>
                </a:solidFill>
                <a:latin typeface="Consolas" panose="020B0609020204030204" pitchFamily="49" charset="0"/>
              </a:rPr>
              <a:t> </a:t>
            </a:r>
            <a:r>
              <a:rPr lang="tr-TR" sz="2600" dirty="0">
                <a:solidFill>
                  <a:srgbClr val="0000FF"/>
                </a:solidFill>
                <a:latin typeface="Consolas" panose="020B0609020204030204" pitchFamily="49" charset="0"/>
              </a:rPr>
              <a:t>INT </a:t>
            </a:r>
          </a:p>
          <a:p>
            <a:pPr marL="895350" indent="0">
              <a:buNone/>
            </a:pPr>
            <a:r>
              <a:rPr lang="tr-TR" sz="2600" dirty="0">
                <a:solidFill>
                  <a:srgbClr val="0000FF"/>
                </a:solidFill>
                <a:latin typeface="Consolas" panose="020B0609020204030204" pitchFamily="49" charset="0"/>
              </a:rPr>
              <a:t>SET </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sayac</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1 </a:t>
            </a:r>
            <a:r>
              <a:rPr lang="tr-TR" sz="2600" dirty="0">
                <a:solidFill>
                  <a:srgbClr val="0000FF"/>
                </a:solidFill>
                <a:latin typeface="Consolas" panose="020B0609020204030204" pitchFamily="49" charset="0"/>
              </a:rPr>
              <a:t>WHILE</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sayac</a:t>
            </a:r>
            <a:r>
              <a:rPr lang="tr-TR" sz="2600" dirty="0">
                <a:solidFill>
                  <a:srgbClr val="808080"/>
                </a:solidFill>
                <a:latin typeface="Consolas" panose="020B0609020204030204" pitchFamily="49" charset="0"/>
              </a:rPr>
              <a:t>&lt;</a:t>
            </a:r>
            <a:r>
              <a:rPr lang="tr-TR" sz="2600" dirty="0">
                <a:solidFill>
                  <a:srgbClr val="000000"/>
                </a:solidFill>
                <a:latin typeface="Consolas" panose="020B0609020204030204" pitchFamily="49" charset="0"/>
              </a:rPr>
              <a:t>100</a:t>
            </a:r>
            <a:r>
              <a:rPr lang="tr-TR" sz="2600" dirty="0">
                <a:solidFill>
                  <a:srgbClr val="808080"/>
                </a:solidFill>
                <a:latin typeface="Consolas" panose="020B0609020204030204" pitchFamily="49" charset="0"/>
              </a:rPr>
              <a:t>) </a:t>
            </a:r>
          </a:p>
          <a:p>
            <a:pPr marL="895350" indent="0">
              <a:buNone/>
            </a:pPr>
            <a:r>
              <a:rPr lang="tr-TR" sz="2600" dirty="0">
                <a:solidFill>
                  <a:srgbClr val="0000FF"/>
                </a:solidFill>
                <a:latin typeface="Consolas" panose="020B0609020204030204" pitchFamily="49" charset="0"/>
              </a:rPr>
              <a:t>BEGIN</a:t>
            </a:r>
          </a:p>
          <a:p>
            <a:pPr marL="895350" indent="0">
              <a:buNone/>
            </a:pPr>
            <a:r>
              <a:rPr lang="tr-TR" sz="2600" dirty="0">
                <a:solidFill>
                  <a:srgbClr val="0000FF"/>
                </a:solidFill>
                <a:latin typeface="Consolas" panose="020B0609020204030204" pitchFamily="49" charset="0"/>
              </a:rPr>
              <a:t>SELECT </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sayac</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@sayac</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1 </a:t>
            </a:r>
            <a:r>
              <a:rPr lang="tr-TR" sz="2600" dirty="0">
                <a:solidFill>
                  <a:srgbClr val="0000FF"/>
                </a:solidFill>
                <a:latin typeface="Consolas" panose="020B0609020204030204" pitchFamily="49" charset="0"/>
              </a:rPr>
              <a:t>IF</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@sayac</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2</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0</a:t>
            </a:r>
            <a:r>
              <a:rPr lang="tr-TR" sz="2600" dirty="0">
                <a:solidFill>
                  <a:srgbClr val="808080"/>
                </a:solidFill>
                <a:latin typeface="Consolas" panose="020B0609020204030204" pitchFamily="49" charset="0"/>
              </a:rPr>
              <a:t>)</a:t>
            </a:r>
          </a:p>
          <a:p>
            <a:pPr marL="895350" indent="0">
              <a:buNone/>
            </a:pPr>
            <a:r>
              <a:rPr lang="tr-TR" sz="2600" dirty="0">
                <a:solidFill>
                  <a:srgbClr val="0000FF"/>
                </a:solidFill>
                <a:latin typeface="Consolas" panose="020B0609020204030204" pitchFamily="49" charset="0"/>
              </a:rPr>
              <a:t>BEGIN</a:t>
            </a:r>
          </a:p>
          <a:p>
            <a:pPr marL="895350" indent="0">
              <a:buNone/>
            </a:pPr>
            <a:r>
              <a:rPr lang="tr-TR" sz="2600" dirty="0">
                <a:solidFill>
                  <a:srgbClr val="0000FF"/>
                </a:solidFill>
                <a:latin typeface="Consolas" panose="020B0609020204030204" pitchFamily="49" charset="0"/>
              </a:rPr>
              <a:t>PRINT </a:t>
            </a:r>
            <a:r>
              <a:rPr lang="tr-TR" sz="2600" dirty="0">
                <a:solidFill>
                  <a:srgbClr val="FF0000"/>
                </a:solidFill>
                <a:latin typeface="Consolas" panose="020B0609020204030204" pitchFamily="49" charset="0"/>
              </a:rPr>
              <a:t>'</a:t>
            </a:r>
            <a:r>
              <a:rPr lang="tr-TR" sz="2600" dirty="0" err="1">
                <a:solidFill>
                  <a:srgbClr val="FF0000"/>
                </a:solidFill>
                <a:latin typeface="Consolas" panose="020B0609020204030204" pitchFamily="49" charset="0"/>
              </a:rPr>
              <a:t>çiftsayı</a:t>
            </a:r>
            <a:r>
              <a:rPr lang="tr-TR" sz="2600" dirty="0">
                <a:solidFill>
                  <a:srgbClr val="FF0000"/>
                </a:solidFill>
                <a:latin typeface="Consolas" panose="020B0609020204030204" pitchFamily="49" charset="0"/>
              </a:rPr>
              <a:t>:'</a:t>
            </a:r>
            <a:r>
              <a:rPr lang="tr-TR" sz="2600" dirty="0">
                <a:solidFill>
                  <a:srgbClr val="808080"/>
                </a:solidFill>
                <a:latin typeface="Consolas" panose="020B0609020204030204" pitchFamily="49" charset="0"/>
              </a:rPr>
              <a:t>+ </a:t>
            </a:r>
            <a:r>
              <a:rPr lang="tr-TR" sz="2600" dirty="0">
                <a:solidFill>
                  <a:srgbClr val="FF00FF"/>
                </a:solidFill>
                <a:latin typeface="Consolas" panose="020B0609020204030204" pitchFamily="49" charset="0"/>
              </a:rPr>
              <a:t>CONVERT </a:t>
            </a:r>
            <a:r>
              <a:rPr lang="tr-TR" sz="2600" dirty="0">
                <a:solidFill>
                  <a:srgbClr val="808080"/>
                </a:solidFill>
                <a:latin typeface="Consolas" panose="020B0609020204030204" pitchFamily="49" charset="0"/>
              </a:rPr>
              <a:t>(</a:t>
            </a:r>
            <a:r>
              <a:rPr lang="tr-TR" sz="2600" dirty="0">
                <a:solidFill>
                  <a:srgbClr val="0000FF"/>
                </a:solidFill>
                <a:latin typeface="Consolas" panose="020B0609020204030204" pitchFamily="49" charset="0"/>
              </a:rPr>
              <a:t>CHAR</a:t>
            </a:r>
            <a:r>
              <a:rPr lang="tr-TR" sz="2600" dirty="0">
                <a:solidFill>
                  <a:srgbClr val="808080"/>
                </a:solidFill>
                <a:latin typeface="Consolas" panose="020B0609020204030204" pitchFamily="49" charset="0"/>
              </a:rPr>
              <a:t>,</a:t>
            </a:r>
            <a:r>
              <a:rPr lang="tr-TR" sz="2600" dirty="0">
                <a:solidFill>
                  <a:srgbClr val="000000"/>
                </a:solidFill>
                <a:latin typeface="Consolas" panose="020B0609020204030204" pitchFamily="49" charset="0"/>
              </a:rPr>
              <a:t>@</a:t>
            </a:r>
            <a:r>
              <a:rPr lang="tr-TR" sz="2600" dirty="0" err="1">
                <a:solidFill>
                  <a:srgbClr val="000000"/>
                </a:solidFill>
                <a:latin typeface="Consolas" panose="020B0609020204030204" pitchFamily="49" charset="0"/>
              </a:rPr>
              <a:t>sayac</a:t>
            </a:r>
            <a:r>
              <a:rPr lang="tr-TR" sz="2600" dirty="0">
                <a:solidFill>
                  <a:srgbClr val="808080"/>
                </a:solidFill>
                <a:latin typeface="Consolas" panose="020B0609020204030204" pitchFamily="49" charset="0"/>
              </a:rPr>
              <a:t>)</a:t>
            </a:r>
          </a:p>
          <a:p>
            <a:pPr marL="895350" indent="0">
              <a:buNone/>
            </a:pPr>
            <a:r>
              <a:rPr lang="tr-TR" sz="2600" dirty="0">
                <a:solidFill>
                  <a:srgbClr val="0000FF"/>
                </a:solidFill>
                <a:latin typeface="Consolas" panose="020B0609020204030204" pitchFamily="49" charset="0"/>
              </a:rPr>
              <a:t>END </a:t>
            </a:r>
            <a:r>
              <a:rPr lang="tr-TR" sz="2600" dirty="0" err="1">
                <a:solidFill>
                  <a:srgbClr val="0000FF"/>
                </a:solidFill>
                <a:latin typeface="Consolas" panose="020B0609020204030204" pitchFamily="49" charset="0"/>
              </a:rPr>
              <a:t>END</a:t>
            </a:r>
            <a:r>
              <a:rPr lang="tr-TR" sz="2600" dirty="0"/>
              <a:t> </a:t>
            </a: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1445756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342915" cy="5061858"/>
          </a:xfrm>
        </p:spPr>
        <p:txBody>
          <a:bodyPr>
            <a:normAutofit/>
          </a:bodyPr>
          <a:lstStyle/>
          <a:p>
            <a:r>
              <a:rPr lang="en-US" sz="2800" dirty="0">
                <a:solidFill>
                  <a:srgbClr val="000000"/>
                </a:solidFill>
                <a:latin typeface="Consolas" panose="020B0609020204030204" pitchFamily="49" charset="0"/>
              </a:rPr>
              <a:t>Table </a:t>
            </a:r>
            <a:r>
              <a:rPr lang="en-US" sz="2800" dirty="0" err="1">
                <a:solidFill>
                  <a:srgbClr val="000000"/>
                </a:solidFill>
                <a:latin typeface="Consolas" panose="020B0609020204030204" pitchFamily="49" charset="0"/>
              </a:rPr>
              <a:t>tanımlama</a:t>
            </a:r>
            <a:r>
              <a:rPr lang="en-US" sz="2800" dirty="0">
                <a:solidFill>
                  <a:srgbClr val="000000"/>
                </a:solidFill>
                <a:latin typeface="Consolas" panose="020B0609020204030204" pitchFamily="49" charset="0"/>
              </a:rPr>
              <a:t>-Insert into Table Select</a:t>
            </a:r>
          </a:p>
          <a:p>
            <a:pPr marL="0" indent="0">
              <a:buNone/>
            </a:pPr>
            <a:r>
              <a:rPr lang="tr-TR" sz="2800" dirty="0">
                <a:solidFill>
                  <a:srgbClr val="0000FF"/>
                </a:solidFill>
                <a:latin typeface="Consolas" panose="020B0609020204030204" pitchFamily="49" charset="0"/>
              </a:rPr>
              <a:t>USE</a:t>
            </a:r>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pers</a:t>
            </a:r>
          </a:p>
          <a:p>
            <a:pPr marL="0" indent="0">
              <a:buNone/>
            </a:pPr>
            <a:r>
              <a:rPr lang="tr-TR" sz="2800" dirty="0">
                <a:solidFill>
                  <a:srgbClr val="0000FF"/>
                </a:solidFill>
                <a:latin typeface="Consolas" panose="020B0609020204030204" pitchFamily="49" charset="0"/>
              </a:rPr>
              <a:t>DECLARE</a:t>
            </a:r>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@tablo </a:t>
            </a:r>
            <a:r>
              <a:rPr lang="tr-TR" sz="2800" dirty="0">
                <a:solidFill>
                  <a:srgbClr val="0000FF"/>
                </a:solidFill>
                <a:latin typeface="Consolas" panose="020B0609020204030204" pitchFamily="49" charset="0"/>
              </a:rPr>
              <a:t>TABLE</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ad </a:t>
            </a:r>
            <a:r>
              <a:rPr lang="tr-TR" sz="2800" dirty="0">
                <a:solidFill>
                  <a:srgbClr val="0000FF"/>
                </a:solidFill>
                <a:latin typeface="Consolas" panose="020B0609020204030204" pitchFamily="49" charset="0"/>
              </a:rPr>
              <a:t>NVARCHAR</a:t>
            </a:r>
            <a:r>
              <a:rPr lang="en-US" sz="2800" dirty="0">
                <a:solidFill>
                  <a:srgbClr val="808080"/>
                </a:solidFill>
                <a:latin typeface="Consolas" panose="020B0609020204030204" pitchFamily="49" charset="0"/>
              </a:rPr>
              <a:t>(</a:t>
            </a:r>
            <a:r>
              <a:rPr lang="en-US" sz="2800" dirty="0">
                <a:solidFill>
                  <a:srgbClr val="000000"/>
                </a:solidFill>
                <a:latin typeface="Consolas" panose="020B0609020204030204" pitchFamily="49" charset="0"/>
              </a:rPr>
              <a:t>20</a:t>
            </a:r>
            <a:r>
              <a:rPr lang="en-US" sz="2800" dirty="0">
                <a:solidFill>
                  <a:srgbClr val="808080"/>
                </a:solidFill>
                <a:latin typeface="Consolas" panose="020B0609020204030204" pitchFamily="49" charset="0"/>
              </a:rPr>
              <a:t>))</a:t>
            </a:r>
          </a:p>
          <a:p>
            <a:pPr marL="0" indent="0">
              <a:buNone/>
            </a:pPr>
            <a:r>
              <a:rPr lang="tr-TR" sz="2800" dirty="0">
                <a:solidFill>
                  <a:srgbClr val="0000FF"/>
                </a:solidFill>
                <a:latin typeface="Consolas" panose="020B0609020204030204" pitchFamily="49" charset="0"/>
              </a:rPr>
              <a:t>INSERT</a:t>
            </a:r>
            <a:r>
              <a:rPr lang="en-US" sz="2800" dirty="0">
                <a:solidFill>
                  <a:srgbClr val="0000FF"/>
                </a:solidFill>
                <a:latin typeface="Consolas" panose="020B0609020204030204" pitchFamily="49" charset="0"/>
              </a:rPr>
              <a:t> </a:t>
            </a:r>
            <a:r>
              <a:rPr lang="tr-TR" sz="2800" dirty="0">
                <a:solidFill>
                  <a:srgbClr val="0000FF"/>
                </a:solidFill>
                <a:latin typeface="Consolas" panose="020B0609020204030204" pitchFamily="49" charset="0"/>
              </a:rPr>
              <a:t>INTO</a:t>
            </a:r>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@tablo </a:t>
            </a:r>
            <a:r>
              <a:rPr lang="tr-TR" sz="2800" dirty="0">
                <a:solidFill>
                  <a:srgbClr val="0000FF"/>
                </a:solidFill>
                <a:latin typeface="Consolas" panose="020B0609020204030204" pitchFamily="49" charset="0"/>
              </a:rPr>
              <a:t>SELECT</a:t>
            </a:r>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ad </a:t>
            </a:r>
            <a:r>
              <a:rPr lang="tr-TR" sz="2800" dirty="0">
                <a:solidFill>
                  <a:srgbClr val="0000FF"/>
                </a:solidFill>
                <a:latin typeface="Consolas" panose="020B0609020204030204" pitchFamily="49" charset="0"/>
              </a:rPr>
              <a:t>FROM</a:t>
            </a:r>
            <a:r>
              <a:rPr lang="en-US" sz="2800" dirty="0">
                <a:solidFill>
                  <a:srgbClr val="0000FF"/>
                </a:solidFill>
                <a:latin typeface="Consolas" panose="020B0609020204030204" pitchFamily="49" charset="0"/>
              </a:rPr>
              <a:t> </a:t>
            </a:r>
            <a:r>
              <a:rPr lang="en-US" sz="2800" dirty="0" err="1">
                <a:solidFill>
                  <a:srgbClr val="000000"/>
                </a:solidFill>
                <a:latin typeface="Consolas" panose="020B0609020204030204" pitchFamily="49" charset="0"/>
              </a:rPr>
              <a:t>PersTablosu</a:t>
            </a:r>
            <a:endParaRPr lang="en-US" sz="2800" dirty="0">
              <a:solidFill>
                <a:srgbClr val="000000"/>
              </a:solidFill>
              <a:latin typeface="Consolas" panose="020B0609020204030204" pitchFamily="49" charset="0"/>
            </a:endParaRPr>
          </a:p>
          <a:p>
            <a:pPr marL="0" indent="0">
              <a:buNone/>
            </a:pPr>
            <a:r>
              <a:rPr lang="tr-TR" sz="2800" dirty="0">
                <a:solidFill>
                  <a:srgbClr val="0000FF"/>
                </a:solidFill>
                <a:latin typeface="Consolas" panose="020B0609020204030204" pitchFamily="49" charset="0"/>
              </a:rPr>
              <a:t>SELECT</a:t>
            </a:r>
            <a:r>
              <a:rPr lang="en-US" sz="2800" dirty="0">
                <a:solidFill>
                  <a:srgbClr val="0000FF"/>
                </a:solidFill>
                <a:latin typeface="Consolas" panose="020B0609020204030204" pitchFamily="49" charset="0"/>
              </a:rPr>
              <a:t> </a:t>
            </a:r>
            <a:r>
              <a:rPr lang="en-US" sz="2800" dirty="0">
                <a:solidFill>
                  <a:srgbClr val="808080"/>
                </a:solidFill>
                <a:latin typeface="Consolas" panose="020B0609020204030204" pitchFamily="49" charset="0"/>
              </a:rPr>
              <a:t>* </a:t>
            </a:r>
            <a:r>
              <a:rPr lang="tr-TR" sz="2800" dirty="0">
                <a:solidFill>
                  <a:srgbClr val="0000FF"/>
                </a:solidFill>
                <a:latin typeface="Consolas" panose="020B0609020204030204" pitchFamily="49" charset="0"/>
              </a:rPr>
              <a:t>FROM</a:t>
            </a:r>
            <a:r>
              <a:rPr lang="en-US" sz="2800" dirty="0">
                <a:solidFill>
                  <a:srgbClr val="0000FF"/>
                </a:solidFill>
                <a:latin typeface="Consolas" panose="020B0609020204030204" pitchFamily="49" charset="0"/>
              </a:rPr>
              <a:t> </a:t>
            </a:r>
            <a:r>
              <a:rPr lang="en-US" sz="2800" dirty="0">
                <a:solidFill>
                  <a:srgbClr val="000000"/>
                </a:solidFill>
                <a:latin typeface="Consolas" panose="020B0609020204030204" pitchFamily="49" charset="0"/>
              </a:rPr>
              <a:t>@tablo</a:t>
            </a:r>
            <a:r>
              <a:rPr lang="en-US" sz="2800" dirty="0"/>
              <a:t> </a:t>
            </a:r>
            <a:br>
              <a:rPr lang="en-US" sz="2800" dirty="0"/>
            </a:br>
            <a:endParaRPr lang="tr-TR" sz="24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795248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653142" y="1317171"/>
            <a:ext cx="11049001" cy="5061858"/>
          </a:xfrm>
        </p:spPr>
        <p:txBody>
          <a:bodyPr>
            <a:normAutofit/>
          </a:bodyPr>
          <a:lstStyle/>
          <a:p>
            <a:pPr algn="just">
              <a:lnSpc>
                <a:spcPct val="120000"/>
              </a:lnSpc>
            </a:pPr>
            <a:r>
              <a:rPr lang="tr-TR" sz="2400" dirty="0">
                <a:latin typeface="Calibri "/>
              </a:rPr>
              <a:t>T-SQL verileri işleme, değişken kullanma ve hata ayıklama gibi bir çok programlama yeteneğine sahiptir. </a:t>
            </a:r>
            <a:r>
              <a:rPr lang="tr-TR" sz="2400" dirty="0" err="1">
                <a:latin typeface="Calibri "/>
              </a:rPr>
              <a:t>Tabiki</a:t>
            </a:r>
            <a:r>
              <a:rPr lang="tr-TR" sz="2400" dirty="0">
                <a:latin typeface="Calibri "/>
              </a:rPr>
              <a:t> bu yetenekleri </a:t>
            </a:r>
            <a:r>
              <a:rPr lang="tr-TR" sz="2400" dirty="0" err="1">
                <a:latin typeface="Calibri "/>
              </a:rPr>
              <a:t>veritabanı</a:t>
            </a:r>
            <a:r>
              <a:rPr lang="tr-TR" sz="2400" dirty="0">
                <a:latin typeface="Calibri "/>
              </a:rPr>
              <a:t> yönetim sistemi (SQL Server için Management </a:t>
            </a:r>
            <a:r>
              <a:rPr lang="tr-TR" sz="2400" dirty="0" err="1">
                <a:latin typeface="Calibri "/>
              </a:rPr>
              <a:t>Studio</a:t>
            </a:r>
            <a:r>
              <a:rPr lang="tr-TR" sz="2400" dirty="0">
                <a:latin typeface="Calibri "/>
              </a:rPr>
              <a:t>) üzerinde geçerlidir.</a:t>
            </a:r>
          </a:p>
          <a:p>
            <a:pPr algn="just">
              <a:lnSpc>
                <a:spcPct val="120000"/>
              </a:lnSpc>
            </a:pPr>
            <a:r>
              <a:rPr lang="tr-TR" sz="2400" dirty="0">
                <a:latin typeface="Calibri "/>
              </a:rPr>
              <a:t> Yani bir programlama dili değil gelişmiş bir sorgu dilidir.</a:t>
            </a:r>
          </a:p>
          <a:p>
            <a:pPr algn="just">
              <a:lnSpc>
                <a:spcPct val="120000"/>
              </a:lnSpc>
            </a:pPr>
            <a:r>
              <a:rPr lang="tr-TR" sz="2400" dirty="0">
                <a:latin typeface="Calibri "/>
              </a:rPr>
              <a:t>T-SQL ile </a:t>
            </a:r>
            <a:r>
              <a:rPr lang="tr-TR" sz="2400" dirty="0" err="1">
                <a:latin typeface="Calibri "/>
              </a:rPr>
              <a:t>veritabanı</a:t>
            </a:r>
            <a:r>
              <a:rPr lang="tr-TR" sz="2400" dirty="0">
                <a:latin typeface="Calibri "/>
              </a:rPr>
              <a:t> üzerinde işlem yapabileceğimiz temelde 3 komut türü vardır.</a:t>
            </a:r>
          </a:p>
          <a:p>
            <a:pPr marL="0" lvl="1" indent="271463" algn="just">
              <a:lnSpc>
                <a:spcPct val="120000"/>
              </a:lnSpc>
              <a:buFont typeface="+mj-lt"/>
              <a:buAutoNum type="arabicPeriod"/>
            </a:pPr>
            <a:r>
              <a:rPr lang="tr-TR" sz="2200" dirty="0" err="1">
                <a:latin typeface="Calibri "/>
              </a:rPr>
              <a:t>Veritabanı</a:t>
            </a:r>
            <a:r>
              <a:rPr lang="tr-TR" sz="2200" dirty="0">
                <a:latin typeface="Calibri "/>
              </a:rPr>
              <a:t> ve tablolarla ilgili işlemler yapmak için Veri Tanımlama Dili (</a:t>
            </a:r>
            <a:r>
              <a:rPr lang="tr-TR" sz="2200" dirty="0">
                <a:solidFill>
                  <a:srgbClr val="FF0000"/>
                </a:solidFill>
                <a:latin typeface="Calibri "/>
              </a:rPr>
              <a:t>Data Definition Language</a:t>
            </a:r>
            <a:r>
              <a:rPr lang="tr-TR" sz="2200" dirty="0">
                <a:latin typeface="Calibri "/>
              </a:rPr>
              <a:t>),</a:t>
            </a:r>
          </a:p>
          <a:p>
            <a:pPr marL="11113" lvl="1" indent="163513" algn="just">
              <a:lnSpc>
                <a:spcPct val="120000"/>
              </a:lnSpc>
              <a:buFont typeface="+mj-lt"/>
              <a:buAutoNum type="arabicPeriod"/>
            </a:pPr>
            <a:r>
              <a:rPr lang="tr-TR" sz="2200" dirty="0">
                <a:latin typeface="Calibri "/>
              </a:rPr>
              <a:t>   </a:t>
            </a:r>
            <a:r>
              <a:rPr lang="tr-TR" sz="2200" dirty="0" err="1">
                <a:latin typeface="Calibri "/>
              </a:rPr>
              <a:t>Veritabanı</a:t>
            </a:r>
            <a:r>
              <a:rPr lang="tr-TR" sz="2200" dirty="0">
                <a:latin typeface="Calibri "/>
              </a:rPr>
              <a:t> üzerindeki kullanıcılar ve bu kullanıcıların yetkileri ile ilgili işlemler yapmak için Veri Kontrol Dili (</a:t>
            </a:r>
            <a:r>
              <a:rPr lang="tr-TR" sz="2200" dirty="0">
                <a:solidFill>
                  <a:srgbClr val="00B050"/>
                </a:solidFill>
                <a:latin typeface="Calibri "/>
              </a:rPr>
              <a:t>Data Control Language</a:t>
            </a:r>
            <a:r>
              <a:rPr lang="tr-TR" sz="2200" dirty="0">
                <a:latin typeface="Calibri "/>
              </a:rPr>
              <a:t>)</a:t>
            </a:r>
          </a:p>
          <a:p>
            <a:pPr marL="0" lvl="1" indent="271463" algn="just">
              <a:lnSpc>
                <a:spcPct val="100000"/>
              </a:lnSpc>
              <a:spcBef>
                <a:spcPts val="0"/>
              </a:spcBef>
              <a:spcAft>
                <a:spcPts val="0"/>
              </a:spcAft>
              <a:buFont typeface="+mj-lt"/>
              <a:buAutoNum type="arabicPeriod"/>
            </a:pPr>
            <a:r>
              <a:rPr lang="tr-TR" sz="2200" dirty="0" err="1">
                <a:latin typeface="Calibri "/>
              </a:rPr>
              <a:t>Veritabanında</a:t>
            </a:r>
            <a:r>
              <a:rPr lang="tr-TR" sz="2200" dirty="0">
                <a:latin typeface="Calibri "/>
              </a:rPr>
              <a:t> saklanan veriler üzerinde işlem yapmak için kullanılan Veri </a:t>
            </a:r>
            <a:r>
              <a:rPr lang="tr-TR" sz="2000" dirty="0">
                <a:latin typeface="Calibri "/>
              </a:rPr>
              <a:t>İşleme Dili (</a:t>
            </a:r>
            <a:r>
              <a:rPr lang="tr-TR" sz="2000" dirty="0">
                <a:solidFill>
                  <a:srgbClr val="0070C0"/>
                </a:solidFill>
                <a:latin typeface="Calibri "/>
              </a:rPr>
              <a:t>Data </a:t>
            </a:r>
            <a:r>
              <a:rPr lang="tr-TR" sz="2000" dirty="0" err="1">
                <a:solidFill>
                  <a:srgbClr val="0070C0"/>
                </a:solidFill>
                <a:latin typeface="Calibri "/>
              </a:rPr>
              <a:t>Manipulation</a:t>
            </a:r>
            <a:r>
              <a:rPr lang="tr-TR" sz="2000" dirty="0">
                <a:solidFill>
                  <a:srgbClr val="0070C0"/>
                </a:solidFill>
                <a:latin typeface="Calibri "/>
              </a:rPr>
              <a:t> Language</a:t>
            </a:r>
            <a:r>
              <a:rPr lang="tr-TR" sz="2000" dirty="0">
                <a:latin typeface="Calibri "/>
              </a:rPr>
              <a:t>)</a:t>
            </a:r>
            <a:endParaRPr lang="tr-TR" sz="26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3600780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342915" cy="5061858"/>
          </a:xfrm>
        </p:spPr>
        <p:txBody>
          <a:bodyPr>
            <a:normAutofit fontScale="92500" lnSpcReduction="20000"/>
          </a:bodyPr>
          <a:lstStyle/>
          <a:p>
            <a:r>
              <a:rPr lang="tr-TR" sz="2400" i="0" dirty="0">
                <a:solidFill>
                  <a:srgbClr val="178EBB"/>
                </a:solidFill>
                <a:effectLst/>
                <a:latin typeface="CenturyGothic-Bold"/>
              </a:rPr>
              <a:t>1-100 arası tek sayıları bulan ‘tekler’ isimli yeni bir Tablo değişkenine aktaran ve bu listede 5. tek sayıyı değişkene atayan kodu yazınız</a:t>
            </a:r>
            <a:r>
              <a:rPr lang="tr-TR" sz="2400" b="1" i="0" dirty="0">
                <a:solidFill>
                  <a:srgbClr val="178EBB"/>
                </a:solidFill>
                <a:effectLst/>
                <a:latin typeface="CenturyGothic-Bold"/>
              </a:rPr>
              <a:t>?</a:t>
            </a:r>
          </a:p>
          <a:p>
            <a:pPr marL="0" indent="0">
              <a:buNone/>
            </a:pPr>
            <a:r>
              <a:rPr lang="tr-TR" sz="1900" b="0" i="0" dirty="0" err="1">
                <a:solidFill>
                  <a:srgbClr val="0000FF"/>
                </a:solidFill>
                <a:effectLst/>
                <a:latin typeface="Consolas" panose="020B0609020204030204" pitchFamily="49" charset="0"/>
              </a:rPr>
              <a:t>declare</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@tekler </a:t>
            </a:r>
            <a:r>
              <a:rPr lang="tr-TR" sz="1900" b="0" i="0" dirty="0">
                <a:solidFill>
                  <a:srgbClr val="0000FF"/>
                </a:solidFill>
                <a:effectLst/>
                <a:latin typeface="Consolas" panose="020B0609020204030204" pitchFamily="49" charset="0"/>
              </a:rPr>
              <a:t>as </a:t>
            </a:r>
            <a:r>
              <a:rPr lang="tr-TR" sz="1900" b="0" i="0" dirty="0" err="1">
                <a:solidFill>
                  <a:srgbClr val="0000FF"/>
                </a:solidFill>
                <a:effectLst/>
                <a:latin typeface="Consolas" panose="020B0609020204030204" pitchFamily="49" charset="0"/>
              </a:rPr>
              <a:t>table</a:t>
            </a:r>
            <a:r>
              <a:rPr lang="tr-TR" sz="1900" b="0" i="0" dirty="0">
                <a:solidFill>
                  <a:srgbClr val="808080"/>
                </a:solidFill>
                <a:effectLst/>
                <a:latin typeface="Consolas" panose="020B0609020204030204" pitchFamily="49" charset="0"/>
              </a:rPr>
              <a:t>(</a:t>
            </a:r>
            <a:r>
              <a:rPr lang="tr-TR" sz="1900" b="0" i="0" dirty="0" err="1">
                <a:solidFill>
                  <a:srgbClr val="000000"/>
                </a:solidFill>
                <a:effectLst/>
                <a:latin typeface="Consolas" panose="020B0609020204030204" pitchFamily="49" charset="0"/>
              </a:rPr>
              <a:t>sirano</a:t>
            </a:r>
            <a:r>
              <a:rPr lang="tr-TR" sz="1900" b="0" i="0" dirty="0">
                <a:solidFill>
                  <a:srgbClr val="000000"/>
                </a:solidFill>
                <a:effectLst/>
                <a:latin typeface="Consolas" panose="020B0609020204030204" pitchFamily="49" charset="0"/>
              </a:rPr>
              <a:t> </a:t>
            </a:r>
            <a:r>
              <a:rPr lang="tr-TR" sz="1900" b="0" i="0" dirty="0" err="1">
                <a:solidFill>
                  <a:srgbClr val="0000FF"/>
                </a:solidFill>
                <a:effectLst/>
                <a:latin typeface="Consolas" panose="020B0609020204030204" pitchFamily="49" charset="0"/>
              </a:rPr>
              <a:t>tinyint</a:t>
            </a:r>
            <a:r>
              <a:rPr lang="tr-TR" sz="1900" b="0" i="0" dirty="0">
                <a:solidFill>
                  <a:srgbClr val="0000FF"/>
                </a:solidFill>
                <a:effectLst/>
                <a:latin typeface="Consolas" panose="020B0609020204030204" pitchFamily="49" charset="0"/>
              </a:rPr>
              <a:t> </a:t>
            </a:r>
            <a:r>
              <a:rPr lang="tr-TR" sz="1900" b="0" i="0" dirty="0" err="1">
                <a:solidFill>
                  <a:srgbClr val="0000FF"/>
                </a:solidFill>
                <a:effectLst/>
                <a:latin typeface="Consolas" panose="020B0609020204030204" pitchFamily="49" charset="0"/>
              </a:rPr>
              <a:t>identity</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1</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1</a:t>
            </a:r>
            <a:r>
              <a:rPr lang="tr-TR" sz="1900" b="0" i="0" dirty="0">
                <a:solidFill>
                  <a:srgbClr val="808080"/>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tek </a:t>
            </a:r>
            <a:r>
              <a:rPr lang="tr-TR" sz="1900" b="0" i="0" dirty="0" err="1">
                <a:solidFill>
                  <a:srgbClr val="0000FF"/>
                </a:solidFill>
                <a:effectLst/>
                <a:latin typeface="Consolas" panose="020B0609020204030204" pitchFamily="49" charset="0"/>
              </a:rPr>
              <a:t>tinyint</a:t>
            </a:r>
            <a:r>
              <a:rPr lang="tr-TR" sz="1900" b="0" i="0" dirty="0">
                <a:solidFill>
                  <a:srgbClr val="808080"/>
                </a:solidFill>
                <a:effectLst/>
                <a:latin typeface="Consolas" panose="020B0609020204030204" pitchFamily="49" charset="0"/>
              </a:rPr>
              <a:t>) </a:t>
            </a:r>
            <a:r>
              <a:rPr lang="tr-TR" sz="1900" b="0" i="0" dirty="0" err="1">
                <a:solidFill>
                  <a:srgbClr val="0000FF"/>
                </a:solidFill>
                <a:effectLst/>
                <a:latin typeface="Consolas" panose="020B0609020204030204" pitchFamily="49" charset="0"/>
              </a:rPr>
              <a:t>declare</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@i </a:t>
            </a:r>
            <a:r>
              <a:rPr lang="tr-TR" sz="1900" b="0" i="0" dirty="0" err="1">
                <a:solidFill>
                  <a:srgbClr val="0000FF"/>
                </a:solidFill>
                <a:effectLst/>
                <a:latin typeface="Consolas" panose="020B0609020204030204" pitchFamily="49" charset="0"/>
              </a:rPr>
              <a:t>tinyint</a:t>
            </a:r>
            <a:endParaRPr lang="tr-TR" sz="1900" b="0" i="0" dirty="0">
              <a:solidFill>
                <a:srgbClr val="0000FF"/>
              </a:solidFill>
              <a:effectLst/>
              <a:latin typeface="Consolas" panose="020B0609020204030204" pitchFamily="49" charset="0"/>
            </a:endParaRPr>
          </a:p>
          <a:p>
            <a:pPr marL="0" indent="0">
              <a:buNone/>
            </a:pPr>
            <a:r>
              <a:rPr lang="tr-TR" sz="1900" b="0" i="0" dirty="0">
                <a:solidFill>
                  <a:srgbClr val="0000FF"/>
                </a:solidFill>
                <a:effectLst/>
                <a:latin typeface="Consolas" panose="020B0609020204030204" pitchFamily="49" charset="0"/>
              </a:rPr>
              <a:t>set </a:t>
            </a:r>
            <a:r>
              <a:rPr lang="tr-TR" sz="1900" b="0" i="0" dirty="0">
                <a:solidFill>
                  <a:srgbClr val="000000"/>
                </a:solidFill>
                <a:effectLst/>
                <a:latin typeface="Consolas" panose="020B0609020204030204" pitchFamily="49" charset="0"/>
              </a:rPr>
              <a:t>@i</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0 </a:t>
            </a:r>
            <a:r>
              <a:rPr lang="tr-TR" sz="1900" b="0" i="0" dirty="0" err="1">
                <a:solidFill>
                  <a:srgbClr val="0000FF"/>
                </a:solidFill>
                <a:effectLst/>
                <a:latin typeface="Consolas" panose="020B0609020204030204" pitchFamily="49" charset="0"/>
              </a:rPr>
              <a:t>while</a:t>
            </a:r>
            <a:r>
              <a:rPr lang="tr-TR" sz="1900" b="0" i="0" dirty="0">
                <a:solidFill>
                  <a:srgbClr val="0000FF"/>
                </a:solidFill>
                <a:effectLst/>
                <a:latin typeface="Consolas" panose="020B0609020204030204" pitchFamily="49" charset="0"/>
              </a:rPr>
              <a:t> </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@i</a:t>
            </a:r>
            <a:r>
              <a:rPr lang="tr-TR" sz="1900" b="0" i="0" dirty="0">
                <a:solidFill>
                  <a:srgbClr val="808080"/>
                </a:solidFill>
                <a:effectLst/>
                <a:latin typeface="Consolas" panose="020B0609020204030204" pitchFamily="49" charset="0"/>
              </a:rPr>
              <a:t>&lt;</a:t>
            </a:r>
            <a:r>
              <a:rPr lang="tr-TR" sz="1900" b="0" i="0" dirty="0">
                <a:solidFill>
                  <a:srgbClr val="000000"/>
                </a:solidFill>
                <a:effectLst/>
                <a:latin typeface="Consolas" panose="020B0609020204030204" pitchFamily="49" charset="0"/>
              </a:rPr>
              <a:t>100</a:t>
            </a:r>
            <a:r>
              <a:rPr lang="tr-TR" sz="1900" b="0" i="0" dirty="0">
                <a:solidFill>
                  <a:srgbClr val="808080"/>
                </a:solidFill>
                <a:effectLst/>
                <a:latin typeface="Consolas" panose="020B0609020204030204" pitchFamily="49" charset="0"/>
              </a:rPr>
              <a:t>)</a:t>
            </a:r>
          </a:p>
          <a:p>
            <a:pPr marL="0" indent="0">
              <a:buNone/>
            </a:pPr>
            <a:r>
              <a:rPr lang="tr-TR" sz="1900" b="0" i="0" dirty="0" err="1">
                <a:solidFill>
                  <a:srgbClr val="0000FF"/>
                </a:solidFill>
                <a:effectLst/>
                <a:latin typeface="Consolas" panose="020B0609020204030204" pitchFamily="49" charset="0"/>
              </a:rPr>
              <a:t>begin</a:t>
            </a:r>
            <a:r>
              <a:rPr lang="tr-TR" sz="1900" b="0" i="0" dirty="0">
                <a:solidFill>
                  <a:srgbClr val="0000FF"/>
                </a:solidFill>
                <a:effectLst/>
                <a:latin typeface="Consolas" panose="020B0609020204030204" pitchFamily="49" charset="0"/>
              </a:rPr>
              <a:t> </a:t>
            </a:r>
            <a:r>
              <a:rPr lang="tr-TR" sz="1900" b="0" i="0" dirty="0" err="1">
                <a:solidFill>
                  <a:srgbClr val="0000FF"/>
                </a:solidFill>
                <a:effectLst/>
                <a:latin typeface="Consolas" panose="020B0609020204030204" pitchFamily="49" charset="0"/>
              </a:rPr>
              <a:t>if</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@i</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2</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1</a:t>
            </a:r>
            <a:r>
              <a:rPr lang="tr-TR" sz="1900" b="0" i="0" dirty="0">
                <a:solidFill>
                  <a:srgbClr val="808080"/>
                </a:solidFill>
                <a:effectLst/>
                <a:latin typeface="Consolas" panose="020B0609020204030204" pitchFamily="49" charset="0"/>
              </a:rPr>
              <a:t>)</a:t>
            </a:r>
          </a:p>
          <a:p>
            <a:pPr marL="0" indent="0">
              <a:buNone/>
            </a:pPr>
            <a:r>
              <a:rPr lang="tr-TR" sz="1900" b="0" i="0" dirty="0" err="1">
                <a:solidFill>
                  <a:srgbClr val="0000FF"/>
                </a:solidFill>
                <a:effectLst/>
                <a:latin typeface="Consolas" panose="020B0609020204030204" pitchFamily="49" charset="0"/>
              </a:rPr>
              <a:t>begin</a:t>
            </a:r>
            <a:endParaRPr lang="tr-TR" sz="1900" b="0" i="0" dirty="0">
              <a:solidFill>
                <a:srgbClr val="0000FF"/>
              </a:solidFill>
              <a:effectLst/>
              <a:latin typeface="Consolas" panose="020B0609020204030204" pitchFamily="49" charset="0"/>
            </a:endParaRPr>
          </a:p>
          <a:p>
            <a:pPr marL="0" indent="0">
              <a:buNone/>
            </a:pPr>
            <a:r>
              <a:rPr lang="tr-TR" sz="1900" b="0" i="0" dirty="0">
                <a:solidFill>
                  <a:srgbClr val="0000FF"/>
                </a:solidFill>
                <a:effectLst/>
                <a:latin typeface="Consolas" panose="020B0609020204030204" pitchFamily="49" charset="0"/>
              </a:rPr>
              <a:t>insert </a:t>
            </a:r>
            <a:r>
              <a:rPr lang="tr-TR" sz="1900" b="0" i="0" dirty="0" err="1">
                <a:solidFill>
                  <a:srgbClr val="0000FF"/>
                </a:solidFill>
                <a:effectLst/>
                <a:latin typeface="Consolas" panose="020B0609020204030204" pitchFamily="49" charset="0"/>
              </a:rPr>
              <a:t>into</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@tekler </a:t>
            </a:r>
            <a:r>
              <a:rPr lang="tr-TR" sz="1900" b="0" i="0" dirty="0" err="1">
                <a:solidFill>
                  <a:srgbClr val="0000FF"/>
                </a:solidFill>
                <a:effectLst/>
                <a:latin typeface="Consolas" panose="020B0609020204030204" pitchFamily="49" charset="0"/>
              </a:rPr>
              <a:t>values</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@i</a:t>
            </a:r>
            <a:r>
              <a:rPr lang="tr-TR" sz="1900" b="0" i="0" dirty="0">
                <a:solidFill>
                  <a:srgbClr val="808080"/>
                </a:solidFill>
                <a:effectLst/>
                <a:latin typeface="Consolas" panose="020B0609020204030204" pitchFamily="49" charset="0"/>
              </a:rPr>
              <a:t>) </a:t>
            </a:r>
            <a:r>
              <a:rPr lang="tr-TR" sz="1900" b="0" i="0" dirty="0" err="1">
                <a:solidFill>
                  <a:srgbClr val="0000FF"/>
                </a:solidFill>
                <a:effectLst/>
                <a:latin typeface="Consolas" panose="020B0609020204030204" pitchFamily="49" charset="0"/>
              </a:rPr>
              <a:t>end</a:t>
            </a:r>
            <a:endParaRPr lang="tr-TR" sz="1900" b="0" i="0" dirty="0">
              <a:solidFill>
                <a:srgbClr val="0000FF"/>
              </a:solidFill>
              <a:effectLst/>
              <a:latin typeface="Consolas" panose="020B0609020204030204" pitchFamily="49" charset="0"/>
            </a:endParaRPr>
          </a:p>
          <a:p>
            <a:pPr marL="0" indent="0">
              <a:buNone/>
            </a:pPr>
            <a:r>
              <a:rPr lang="tr-TR" sz="1900" b="0" i="0" dirty="0">
                <a:solidFill>
                  <a:srgbClr val="0000FF"/>
                </a:solidFill>
                <a:effectLst/>
                <a:latin typeface="Consolas" panose="020B0609020204030204" pitchFamily="49" charset="0"/>
              </a:rPr>
              <a:t>set </a:t>
            </a:r>
            <a:r>
              <a:rPr lang="tr-TR" sz="1900" b="0" i="0" dirty="0">
                <a:solidFill>
                  <a:srgbClr val="000000"/>
                </a:solidFill>
                <a:effectLst/>
                <a:latin typeface="Consolas" panose="020B0609020204030204" pitchFamily="49" charset="0"/>
              </a:rPr>
              <a:t>@i</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@i</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5 </a:t>
            </a:r>
            <a:r>
              <a:rPr lang="tr-TR" sz="1900" b="0" i="0" dirty="0" err="1">
                <a:solidFill>
                  <a:srgbClr val="0000FF"/>
                </a:solidFill>
                <a:effectLst/>
                <a:latin typeface="Consolas" panose="020B0609020204030204" pitchFamily="49" charset="0"/>
              </a:rPr>
              <a:t>end</a:t>
            </a:r>
            <a:endParaRPr lang="tr-TR" sz="1900" b="0" i="0" dirty="0">
              <a:solidFill>
                <a:srgbClr val="0000FF"/>
              </a:solidFill>
              <a:effectLst/>
              <a:latin typeface="Consolas" panose="020B0609020204030204" pitchFamily="49" charset="0"/>
            </a:endParaRPr>
          </a:p>
          <a:p>
            <a:pPr marL="0" indent="0">
              <a:buNone/>
            </a:pPr>
            <a:r>
              <a:rPr lang="tr-TR" sz="1900" b="0" i="0" dirty="0">
                <a:solidFill>
                  <a:srgbClr val="008000"/>
                </a:solidFill>
                <a:effectLst/>
                <a:latin typeface="Consolas" panose="020B0609020204030204" pitchFamily="49" charset="0"/>
              </a:rPr>
              <a:t>‐‐5. tek sayı hangisidir?</a:t>
            </a:r>
          </a:p>
          <a:p>
            <a:pPr marL="0" indent="0">
              <a:buNone/>
            </a:pPr>
            <a:r>
              <a:rPr lang="tr-TR" sz="1900" b="0" i="0" dirty="0" err="1">
                <a:solidFill>
                  <a:srgbClr val="0000FF"/>
                </a:solidFill>
                <a:effectLst/>
                <a:latin typeface="Consolas" panose="020B0609020204030204" pitchFamily="49" charset="0"/>
              </a:rPr>
              <a:t>declare</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@sonuc </a:t>
            </a:r>
            <a:r>
              <a:rPr lang="tr-TR" sz="1900" b="0" i="0" dirty="0" err="1">
                <a:solidFill>
                  <a:srgbClr val="0000FF"/>
                </a:solidFill>
                <a:effectLst/>
                <a:latin typeface="Consolas" panose="020B0609020204030204" pitchFamily="49" charset="0"/>
              </a:rPr>
              <a:t>tinyint</a:t>
            </a:r>
            <a:endParaRPr lang="tr-TR" sz="1900" b="0" i="0" dirty="0">
              <a:solidFill>
                <a:srgbClr val="0000FF"/>
              </a:solidFill>
              <a:effectLst/>
              <a:latin typeface="Consolas" panose="020B0609020204030204" pitchFamily="49" charset="0"/>
            </a:endParaRPr>
          </a:p>
          <a:p>
            <a:pPr marL="0" indent="0">
              <a:buNone/>
            </a:pPr>
            <a:r>
              <a:rPr lang="tr-TR" sz="1900" b="0" i="0" dirty="0" err="1">
                <a:solidFill>
                  <a:srgbClr val="0000FF"/>
                </a:solidFill>
                <a:effectLst/>
                <a:latin typeface="Consolas" panose="020B0609020204030204" pitchFamily="49" charset="0"/>
              </a:rPr>
              <a:t>select</a:t>
            </a:r>
            <a:r>
              <a:rPr lang="tr-TR" sz="1900" b="0" i="0" dirty="0">
                <a:solidFill>
                  <a:srgbClr val="0000FF"/>
                </a:solidFill>
                <a:effectLst/>
                <a:latin typeface="Consolas" panose="020B0609020204030204" pitchFamily="49" charset="0"/>
              </a:rPr>
              <a:t> top </a:t>
            </a:r>
            <a:r>
              <a:rPr lang="tr-TR" sz="1900" b="0" i="0" dirty="0">
                <a:solidFill>
                  <a:srgbClr val="000000"/>
                </a:solidFill>
                <a:effectLst/>
                <a:latin typeface="Consolas" panose="020B0609020204030204" pitchFamily="49" charset="0"/>
              </a:rPr>
              <a:t>5 @sonuc</a:t>
            </a:r>
            <a:r>
              <a:rPr lang="tr-TR" sz="1900" b="0" i="0" dirty="0">
                <a:solidFill>
                  <a:srgbClr val="808080"/>
                </a:solidFill>
                <a:effectLst/>
                <a:latin typeface="Consolas" panose="020B0609020204030204" pitchFamily="49" charset="0"/>
              </a:rPr>
              <a:t>=</a:t>
            </a:r>
            <a:r>
              <a:rPr lang="tr-TR" sz="1900" b="0" i="0" dirty="0">
                <a:solidFill>
                  <a:srgbClr val="000000"/>
                </a:solidFill>
                <a:effectLst/>
                <a:latin typeface="Consolas" panose="020B0609020204030204" pitchFamily="49" charset="0"/>
              </a:rPr>
              <a:t>tek </a:t>
            </a:r>
            <a:r>
              <a:rPr lang="tr-TR" sz="1900" b="0" i="0" dirty="0" err="1">
                <a:solidFill>
                  <a:srgbClr val="0000FF"/>
                </a:solidFill>
                <a:effectLst/>
                <a:latin typeface="Consolas" panose="020B0609020204030204" pitchFamily="49" charset="0"/>
              </a:rPr>
              <a:t>from</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@tekler </a:t>
            </a:r>
            <a:r>
              <a:rPr lang="tr-TR" sz="1900" b="0" i="0" dirty="0" err="1">
                <a:solidFill>
                  <a:srgbClr val="0000FF"/>
                </a:solidFill>
                <a:effectLst/>
                <a:latin typeface="Consolas" panose="020B0609020204030204" pitchFamily="49" charset="0"/>
              </a:rPr>
              <a:t>print</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@sonuc</a:t>
            </a:r>
          </a:p>
          <a:p>
            <a:pPr marL="0" indent="0">
              <a:buNone/>
            </a:pPr>
            <a:r>
              <a:rPr lang="tr-TR" sz="1900" b="0" i="0" dirty="0">
                <a:solidFill>
                  <a:srgbClr val="008000"/>
                </a:solidFill>
                <a:effectLst/>
                <a:latin typeface="Consolas" panose="020B0609020204030204" pitchFamily="49" charset="0"/>
              </a:rPr>
              <a:t>‐‐yada</a:t>
            </a:r>
          </a:p>
          <a:p>
            <a:pPr marL="0" indent="0">
              <a:buNone/>
            </a:pPr>
            <a:r>
              <a:rPr lang="tr-TR" sz="1900" b="0" i="0" dirty="0">
                <a:solidFill>
                  <a:srgbClr val="0000FF"/>
                </a:solidFill>
                <a:effectLst/>
                <a:latin typeface="Consolas" panose="020B0609020204030204" pitchFamily="49" charset="0"/>
              </a:rPr>
              <a:t>set </a:t>
            </a:r>
            <a:r>
              <a:rPr lang="tr-TR" sz="1900" b="0" i="0" dirty="0" err="1">
                <a:solidFill>
                  <a:srgbClr val="0000FF"/>
                </a:solidFill>
                <a:effectLst/>
                <a:latin typeface="Consolas" panose="020B0609020204030204" pitchFamily="49" charset="0"/>
              </a:rPr>
              <a:t>rowcount</a:t>
            </a:r>
            <a:r>
              <a:rPr lang="tr-TR" sz="1900" b="0" i="0" dirty="0">
                <a:solidFill>
                  <a:srgbClr val="0000FF"/>
                </a:solidFill>
                <a:effectLst/>
                <a:latin typeface="Consolas" panose="020B0609020204030204" pitchFamily="49" charset="0"/>
              </a:rPr>
              <a:t> 5</a:t>
            </a:r>
          </a:p>
          <a:p>
            <a:pPr marL="0" indent="0">
              <a:buNone/>
            </a:pPr>
            <a:r>
              <a:rPr lang="tr-TR" sz="1900" b="0" i="0" dirty="0" err="1">
                <a:solidFill>
                  <a:srgbClr val="0000FF"/>
                </a:solidFill>
                <a:effectLst/>
                <a:latin typeface="Consolas" panose="020B0609020204030204" pitchFamily="49" charset="0"/>
              </a:rPr>
              <a:t>select</a:t>
            </a:r>
            <a:r>
              <a:rPr lang="tr-TR" sz="1900" b="0" i="0" dirty="0">
                <a:solidFill>
                  <a:srgbClr val="0000FF"/>
                </a:solidFill>
                <a:effectLst/>
                <a:latin typeface="Consolas" panose="020B0609020204030204" pitchFamily="49" charset="0"/>
              </a:rPr>
              <a:t> </a:t>
            </a:r>
            <a:r>
              <a:rPr lang="tr-TR" sz="1900" b="0" i="0" dirty="0">
                <a:solidFill>
                  <a:srgbClr val="808080"/>
                </a:solidFill>
                <a:effectLst/>
                <a:latin typeface="Consolas" panose="020B0609020204030204" pitchFamily="49" charset="0"/>
              </a:rPr>
              <a:t>@sonuc=tek </a:t>
            </a:r>
            <a:r>
              <a:rPr lang="tr-TR" sz="1900" b="0" i="0" dirty="0" err="1">
                <a:solidFill>
                  <a:srgbClr val="0000FF"/>
                </a:solidFill>
                <a:effectLst/>
                <a:latin typeface="Consolas" panose="020B0609020204030204" pitchFamily="49" charset="0"/>
              </a:rPr>
              <a:t>from</a:t>
            </a:r>
            <a:r>
              <a:rPr lang="tr-TR" sz="1900" b="0" i="0" dirty="0">
                <a:solidFill>
                  <a:srgbClr val="0000FF"/>
                </a:solidFill>
                <a:effectLst/>
                <a:latin typeface="Consolas" panose="020B0609020204030204" pitchFamily="49" charset="0"/>
              </a:rPr>
              <a:t> </a:t>
            </a:r>
            <a:r>
              <a:rPr lang="tr-TR" sz="1900" b="0" i="0" dirty="0">
                <a:solidFill>
                  <a:srgbClr val="000000"/>
                </a:solidFill>
                <a:effectLst/>
                <a:latin typeface="Consolas" panose="020B0609020204030204" pitchFamily="49" charset="0"/>
              </a:rPr>
              <a:t>@teklek </a:t>
            </a:r>
            <a:r>
              <a:rPr lang="tr-TR" sz="1900" b="0" i="0" dirty="0" err="1">
                <a:solidFill>
                  <a:srgbClr val="000000"/>
                </a:solidFill>
                <a:effectLst/>
                <a:latin typeface="Consolas" panose="020B0609020204030204" pitchFamily="49" charset="0"/>
              </a:rPr>
              <a:t>print</a:t>
            </a:r>
            <a:r>
              <a:rPr lang="tr-TR" sz="1900" b="0" i="0" dirty="0">
                <a:solidFill>
                  <a:srgbClr val="000000"/>
                </a:solidFill>
                <a:effectLst/>
                <a:latin typeface="Consolas" panose="020B0609020204030204" pitchFamily="49" charset="0"/>
              </a:rPr>
              <a:t> @sonuç</a:t>
            </a:r>
          </a:p>
          <a:p>
            <a:pPr marL="0" indent="0">
              <a:buNone/>
            </a:pPr>
            <a:r>
              <a:rPr lang="tr-TR" sz="1900" b="0" i="0" dirty="0">
                <a:solidFill>
                  <a:srgbClr val="0000FF"/>
                </a:solidFill>
                <a:effectLst/>
                <a:latin typeface="Consolas" panose="020B0609020204030204" pitchFamily="49" charset="0"/>
              </a:rPr>
              <a:t>set </a:t>
            </a:r>
            <a:r>
              <a:rPr lang="tr-TR" sz="1900" b="0" i="0" dirty="0" err="1">
                <a:solidFill>
                  <a:srgbClr val="0000FF"/>
                </a:solidFill>
                <a:effectLst/>
                <a:latin typeface="Consolas" panose="020B0609020204030204" pitchFamily="49" charset="0"/>
              </a:rPr>
              <a:t>rowcount</a:t>
            </a:r>
            <a:r>
              <a:rPr lang="tr-TR" sz="1900" b="0" i="0" dirty="0">
                <a:solidFill>
                  <a:srgbClr val="0000FF"/>
                </a:solidFill>
                <a:effectLst/>
                <a:latin typeface="Consolas" panose="020B0609020204030204" pitchFamily="49" charset="0"/>
              </a:rPr>
              <a:t> 0</a:t>
            </a:r>
            <a:r>
              <a:rPr lang="tr-TR" sz="1900" dirty="0"/>
              <a:t> </a:t>
            </a:r>
            <a:endParaRPr lang="tr-TR" sz="19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3415929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SELECT CASE</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557858" cy="5061858"/>
          </a:xfrm>
        </p:spPr>
        <p:txBody>
          <a:bodyPr>
            <a:normAutofit/>
          </a:bodyPr>
          <a:lstStyle/>
          <a:p>
            <a:r>
              <a:rPr lang="tr-TR" sz="2400" i="0" dirty="0">
                <a:solidFill>
                  <a:srgbClr val="178EBB"/>
                </a:solidFill>
                <a:effectLst/>
                <a:latin typeface="CenturyGothic-Bold"/>
              </a:rPr>
              <a:t>1-100 arası tek sayıları bulan ‘tekler’ isimli Tablo değişkenine aktaran kodu yazınız</a:t>
            </a:r>
            <a:r>
              <a:rPr lang="tr-TR" sz="2400" b="1" i="0" dirty="0">
                <a:solidFill>
                  <a:srgbClr val="178EBB"/>
                </a:solidFill>
                <a:effectLst/>
                <a:latin typeface="CenturyGothic-Bold"/>
              </a:rPr>
              <a:t>?</a:t>
            </a:r>
          </a:p>
          <a:p>
            <a:pPr marL="0" indent="0">
              <a:buNone/>
            </a:pPr>
            <a:r>
              <a:rPr lang="tr-TR" sz="2400" b="0" i="0" dirty="0" err="1">
                <a:solidFill>
                  <a:srgbClr val="0000FF"/>
                </a:solidFill>
                <a:effectLst/>
                <a:latin typeface="Consolas" panose="020B0609020204030204" pitchFamily="49" charset="0"/>
              </a:rPr>
              <a:t>declare</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@tekler </a:t>
            </a:r>
            <a:r>
              <a:rPr lang="tr-TR" sz="2400" b="0" i="0" dirty="0">
                <a:solidFill>
                  <a:srgbClr val="0000FF"/>
                </a:solidFill>
                <a:effectLst/>
                <a:latin typeface="Consolas" panose="020B0609020204030204" pitchFamily="49" charset="0"/>
              </a:rPr>
              <a:t>as </a:t>
            </a:r>
            <a:r>
              <a:rPr lang="tr-TR" sz="2400" b="0" i="0" dirty="0" err="1">
                <a:solidFill>
                  <a:srgbClr val="0000FF"/>
                </a:solidFill>
                <a:effectLst/>
                <a:latin typeface="Consolas" panose="020B0609020204030204" pitchFamily="49" charset="0"/>
              </a:rPr>
              <a:t>table</a:t>
            </a:r>
            <a:r>
              <a:rPr lang="tr-TR" sz="2400" b="0" i="0" dirty="0">
                <a:solidFill>
                  <a:srgbClr val="808080"/>
                </a:solidFill>
                <a:effectLst/>
                <a:latin typeface="Consolas" panose="020B0609020204030204" pitchFamily="49" charset="0"/>
              </a:rPr>
              <a:t>(</a:t>
            </a:r>
            <a:r>
              <a:rPr lang="tr-TR" sz="2400" b="0" i="0" dirty="0" err="1">
                <a:solidFill>
                  <a:srgbClr val="808080"/>
                </a:solidFill>
                <a:effectLst/>
                <a:latin typeface="Consolas" panose="020B0609020204030204" pitchFamily="49" charset="0"/>
              </a:rPr>
              <a:t>sirano</a:t>
            </a:r>
            <a:r>
              <a:rPr lang="tr-TR" sz="2400" b="0" i="0" dirty="0">
                <a:solidFill>
                  <a:srgbClr val="808080"/>
                </a:solidFill>
                <a:effectLst/>
                <a:latin typeface="Consolas" panose="020B0609020204030204" pitchFamily="49" charset="0"/>
              </a:rPr>
              <a:t> </a:t>
            </a:r>
            <a:r>
              <a:rPr lang="tr-TR" sz="2400" b="0" i="0" dirty="0" err="1">
                <a:solidFill>
                  <a:srgbClr val="808080"/>
                </a:solidFill>
                <a:effectLst/>
                <a:latin typeface="Consolas" panose="020B0609020204030204" pitchFamily="49" charset="0"/>
              </a:rPr>
              <a:t>tinyint</a:t>
            </a:r>
            <a:r>
              <a:rPr lang="tr-TR" sz="2400" b="0" i="0" dirty="0">
                <a:solidFill>
                  <a:srgbClr val="808080"/>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tek </a:t>
            </a:r>
            <a:r>
              <a:rPr lang="tr-TR" sz="2400" b="0" i="0" dirty="0" err="1">
                <a:solidFill>
                  <a:srgbClr val="0000FF"/>
                </a:solidFill>
                <a:effectLst/>
                <a:latin typeface="Consolas" panose="020B0609020204030204" pitchFamily="49" charset="0"/>
              </a:rPr>
              <a:t>tinyint</a:t>
            </a:r>
            <a:r>
              <a:rPr lang="tr-TR" sz="2400" b="0" i="0" dirty="0">
                <a:solidFill>
                  <a:srgbClr val="80808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declare</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@i </a:t>
            </a:r>
            <a:r>
              <a:rPr lang="tr-TR" sz="2400" b="0" i="0" dirty="0" err="1">
                <a:solidFill>
                  <a:srgbClr val="0000FF"/>
                </a:solidFill>
                <a:effectLst/>
                <a:latin typeface="Consolas" panose="020B0609020204030204" pitchFamily="49" charset="0"/>
              </a:rPr>
              <a:t>tinyint</a:t>
            </a:r>
            <a:endParaRPr lang="tr-TR" sz="2400" b="0" i="0" dirty="0">
              <a:solidFill>
                <a:srgbClr val="0000FF"/>
              </a:solidFill>
              <a:effectLst/>
              <a:latin typeface="Consolas" panose="020B0609020204030204" pitchFamily="49" charset="0"/>
            </a:endParaRPr>
          </a:p>
          <a:p>
            <a:pPr marL="0" indent="0">
              <a:buNone/>
            </a:pPr>
            <a:r>
              <a:rPr lang="tr-TR" sz="2400" b="0" i="0" dirty="0">
                <a:solidFill>
                  <a:srgbClr val="0000FF"/>
                </a:solidFill>
                <a:effectLst/>
                <a:latin typeface="Consolas" panose="020B0609020204030204" pitchFamily="49" charset="0"/>
              </a:rPr>
              <a:t>set </a:t>
            </a:r>
            <a:r>
              <a:rPr lang="tr-TR" sz="2400" b="0" i="0" dirty="0">
                <a:solidFill>
                  <a:srgbClr val="000000"/>
                </a:solidFill>
                <a:effectLst/>
                <a:latin typeface="Consolas" panose="020B0609020204030204" pitchFamily="49" charset="0"/>
              </a:rPr>
              <a:t>@i</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0 </a:t>
            </a:r>
            <a:r>
              <a:rPr lang="tr-TR" sz="2400" b="0" i="0" dirty="0" err="1">
                <a:solidFill>
                  <a:srgbClr val="0000FF"/>
                </a:solidFill>
                <a:effectLst/>
                <a:latin typeface="Consolas" panose="020B0609020204030204" pitchFamily="49" charset="0"/>
              </a:rPr>
              <a:t>while</a:t>
            </a:r>
            <a:r>
              <a:rPr lang="tr-TR" sz="2400" b="0" i="0" dirty="0">
                <a:solidFill>
                  <a:srgbClr val="0000FF"/>
                </a:solidFill>
                <a:effectLst/>
                <a:latin typeface="Consolas" panose="020B0609020204030204" pitchFamily="49" charset="0"/>
              </a:rPr>
              <a:t> </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@i</a:t>
            </a:r>
            <a:r>
              <a:rPr lang="tr-TR" sz="2400" b="0" i="0" dirty="0">
                <a:solidFill>
                  <a:srgbClr val="808080"/>
                </a:solidFill>
                <a:effectLst/>
                <a:latin typeface="Consolas" panose="020B0609020204030204" pitchFamily="49" charset="0"/>
              </a:rPr>
              <a:t>&lt;</a:t>
            </a:r>
            <a:r>
              <a:rPr lang="tr-TR" sz="2400" b="0" i="0" dirty="0">
                <a:solidFill>
                  <a:srgbClr val="000000"/>
                </a:solidFill>
                <a:effectLst/>
                <a:latin typeface="Consolas" panose="020B0609020204030204" pitchFamily="49" charset="0"/>
              </a:rPr>
              <a:t>100</a:t>
            </a:r>
            <a:r>
              <a:rPr lang="tr-TR" sz="2400" b="0" i="0" dirty="0">
                <a:solidFill>
                  <a:srgbClr val="808080"/>
                </a:solidFill>
                <a:effectLst/>
                <a:latin typeface="Consolas" panose="020B0609020204030204" pitchFamily="49" charset="0"/>
              </a:rPr>
              <a:t>)</a:t>
            </a:r>
          </a:p>
          <a:p>
            <a:pPr marL="0" indent="0">
              <a:buNone/>
            </a:pPr>
            <a:r>
              <a:rPr lang="tr-TR" sz="2400" b="0" i="0" dirty="0" err="1">
                <a:solidFill>
                  <a:srgbClr val="0000FF"/>
                </a:solidFill>
                <a:effectLst/>
                <a:latin typeface="Consolas" panose="020B0609020204030204" pitchFamily="49" charset="0"/>
              </a:rPr>
              <a:t>begin</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if</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@i</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2</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0</a:t>
            </a:r>
            <a:r>
              <a:rPr lang="tr-TR" sz="2400" b="0" i="0" dirty="0">
                <a:solidFill>
                  <a:srgbClr val="808080"/>
                </a:solidFill>
                <a:effectLst/>
                <a:latin typeface="Consolas" panose="020B0609020204030204" pitchFamily="49" charset="0"/>
              </a:rPr>
              <a:t>)</a:t>
            </a:r>
          </a:p>
          <a:p>
            <a:pPr marL="0" indent="0">
              <a:buNone/>
            </a:pPr>
            <a:r>
              <a:rPr lang="tr-TR" sz="2400" b="0" i="0" dirty="0" err="1">
                <a:solidFill>
                  <a:srgbClr val="0000FF"/>
                </a:solidFill>
                <a:effectLst/>
                <a:latin typeface="Consolas" panose="020B0609020204030204" pitchFamily="49" charset="0"/>
              </a:rPr>
              <a:t>begin</a:t>
            </a:r>
            <a:endParaRPr lang="tr-TR" sz="2400" b="0" i="0" dirty="0">
              <a:solidFill>
                <a:srgbClr val="0000FF"/>
              </a:solidFill>
              <a:effectLst/>
              <a:latin typeface="Consolas" panose="020B0609020204030204" pitchFamily="49" charset="0"/>
            </a:endParaRPr>
          </a:p>
          <a:p>
            <a:pPr marL="0" indent="0">
              <a:buNone/>
            </a:pPr>
            <a:r>
              <a:rPr lang="tr-TR" sz="2400" b="0" i="0" dirty="0">
                <a:solidFill>
                  <a:srgbClr val="0000FF"/>
                </a:solidFill>
                <a:effectLst/>
                <a:latin typeface="Consolas" panose="020B0609020204030204" pitchFamily="49" charset="0"/>
              </a:rPr>
              <a:t>insert </a:t>
            </a:r>
            <a:r>
              <a:rPr lang="tr-TR" sz="2400" b="0" i="0" dirty="0" err="1">
                <a:solidFill>
                  <a:srgbClr val="0000FF"/>
                </a:solidFill>
                <a:effectLst/>
                <a:latin typeface="Consolas" panose="020B0609020204030204" pitchFamily="49" charset="0"/>
              </a:rPr>
              <a:t>into</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@tekler </a:t>
            </a:r>
            <a:r>
              <a:rPr lang="tr-TR" sz="2400" b="0" i="0" dirty="0" err="1">
                <a:solidFill>
                  <a:srgbClr val="0000FF"/>
                </a:solidFill>
                <a:effectLst/>
                <a:latin typeface="Consolas" panose="020B0609020204030204" pitchFamily="49" charset="0"/>
              </a:rPr>
              <a:t>values</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@i</a:t>
            </a:r>
            <a:r>
              <a:rPr lang="tr-TR" sz="2400" b="0" i="0" dirty="0">
                <a:solidFill>
                  <a:srgbClr val="80808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end</a:t>
            </a:r>
            <a:endParaRPr lang="tr-TR" sz="2400" b="0" i="0" dirty="0">
              <a:solidFill>
                <a:srgbClr val="0000FF"/>
              </a:solidFill>
              <a:effectLst/>
              <a:latin typeface="Consolas" panose="020B0609020204030204" pitchFamily="49" charset="0"/>
            </a:endParaRPr>
          </a:p>
          <a:p>
            <a:pPr marL="0" indent="0">
              <a:buNone/>
            </a:pPr>
            <a:r>
              <a:rPr lang="tr-TR" sz="2400" b="0" i="0" dirty="0">
                <a:solidFill>
                  <a:srgbClr val="0000FF"/>
                </a:solidFill>
                <a:effectLst/>
                <a:latin typeface="Consolas" panose="020B0609020204030204" pitchFamily="49" charset="0"/>
              </a:rPr>
              <a:t>set </a:t>
            </a:r>
            <a:r>
              <a:rPr lang="tr-TR" sz="2400" b="0" i="0" dirty="0">
                <a:solidFill>
                  <a:srgbClr val="000000"/>
                </a:solidFill>
                <a:effectLst/>
                <a:latin typeface="Consolas" panose="020B0609020204030204" pitchFamily="49" charset="0"/>
              </a:rPr>
              <a:t>@i</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@i</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1 </a:t>
            </a:r>
            <a:r>
              <a:rPr lang="tr-TR" sz="2400" b="0" i="0" dirty="0" err="1">
                <a:solidFill>
                  <a:srgbClr val="0000FF"/>
                </a:solidFill>
                <a:effectLst/>
                <a:latin typeface="Consolas" panose="020B0609020204030204" pitchFamily="49" charset="0"/>
              </a:rPr>
              <a:t>end</a:t>
            </a:r>
            <a:endParaRPr lang="tr-TR" sz="2400" b="0" i="0" dirty="0">
              <a:solidFill>
                <a:srgbClr val="0000FF"/>
              </a:solidFill>
              <a:effectLst/>
              <a:latin typeface="Consolas" panose="020B0609020204030204" pitchFamily="49" charset="0"/>
            </a:endParaRPr>
          </a:p>
          <a:p>
            <a:pPr marL="0" indent="0">
              <a:buNone/>
            </a:pPr>
            <a:r>
              <a:rPr lang="tr-TR" sz="2400" b="0" i="0" dirty="0" err="1">
                <a:solidFill>
                  <a:srgbClr val="0000FF"/>
                </a:solidFill>
                <a:effectLst/>
                <a:latin typeface="Consolas" panose="020B0609020204030204" pitchFamily="49" charset="0"/>
              </a:rPr>
              <a:t>select</a:t>
            </a:r>
            <a:r>
              <a:rPr lang="tr-TR" sz="2400" b="0" i="0" dirty="0">
                <a:solidFill>
                  <a:srgbClr val="0000FF"/>
                </a:solidFill>
                <a:effectLst/>
                <a:latin typeface="Consolas" panose="020B0609020204030204" pitchFamily="49" charset="0"/>
              </a:rPr>
              <a:t> </a:t>
            </a:r>
            <a:r>
              <a:rPr lang="tr-TR" sz="2400" b="0" i="0" dirty="0">
                <a:solidFill>
                  <a:srgbClr val="80808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from</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@tekler</a:t>
            </a:r>
            <a:r>
              <a:rPr lang="tr-TR" sz="2000" dirty="0"/>
              <a:t> </a:t>
            </a:r>
            <a:br>
              <a:rPr lang="tr-TR" sz="2000" dirty="0"/>
            </a:br>
            <a:endParaRPr lang="tr-TR" sz="18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6674672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r>
              <a:rPr lang="tr-TR" sz="2400" dirty="0">
                <a:solidFill>
                  <a:srgbClr val="000000"/>
                </a:solidFill>
                <a:latin typeface="CenturyGothic"/>
              </a:rPr>
              <a:t>SQL Server’da bir sorgu sonucu dönen kayıtlar üzerinde satır bazlı işlem yapmak için </a:t>
            </a:r>
            <a:r>
              <a:rPr lang="tr-TR" sz="2400" dirty="0">
                <a:solidFill>
                  <a:srgbClr val="FF0000"/>
                </a:solidFill>
                <a:latin typeface="CenturyGothic"/>
              </a:rPr>
              <a:t>CURSOR</a:t>
            </a:r>
            <a:r>
              <a:rPr lang="tr-TR" sz="2400" dirty="0">
                <a:solidFill>
                  <a:srgbClr val="000000"/>
                </a:solidFill>
                <a:latin typeface="CenturyGothic"/>
              </a:rPr>
              <a:t> kullanırız. </a:t>
            </a:r>
            <a:r>
              <a:rPr lang="tr-TR" sz="2400" dirty="0">
                <a:solidFill>
                  <a:srgbClr val="FF0000"/>
                </a:solidFill>
                <a:latin typeface="CenturyGothic"/>
              </a:rPr>
              <a:t>CURSOR</a:t>
            </a:r>
            <a:r>
              <a:rPr lang="tr-TR" sz="2400" dirty="0">
                <a:solidFill>
                  <a:srgbClr val="000000"/>
                </a:solidFill>
                <a:latin typeface="CenturyGothic"/>
              </a:rPr>
              <a:t> hangi satır üzerinde ise o satırda bulunan veriler ile işlem yapılır. </a:t>
            </a:r>
            <a:r>
              <a:rPr lang="tr-TR" sz="2400" dirty="0">
                <a:solidFill>
                  <a:srgbClr val="FF0000"/>
                </a:solidFill>
                <a:latin typeface="CenturyGothic"/>
              </a:rPr>
              <a:t>CURSOR</a:t>
            </a:r>
            <a:r>
              <a:rPr lang="tr-TR" sz="2400" dirty="0">
                <a:solidFill>
                  <a:srgbClr val="000000"/>
                </a:solidFill>
                <a:latin typeface="CenturyGothic"/>
              </a:rPr>
              <a:t> kullandığımız </a:t>
            </a:r>
            <a:r>
              <a:rPr lang="tr-TR" sz="2400" dirty="0">
                <a:solidFill>
                  <a:srgbClr val="FF0000"/>
                </a:solidFill>
                <a:latin typeface="CenturyGothic"/>
              </a:rPr>
              <a:t>SELECT</a:t>
            </a:r>
            <a:r>
              <a:rPr lang="tr-TR" sz="2400" dirty="0">
                <a:solidFill>
                  <a:srgbClr val="000000"/>
                </a:solidFill>
                <a:latin typeface="CenturyGothic"/>
              </a:rPr>
              <a:t> cümlesinde dönen her kayıt bir değişkene atanmalıdır. Select cümlesinden hangi veri tipinde ne kadar kayıt dönecek ise o kayıt sayısı kadar aynı veri tiplerinde değişkenler tanımlanır.</a:t>
            </a: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pic>
        <p:nvPicPr>
          <p:cNvPr id="6" name="Resim 5">
            <a:extLst>
              <a:ext uri="{FF2B5EF4-FFF2-40B4-BE49-F238E27FC236}">
                <a16:creationId xmlns:a16="http://schemas.microsoft.com/office/drawing/2014/main" id="{5A76ECA2-5943-6876-5C8B-58E927E8FCE6}"/>
              </a:ext>
            </a:extLst>
          </p:cNvPr>
          <p:cNvPicPr>
            <a:picLocks noChangeAspect="1"/>
          </p:cNvPicPr>
          <p:nvPr/>
        </p:nvPicPr>
        <p:blipFill>
          <a:blip r:embed="rId2"/>
          <a:stretch>
            <a:fillRect/>
          </a:stretch>
        </p:blipFill>
        <p:spPr>
          <a:xfrm>
            <a:off x="1759104" y="3166189"/>
            <a:ext cx="8673791" cy="282917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6420656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pic>
        <p:nvPicPr>
          <p:cNvPr id="7" name="Resim 6">
            <a:extLst>
              <a:ext uri="{FF2B5EF4-FFF2-40B4-BE49-F238E27FC236}">
                <a16:creationId xmlns:a16="http://schemas.microsoft.com/office/drawing/2014/main" id="{A3E620ED-14DA-73F9-F2F5-F6D61F85AB76}"/>
              </a:ext>
            </a:extLst>
          </p:cNvPr>
          <p:cNvPicPr>
            <a:picLocks noChangeAspect="1"/>
          </p:cNvPicPr>
          <p:nvPr/>
        </p:nvPicPr>
        <p:blipFill>
          <a:blip r:embed="rId2"/>
          <a:stretch>
            <a:fillRect/>
          </a:stretch>
        </p:blipFill>
        <p:spPr>
          <a:xfrm>
            <a:off x="1963036" y="1200051"/>
            <a:ext cx="8255042" cy="5198028"/>
          </a:xfrm>
          <a:prstGeom prst="rect">
            <a:avLst/>
          </a:prstGeom>
          <a:ln>
            <a:noFill/>
          </a:ln>
          <a:effectLst>
            <a:outerShdw blurRad="177800" dir="2700000" algn="tl" rotWithShape="0">
              <a:srgbClr val="333333">
                <a:alpha val="65000"/>
              </a:srgbClr>
            </a:outerShdw>
          </a:effectLst>
        </p:spPr>
      </p:pic>
    </p:spTree>
    <p:extLst>
      <p:ext uri="{BB962C8B-B14F-4D97-AF65-F5344CB8AC3E}">
        <p14:creationId xmlns:p14="http://schemas.microsoft.com/office/powerpoint/2010/main" val="8511230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6" name="Metin kutusu 5">
            <a:extLst>
              <a:ext uri="{FF2B5EF4-FFF2-40B4-BE49-F238E27FC236}">
                <a16:creationId xmlns:a16="http://schemas.microsoft.com/office/drawing/2014/main" id="{4606790F-E4C9-5FBC-592B-C93C94B91724}"/>
              </a:ext>
            </a:extLst>
          </p:cNvPr>
          <p:cNvSpPr txBox="1"/>
          <p:nvPr/>
        </p:nvSpPr>
        <p:spPr>
          <a:xfrm>
            <a:off x="489855" y="1299560"/>
            <a:ext cx="11223173" cy="5262979"/>
          </a:xfrm>
          <a:prstGeom prst="rect">
            <a:avLst/>
          </a:prstGeom>
          <a:noFill/>
        </p:spPr>
        <p:txBody>
          <a:bodyPr wrap="square">
            <a:spAutoFit/>
          </a:bodyPr>
          <a:lstStyle/>
          <a:p>
            <a:pPr algn="just"/>
            <a:r>
              <a:rPr lang="tr-TR" sz="2400" b="1" i="0" dirty="0">
                <a:solidFill>
                  <a:srgbClr val="000000"/>
                </a:solidFill>
                <a:effectLst/>
                <a:latin typeface="Calibri" panose="020F0502020204030204" pitchFamily="34" charset="0"/>
                <a:cs typeface="Calibri" panose="020F0502020204030204" pitchFamily="34" charset="0"/>
              </a:rPr>
              <a:t>@@FETCH_STATUS </a:t>
            </a:r>
            <a:r>
              <a:rPr lang="tr-TR" sz="2400" b="0" i="0" dirty="0">
                <a:solidFill>
                  <a:srgbClr val="000000"/>
                </a:solidFill>
                <a:effectLst/>
                <a:latin typeface="Calibri" panose="020F0502020204030204" pitchFamily="34" charset="0"/>
                <a:cs typeface="Calibri" panose="020F0502020204030204" pitchFamily="34" charset="0"/>
              </a:rPr>
              <a:t>fonksiyonu, en son </a:t>
            </a:r>
            <a:r>
              <a:rPr lang="tr-TR" sz="2400" b="0" i="0" dirty="0" err="1">
                <a:solidFill>
                  <a:srgbClr val="000000"/>
                </a:solidFill>
                <a:effectLst/>
                <a:latin typeface="Calibri" panose="020F0502020204030204" pitchFamily="34" charset="0"/>
                <a:cs typeface="Calibri" panose="020F0502020204030204" pitchFamily="34" charset="0"/>
              </a:rPr>
              <a:t>çalistirilan</a:t>
            </a:r>
            <a:r>
              <a:rPr lang="tr-TR" sz="2400" b="0" i="0" dirty="0">
                <a:solidFill>
                  <a:srgbClr val="000000"/>
                </a:solidFill>
                <a:effectLst/>
                <a:latin typeface="Calibri" panose="020F0502020204030204" pitchFamily="34" charset="0"/>
                <a:cs typeface="Calibri" panose="020F0502020204030204" pitchFamily="34" charset="0"/>
              </a:rPr>
              <a:t> FETCH komutunun sonucu </a:t>
            </a:r>
            <a:r>
              <a:rPr lang="tr-TR" sz="2400" b="0" i="0" dirty="0" err="1">
                <a:solidFill>
                  <a:srgbClr val="000000"/>
                </a:solidFill>
                <a:effectLst/>
                <a:latin typeface="Calibri" panose="020F0502020204030204" pitchFamily="34" charset="0"/>
                <a:cs typeface="Calibri" panose="020F0502020204030204" pitchFamily="34" charset="0"/>
              </a:rPr>
              <a:t>hakkinda</a:t>
            </a:r>
            <a:r>
              <a:rPr lang="tr-TR" sz="2400" b="0" i="0" dirty="0">
                <a:solidFill>
                  <a:srgbClr val="000000"/>
                </a:solidFill>
                <a:effectLst/>
                <a:latin typeface="Calibri" panose="020F0502020204030204" pitchFamily="34" charset="0"/>
                <a:cs typeface="Calibri" panose="020F0502020204030204" pitchFamily="34" charset="0"/>
              </a:rPr>
              <a:t> bize bilgi verir. Bu fonksiyon, su üç </a:t>
            </a:r>
            <a:r>
              <a:rPr lang="tr-TR" sz="2400" b="0" i="0" dirty="0" err="1">
                <a:solidFill>
                  <a:srgbClr val="000000"/>
                </a:solidFill>
                <a:effectLst/>
                <a:latin typeface="Calibri" panose="020F0502020204030204" pitchFamily="34" charset="0"/>
                <a:cs typeface="Calibri" panose="020F0502020204030204" pitchFamily="34" charset="0"/>
              </a:rPr>
              <a:t>degerden</a:t>
            </a:r>
            <a:r>
              <a:rPr lang="tr-TR" sz="2400" b="0" i="0" dirty="0">
                <a:solidFill>
                  <a:srgbClr val="000000"/>
                </a:solidFill>
                <a:effectLst/>
                <a:latin typeface="Calibri" panose="020F0502020204030204" pitchFamily="34" charset="0"/>
                <a:cs typeface="Calibri" panose="020F0502020204030204" pitchFamily="34" charset="0"/>
              </a:rPr>
              <a:t> birini verecektir:</a:t>
            </a:r>
          </a:p>
          <a:p>
            <a:pPr algn="just"/>
            <a:r>
              <a:rPr lang="tr-TR" sz="2400" b="0" i="0" dirty="0">
                <a:solidFill>
                  <a:srgbClr val="000000"/>
                </a:solidFill>
                <a:effectLst/>
                <a:latin typeface="Calibri" panose="020F0502020204030204" pitchFamily="34" charset="0"/>
                <a:cs typeface="Calibri" panose="020F0502020204030204" pitchFamily="34" charset="0"/>
              </a:rPr>
              <a:t>0 : Bir önceki FETCH komutu basari ile </a:t>
            </a:r>
            <a:r>
              <a:rPr lang="tr-TR" sz="2400" b="0" i="0" dirty="0" err="1">
                <a:solidFill>
                  <a:srgbClr val="000000"/>
                </a:solidFill>
                <a:effectLst/>
                <a:latin typeface="Calibri" panose="020F0502020204030204" pitchFamily="34" charset="0"/>
                <a:cs typeface="Calibri" panose="020F0502020204030204" pitchFamily="34" charset="0"/>
              </a:rPr>
              <a:t>gerçeklestirlidi</a:t>
            </a:r>
            <a:r>
              <a:rPr lang="tr-TR" sz="2400" b="0" i="0" dirty="0">
                <a:solidFill>
                  <a:srgbClr val="000000"/>
                </a:solidFill>
                <a:effectLst/>
                <a:latin typeface="Calibri" panose="020F0502020204030204" pitchFamily="34" charset="0"/>
                <a:cs typeface="Calibri" panose="020F0502020204030204" pitchFamily="34" charset="0"/>
              </a:rPr>
              <a:t>.</a:t>
            </a:r>
          </a:p>
          <a:p>
            <a:pPr algn="just"/>
            <a:r>
              <a:rPr lang="tr-TR" sz="2400" b="0" i="0" dirty="0">
                <a:solidFill>
                  <a:srgbClr val="000000"/>
                </a:solidFill>
                <a:effectLst/>
                <a:latin typeface="Calibri" panose="020F0502020204030204" pitchFamily="34" charset="0"/>
                <a:cs typeface="Calibri" panose="020F0502020204030204" pitchFamily="34" charset="0"/>
              </a:rPr>
              <a:t>-1 : Bir önceki FETCH komutunda bir hata ile </a:t>
            </a:r>
            <a:r>
              <a:rPr lang="tr-TR" sz="2400" b="0" i="0" dirty="0" err="1">
                <a:solidFill>
                  <a:srgbClr val="000000"/>
                </a:solidFill>
                <a:effectLst/>
                <a:latin typeface="Calibri" panose="020F0502020204030204" pitchFamily="34" charset="0"/>
                <a:cs typeface="Calibri" panose="020F0502020204030204" pitchFamily="34" charset="0"/>
              </a:rPr>
              <a:t>karsilasildi</a:t>
            </a:r>
            <a:r>
              <a:rPr lang="tr-TR" sz="2400" b="0" i="0" dirty="0">
                <a:solidFill>
                  <a:srgbClr val="000000"/>
                </a:solidFill>
                <a:effectLst/>
                <a:latin typeface="Calibri" panose="020F0502020204030204" pitchFamily="34" charset="0"/>
                <a:cs typeface="Calibri" panose="020F0502020204030204" pitchFamily="34" charset="0"/>
              </a:rPr>
              <a:t>.</a:t>
            </a:r>
          </a:p>
          <a:p>
            <a:r>
              <a:rPr lang="tr-TR" sz="2400" b="0" i="0" dirty="0">
                <a:solidFill>
                  <a:srgbClr val="000000"/>
                </a:solidFill>
                <a:effectLst/>
                <a:latin typeface="Calibri" panose="020F0502020204030204" pitchFamily="34" charset="0"/>
                <a:cs typeface="Calibri" panose="020F0502020204030204" pitchFamily="34" charset="0"/>
              </a:rPr>
              <a:t>-2 : </a:t>
            </a:r>
            <a:r>
              <a:rPr lang="tr-TR" sz="2400" b="0" i="0" dirty="0" err="1">
                <a:solidFill>
                  <a:srgbClr val="000000"/>
                </a:solidFill>
                <a:effectLst/>
                <a:latin typeface="Calibri" panose="020F0502020204030204" pitchFamily="34" charset="0"/>
                <a:cs typeface="Calibri" panose="020F0502020204030204" pitchFamily="34" charset="0"/>
              </a:rPr>
              <a:t>Resultset’teki</a:t>
            </a:r>
            <a:r>
              <a:rPr lang="tr-TR" sz="2400" b="0" i="0" dirty="0">
                <a:solidFill>
                  <a:srgbClr val="000000"/>
                </a:solidFill>
                <a:effectLst/>
                <a:latin typeface="Calibri" panose="020F0502020204030204" pitchFamily="34" charset="0"/>
                <a:cs typeface="Calibri" panose="020F0502020204030204" pitchFamily="34" charset="0"/>
              </a:rPr>
              <a:t> tüm kayıtlar bitti, en sona gelindi. (</a:t>
            </a:r>
            <a:r>
              <a:rPr lang="tr-TR" sz="2400" b="0" i="0" dirty="0" err="1">
                <a:solidFill>
                  <a:srgbClr val="000000"/>
                </a:solidFill>
                <a:effectLst/>
                <a:latin typeface="Calibri" panose="020F0502020204030204" pitchFamily="34" charset="0"/>
                <a:cs typeface="Calibri" panose="020F0502020204030204" pitchFamily="34" charset="0"/>
              </a:rPr>
              <a:t>end</a:t>
            </a:r>
            <a:r>
              <a:rPr lang="tr-TR" sz="2400" b="0" i="0" dirty="0">
                <a:solidFill>
                  <a:srgbClr val="000000"/>
                </a:solidFill>
                <a:effectLst/>
                <a:latin typeface="Calibri" panose="020F0502020204030204" pitchFamily="34" charset="0"/>
                <a:cs typeface="Calibri" panose="020F0502020204030204" pitchFamily="34" charset="0"/>
              </a:rPr>
              <a:t> of </a:t>
            </a:r>
            <a:r>
              <a:rPr lang="tr-TR" sz="2400" b="0" i="0" dirty="0" err="1">
                <a:solidFill>
                  <a:srgbClr val="000000"/>
                </a:solidFill>
                <a:effectLst/>
                <a:latin typeface="Calibri" panose="020F0502020204030204" pitchFamily="34" charset="0"/>
                <a:cs typeface="Calibri" panose="020F0502020204030204" pitchFamily="34" charset="0"/>
              </a:rPr>
              <a:t>resultset</a:t>
            </a:r>
            <a:r>
              <a:rPr lang="tr-TR" sz="2400" b="0" i="0" dirty="0">
                <a:solidFill>
                  <a:srgbClr val="000000"/>
                </a:solidFill>
                <a:effectLst/>
                <a:latin typeface="Calibri" panose="020F0502020204030204" pitchFamily="34" charset="0"/>
                <a:cs typeface="Calibri" panose="020F0502020204030204" pitchFamily="34" charset="0"/>
              </a:rPr>
              <a:t>)</a:t>
            </a:r>
            <a:r>
              <a:rPr lang="tr-TR" sz="2400" dirty="0">
                <a:latin typeface="Calibri" panose="020F0502020204030204" pitchFamily="34" charset="0"/>
                <a:cs typeface="Calibri" panose="020F0502020204030204" pitchFamily="34" charset="0"/>
              </a:rPr>
              <a:t> </a:t>
            </a:r>
            <a:br>
              <a:rPr lang="tr-TR" sz="2400" dirty="0">
                <a:latin typeface="Calibri" panose="020F0502020204030204" pitchFamily="34" charset="0"/>
                <a:cs typeface="Calibri" panose="020F0502020204030204" pitchFamily="34" charset="0"/>
              </a:rPr>
            </a:br>
            <a:r>
              <a:rPr lang="tr-TR" sz="2400" b="0" i="0" dirty="0">
                <a:solidFill>
                  <a:srgbClr val="008000"/>
                </a:solidFill>
                <a:effectLst/>
                <a:latin typeface="Consolas" panose="020B0609020204030204" pitchFamily="49" charset="0"/>
              </a:rPr>
              <a:t>‐‐CURSOR kullanımı</a:t>
            </a:r>
          </a:p>
          <a:p>
            <a:r>
              <a:rPr lang="tr-TR" sz="2400" b="0" i="0" dirty="0" err="1">
                <a:solidFill>
                  <a:srgbClr val="0000FF"/>
                </a:solidFill>
                <a:effectLst/>
                <a:latin typeface="Consolas" panose="020B0609020204030204" pitchFamily="49" charset="0"/>
              </a:rPr>
              <a:t>declare</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@sicil </a:t>
            </a:r>
            <a:r>
              <a:rPr lang="tr-TR" sz="2400" b="0" i="0" dirty="0" err="1">
                <a:solidFill>
                  <a:srgbClr val="0000FF"/>
                </a:solidFill>
                <a:effectLst/>
                <a:latin typeface="Consolas" panose="020B0609020204030204" pitchFamily="49" charset="0"/>
              </a:rPr>
              <a:t>tinyint</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declare</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@ad </a:t>
            </a:r>
            <a:r>
              <a:rPr lang="tr-TR" sz="2400" b="0" i="0" dirty="0" err="1">
                <a:solidFill>
                  <a:srgbClr val="0000FF"/>
                </a:solidFill>
                <a:effectLst/>
                <a:latin typeface="Consolas" panose="020B0609020204030204" pitchFamily="49" charset="0"/>
              </a:rPr>
              <a:t>nvarchar</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20</a:t>
            </a:r>
            <a:r>
              <a:rPr lang="tr-TR" sz="2400" b="0" i="0" dirty="0">
                <a:solidFill>
                  <a:srgbClr val="808080"/>
                </a:solidFill>
                <a:effectLst/>
                <a:latin typeface="Consolas" panose="020B0609020204030204" pitchFamily="49" charset="0"/>
              </a:rPr>
              <a:t>)</a:t>
            </a:r>
          </a:p>
          <a:p>
            <a:r>
              <a:rPr lang="tr-TR" sz="2400" b="0" i="0" dirty="0" err="1">
                <a:solidFill>
                  <a:srgbClr val="0000FF"/>
                </a:solidFill>
                <a:effectLst/>
                <a:latin typeface="Consolas" panose="020B0609020204030204" pitchFamily="49" charset="0"/>
              </a:rPr>
              <a:t>declare</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crs_pers</a:t>
            </a:r>
            <a:r>
              <a:rPr lang="tr-TR" sz="2400" b="0" i="0" dirty="0">
                <a:solidFill>
                  <a:srgbClr val="00000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cursor</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for</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select</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sicilno</a:t>
            </a:r>
            <a:r>
              <a:rPr lang="tr-TR" sz="2400" b="0" i="0" dirty="0" err="1">
                <a:solidFill>
                  <a:srgbClr val="808080"/>
                </a:solidFill>
                <a:effectLst/>
                <a:latin typeface="Consolas" panose="020B0609020204030204" pitchFamily="49" charset="0"/>
              </a:rPr>
              <a:t>,</a:t>
            </a:r>
            <a:r>
              <a:rPr lang="tr-TR" sz="2400" b="0" i="0" dirty="0" err="1">
                <a:solidFill>
                  <a:srgbClr val="000000"/>
                </a:solidFill>
                <a:effectLst/>
                <a:latin typeface="Consolas" panose="020B0609020204030204" pitchFamily="49" charset="0"/>
              </a:rPr>
              <a:t>ad</a:t>
            </a:r>
            <a:r>
              <a:rPr lang="tr-TR" sz="2400" b="0" i="0" dirty="0">
                <a:solidFill>
                  <a:srgbClr val="00000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from</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PersTablosu</a:t>
            </a:r>
            <a:r>
              <a:rPr lang="tr-TR" sz="2400" b="0" i="0" dirty="0">
                <a:solidFill>
                  <a:srgbClr val="00000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open</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crs_pers</a:t>
            </a:r>
            <a:endParaRPr lang="tr-TR" sz="2400" b="0" i="0" dirty="0">
              <a:solidFill>
                <a:srgbClr val="000000"/>
              </a:solidFill>
              <a:effectLst/>
              <a:latin typeface="Consolas" panose="020B0609020204030204" pitchFamily="49" charset="0"/>
            </a:endParaRPr>
          </a:p>
          <a:p>
            <a:r>
              <a:rPr lang="tr-TR" sz="2400" b="0" i="0" dirty="0" err="1">
                <a:solidFill>
                  <a:srgbClr val="0000FF"/>
                </a:solidFill>
                <a:effectLst/>
                <a:latin typeface="Consolas" panose="020B0609020204030204" pitchFamily="49" charset="0"/>
              </a:rPr>
              <a:t>fetch</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next</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from</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crs_pers</a:t>
            </a:r>
            <a:r>
              <a:rPr lang="tr-TR" sz="2400" b="0" i="0" dirty="0">
                <a:solidFill>
                  <a:srgbClr val="00000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into</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@sicil</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@ad </a:t>
            </a:r>
            <a:r>
              <a:rPr lang="tr-TR" sz="2400" b="0" i="0" dirty="0" err="1">
                <a:solidFill>
                  <a:srgbClr val="0000FF"/>
                </a:solidFill>
                <a:effectLst/>
                <a:latin typeface="Consolas" panose="020B0609020204030204" pitchFamily="49" charset="0"/>
              </a:rPr>
              <a:t>while</a:t>
            </a:r>
            <a:r>
              <a:rPr lang="tr-TR" sz="2400" b="0" i="0" dirty="0">
                <a:solidFill>
                  <a:srgbClr val="808080"/>
                </a:solidFill>
                <a:effectLst/>
                <a:latin typeface="Consolas" panose="020B0609020204030204" pitchFamily="49" charset="0"/>
              </a:rPr>
              <a:t>(</a:t>
            </a:r>
            <a:r>
              <a:rPr lang="tr-TR" sz="2400" b="0" i="0" dirty="0">
                <a:solidFill>
                  <a:srgbClr val="FF00FF"/>
                </a:solidFill>
                <a:effectLst/>
                <a:latin typeface="Consolas" panose="020B0609020204030204" pitchFamily="49" charset="0"/>
              </a:rPr>
              <a:t>@@FETCH_STATUS</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0</a:t>
            </a:r>
            <a:r>
              <a:rPr lang="tr-TR" sz="2400" b="0" i="0" dirty="0">
                <a:solidFill>
                  <a:srgbClr val="808080"/>
                </a:solidFill>
                <a:effectLst/>
                <a:latin typeface="Consolas" panose="020B0609020204030204" pitchFamily="49" charset="0"/>
              </a:rPr>
              <a:t>)</a:t>
            </a:r>
          </a:p>
          <a:p>
            <a:r>
              <a:rPr lang="tr-TR" sz="2400" b="0" i="0" dirty="0" err="1">
                <a:solidFill>
                  <a:srgbClr val="0000FF"/>
                </a:solidFill>
                <a:effectLst/>
                <a:latin typeface="Consolas" panose="020B0609020204030204" pitchFamily="49" charset="0"/>
              </a:rPr>
              <a:t>begin</a:t>
            </a:r>
            <a:endParaRPr lang="tr-TR" sz="2400" b="0" i="0" dirty="0">
              <a:solidFill>
                <a:srgbClr val="0000FF"/>
              </a:solidFill>
              <a:effectLst/>
              <a:latin typeface="Consolas" panose="020B0609020204030204" pitchFamily="49" charset="0"/>
            </a:endParaRPr>
          </a:p>
          <a:p>
            <a:r>
              <a:rPr lang="tr-TR" sz="2400" b="0" i="0" dirty="0" err="1">
                <a:solidFill>
                  <a:srgbClr val="0000FF"/>
                </a:solidFill>
                <a:effectLst/>
                <a:latin typeface="Consolas" panose="020B0609020204030204" pitchFamily="49" charset="0"/>
              </a:rPr>
              <a:t>print</a:t>
            </a:r>
            <a:r>
              <a:rPr lang="tr-TR" sz="2400" b="0" i="0" dirty="0">
                <a:solidFill>
                  <a:srgbClr val="0000FF"/>
                </a:solidFill>
                <a:effectLst/>
                <a:latin typeface="Consolas" panose="020B0609020204030204" pitchFamily="49" charset="0"/>
              </a:rPr>
              <a:t> </a:t>
            </a:r>
            <a:r>
              <a:rPr lang="tr-TR" sz="2400" b="0" i="0" dirty="0">
                <a:solidFill>
                  <a:srgbClr val="FF0000"/>
                </a:solidFill>
                <a:effectLst/>
                <a:latin typeface="Consolas" panose="020B0609020204030204" pitchFamily="49" charset="0"/>
              </a:rPr>
              <a:t>'sicil:'</a:t>
            </a:r>
            <a:r>
              <a:rPr lang="tr-TR" sz="2400" b="0" i="0" dirty="0">
                <a:solidFill>
                  <a:srgbClr val="808080"/>
                </a:solidFill>
                <a:effectLst/>
                <a:latin typeface="Consolas" panose="020B0609020204030204" pitchFamily="49" charset="0"/>
              </a:rPr>
              <a:t>+</a:t>
            </a:r>
            <a:r>
              <a:rPr lang="tr-TR" sz="2400" b="0" i="0" dirty="0" err="1">
                <a:solidFill>
                  <a:srgbClr val="FF00FF"/>
                </a:solidFill>
                <a:effectLst/>
                <a:latin typeface="Consolas" panose="020B0609020204030204" pitchFamily="49" charset="0"/>
              </a:rPr>
              <a:t>cast</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@sicil </a:t>
            </a:r>
            <a:r>
              <a:rPr lang="tr-TR" sz="2400" b="0" i="0" dirty="0">
                <a:solidFill>
                  <a:srgbClr val="0000FF"/>
                </a:solidFill>
                <a:effectLst/>
                <a:latin typeface="Consolas" panose="020B0609020204030204" pitchFamily="49" charset="0"/>
              </a:rPr>
              <a:t>as </a:t>
            </a:r>
            <a:r>
              <a:rPr lang="tr-TR" sz="2400" b="0" i="0" dirty="0" err="1">
                <a:solidFill>
                  <a:srgbClr val="0000FF"/>
                </a:solidFill>
                <a:effectLst/>
                <a:latin typeface="Consolas" panose="020B0609020204030204" pitchFamily="49" charset="0"/>
              </a:rPr>
              <a:t>nvarchar</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20</a:t>
            </a:r>
            <a:r>
              <a:rPr lang="tr-TR" sz="2400" b="0" i="0" dirty="0">
                <a:solidFill>
                  <a:srgbClr val="80808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print</a:t>
            </a:r>
            <a:r>
              <a:rPr lang="tr-TR" sz="2400" b="0" i="0" dirty="0">
                <a:solidFill>
                  <a:srgbClr val="0000FF"/>
                </a:solidFill>
                <a:effectLst/>
                <a:latin typeface="Consolas" panose="020B0609020204030204" pitchFamily="49" charset="0"/>
              </a:rPr>
              <a:t> </a:t>
            </a:r>
            <a:r>
              <a:rPr lang="tr-TR" sz="2400" b="0" i="0" dirty="0">
                <a:solidFill>
                  <a:srgbClr val="FF0000"/>
                </a:solidFill>
                <a:effectLst/>
                <a:latin typeface="Consolas" panose="020B0609020204030204" pitchFamily="49" charset="0"/>
              </a:rPr>
              <a:t>'ad:'</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@ad</a:t>
            </a:r>
          </a:p>
          <a:p>
            <a:r>
              <a:rPr lang="tr-TR" sz="2400" b="0" i="0" dirty="0" err="1">
                <a:solidFill>
                  <a:srgbClr val="0000FF"/>
                </a:solidFill>
                <a:effectLst/>
                <a:latin typeface="Consolas" panose="020B0609020204030204" pitchFamily="49" charset="0"/>
              </a:rPr>
              <a:t>fetch</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next</a:t>
            </a:r>
            <a:r>
              <a:rPr lang="tr-TR" sz="2400" b="0" i="0" dirty="0">
                <a:solidFill>
                  <a:srgbClr val="0000FF"/>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from</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crs_pers</a:t>
            </a:r>
            <a:r>
              <a:rPr lang="tr-TR" sz="2400" b="0" i="0" dirty="0">
                <a:solidFill>
                  <a:srgbClr val="00000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into</a:t>
            </a:r>
            <a:r>
              <a:rPr lang="tr-TR" sz="2400" b="0" i="0" dirty="0">
                <a:solidFill>
                  <a:srgbClr val="0000FF"/>
                </a:solidFill>
                <a:effectLst/>
                <a:latin typeface="Consolas" panose="020B0609020204030204" pitchFamily="49" charset="0"/>
              </a:rPr>
              <a:t> </a:t>
            </a:r>
            <a:r>
              <a:rPr lang="tr-TR" sz="2400" b="0" i="0" dirty="0">
                <a:solidFill>
                  <a:srgbClr val="000000"/>
                </a:solidFill>
                <a:effectLst/>
                <a:latin typeface="Consolas" panose="020B0609020204030204" pitchFamily="49" charset="0"/>
              </a:rPr>
              <a:t>@sicil</a:t>
            </a:r>
            <a:r>
              <a:rPr lang="tr-TR" sz="2400" b="0" i="0" dirty="0">
                <a:solidFill>
                  <a:srgbClr val="808080"/>
                </a:solidFill>
                <a:effectLst/>
                <a:latin typeface="Consolas" panose="020B0609020204030204" pitchFamily="49" charset="0"/>
              </a:rPr>
              <a:t>,</a:t>
            </a:r>
            <a:r>
              <a:rPr lang="tr-TR" sz="2400" b="0" i="0" dirty="0">
                <a:solidFill>
                  <a:srgbClr val="000000"/>
                </a:solidFill>
                <a:effectLst/>
                <a:latin typeface="Consolas" panose="020B0609020204030204" pitchFamily="49" charset="0"/>
              </a:rPr>
              <a:t>@ad </a:t>
            </a:r>
            <a:r>
              <a:rPr lang="tr-TR" sz="2400" b="0" i="0" dirty="0" err="1">
                <a:solidFill>
                  <a:srgbClr val="0000FF"/>
                </a:solidFill>
                <a:effectLst/>
                <a:latin typeface="Consolas" panose="020B0609020204030204" pitchFamily="49" charset="0"/>
              </a:rPr>
              <a:t>end</a:t>
            </a:r>
            <a:endParaRPr lang="tr-TR" sz="2400" b="0" i="0" dirty="0">
              <a:solidFill>
                <a:srgbClr val="0000FF"/>
              </a:solidFill>
              <a:effectLst/>
              <a:latin typeface="Consolas" panose="020B0609020204030204" pitchFamily="49" charset="0"/>
            </a:endParaRPr>
          </a:p>
          <a:p>
            <a:r>
              <a:rPr lang="tr-TR" sz="2400" b="0" i="0" dirty="0" err="1">
                <a:solidFill>
                  <a:srgbClr val="0000FF"/>
                </a:solidFill>
                <a:effectLst/>
                <a:latin typeface="Consolas" panose="020B0609020204030204" pitchFamily="49" charset="0"/>
              </a:rPr>
              <a:t>close</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crs_pers</a:t>
            </a:r>
            <a:r>
              <a:rPr lang="tr-TR" sz="2400" b="0" i="0" dirty="0">
                <a:solidFill>
                  <a:srgbClr val="000000"/>
                </a:solidFill>
                <a:effectLst/>
                <a:latin typeface="Consolas" panose="020B0609020204030204" pitchFamily="49" charset="0"/>
              </a:rPr>
              <a:t> </a:t>
            </a:r>
            <a:r>
              <a:rPr lang="tr-TR" sz="2400" b="0" i="0" dirty="0" err="1">
                <a:solidFill>
                  <a:srgbClr val="0000FF"/>
                </a:solidFill>
                <a:effectLst/>
                <a:latin typeface="Consolas" panose="020B0609020204030204" pitchFamily="49" charset="0"/>
              </a:rPr>
              <a:t>deallocate</a:t>
            </a:r>
            <a:r>
              <a:rPr lang="tr-TR" sz="2400" b="0" i="0" dirty="0">
                <a:solidFill>
                  <a:srgbClr val="0000FF"/>
                </a:solidFill>
                <a:effectLst/>
                <a:latin typeface="Consolas" panose="020B0609020204030204" pitchFamily="49" charset="0"/>
              </a:rPr>
              <a:t> </a:t>
            </a:r>
            <a:r>
              <a:rPr lang="tr-TR" sz="2400" b="0" i="0" dirty="0" err="1">
                <a:solidFill>
                  <a:srgbClr val="000000"/>
                </a:solidFill>
                <a:effectLst/>
                <a:latin typeface="Consolas" panose="020B0609020204030204" pitchFamily="49" charset="0"/>
              </a:rPr>
              <a:t>crs_pers</a:t>
            </a:r>
            <a:r>
              <a:rPr lang="tr-TR" sz="2400" dirty="0"/>
              <a:t> </a:t>
            </a:r>
            <a:endParaRPr lang="tr-T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684180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6" name="Metin kutusu 5">
            <a:extLst>
              <a:ext uri="{FF2B5EF4-FFF2-40B4-BE49-F238E27FC236}">
                <a16:creationId xmlns:a16="http://schemas.microsoft.com/office/drawing/2014/main" id="{4606790F-E4C9-5FBC-592B-C93C94B91724}"/>
              </a:ext>
            </a:extLst>
          </p:cNvPr>
          <p:cNvSpPr txBox="1"/>
          <p:nvPr/>
        </p:nvSpPr>
        <p:spPr>
          <a:xfrm>
            <a:off x="489855" y="1299560"/>
            <a:ext cx="11223173" cy="5262979"/>
          </a:xfrm>
          <a:prstGeom prst="rect">
            <a:avLst/>
          </a:prstGeom>
          <a:noFill/>
        </p:spPr>
        <p:txBody>
          <a:bodyPr wrap="square">
            <a:spAutoFit/>
          </a:bodyPr>
          <a:lstStyle/>
          <a:p>
            <a:r>
              <a:rPr lang="tr-TR" sz="2400" dirty="0" err="1">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@name </a:t>
            </a:r>
            <a:r>
              <a:rPr lang="tr-TR" sz="2400" dirty="0" err="1">
                <a:solidFill>
                  <a:srgbClr val="0000FF"/>
                </a:solidFill>
                <a:latin typeface="Consolas" panose="020B0609020204030204" pitchFamily="49" charset="0"/>
              </a:rPr>
              <a:t>nchar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50</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r>
              <a:rPr lang="tr-TR" sz="2400" dirty="0" err="1">
                <a:solidFill>
                  <a:srgbClr val="0000FF"/>
                </a:solidFill>
                <a:latin typeface="Consolas" panose="020B0609020204030204" pitchFamily="49" charset="0"/>
              </a:rPr>
              <a:t>declare</a:t>
            </a:r>
            <a:r>
              <a:rPr lang="tr-TR" sz="2400" dirty="0">
                <a:solidFill>
                  <a:srgbClr val="000000"/>
                </a:solidFill>
                <a:latin typeface="Consolas" panose="020B0609020204030204" pitchFamily="49" charset="0"/>
              </a:rPr>
              <a:t> @city </a:t>
            </a:r>
            <a:r>
              <a:rPr lang="tr-TR" sz="2400" dirty="0" err="1">
                <a:solidFill>
                  <a:srgbClr val="0000FF"/>
                </a:solidFill>
                <a:latin typeface="Consolas" panose="020B0609020204030204" pitchFamily="49" charset="0"/>
              </a:rPr>
              <a:t>nchar</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50</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declare</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crs_cust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cursor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for</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select</a:t>
            </a:r>
            <a:r>
              <a:rPr lang="en-US" sz="2400" dirty="0">
                <a:solidFill>
                  <a:srgbClr val="000000"/>
                </a:solidFill>
                <a:latin typeface="Consolas" panose="020B0609020204030204" pitchFamily="49" charset="0"/>
              </a:rPr>
              <a:t> CUSTOMERNAME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CITY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CUSTOMER</a:t>
            </a:r>
          </a:p>
          <a:p>
            <a:r>
              <a:rPr lang="tr-TR" sz="2400" dirty="0" err="1">
                <a:solidFill>
                  <a:srgbClr val="0000FF"/>
                </a:solidFill>
                <a:latin typeface="Consolas" panose="020B0609020204030204" pitchFamily="49" charset="0"/>
              </a:rPr>
              <a:t>open</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crs_cust</a:t>
            </a:r>
            <a:endParaRPr lang="tr-TR"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fetch</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next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crs_cust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into</a:t>
            </a:r>
            <a:r>
              <a:rPr lang="en-US" sz="2400" dirty="0">
                <a:solidFill>
                  <a:srgbClr val="000000"/>
                </a:solidFill>
                <a:latin typeface="Consolas" panose="020B0609020204030204" pitchFamily="49" charset="0"/>
              </a:rPr>
              <a:t> @name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@city</a:t>
            </a:r>
          </a:p>
          <a:p>
            <a:r>
              <a:rPr lang="tr-TR" sz="2400" dirty="0" err="1">
                <a:solidFill>
                  <a:srgbClr val="0000FF"/>
                </a:solidFill>
                <a:latin typeface="Consolas" panose="020B0609020204030204" pitchFamily="49" charset="0"/>
              </a:rPr>
              <a:t>while</a:t>
            </a:r>
            <a:r>
              <a:rPr lang="tr-TR" sz="2400" dirty="0">
                <a:solidFill>
                  <a:srgbClr val="808080"/>
                </a:solidFill>
                <a:latin typeface="Consolas" panose="020B0609020204030204" pitchFamily="49" charset="0"/>
              </a:rPr>
              <a:t>(</a:t>
            </a:r>
            <a:r>
              <a:rPr lang="tr-TR" sz="2400" dirty="0">
                <a:solidFill>
                  <a:srgbClr val="FF00FF"/>
                </a:solidFill>
                <a:latin typeface="Consolas" panose="020B0609020204030204" pitchFamily="49" charset="0"/>
              </a:rPr>
              <a:t>@@FETCH_STATUS</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0</a:t>
            </a:r>
            <a:r>
              <a:rPr lang="tr-TR" sz="2400" dirty="0">
                <a:solidFill>
                  <a:srgbClr val="808080"/>
                </a:solidFill>
                <a:latin typeface="Consolas" panose="020B0609020204030204" pitchFamily="49" charset="0"/>
              </a:rPr>
              <a:t>)</a:t>
            </a:r>
            <a:endParaRPr lang="tr-TR" sz="2400" dirty="0">
              <a:solidFill>
                <a:srgbClr val="000000"/>
              </a:solidFill>
              <a:latin typeface="Consolas" panose="020B0609020204030204" pitchFamily="49" charset="0"/>
            </a:endParaRPr>
          </a:p>
          <a:p>
            <a:r>
              <a:rPr lang="tr-TR" sz="2400" dirty="0" err="1">
                <a:solidFill>
                  <a:srgbClr val="0000FF"/>
                </a:solidFill>
                <a:latin typeface="Consolas" panose="020B0609020204030204" pitchFamily="49" charset="0"/>
              </a:rPr>
              <a:t>begin</a:t>
            </a:r>
            <a:endParaRPr lang="tr-TR" sz="2400" dirty="0">
              <a:solidFill>
                <a:srgbClr val="000000"/>
              </a:solidFill>
              <a:latin typeface="Consolas" panose="020B0609020204030204" pitchFamily="49" charset="0"/>
            </a:endParaRPr>
          </a:p>
          <a:p>
            <a:r>
              <a:rPr lang="tr-TR" sz="2400" dirty="0" err="1">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'name:'</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@name</a:t>
            </a:r>
          </a:p>
          <a:p>
            <a:r>
              <a:rPr lang="tr-TR" sz="2400" dirty="0" err="1">
                <a:solidFill>
                  <a:srgbClr val="0000FF"/>
                </a:solidFill>
                <a:latin typeface="Consolas" panose="020B0609020204030204" pitchFamily="49" charset="0"/>
              </a:rPr>
              <a:t>print</a:t>
            </a:r>
            <a:r>
              <a:rPr lang="tr-TR" sz="2400" dirty="0">
                <a:solidFill>
                  <a:srgbClr val="000000"/>
                </a:solidFill>
                <a:latin typeface="Consolas" panose="020B0609020204030204" pitchFamily="49" charset="0"/>
              </a:rPr>
              <a:t> </a:t>
            </a:r>
            <a:r>
              <a:rPr lang="tr-TR" sz="2400" dirty="0">
                <a:solidFill>
                  <a:srgbClr val="FF0000"/>
                </a:solidFill>
                <a:latin typeface="Consolas" panose="020B0609020204030204" pitchFamily="49" charset="0"/>
              </a:rPr>
              <a:t>'</a:t>
            </a:r>
            <a:r>
              <a:rPr lang="tr-TR" sz="2400" dirty="0" err="1">
                <a:solidFill>
                  <a:srgbClr val="FF0000"/>
                </a:solidFill>
                <a:latin typeface="Consolas" panose="020B0609020204030204" pitchFamily="49" charset="0"/>
              </a:rPr>
              <a:t>city</a:t>
            </a:r>
            <a:r>
              <a:rPr lang="tr-TR" sz="2400" dirty="0">
                <a:solidFill>
                  <a:srgbClr val="FF0000"/>
                </a:solidFill>
                <a:latin typeface="Consolas" panose="020B0609020204030204" pitchFamily="49" charset="0"/>
              </a:rPr>
              <a:t>:'</a:t>
            </a:r>
            <a:r>
              <a:rPr lang="tr-TR" sz="2400" dirty="0">
                <a:solidFill>
                  <a:srgbClr val="808080"/>
                </a:solidFill>
                <a:latin typeface="Consolas" panose="020B0609020204030204" pitchFamily="49" charset="0"/>
              </a:rPr>
              <a:t>+</a:t>
            </a:r>
            <a:r>
              <a:rPr lang="tr-TR" sz="2400" dirty="0">
                <a:solidFill>
                  <a:srgbClr val="000000"/>
                </a:solidFill>
                <a:latin typeface="Consolas" panose="020B0609020204030204" pitchFamily="49" charset="0"/>
              </a:rPr>
              <a:t>@city</a:t>
            </a:r>
          </a:p>
          <a:p>
            <a:r>
              <a:rPr lang="en-US" sz="2400" dirty="0">
                <a:solidFill>
                  <a:srgbClr val="0000FF"/>
                </a:solidFill>
                <a:latin typeface="Consolas" panose="020B0609020204030204" pitchFamily="49" charset="0"/>
              </a:rPr>
              <a:t>fetch</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next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from</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crs_cust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into</a:t>
            </a:r>
            <a:r>
              <a:rPr lang="en-US" sz="2400" dirty="0">
                <a:solidFill>
                  <a:srgbClr val="000000"/>
                </a:solidFill>
                <a:latin typeface="Consolas" panose="020B0609020204030204" pitchFamily="49" charset="0"/>
              </a:rPr>
              <a:t> @name</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@city</a:t>
            </a:r>
          </a:p>
          <a:p>
            <a:r>
              <a:rPr lang="tr-TR" sz="2400" dirty="0" err="1">
                <a:solidFill>
                  <a:srgbClr val="0000FF"/>
                </a:solidFill>
                <a:latin typeface="Consolas" panose="020B0609020204030204" pitchFamily="49" charset="0"/>
              </a:rPr>
              <a:t>end</a:t>
            </a:r>
            <a:endParaRPr lang="tr-TR" sz="2400" dirty="0">
              <a:solidFill>
                <a:srgbClr val="000000"/>
              </a:solidFill>
              <a:latin typeface="Consolas" panose="020B0609020204030204" pitchFamily="49" charset="0"/>
            </a:endParaRPr>
          </a:p>
          <a:p>
            <a:r>
              <a:rPr lang="tr-TR" sz="2400" dirty="0" err="1">
                <a:solidFill>
                  <a:srgbClr val="0000FF"/>
                </a:solidFill>
                <a:latin typeface="Consolas" panose="020B0609020204030204" pitchFamily="49" charset="0"/>
              </a:rPr>
              <a:t>close</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crs_cust</a:t>
            </a:r>
            <a:endParaRPr lang="tr-TR" sz="2400" dirty="0">
              <a:solidFill>
                <a:srgbClr val="000000"/>
              </a:solidFill>
              <a:latin typeface="Consolas" panose="020B0609020204030204" pitchFamily="49" charset="0"/>
            </a:endParaRPr>
          </a:p>
          <a:p>
            <a:r>
              <a:rPr lang="tr-TR" sz="2400" dirty="0" err="1">
                <a:solidFill>
                  <a:srgbClr val="0000FF"/>
                </a:solidFill>
                <a:latin typeface="Consolas" panose="020B0609020204030204" pitchFamily="49" charset="0"/>
              </a:rPr>
              <a:t>deallocate</a:t>
            </a:r>
            <a:r>
              <a:rPr lang="tr-TR" sz="2400" dirty="0">
                <a:solidFill>
                  <a:srgbClr val="000000"/>
                </a:solidFill>
                <a:latin typeface="Consolas" panose="020B0609020204030204" pitchFamily="49" charset="0"/>
              </a:rPr>
              <a:t> </a:t>
            </a:r>
            <a:r>
              <a:rPr lang="tr-TR" sz="2400" dirty="0" err="1">
                <a:solidFill>
                  <a:srgbClr val="000000"/>
                </a:solidFill>
                <a:latin typeface="Consolas" panose="020B0609020204030204" pitchFamily="49" charset="0"/>
              </a:rPr>
              <a:t>crs_cust</a:t>
            </a:r>
            <a:endParaRPr lang="tr-T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543868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522510"/>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6" name="Metin kutusu 5">
            <a:extLst>
              <a:ext uri="{FF2B5EF4-FFF2-40B4-BE49-F238E27FC236}">
                <a16:creationId xmlns:a16="http://schemas.microsoft.com/office/drawing/2014/main" id="{4606790F-E4C9-5FBC-592B-C93C94B91724}"/>
              </a:ext>
            </a:extLst>
          </p:cNvPr>
          <p:cNvSpPr txBox="1"/>
          <p:nvPr/>
        </p:nvSpPr>
        <p:spPr>
          <a:xfrm>
            <a:off x="489855" y="1299560"/>
            <a:ext cx="11223173" cy="5016758"/>
          </a:xfrm>
          <a:prstGeom prst="rect">
            <a:avLst/>
          </a:prstGeom>
          <a:noFill/>
        </p:spPr>
        <p:txBody>
          <a:bodyPr wrap="square" numCol="1">
            <a:spAutoFit/>
          </a:bodyPr>
          <a:lstStyle/>
          <a:p>
            <a:r>
              <a:rPr lang="tr-TR" sz="2000" dirty="0">
                <a:solidFill>
                  <a:srgbClr val="0000FF"/>
                </a:solidFill>
                <a:latin typeface="Consolas" panose="020B0609020204030204" pitchFamily="49" charset="0"/>
              </a:rPr>
              <a:t>USE</a:t>
            </a:r>
            <a:r>
              <a:rPr lang="tr-TR" sz="2000" dirty="0">
                <a:solidFill>
                  <a:srgbClr val="000000"/>
                </a:solidFill>
                <a:latin typeface="Consolas" panose="020B0609020204030204" pitchFamily="49" charset="0"/>
              </a:rPr>
              <a:t> MUSTERI</a:t>
            </a:r>
          </a:p>
          <a:p>
            <a:r>
              <a:rPr lang="tr-TR" sz="2000" dirty="0" err="1">
                <a:solidFill>
                  <a:srgbClr val="0000FF"/>
                </a:solidFill>
                <a:latin typeface="Consolas" panose="020B0609020204030204" pitchFamily="49" charset="0"/>
              </a:rPr>
              <a:t>go</a:t>
            </a:r>
            <a:endParaRPr lang="tr-TR" sz="2000" dirty="0">
              <a:solidFill>
                <a:srgbClr val="000000"/>
              </a:solidFill>
              <a:latin typeface="Consolas" panose="020B0609020204030204" pitchFamily="49" charset="0"/>
            </a:endParaRPr>
          </a:p>
          <a:p>
            <a:r>
              <a:rPr lang="tr-TR" sz="2000" dirty="0">
                <a:solidFill>
                  <a:srgbClr val="008000"/>
                </a:solidFill>
                <a:latin typeface="Consolas" panose="020B0609020204030204" pitchFamily="49" charset="0"/>
              </a:rPr>
              <a:t>--</a:t>
            </a:r>
            <a:r>
              <a:rPr lang="tr-TR" sz="2000" dirty="0" err="1">
                <a:solidFill>
                  <a:srgbClr val="008000"/>
                </a:solidFill>
                <a:latin typeface="Consolas" panose="020B0609020204030204" pitchFamily="49" charset="0"/>
              </a:rPr>
              <a:t>cursor</a:t>
            </a:r>
            <a:r>
              <a:rPr lang="tr-TR" sz="2000" dirty="0">
                <a:solidFill>
                  <a:srgbClr val="008000"/>
                </a:solidFill>
                <a:latin typeface="Consolas" panose="020B0609020204030204" pitchFamily="49" charset="0"/>
              </a:rPr>
              <a:t> </a:t>
            </a:r>
            <a:r>
              <a:rPr lang="tr-TR" sz="2000" dirty="0" err="1">
                <a:solidFill>
                  <a:srgbClr val="008000"/>
                </a:solidFill>
                <a:latin typeface="Consolas" panose="020B0609020204030204" pitchFamily="49" charset="0"/>
              </a:rPr>
              <a:t>degerlerini</a:t>
            </a:r>
            <a:r>
              <a:rPr lang="tr-TR" sz="2000" dirty="0">
                <a:solidFill>
                  <a:srgbClr val="008000"/>
                </a:solidFill>
                <a:latin typeface="Consolas" panose="020B0609020204030204" pitchFamily="49" charset="0"/>
              </a:rPr>
              <a:t> atayacağımız değişkenleri tanımlayalım</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DECLARE</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@name </a:t>
            </a:r>
            <a:r>
              <a:rPr lang="tr-TR" sz="2000" dirty="0">
                <a:solidFill>
                  <a:srgbClr val="0000FF"/>
                </a:solidFill>
                <a:latin typeface="Consolas" panose="020B0609020204030204" pitchFamily="49" charset="0"/>
              </a:rPr>
              <a:t>NCHAR</a:t>
            </a:r>
            <a:r>
              <a:rPr lang="tr-TR" sz="2000" dirty="0">
                <a:solidFill>
                  <a:srgbClr val="808080"/>
                </a:solidFill>
                <a:latin typeface="Consolas" panose="020B0609020204030204" pitchFamily="49" charset="0"/>
              </a:rPr>
              <a:t>(</a:t>
            </a:r>
            <a:r>
              <a:rPr lang="tr-TR" sz="2000" dirty="0">
                <a:solidFill>
                  <a:srgbClr val="000000"/>
                </a:solidFill>
                <a:latin typeface="Consolas" panose="020B0609020204030204" pitchFamily="49" charset="0"/>
              </a:rPr>
              <a:t>50</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@city </a:t>
            </a:r>
            <a:r>
              <a:rPr lang="tr-TR" sz="2000" dirty="0">
                <a:solidFill>
                  <a:srgbClr val="0000FF"/>
                </a:solidFill>
                <a:latin typeface="Consolas" panose="020B0609020204030204" pitchFamily="49" charset="0"/>
              </a:rPr>
              <a:t>NCHAR</a:t>
            </a:r>
            <a:r>
              <a:rPr lang="tr-TR" sz="2000" dirty="0">
                <a:solidFill>
                  <a:srgbClr val="808080"/>
                </a:solidFill>
                <a:latin typeface="Consolas" panose="020B0609020204030204" pitchFamily="49" charset="0"/>
              </a:rPr>
              <a:t>(</a:t>
            </a:r>
            <a:r>
              <a:rPr lang="tr-TR" sz="2000" dirty="0">
                <a:solidFill>
                  <a:srgbClr val="000000"/>
                </a:solidFill>
                <a:latin typeface="Consolas" panose="020B0609020204030204" pitchFamily="49" charset="0"/>
              </a:rPr>
              <a:t>50</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@gender </a:t>
            </a:r>
            <a:r>
              <a:rPr lang="tr-TR" sz="2000" dirty="0">
                <a:solidFill>
                  <a:srgbClr val="0000FF"/>
                </a:solidFill>
                <a:latin typeface="Consolas" panose="020B0609020204030204" pitchFamily="49" charset="0"/>
              </a:rPr>
              <a:t>NCHAR</a:t>
            </a:r>
            <a:r>
              <a:rPr lang="tr-TR" sz="2000" dirty="0">
                <a:solidFill>
                  <a:srgbClr val="808080"/>
                </a:solidFill>
                <a:latin typeface="Consolas" panose="020B0609020204030204" pitchFamily="49" charset="0"/>
              </a:rPr>
              <a:t>(</a:t>
            </a:r>
            <a:r>
              <a:rPr lang="tr-TR" sz="2000" dirty="0">
                <a:solidFill>
                  <a:srgbClr val="000000"/>
                </a:solidFill>
                <a:latin typeface="Consolas" panose="020B0609020204030204" pitchFamily="49" charset="0"/>
              </a:rPr>
              <a:t>10</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@age </a:t>
            </a:r>
            <a:r>
              <a:rPr lang="tr-TR" sz="2000" dirty="0">
                <a:solidFill>
                  <a:srgbClr val="0000FF"/>
                </a:solidFill>
                <a:latin typeface="Consolas" panose="020B0609020204030204" pitchFamily="49" charset="0"/>
              </a:rPr>
              <a:t>INT</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8000"/>
                </a:solidFill>
                <a:latin typeface="Consolas" panose="020B0609020204030204" pitchFamily="49" charset="0"/>
              </a:rPr>
              <a:t>--CURSOR TANIMLAMA</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DECLARE</a:t>
            </a:r>
            <a:r>
              <a:rPr lang="tr-TR" sz="2000" dirty="0">
                <a:solidFill>
                  <a:srgbClr val="000000"/>
                </a:solidFill>
                <a:latin typeface="Consolas" panose="020B0609020204030204" pitchFamily="49" charset="0"/>
              </a:rPr>
              <a:t> CURSOR_MUSTERI </a:t>
            </a:r>
            <a:r>
              <a:rPr lang="tr-TR" sz="2000" dirty="0">
                <a:solidFill>
                  <a:srgbClr val="0000FF"/>
                </a:solidFill>
                <a:latin typeface="Consolas" panose="020B0609020204030204" pitchFamily="49" charset="0"/>
              </a:rPr>
              <a:t>CURSOR</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FOR</a:t>
            </a:r>
            <a:r>
              <a:rPr lang="tr-TR" sz="2000" dirty="0">
                <a:solidFill>
                  <a:srgbClr val="000000"/>
                </a:solidFill>
                <a:latin typeface="Consolas" panose="020B0609020204030204" pitchFamily="49" charset="0"/>
              </a:rPr>
              <a:t> </a:t>
            </a:r>
            <a:r>
              <a:rPr lang="tr-TR" sz="2000" dirty="0">
                <a:solidFill>
                  <a:srgbClr val="0000FF"/>
                </a:solidFill>
                <a:latin typeface="Consolas" panose="020B0609020204030204" pitchFamily="49" charset="0"/>
              </a:rPr>
              <a:t>SELECT</a:t>
            </a:r>
            <a:r>
              <a:rPr lang="tr-TR" sz="2000" dirty="0">
                <a:solidFill>
                  <a:srgbClr val="000000"/>
                </a:solidFill>
                <a:latin typeface="Consolas" panose="020B0609020204030204" pitchFamily="49" charset="0"/>
              </a:rPr>
              <a:t> </a:t>
            </a:r>
          </a:p>
          <a:p>
            <a:r>
              <a:rPr lang="tr-TR" sz="2000" dirty="0">
                <a:solidFill>
                  <a:srgbClr val="000000"/>
                </a:solidFill>
                <a:latin typeface="Consolas" panose="020B0609020204030204" pitchFamily="49" charset="0"/>
              </a:rPr>
              <a:t>CUSTOMERNAME</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CITY</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GENDER</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AGE</a:t>
            </a:r>
          </a:p>
          <a:p>
            <a:r>
              <a:rPr lang="tr-TR" sz="2000" dirty="0">
                <a:solidFill>
                  <a:srgbClr val="0000FF"/>
                </a:solidFill>
                <a:latin typeface="Consolas" panose="020B0609020204030204" pitchFamily="49" charset="0"/>
              </a:rPr>
              <a:t>FROM</a:t>
            </a:r>
            <a:r>
              <a:rPr lang="tr-TR" sz="2000" dirty="0">
                <a:solidFill>
                  <a:srgbClr val="000000"/>
                </a:solidFill>
                <a:latin typeface="Consolas" panose="020B0609020204030204" pitchFamily="49" charset="0"/>
              </a:rPr>
              <a:t> CUSTOMER</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177728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133401"/>
            <a:ext cx="11223173" cy="903514"/>
          </a:xfrm>
        </p:spPr>
        <p:txBody>
          <a:bodyPr>
            <a:normAutofit/>
          </a:bodyPr>
          <a:lstStyle/>
          <a:p>
            <a:r>
              <a:rPr lang="tr-TR" sz="4800" dirty="0">
                <a:latin typeface="Calibri "/>
                <a:cs typeface="Calibri Light" panose="020F0302020204030204" pitchFamily="34" charset="0"/>
              </a:rPr>
              <a:t>T-SQL CURSOR (</a:t>
            </a:r>
            <a:r>
              <a:rPr lang="tr-TR" sz="4800" cap="none" dirty="0">
                <a:latin typeface="Calibri "/>
                <a:cs typeface="Calibri Light" panose="020F0302020204030204" pitchFamily="34" charset="0"/>
              </a:rPr>
              <a:t>devam</a:t>
            </a:r>
            <a:r>
              <a:rPr lang="tr-TR" sz="4800" dirty="0">
                <a:latin typeface="Calibri "/>
                <a:cs typeface="Calibri Light" panose="020F0302020204030204" pitchFamily="34" charset="0"/>
              </a:rPr>
              <a:t>)</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6" name="Metin kutusu 5">
            <a:extLst>
              <a:ext uri="{FF2B5EF4-FFF2-40B4-BE49-F238E27FC236}">
                <a16:creationId xmlns:a16="http://schemas.microsoft.com/office/drawing/2014/main" id="{4606790F-E4C9-5FBC-592B-C93C94B91724}"/>
              </a:ext>
            </a:extLst>
          </p:cNvPr>
          <p:cNvSpPr txBox="1"/>
          <p:nvPr/>
        </p:nvSpPr>
        <p:spPr>
          <a:xfrm>
            <a:off x="450943" y="813171"/>
            <a:ext cx="11223173" cy="5940088"/>
          </a:xfrm>
          <a:prstGeom prst="rect">
            <a:avLst/>
          </a:prstGeom>
          <a:noFill/>
        </p:spPr>
        <p:txBody>
          <a:bodyPr wrap="square" numCol="1">
            <a:spAutoFit/>
          </a:bodyPr>
          <a:lstStyle/>
          <a:p>
            <a:r>
              <a:rPr lang="tr-TR" sz="2000" dirty="0">
                <a:solidFill>
                  <a:srgbClr val="0000FF"/>
                </a:solidFill>
                <a:latin typeface="Consolas" panose="020B0609020204030204" pitchFamily="49" charset="0"/>
              </a:rPr>
              <a:t>OPEN</a:t>
            </a:r>
            <a:r>
              <a:rPr lang="tr-TR" sz="2000" dirty="0">
                <a:solidFill>
                  <a:srgbClr val="000000"/>
                </a:solidFill>
                <a:latin typeface="Consolas" panose="020B0609020204030204" pitchFamily="49" charset="0"/>
              </a:rPr>
              <a:t> CURSOR_MUSTERI</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8000"/>
                </a:solidFill>
                <a:latin typeface="Consolas" panose="020B0609020204030204" pitchFamily="49" charset="0"/>
              </a:rPr>
              <a:t>--değişkenlere sütunları atayalım</a:t>
            </a:r>
            <a:endParaRPr lang="tr-TR"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FETCH</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CURSOR_MUSTERI </a:t>
            </a:r>
            <a:r>
              <a:rPr lang="en-US" sz="2000" dirty="0">
                <a:solidFill>
                  <a:srgbClr val="0000FF"/>
                </a:solidFill>
                <a:latin typeface="Consolas" panose="020B0609020204030204" pitchFamily="49" charset="0"/>
              </a:rPr>
              <a:t>INTO</a:t>
            </a:r>
            <a:endParaRPr lang="en-US"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@name</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@city</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@gender</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@age</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WHILE</a:t>
            </a:r>
            <a:r>
              <a:rPr lang="tr-TR" sz="2000" dirty="0">
                <a:solidFill>
                  <a:srgbClr val="000000"/>
                </a:solidFill>
                <a:latin typeface="Consolas" panose="020B0609020204030204" pitchFamily="49" charset="0"/>
              </a:rPr>
              <a:t> </a:t>
            </a:r>
            <a:r>
              <a:rPr lang="tr-TR" sz="2000" dirty="0">
                <a:solidFill>
                  <a:srgbClr val="FF00FF"/>
                </a:solidFill>
                <a:latin typeface="Consolas" panose="020B0609020204030204" pitchFamily="49" charset="0"/>
              </a:rPr>
              <a:t>@@FETCH_STATUS</a:t>
            </a:r>
            <a:r>
              <a:rPr lang="tr-TR" sz="2000" dirty="0">
                <a:solidFill>
                  <a:srgbClr val="808080"/>
                </a:solidFill>
                <a:latin typeface="Consolas" panose="020B0609020204030204" pitchFamily="49" charset="0"/>
              </a:rPr>
              <a:t>=</a:t>
            </a:r>
            <a:r>
              <a:rPr lang="tr-TR" sz="2000" dirty="0">
                <a:solidFill>
                  <a:srgbClr val="000000"/>
                </a:solidFill>
                <a:latin typeface="Consolas" panose="020B0609020204030204" pitchFamily="49" charset="0"/>
              </a:rPr>
              <a:t>0</a:t>
            </a:r>
          </a:p>
          <a:p>
            <a:r>
              <a:rPr lang="tr-TR" sz="2000" dirty="0">
                <a:solidFill>
                  <a:srgbClr val="0000FF"/>
                </a:solidFill>
                <a:latin typeface="Consolas" panose="020B0609020204030204" pitchFamily="49" charset="0"/>
              </a:rPr>
              <a:t>BEGIN</a:t>
            </a:r>
            <a:endParaRPr lang="tr-TR"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PRINT</a:t>
            </a:r>
            <a:r>
              <a:rPr lang="en-US" sz="2000" dirty="0">
                <a:solidFill>
                  <a:srgbClr val="000000"/>
                </a:solidFill>
                <a:latin typeface="Consolas" panose="020B0609020204030204" pitchFamily="49" charset="0"/>
              </a:rPr>
              <a:t> @name</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@city</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@gender</a:t>
            </a:r>
            <a:r>
              <a:rPr lang="en-US" sz="2000" dirty="0">
                <a:solidFill>
                  <a:srgbClr val="808080"/>
                </a:solidFill>
                <a:latin typeface="Consolas" panose="020B0609020204030204" pitchFamily="49" charset="0"/>
              </a:rPr>
              <a:t>+</a:t>
            </a:r>
            <a:r>
              <a:rPr lang="en-US" sz="2000" dirty="0">
                <a:solidFill>
                  <a:srgbClr val="FF0000"/>
                </a:solidFill>
                <a:latin typeface="Consolas" panose="020B0609020204030204" pitchFamily="49" charset="0"/>
              </a:rPr>
              <a:t>' '</a:t>
            </a:r>
            <a:r>
              <a:rPr lang="en-US" sz="2000" dirty="0">
                <a:solidFill>
                  <a:srgbClr val="808080"/>
                </a:solidFill>
                <a:latin typeface="Consolas" panose="020B0609020204030204" pitchFamily="49" charset="0"/>
              </a:rPr>
              <a:t>+</a:t>
            </a:r>
            <a:r>
              <a:rPr lang="en-US" sz="2000" dirty="0">
                <a:solidFill>
                  <a:srgbClr val="FF00FF"/>
                </a:solidFill>
                <a:latin typeface="Consolas" panose="020B0609020204030204" pitchFamily="49" charset="0"/>
              </a:rPr>
              <a:t>CAST</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@age </a:t>
            </a:r>
            <a:r>
              <a:rPr lang="en-US" sz="2000" dirty="0">
                <a:solidFill>
                  <a:srgbClr val="0000FF"/>
                </a:solidFill>
                <a:latin typeface="Consolas" panose="020B0609020204030204" pitchFamily="49" charset="0"/>
              </a:rPr>
              <a:t>AS</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nchar</a:t>
            </a:r>
            <a:r>
              <a:rPr lang="en-US" sz="2000" dirty="0">
                <a:solidFill>
                  <a:srgbClr val="808080"/>
                </a:solidFill>
                <a:latin typeface="Consolas" panose="020B0609020204030204" pitchFamily="49" charset="0"/>
              </a:rPr>
              <a:t>(</a:t>
            </a:r>
            <a:r>
              <a:rPr lang="en-US" sz="2000" dirty="0">
                <a:solidFill>
                  <a:srgbClr val="000000"/>
                </a:solidFill>
                <a:latin typeface="Consolas" panose="020B0609020204030204" pitchFamily="49" charset="0"/>
              </a:rPr>
              <a:t>10</a:t>
            </a:r>
            <a:r>
              <a:rPr lang="en-US" sz="2000" dirty="0">
                <a:solidFill>
                  <a:srgbClr val="808080"/>
                </a:solidFill>
                <a:latin typeface="Consolas" panose="020B0609020204030204" pitchFamily="49" charset="0"/>
              </a:rPr>
              <a:t>));</a:t>
            </a:r>
            <a:endParaRPr lang="en-US"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FETCH</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CURSOR_MUSTERI </a:t>
            </a:r>
            <a:r>
              <a:rPr lang="en-US" sz="2000" dirty="0">
                <a:solidFill>
                  <a:srgbClr val="0000FF"/>
                </a:solidFill>
                <a:latin typeface="Consolas" panose="020B0609020204030204" pitchFamily="49" charset="0"/>
              </a:rPr>
              <a:t>INTO</a:t>
            </a:r>
            <a:endParaRPr lang="en-US"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@name</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@city</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@gender</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@age</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END</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CLOSE</a:t>
            </a:r>
            <a:r>
              <a:rPr lang="tr-TR" sz="2000" dirty="0">
                <a:solidFill>
                  <a:srgbClr val="000000"/>
                </a:solidFill>
                <a:latin typeface="Consolas" panose="020B0609020204030204" pitchFamily="49" charset="0"/>
              </a:rPr>
              <a:t> CURSOR_MUSTERI</a:t>
            </a:r>
          </a:p>
          <a:p>
            <a:r>
              <a:rPr lang="tr-TR" sz="2000" dirty="0">
                <a:solidFill>
                  <a:srgbClr val="0000FF"/>
                </a:solidFill>
                <a:latin typeface="Consolas" panose="020B0609020204030204" pitchFamily="49" charset="0"/>
              </a:rPr>
              <a:t>DEALLOCATE</a:t>
            </a:r>
            <a:r>
              <a:rPr lang="tr-TR" sz="2000" dirty="0">
                <a:solidFill>
                  <a:srgbClr val="000000"/>
                </a:solidFill>
                <a:latin typeface="Consolas" panose="020B0609020204030204" pitchFamily="49" charset="0"/>
              </a:rPr>
              <a:t> CURSOR_MUSTERI</a:t>
            </a:r>
            <a:endParaRPr lang="tr-TR"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34577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133401"/>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6" name="Metin kutusu 5">
            <a:extLst>
              <a:ext uri="{FF2B5EF4-FFF2-40B4-BE49-F238E27FC236}">
                <a16:creationId xmlns:a16="http://schemas.microsoft.com/office/drawing/2014/main" id="{4606790F-E4C9-5FBC-592B-C93C94B91724}"/>
              </a:ext>
            </a:extLst>
          </p:cNvPr>
          <p:cNvSpPr txBox="1"/>
          <p:nvPr/>
        </p:nvSpPr>
        <p:spPr>
          <a:xfrm>
            <a:off x="450943" y="813171"/>
            <a:ext cx="11223173" cy="5847755"/>
          </a:xfrm>
          <a:prstGeom prst="rect">
            <a:avLst/>
          </a:prstGeom>
          <a:noFill/>
        </p:spPr>
        <p:txBody>
          <a:bodyPr wrap="square" numCol="1">
            <a:spAutoFit/>
          </a:bodyPr>
          <a:lstStyle/>
          <a:p>
            <a:r>
              <a:rPr lang="tr-TR" sz="2200" dirty="0">
                <a:solidFill>
                  <a:srgbClr val="0000FF"/>
                </a:solidFill>
                <a:latin typeface="Consolas" panose="020B0609020204030204" pitchFamily="49" charset="0"/>
              </a:rPr>
              <a:t>USE</a:t>
            </a:r>
            <a:r>
              <a:rPr lang="tr-TR" sz="2200" dirty="0">
                <a:solidFill>
                  <a:srgbClr val="000000"/>
                </a:solidFill>
                <a:latin typeface="Consolas" panose="020B0609020204030204" pitchFamily="49" charset="0"/>
              </a:rPr>
              <a:t> Film</a:t>
            </a:r>
          </a:p>
          <a:p>
            <a:r>
              <a:rPr lang="tr-TR" sz="2200" dirty="0">
                <a:solidFill>
                  <a:srgbClr val="0000FF"/>
                </a:solidFill>
                <a:latin typeface="Consolas" panose="020B0609020204030204" pitchFamily="49" charset="0"/>
              </a:rPr>
              <a:t>GO</a:t>
            </a:r>
            <a:endParaRPr lang="tr-TR" sz="2200" dirty="0">
              <a:solidFill>
                <a:srgbClr val="000000"/>
              </a:solidFill>
              <a:latin typeface="Consolas" panose="020B0609020204030204" pitchFamily="49" charset="0"/>
            </a:endParaRPr>
          </a:p>
          <a:p>
            <a:r>
              <a:rPr lang="tr-TR" sz="2200" dirty="0">
                <a:solidFill>
                  <a:srgbClr val="008000"/>
                </a:solidFill>
                <a:latin typeface="Consolas" panose="020B0609020204030204" pitchFamily="49" charset="0"/>
              </a:rPr>
              <a:t>--değişkenleri tanımlama</a:t>
            </a:r>
            <a:endParaRPr lang="tr-TR" sz="2200" dirty="0">
              <a:solidFill>
                <a:srgbClr val="000000"/>
              </a:solidFill>
              <a:latin typeface="Consolas" panose="020B0609020204030204" pitchFamily="49" charset="0"/>
            </a:endParaRPr>
          </a:p>
          <a:p>
            <a:r>
              <a:rPr lang="tr-TR" sz="2200" dirty="0">
                <a:solidFill>
                  <a:srgbClr val="0000FF"/>
                </a:solidFill>
                <a:latin typeface="Consolas" panose="020B0609020204030204" pitchFamily="49" charset="0"/>
              </a:rPr>
              <a:t>DECLARE</a:t>
            </a:r>
            <a:endParaRPr lang="tr-TR" sz="2200" dirty="0">
              <a:solidFill>
                <a:srgbClr val="000000"/>
              </a:solidFill>
              <a:latin typeface="Consolas" panose="020B0609020204030204" pitchFamily="49" charset="0"/>
            </a:endParaRPr>
          </a:p>
          <a:p>
            <a:r>
              <a:rPr lang="tr-TR" sz="2200" dirty="0">
                <a:solidFill>
                  <a:srgbClr val="000000"/>
                </a:solidFill>
                <a:latin typeface="Consolas" panose="020B0609020204030204" pitchFamily="49" charset="0"/>
              </a:rPr>
              <a:t>@id_ </a:t>
            </a:r>
            <a:r>
              <a:rPr lang="tr-TR" sz="2200" dirty="0" err="1">
                <a:solidFill>
                  <a:srgbClr val="0000FF"/>
                </a:solidFill>
                <a:latin typeface="Consolas" panose="020B0609020204030204" pitchFamily="49" charset="0"/>
              </a:rPr>
              <a:t>int</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a:solidFill>
                  <a:srgbClr val="000000"/>
                </a:solidFill>
                <a:latin typeface="Consolas" panose="020B0609020204030204" pitchFamily="49" charset="0"/>
              </a:rPr>
              <a:t>@adi </a:t>
            </a:r>
            <a:r>
              <a:rPr lang="tr-TR" sz="2200" dirty="0" err="1">
                <a:solidFill>
                  <a:srgbClr val="0000FF"/>
                </a:solidFill>
                <a:latin typeface="Consolas" panose="020B0609020204030204" pitchFamily="49" charset="0"/>
              </a:rPr>
              <a:t>varchar</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100</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a:solidFill>
                  <a:srgbClr val="000000"/>
                </a:solidFill>
                <a:latin typeface="Consolas" panose="020B0609020204030204" pitchFamily="49" charset="0"/>
              </a:rPr>
              <a:t>@yil </a:t>
            </a:r>
            <a:r>
              <a:rPr lang="tr-TR" sz="2200" dirty="0" err="1">
                <a:solidFill>
                  <a:srgbClr val="0000FF"/>
                </a:solidFill>
                <a:latin typeface="Consolas" panose="020B0609020204030204" pitchFamily="49" charset="0"/>
              </a:rPr>
              <a:t>decimal</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4</a:t>
            </a:r>
            <a:r>
              <a:rPr lang="tr-TR" sz="2200" dirty="0">
                <a:solidFill>
                  <a:srgbClr val="808080"/>
                </a:solidFill>
                <a:latin typeface="Consolas" panose="020B0609020204030204" pitchFamily="49" charset="0"/>
              </a:rPr>
              <a:t>,</a:t>
            </a:r>
            <a:r>
              <a:rPr lang="tr-TR" sz="2200" dirty="0">
                <a:solidFill>
                  <a:srgbClr val="000000"/>
                </a:solidFill>
                <a:latin typeface="Consolas" panose="020B0609020204030204" pitchFamily="49" charset="0"/>
              </a:rPr>
              <a:t>0</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a:solidFill>
                  <a:srgbClr val="000000"/>
                </a:solidFill>
                <a:latin typeface="Consolas" panose="020B0609020204030204" pitchFamily="49" charset="0"/>
              </a:rPr>
              <a:t>@puan </a:t>
            </a:r>
            <a:r>
              <a:rPr lang="tr-TR" sz="2200" dirty="0" err="1">
                <a:solidFill>
                  <a:srgbClr val="0000FF"/>
                </a:solidFill>
                <a:latin typeface="Consolas" panose="020B0609020204030204" pitchFamily="49" charset="0"/>
              </a:rPr>
              <a:t>float</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a:solidFill>
                  <a:srgbClr val="008000"/>
                </a:solidFill>
                <a:latin typeface="Consolas" panose="020B0609020204030204" pitchFamily="49" charset="0"/>
              </a:rPr>
              <a:t>--</a:t>
            </a:r>
            <a:r>
              <a:rPr lang="tr-TR" sz="2200" dirty="0" err="1">
                <a:solidFill>
                  <a:srgbClr val="008000"/>
                </a:solidFill>
                <a:latin typeface="Consolas" panose="020B0609020204030204" pitchFamily="49" charset="0"/>
              </a:rPr>
              <a:t>cursor</a:t>
            </a:r>
            <a:r>
              <a:rPr lang="tr-TR" sz="2200" dirty="0">
                <a:solidFill>
                  <a:srgbClr val="008000"/>
                </a:solidFill>
                <a:latin typeface="Consolas" panose="020B0609020204030204" pitchFamily="49" charset="0"/>
              </a:rPr>
              <a:t> tanımlama</a:t>
            </a:r>
            <a:endParaRPr lang="tr-TR" sz="2200" dirty="0">
              <a:solidFill>
                <a:srgbClr val="000000"/>
              </a:solidFill>
              <a:latin typeface="Consolas" panose="020B0609020204030204" pitchFamily="49" charset="0"/>
            </a:endParaRPr>
          </a:p>
          <a:p>
            <a:r>
              <a:rPr lang="tr-TR" sz="2200" dirty="0">
                <a:solidFill>
                  <a:srgbClr val="0000FF"/>
                </a:solidFill>
                <a:latin typeface="Consolas" panose="020B0609020204030204" pitchFamily="49" charset="0"/>
              </a:rPr>
              <a:t>DECLARE</a:t>
            </a:r>
            <a:r>
              <a:rPr lang="tr-TR" sz="2200" dirty="0">
                <a:solidFill>
                  <a:srgbClr val="000000"/>
                </a:solidFill>
                <a:latin typeface="Consolas" panose="020B0609020204030204" pitchFamily="49" charset="0"/>
              </a:rPr>
              <a:t> </a:t>
            </a:r>
            <a:r>
              <a:rPr lang="tr-TR" sz="2200" dirty="0" err="1">
                <a:solidFill>
                  <a:srgbClr val="000000"/>
                </a:solidFill>
                <a:latin typeface="Consolas" panose="020B0609020204030204" pitchFamily="49" charset="0"/>
              </a:rPr>
              <a:t>cursor_movie</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CURSOR</a:t>
            </a:r>
            <a:endParaRPr lang="tr-TR" sz="2200" dirty="0">
              <a:solidFill>
                <a:srgbClr val="000000"/>
              </a:solidFill>
              <a:latin typeface="Consolas" panose="020B0609020204030204" pitchFamily="49" charset="0"/>
            </a:endParaRPr>
          </a:p>
          <a:p>
            <a:r>
              <a:rPr lang="tr-TR" sz="2200" dirty="0">
                <a:solidFill>
                  <a:srgbClr val="0000FF"/>
                </a:solidFill>
                <a:latin typeface="Consolas" panose="020B0609020204030204" pitchFamily="49" charset="0"/>
              </a:rPr>
              <a:t>FOR</a:t>
            </a:r>
            <a:r>
              <a:rPr lang="tr-TR" sz="2200" dirty="0">
                <a:solidFill>
                  <a:srgbClr val="000000"/>
                </a:solidFill>
                <a:latin typeface="Consolas" panose="020B0609020204030204" pitchFamily="49" charset="0"/>
              </a:rPr>
              <a:t> </a:t>
            </a:r>
            <a:r>
              <a:rPr lang="tr-TR" sz="2200" dirty="0">
                <a:solidFill>
                  <a:srgbClr val="0000FF"/>
                </a:solidFill>
                <a:latin typeface="Consolas" panose="020B0609020204030204" pitchFamily="49" charset="0"/>
              </a:rPr>
              <a:t>SELECT</a:t>
            </a:r>
            <a:endParaRPr lang="tr-TR" sz="2200" dirty="0">
              <a:solidFill>
                <a:srgbClr val="000000"/>
              </a:solidFill>
              <a:latin typeface="Consolas" panose="020B0609020204030204" pitchFamily="49" charset="0"/>
            </a:endParaRPr>
          </a:p>
          <a:p>
            <a:r>
              <a:rPr lang="tr-TR" sz="2200" dirty="0">
                <a:solidFill>
                  <a:srgbClr val="000000"/>
                </a:solidFill>
                <a:latin typeface="Consolas" panose="020B0609020204030204" pitchFamily="49" charset="0"/>
              </a:rPr>
              <a:t>id</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err="1">
                <a:solidFill>
                  <a:srgbClr val="000000"/>
                </a:solidFill>
                <a:latin typeface="Consolas" panose="020B0609020204030204" pitchFamily="49" charset="0"/>
              </a:rPr>
              <a:t>title</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err="1">
                <a:solidFill>
                  <a:srgbClr val="000000"/>
                </a:solidFill>
                <a:latin typeface="Consolas" panose="020B0609020204030204" pitchFamily="49" charset="0"/>
              </a:rPr>
              <a:t>yr</a:t>
            </a:r>
            <a:r>
              <a:rPr lang="tr-TR" sz="2200" dirty="0">
                <a:solidFill>
                  <a:srgbClr val="808080"/>
                </a:solidFill>
                <a:latin typeface="Consolas" panose="020B0609020204030204" pitchFamily="49" charset="0"/>
              </a:rPr>
              <a:t>,</a:t>
            </a:r>
            <a:endParaRPr lang="tr-TR" sz="2200" dirty="0">
              <a:solidFill>
                <a:srgbClr val="000000"/>
              </a:solidFill>
              <a:latin typeface="Consolas" panose="020B0609020204030204" pitchFamily="49" charset="0"/>
            </a:endParaRPr>
          </a:p>
          <a:p>
            <a:r>
              <a:rPr lang="tr-TR" sz="2200" dirty="0" err="1">
                <a:solidFill>
                  <a:srgbClr val="000000"/>
                </a:solidFill>
                <a:latin typeface="Consolas" panose="020B0609020204030204" pitchFamily="49" charset="0"/>
              </a:rPr>
              <a:t>score</a:t>
            </a:r>
            <a:endParaRPr lang="tr-TR" sz="2200" dirty="0">
              <a:solidFill>
                <a:srgbClr val="000000"/>
              </a:solidFill>
              <a:latin typeface="Consolas" panose="020B0609020204030204" pitchFamily="49" charset="0"/>
            </a:endParaRPr>
          </a:p>
          <a:p>
            <a:r>
              <a:rPr lang="tr-TR" sz="2200" dirty="0">
                <a:solidFill>
                  <a:srgbClr val="0000FF"/>
                </a:solidFill>
                <a:latin typeface="Consolas" panose="020B0609020204030204" pitchFamily="49" charset="0"/>
              </a:rPr>
              <a:t>FROM</a:t>
            </a:r>
            <a:r>
              <a:rPr lang="tr-TR" sz="2200" dirty="0">
                <a:solidFill>
                  <a:srgbClr val="000000"/>
                </a:solidFill>
                <a:latin typeface="Consolas" panose="020B0609020204030204" pitchFamily="49" charset="0"/>
              </a:rPr>
              <a:t> Movie</a:t>
            </a:r>
          </a:p>
          <a:p>
            <a:endParaRPr lang="tr-TR" sz="22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942315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78971" y="133401"/>
            <a:ext cx="11223173" cy="903514"/>
          </a:xfrm>
        </p:spPr>
        <p:txBody>
          <a:bodyPr>
            <a:normAutofit/>
          </a:bodyPr>
          <a:lstStyle/>
          <a:p>
            <a:r>
              <a:rPr lang="tr-TR" sz="4800" dirty="0">
                <a:latin typeface="Calibri "/>
                <a:cs typeface="Calibri Light" panose="020F0302020204030204" pitchFamily="34" charset="0"/>
              </a:rPr>
              <a:t>T-SQL CURSOR</a:t>
            </a:r>
            <a:endParaRPr lang="tr-TR" sz="4800" cap="none" dirty="0">
              <a:latin typeface="Calibri "/>
              <a:cs typeface="Calibri Light" panose="020F0302020204030204" pitchFamily="34" charset="0"/>
            </a:endParaRPr>
          </a:p>
        </p:txBody>
      </p:sp>
      <p:sp>
        <p:nvSpPr>
          <p:cNvPr id="3" name="İçerik Yer Tutucusu 2"/>
          <p:cNvSpPr>
            <a:spLocks noGrp="1"/>
          </p:cNvSpPr>
          <p:nvPr>
            <p:ph idx="1"/>
          </p:nvPr>
        </p:nvSpPr>
        <p:spPr>
          <a:xfrm>
            <a:off x="182880" y="1336221"/>
            <a:ext cx="11853949" cy="5061858"/>
          </a:xfrm>
        </p:spPr>
        <p:txBody>
          <a:bodyPr>
            <a:normAutofit/>
          </a:bodyPr>
          <a:lstStyle/>
          <a:p>
            <a:pPr marL="0" indent="0" algn="just">
              <a:buNone/>
            </a:pPr>
            <a:endParaRPr lang="tr-TR" sz="2400" dirty="0">
              <a:solidFill>
                <a:srgbClr val="000000"/>
              </a:solidFill>
              <a:latin typeface="CenturyGothic"/>
            </a:endParaRPr>
          </a:p>
          <a:p>
            <a:pPr marL="0" indent="0" algn="just">
              <a:buNone/>
            </a:pPr>
            <a:endParaRPr lang="tr-TR" sz="2400" dirty="0">
              <a:solidFill>
                <a:srgbClr val="000000"/>
              </a:solidFill>
              <a:latin typeface="CenturyGothic"/>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
        <p:nvSpPr>
          <p:cNvPr id="6" name="Metin kutusu 5">
            <a:extLst>
              <a:ext uri="{FF2B5EF4-FFF2-40B4-BE49-F238E27FC236}">
                <a16:creationId xmlns:a16="http://schemas.microsoft.com/office/drawing/2014/main" id="{4606790F-E4C9-5FBC-592B-C93C94B91724}"/>
              </a:ext>
            </a:extLst>
          </p:cNvPr>
          <p:cNvSpPr txBox="1"/>
          <p:nvPr/>
        </p:nvSpPr>
        <p:spPr>
          <a:xfrm>
            <a:off x="450943" y="676979"/>
            <a:ext cx="11223173" cy="6555641"/>
          </a:xfrm>
          <a:prstGeom prst="rect">
            <a:avLst/>
          </a:prstGeom>
          <a:noFill/>
        </p:spPr>
        <p:txBody>
          <a:bodyPr wrap="square" numCol="1">
            <a:spAutoFit/>
          </a:bodyPr>
          <a:lstStyle/>
          <a:p>
            <a:r>
              <a:rPr lang="tr-TR" sz="2000" dirty="0">
                <a:solidFill>
                  <a:srgbClr val="008000"/>
                </a:solidFill>
                <a:latin typeface="Consolas" panose="020B0609020204030204" pitchFamily="49" charset="0"/>
              </a:rPr>
              <a:t>--</a:t>
            </a:r>
            <a:r>
              <a:rPr lang="tr-TR" sz="2000" dirty="0" err="1">
                <a:solidFill>
                  <a:srgbClr val="008000"/>
                </a:solidFill>
                <a:latin typeface="Consolas" panose="020B0609020204030204" pitchFamily="49" charset="0"/>
              </a:rPr>
              <a:t>cursor</a:t>
            </a:r>
            <a:r>
              <a:rPr lang="tr-TR" sz="2000" dirty="0">
                <a:solidFill>
                  <a:srgbClr val="008000"/>
                </a:solidFill>
                <a:latin typeface="Consolas" panose="020B0609020204030204" pitchFamily="49" charset="0"/>
              </a:rPr>
              <a:t> aç</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OPEN</a:t>
            </a:r>
            <a:r>
              <a:rPr lang="tr-TR" sz="2000" dirty="0">
                <a:solidFill>
                  <a:srgbClr val="000000"/>
                </a:solidFill>
                <a:latin typeface="Consolas" panose="020B0609020204030204" pitchFamily="49" charset="0"/>
              </a:rPr>
              <a:t> </a:t>
            </a:r>
            <a:r>
              <a:rPr lang="tr-TR" sz="2000" dirty="0" err="1">
                <a:solidFill>
                  <a:srgbClr val="000000"/>
                </a:solidFill>
                <a:latin typeface="Consolas" panose="020B0609020204030204" pitchFamily="49" charset="0"/>
              </a:rPr>
              <a:t>cursor_movie</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8000"/>
                </a:solidFill>
                <a:latin typeface="Consolas" panose="020B0609020204030204" pitchFamily="49" charset="0"/>
              </a:rPr>
              <a:t>--değişkenlere sütunları atayalım</a:t>
            </a:r>
            <a:endParaRPr lang="tr-TR"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FETCH</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cursor_movie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INTO</a:t>
            </a:r>
            <a:endParaRPr lang="en-US"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@id_</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@adi</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@yil</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@puan</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WHILE</a:t>
            </a:r>
            <a:r>
              <a:rPr lang="tr-TR" sz="2000" dirty="0">
                <a:solidFill>
                  <a:srgbClr val="000000"/>
                </a:solidFill>
                <a:latin typeface="Consolas" panose="020B0609020204030204" pitchFamily="49" charset="0"/>
              </a:rPr>
              <a:t> </a:t>
            </a:r>
            <a:r>
              <a:rPr lang="tr-TR" sz="2000" dirty="0">
                <a:solidFill>
                  <a:srgbClr val="FF00FF"/>
                </a:solidFill>
                <a:latin typeface="Consolas" panose="020B0609020204030204" pitchFamily="49" charset="0"/>
              </a:rPr>
              <a:t>@@FETCH_STATUS</a:t>
            </a:r>
            <a:r>
              <a:rPr lang="tr-TR" sz="2000" dirty="0">
                <a:solidFill>
                  <a:srgbClr val="808080"/>
                </a:solidFill>
                <a:latin typeface="Consolas" panose="020B0609020204030204" pitchFamily="49" charset="0"/>
              </a:rPr>
              <a:t>=</a:t>
            </a:r>
            <a:r>
              <a:rPr lang="tr-TR" sz="2000" dirty="0">
                <a:solidFill>
                  <a:srgbClr val="000000"/>
                </a:solidFill>
                <a:latin typeface="Consolas" panose="020B0609020204030204" pitchFamily="49" charset="0"/>
              </a:rPr>
              <a:t>0</a:t>
            </a:r>
          </a:p>
          <a:p>
            <a:r>
              <a:rPr lang="tr-TR" sz="2000" dirty="0">
                <a:solidFill>
                  <a:srgbClr val="0000FF"/>
                </a:solidFill>
                <a:latin typeface="Consolas" panose="020B0609020204030204" pitchFamily="49" charset="0"/>
              </a:rPr>
              <a:t>BEGIN</a:t>
            </a:r>
            <a:endParaRPr lang="tr-TR" sz="2000" dirty="0">
              <a:solidFill>
                <a:srgbClr val="000000"/>
              </a:solidFill>
              <a:latin typeface="Consolas" panose="020B0609020204030204" pitchFamily="49" charset="0"/>
            </a:endParaRPr>
          </a:p>
          <a:p>
            <a:r>
              <a:rPr lang="pt-BR" sz="2000" dirty="0">
                <a:solidFill>
                  <a:srgbClr val="0000FF"/>
                </a:solidFill>
                <a:latin typeface="Consolas" panose="020B0609020204030204" pitchFamily="49" charset="0"/>
              </a:rPr>
              <a:t>PRINT</a:t>
            </a:r>
            <a:r>
              <a:rPr lang="pt-BR" sz="2000" dirty="0">
                <a:solidFill>
                  <a:srgbClr val="000000"/>
                </a:solidFill>
                <a:latin typeface="Consolas" panose="020B0609020204030204" pitchFamily="49" charset="0"/>
              </a:rPr>
              <a:t> </a:t>
            </a:r>
            <a:r>
              <a:rPr lang="pt-BR" sz="2000" dirty="0">
                <a:solidFill>
                  <a:srgbClr val="FF0000"/>
                </a:solidFill>
                <a:latin typeface="Consolas" panose="020B0609020204030204" pitchFamily="49" charset="0"/>
              </a:rPr>
              <a:t>'Id:'</a:t>
            </a:r>
            <a:r>
              <a:rPr lang="pt-BR" sz="2000" dirty="0">
                <a:solidFill>
                  <a:srgbClr val="808080"/>
                </a:solidFill>
                <a:latin typeface="Consolas" panose="020B0609020204030204" pitchFamily="49" charset="0"/>
              </a:rPr>
              <a:t>+</a:t>
            </a:r>
            <a:r>
              <a:rPr lang="pt-BR" sz="2000" dirty="0">
                <a:solidFill>
                  <a:srgbClr val="FF00FF"/>
                </a:solidFill>
                <a:latin typeface="Consolas" panose="020B0609020204030204" pitchFamily="49" charset="0"/>
              </a:rPr>
              <a:t>CAST</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@id_ </a:t>
            </a:r>
            <a:r>
              <a:rPr lang="pt-BR" sz="2000" dirty="0">
                <a:solidFill>
                  <a:srgbClr val="0000FF"/>
                </a:solidFill>
                <a:latin typeface="Consolas" panose="020B0609020204030204" pitchFamily="49" charset="0"/>
              </a:rPr>
              <a:t>AS</a:t>
            </a:r>
            <a:r>
              <a:rPr lang="pt-BR" sz="2000" dirty="0">
                <a:solidFill>
                  <a:srgbClr val="000000"/>
                </a:solidFill>
                <a:latin typeface="Consolas" panose="020B0609020204030204" pitchFamily="49" charset="0"/>
              </a:rPr>
              <a:t> </a:t>
            </a:r>
            <a:r>
              <a:rPr lang="pt-BR" sz="2000" dirty="0">
                <a:solidFill>
                  <a:srgbClr val="0000FF"/>
                </a:solidFill>
                <a:latin typeface="Consolas" panose="020B0609020204030204" pitchFamily="49" charset="0"/>
              </a:rPr>
              <a:t>nchar</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5</a:t>
            </a:r>
            <a:r>
              <a:rPr lang="pt-BR" sz="2000" dirty="0">
                <a:solidFill>
                  <a:srgbClr val="808080"/>
                </a:solidFill>
                <a:latin typeface="Consolas" panose="020B0609020204030204" pitchFamily="49" charset="0"/>
              </a:rPr>
              <a:t>))+</a:t>
            </a:r>
            <a:r>
              <a:rPr lang="pt-BR" sz="2000" dirty="0">
                <a:solidFill>
                  <a:srgbClr val="FF0000"/>
                </a:solidFill>
                <a:latin typeface="Consolas" panose="020B0609020204030204" pitchFamily="49" charset="0"/>
              </a:rPr>
              <a:t>' Adı:'</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@adi</a:t>
            </a:r>
            <a:r>
              <a:rPr lang="pt-BR" sz="2000" dirty="0">
                <a:solidFill>
                  <a:srgbClr val="808080"/>
                </a:solidFill>
                <a:latin typeface="Consolas" panose="020B0609020204030204" pitchFamily="49" charset="0"/>
              </a:rPr>
              <a:t>+</a:t>
            </a:r>
            <a:r>
              <a:rPr lang="pt-BR" sz="2000" dirty="0">
                <a:solidFill>
                  <a:srgbClr val="FF0000"/>
                </a:solidFill>
                <a:latin typeface="Consolas" panose="020B0609020204030204" pitchFamily="49" charset="0"/>
              </a:rPr>
              <a:t>' Yıl:'</a:t>
            </a:r>
            <a:r>
              <a:rPr lang="pt-BR" sz="2000" dirty="0">
                <a:solidFill>
                  <a:srgbClr val="808080"/>
                </a:solidFill>
                <a:latin typeface="Consolas" panose="020B0609020204030204" pitchFamily="49" charset="0"/>
              </a:rPr>
              <a:t>+</a:t>
            </a:r>
            <a:r>
              <a:rPr lang="pt-BR" sz="2000" dirty="0">
                <a:solidFill>
                  <a:srgbClr val="FF00FF"/>
                </a:solidFill>
                <a:latin typeface="Consolas" panose="020B0609020204030204" pitchFamily="49" charset="0"/>
              </a:rPr>
              <a:t>CAST</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@yil </a:t>
            </a:r>
            <a:r>
              <a:rPr lang="pt-BR" sz="2000" dirty="0">
                <a:solidFill>
                  <a:srgbClr val="0000FF"/>
                </a:solidFill>
                <a:latin typeface="Consolas" panose="020B0609020204030204" pitchFamily="49" charset="0"/>
              </a:rPr>
              <a:t>AS</a:t>
            </a:r>
            <a:r>
              <a:rPr lang="pt-BR" sz="2000" dirty="0">
                <a:solidFill>
                  <a:srgbClr val="000000"/>
                </a:solidFill>
                <a:latin typeface="Consolas" panose="020B0609020204030204" pitchFamily="49" charset="0"/>
              </a:rPr>
              <a:t> </a:t>
            </a:r>
            <a:r>
              <a:rPr lang="pt-BR" sz="2000" dirty="0">
                <a:solidFill>
                  <a:srgbClr val="0000FF"/>
                </a:solidFill>
                <a:latin typeface="Consolas" panose="020B0609020204030204" pitchFamily="49" charset="0"/>
              </a:rPr>
              <a:t>nchar</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4</a:t>
            </a:r>
            <a:r>
              <a:rPr lang="pt-BR" sz="2000" dirty="0">
                <a:solidFill>
                  <a:srgbClr val="808080"/>
                </a:solidFill>
                <a:latin typeface="Consolas" panose="020B0609020204030204" pitchFamily="49" charset="0"/>
              </a:rPr>
              <a:t>))+</a:t>
            </a:r>
            <a:r>
              <a:rPr lang="pt-BR" sz="2000" dirty="0">
                <a:solidFill>
                  <a:srgbClr val="FF0000"/>
                </a:solidFill>
                <a:latin typeface="Consolas" panose="020B0609020204030204" pitchFamily="49" charset="0"/>
              </a:rPr>
              <a:t>' Puan:'</a:t>
            </a:r>
            <a:r>
              <a:rPr lang="pt-BR" sz="2000" dirty="0">
                <a:solidFill>
                  <a:srgbClr val="808080"/>
                </a:solidFill>
                <a:latin typeface="Consolas" panose="020B0609020204030204" pitchFamily="49" charset="0"/>
              </a:rPr>
              <a:t>+</a:t>
            </a:r>
            <a:r>
              <a:rPr lang="pt-BR" sz="2000" dirty="0">
                <a:solidFill>
                  <a:srgbClr val="FF00FF"/>
                </a:solidFill>
                <a:latin typeface="Consolas" panose="020B0609020204030204" pitchFamily="49" charset="0"/>
              </a:rPr>
              <a:t>CAST</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@puan </a:t>
            </a:r>
            <a:r>
              <a:rPr lang="pt-BR" sz="2000" dirty="0">
                <a:solidFill>
                  <a:srgbClr val="0000FF"/>
                </a:solidFill>
                <a:latin typeface="Consolas" panose="020B0609020204030204" pitchFamily="49" charset="0"/>
              </a:rPr>
              <a:t>AS</a:t>
            </a:r>
            <a:r>
              <a:rPr lang="pt-BR" sz="2000" dirty="0">
                <a:solidFill>
                  <a:srgbClr val="000000"/>
                </a:solidFill>
                <a:latin typeface="Consolas" panose="020B0609020204030204" pitchFamily="49" charset="0"/>
              </a:rPr>
              <a:t> </a:t>
            </a:r>
            <a:r>
              <a:rPr lang="pt-BR" sz="2000" dirty="0">
                <a:solidFill>
                  <a:srgbClr val="0000FF"/>
                </a:solidFill>
                <a:latin typeface="Consolas" panose="020B0609020204030204" pitchFamily="49" charset="0"/>
              </a:rPr>
              <a:t>nchar</a:t>
            </a:r>
            <a:r>
              <a:rPr lang="pt-BR" sz="2000" dirty="0">
                <a:solidFill>
                  <a:srgbClr val="808080"/>
                </a:solidFill>
                <a:latin typeface="Consolas" panose="020B0609020204030204" pitchFamily="49" charset="0"/>
              </a:rPr>
              <a:t>(</a:t>
            </a:r>
            <a:r>
              <a:rPr lang="pt-BR" sz="2000" dirty="0">
                <a:solidFill>
                  <a:srgbClr val="000000"/>
                </a:solidFill>
                <a:latin typeface="Consolas" panose="020B0609020204030204" pitchFamily="49" charset="0"/>
              </a:rPr>
              <a:t>4</a:t>
            </a:r>
            <a:r>
              <a:rPr lang="pt-BR" sz="2000" dirty="0">
                <a:solidFill>
                  <a:srgbClr val="808080"/>
                </a:solidFill>
                <a:latin typeface="Consolas" panose="020B0609020204030204" pitchFamily="49" charset="0"/>
              </a:rPr>
              <a:t>))</a:t>
            </a:r>
            <a:endParaRPr lang="pt-BR" sz="2000" dirty="0">
              <a:solidFill>
                <a:srgbClr val="000000"/>
              </a:solidFill>
              <a:latin typeface="Consolas" panose="020B0609020204030204" pitchFamily="49" charset="0"/>
            </a:endParaRPr>
          </a:p>
          <a:p>
            <a:r>
              <a:rPr lang="en-US" sz="2000" dirty="0">
                <a:solidFill>
                  <a:srgbClr val="0000FF"/>
                </a:solidFill>
                <a:latin typeface="Consolas" panose="020B0609020204030204" pitchFamily="49" charset="0"/>
              </a:rPr>
              <a:t>FETCH</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NEXT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FROM</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cursor_movie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INTO</a:t>
            </a:r>
            <a:endParaRPr lang="en-US"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@id_</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@adi</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@yil</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00"/>
                </a:solidFill>
                <a:latin typeface="Consolas" panose="020B0609020204030204" pitchFamily="49" charset="0"/>
              </a:rPr>
              <a:t>@puan</a:t>
            </a:r>
            <a:r>
              <a:rPr lang="tr-TR" sz="2000" dirty="0">
                <a:solidFill>
                  <a:srgbClr val="808080"/>
                </a:solidFill>
                <a:latin typeface="Consolas" panose="020B0609020204030204" pitchFamily="49" charset="0"/>
              </a:rPr>
              <a:t>;</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END</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CLOSE</a:t>
            </a:r>
            <a:r>
              <a:rPr lang="tr-TR" sz="2000" dirty="0">
                <a:solidFill>
                  <a:srgbClr val="000000"/>
                </a:solidFill>
                <a:latin typeface="Consolas" panose="020B0609020204030204" pitchFamily="49" charset="0"/>
              </a:rPr>
              <a:t> </a:t>
            </a:r>
            <a:r>
              <a:rPr lang="tr-TR" sz="2000" dirty="0" err="1">
                <a:solidFill>
                  <a:srgbClr val="000000"/>
                </a:solidFill>
                <a:latin typeface="Consolas" panose="020B0609020204030204" pitchFamily="49" charset="0"/>
              </a:rPr>
              <a:t>cursor_movie</a:t>
            </a:r>
            <a:endParaRPr lang="tr-TR" sz="2000" dirty="0">
              <a:solidFill>
                <a:srgbClr val="000000"/>
              </a:solidFill>
              <a:latin typeface="Consolas" panose="020B0609020204030204" pitchFamily="49" charset="0"/>
            </a:endParaRPr>
          </a:p>
          <a:p>
            <a:r>
              <a:rPr lang="tr-TR" sz="2000" dirty="0">
                <a:solidFill>
                  <a:srgbClr val="0000FF"/>
                </a:solidFill>
                <a:latin typeface="Consolas" panose="020B0609020204030204" pitchFamily="49" charset="0"/>
              </a:rPr>
              <a:t>DEALLOCATE</a:t>
            </a:r>
            <a:r>
              <a:rPr lang="tr-TR" sz="2000" dirty="0">
                <a:solidFill>
                  <a:srgbClr val="000000"/>
                </a:solidFill>
                <a:latin typeface="Consolas" panose="020B0609020204030204" pitchFamily="49" charset="0"/>
              </a:rPr>
              <a:t> </a:t>
            </a:r>
            <a:r>
              <a:rPr lang="tr-TR" sz="2000" dirty="0" err="1">
                <a:solidFill>
                  <a:srgbClr val="000000"/>
                </a:solidFill>
                <a:latin typeface="Consolas" panose="020B0609020204030204" pitchFamily="49" charset="0"/>
              </a:rPr>
              <a:t>cursor_movie</a:t>
            </a:r>
            <a:endParaRPr lang="tr-TR" sz="2000" dirty="0">
              <a:solidFill>
                <a:srgbClr val="000000"/>
              </a:solidFill>
              <a:latin typeface="Consolas" panose="020B0609020204030204" pitchFamily="49" charset="0"/>
            </a:endParaRPr>
          </a:p>
          <a:p>
            <a:endParaRPr lang="tr-TR" sz="20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248962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653142" y="1317171"/>
            <a:ext cx="11049001" cy="5061858"/>
          </a:xfrm>
        </p:spPr>
        <p:txBody>
          <a:bodyPr>
            <a:normAutofit/>
          </a:bodyPr>
          <a:lstStyle/>
          <a:p>
            <a:pPr algn="just">
              <a:lnSpc>
                <a:spcPct val="120000"/>
              </a:lnSpc>
            </a:pPr>
            <a:r>
              <a:rPr lang="tr-TR" sz="2400" dirty="0">
                <a:solidFill>
                  <a:srgbClr val="00B0F0"/>
                </a:solidFill>
                <a:latin typeface="Calibri "/>
              </a:rPr>
              <a:t>Veri Tanımlama Dili (DDL): </a:t>
            </a:r>
            <a:r>
              <a:rPr lang="tr-TR" sz="2400" dirty="0">
                <a:latin typeface="Calibri "/>
              </a:rPr>
              <a:t>SQL Server içinde veri tabanı, tablo ve kullanıcı tanımlı veri tipleri gibi nesneler oluşturmak ve bunları yapılandırmak için kullanılır. Temel komutları aşağıdaki şekildedir:</a:t>
            </a:r>
          </a:p>
          <a:p>
            <a:pPr algn="just">
              <a:lnSpc>
                <a:spcPct val="120000"/>
              </a:lnSpc>
            </a:pPr>
            <a:r>
              <a:rPr lang="tr-TR" sz="2400" dirty="0">
                <a:latin typeface="Calibri "/>
              </a:rPr>
              <a:t>Temel Komutlar;</a:t>
            </a:r>
          </a:p>
          <a:p>
            <a:pPr lvl="1" algn="just">
              <a:lnSpc>
                <a:spcPct val="120000"/>
              </a:lnSpc>
              <a:buFont typeface="Wingdings" panose="05000000000000000000" pitchFamily="2" charset="2"/>
              <a:buChar char="Ø"/>
            </a:pPr>
            <a:r>
              <a:rPr lang="tr-TR" sz="2400" dirty="0">
                <a:solidFill>
                  <a:srgbClr val="0070C0"/>
                </a:solidFill>
                <a:latin typeface="Calibri "/>
              </a:rPr>
              <a:t>CREATE</a:t>
            </a:r>
            <a:r>
              <a:rPr lang="tr-TR" sz="2400" dirty="0">
                <a:latin typeface="Calibri "/>
              </a:rPr>
              <a:t> Nesne oluşturmak için kullanılır.</a:t>
            </a:r>
          </a:p>
          <a:p>
            <a:pPr lvl="1" algn="just">
              <a:lnSpc>
                <a:spcPct val="120000"/>
              </a:lnSpc>
              <a:buFont typeface="Wingdings" panose="05000000000000000000" pitchFamily="2" charset="2"/>
              <a:buChar char="Ø"/>
            </a:pPr>
            <a:r>
              <a:rPr lang="tr-TR" sz="2400" dirty="0">
                <a:solidFill>
                  <a:srgbClr val="0070C0"/>
                </a:solidFill>
                <a:latin typeface="Calibri "/>
              </a:rPr>
              <a:t>ALTER</a:t>
            </a:r>
            <a:r>
              <a:rPr lang="tr-TR" sz="2400" dirty="0">
                <a:latin typeface="Calibri "/>
              </a:rPr>
              <a:t> Nesneler üzerinde değişiklik yapmak için kullanılır.</a:t>
            </a:r>
          </a:p>
          <a:p>
            <a:pPr lvl="1" algn="just">
              <a:lnSpc>
                <a:spcPct val="120000"/>
              </a:lnSpc>
              <a:buFont typeface="Wingdings" panose="05000000000000000000" pitchFamily="2" charset="2"/>
              <a:buChar char="Ø"/>
            </a:pPr>
            <a:r>
              <a:rPr lang="tr-TR" sz="2400" dirty="0">
                <a:solidFill>
                  <a:srgbClr val="0070C0"/>
                </a:solidFill>
                <a:latin typeface="Calibri "/>
              </a:rPr>
              <a:t>DROP</a:t>
            </a:r>
            <a:r>
              <a:rPr lang="tr-TR" sz="2400" dirty="0">
                <a:latin typeface="Calibri "/>
              </a:rPr>
              <a:t> Nesneleri silmek için kullanılır.</a:t>
            </a:r>
            <a:endParaRPr lang="tr-TR" sz="28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393102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653142" y="1317171"/>
            <a:ext cx="11049001" cy="5061858"/>
          </a:xfrm>
        </p:spPr>
        <p:txBody>
          <a:bodyPr>
            <a:normAutofit/>
          </a:bodyPr>
          <a:lstStyle/>
          <a:p>
            <a:pPr algn="just">
              <a:lnSpc>
                <a:spcPct val="120000"/>
              </a:lnSpc>
            </a:pPr>
            <a:r>
              <a:rPr lang="tr-TR" sz="2400" dirty="0">
                <a:solidFill>
                  <a:schemeClr val="accent1">
                    <a:lumMod val="75000"/>
                  </a:schemeClr>
                </a:solidFill>
                <a:latin typeface="Calibri "/>
              </a:rPr>
              <a:t>Veri İşleme Dili (DML) </a:t>
            </a:r>
            <a:r>
              <a:rPr lang="tr-TR" sz="2400" dirty="0">
                <a:latin typeface="Calibri "/>
              </a:rPr>
              <a:t>:Veri tabanı içindeki veriler ile ilgili işlemler yapılmasını sağlar. Temel komutları aşağıdaki şekildedir.</a:t>
            </a:r>
          </a:p>
          <a:p>
            <a:pPr algn="just">
              <a:lnSpc>
                <a:spcPct val="120000"/>
              </a:lnSpc>
            </a:pPr>
            <a:r>
              <a:rPr lang="tr-TR" sz="2400" dirty="0">
                <a:latin typeface="Calibri "/>
              </a:rPr>
              <a:t>Temel Komutlar ;</a:t>
            </a:r>
          </a:p>
          <a:p>
            <a:pPr lvl="1" algn="just">
              <a:lnSpc>
                <a:spcPct val="120000"/>
              </a:lnSpc>
              <a:buFont typeface="Wingdings" panose="05000000000000000000" pitchFamily="2" charset="2"/>
              <a:buChar char="q"/>
            </a:pPr>
            <a:r>
              <a:rPr lang="tr-TR" sz="2400" dirty="0">
                <a:solidFill>
                  <a:schemeClr val="accent1">
                    <a:lumMod val="75000"/>
                  </a:schemeClr>
                </a:solidFill>
                <a:latin typeface="Calibri "/>
              </a:rPr>
              <a:t>SELECT</a:t>
            </a:r>
            <a:r>
              <a:rPr lang="tr-TR" sz="2400" dirty="0">
                <a:latin typeface="Calibri "/>
              </a:rPr>
              <a:t> Veri tabanındaki verileri seçmeyi sağlar.</a:t>
            </a:r>
          </a:p>
          <a:p>
            <a:pPr lvl="1" algn="just">
              <a:lnSpc>
                <a:spcPct val="120000"/>
              </a:lnSpc>
              <a:buFont typeface="Wingdings" panose="05000000000000000000" pitchFamily="2" charset="2"/>
              <a:buChar char="q"/>
            </a:pPr>
            <a:r>
              <a:rPr lang="tr-TR" sz="2400" dirty="0">
                <a:solidFill>
                  <a:schemeClr val="accent1">
                    <a:lumMod val="75000"/>
                  </a:schemeClr>
                </a:solidFill>
                <a:latin typeface="Calibri "/>
              </a:rPr>
              <a:t>INSERT</a:t>
            </a:r>
            <a:r>
              <a:rPr lang="tr-TR" sz="2400" dirty="0">
                <a:latin typeface="Calibri "/>
              </a:rPr>
              <a:t> Veri tabanına yeni veriler eklemek için kullanılır.</a:t>
            </a:r>
          </a:p>
          <a:p>
            <a:pPr lvl="1" algn="just">
              <a:lnSpc>
                <a:spcPct val="120000"/>
              </a:lnSpc>
              <a:buFont typeface="Wingdings" panose="05000000000000000000" pitchFamily="2" charset="2"/>
              <a:buChar char="q"/>
            </a:pPr>
            <a:r>
              <a:rPr lang="tr-TR" sz="2400" dirty="0">
                <a:solidFill>
                  <a:schemeClr val="accent1">
                    <a:lumMod val="75000"/>
                  </a:schemeClr>
                </a:solidFill>
                <a:latin typeface="Calibri "/>
              </a:rPr>
              <a:t>UPDATE</a:t>
            </a:r>
            <a:r>
              <a:rPr lang="tr-TR" sz="2400" dirty="0">
                <a:latin typeface="Calibri "/>
              </a:rPr>
              <a:t> Veriler üzerinde değişiklik (güncelleme) yapmak için kullanılır.</a:t>
            </a:r>
          </a:p>
          <a:p>
            <a:pPr lvl="1" algn="just">
              <a:lnSpc>
                <a:spcPct val="120000"/>
              </a:lnSpc>
              <a:buFont typeface="Wingdings" panose="05000000000000000000" pitchFamily="2" charset="2"/>
              <a:buChar char="q"/>
            </a:pPr>
            <a:r>
              <a:rPr lang="tr-TR" sz="2400" dirty="0">
                <a:solidFill>
                  <a:schemeClr val="accent1">
                    <a:lumMod val="75000"/>
                  </a:schemeClr>
                </a:solidFill>
                <a:latin typeface="Calibri "/>
              </a:rPr>
              <a:t>DELETE</a:t>
            </a:r>
            <a:r>
              <a:rPr lang="tr-TR" sz="2400" dirty="0">
                <a:latin typeface="Calibri "/>
              </a:rPr>
              <a:t> Veri tabanından veri silmek için kullanılır.</a:t>
            </a:r>
            <a:endParaRPr lang="tr-TR" sz="28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257280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478971" y="1317171"/>
            <a:ext cx="11223173" cy="5061858"/>
          </a:xfrm>
        </p:spPr>
        <p:txBody>
          <a:bodyPr>
            <a:normAutofit fontScale="92500"/>
          </a:bodyPr>
          <a:lstStyle/>
          <a:p>
            <a:pPr algn="just">
              <a:lnSpc>
                <a:spcPct val="120000"/>
              </a:lnSpc>
            </a:pPr>
            <a:r>
              <a:rPr lang="tr-TR" sz="2400" dirty="0">
                <a:solidFill>
                  <a:srgbClr val="00B050"/>
                </a:solidFill>
                <a:latin typeface="Calibri "/>
              </a:rPr>
              <a:t>Veri Kontrol Dili (DCL) </a:t>
            </a:r>
            <a:r>
              <a:rPr lang="tr-TR" sz="2400" dirty="0">
                <a:latin typeface="Calibri "/>
              </a:rPr>
              <a:t>:DCL, bir veri tabanı ile ilişkili kullanıcıları ve rollerin izinlerini değiştirmek için kullanılır. Diğer bir deyişle verilere erişim yetkilerini düzenlemede kullanılır. Temel komutları aşağıdaki şekildedir.</a:t>
            </a:r>
          </a:p>
          <a:p>
            <a:pPr algn="just">
              <a:lnSpc>
                <a:spcPct val="120000"/>
              </a:lnSpc>
            </a:pPr>
            <a:r>
              <a:rPr lang="tr-TR" sz="2400" dirty="0">
                <a:latin typeface="Calibri "/>
              </a:rPr>
              <a:t>Temel Komutlar Açıklama</a:t>
            </a:r>
          </a:p>
          <a:p>
            <a:pPr algn="just">
              <a:lnSpc>
                <a:spcPct val="120000"/>
              </a:lnSpc>
            </a:pPr>
            <a:r>
              <a:rPr lang="tr-TR" sz="2400" dirty="0">
                <a:solidFill>
                  <a:srgbClr val="00B050"/>
                </a:solidFill>
                <a:latin typeface="Calibri "/>
              </a:rPr>
              <a:t>GRANT</a:t>
            </a:r>
            <a:r>
              <a:rPr lang="tr-TR" sz="2400" dirty="0">
                <a:latin typeface="Calibri "/>
              </a:rPr>
              <a:t> Bir kullanıcının verileri kullanmasına ve T-SQL komutlarını çalıştırmasına izin verir.</a:t>
            </a:r>
          </a:p>
          <a:p>
            <a:pPr algn="just">
              <a:lnSpc>
                <a:spcPct val="120000"/>
              </a:lnSpc>
            </a:pPr>
            <a:r>
              <a:rPr lang="tr-TR" sz="2400" dirty="0">
                <a:solidFill>
                  <a:srgbClr val="00B050"/>
                </a:solidFill>
                <a:latin typeface="Calibri "/>
              </a:rPr>
              <a:t>DENY</a:t>
            </a:r>
            <a:r>
              <a:rPr lang="tr-TR" sz="2400" dirty="0">
                <a:latin typeface="Calibri "/>
              </a:rPr>
              <a:t> Bir kullanıcının verileri kullanmasını kısıtlar.</a:t>
            </a:r>
          </a:p>
          <a:p>
            <a:pPr algn="just">
              <a:lnSpc>
                <a:spcPct val="120000"/>
              </a:lnSpc>
            </a:pPr>
            <a:r>
              <a:rPr lang="tr-TR" sz="2400" dirty="0">
                <a:solidFill>
                  <a:srgbClr val="00B050"/>
                </a:solidFill>
                <a:latin typeface="Calibri "/>
              </a:rPr>
              <a:t>REVOKE</a:t>
            </a:r>
            <a:r>
              <a:rPr lang="tr-TR" sz="2400" dirty="0">
                <a:latin typeface="Calibri "/>
              </a:rPr>
              <a:t> Daha önce yapılan tüm kısıtlama ve izinleri iptal eder.</a:t>
            </a:r>
          </a:p>
          <a:p>
            <a:pPr algn="just">
              <a:lnSpc>
                <a:spcPct val="120000"/>
              </a:lnSpc>
            </a:pPr>
            <a:r>
              <a:rPr lang="tr-TR" sz="2400" dirty="0">
                <a:latin typeface="Calibri "/>
              </a:rPr>
              <a:t>DCL komutlarını kullanabilmek için SQL Server'da varsayılan değer (</a:t>
            </a:r>
            <a:r>
              <a:rPr lang="tr-TR" sz="2400" dirty="0" err="1">
                <a:latin typeface="Calibri "/>
              </a:rPr>
              <a:t>default</a:t>
            </a:r>
            <a:r>
              <a:rPr lang="tr-TR" sz="2400" dirty="0">
                <a:latin typeface="Calibri "/>
              </a:rPr>
              <a:t>) olarak yetki sahibi olan gruplar: </a:t>
            </a:r>
            <a:r>
              <a:rPr lang="tr-TR" sz="2400" dirty="0" err="1">
                <a:solidFill>
                  <a:srgbClr val="00B050"/>
                </a:solidFill>
                <a:latin typeface="Calibri "/>
              </a:rPr>
              <a:t>sysadmin</a:t>
            </a:r>
            <a:r>
              <a:rPr lang="tr-TR" sz="2400" dirty="0">
                <a:latin typeface="Calibri "/>
              </a:rPr>
              <a:t> , </a:t>
            </a:r>
            <a:r>
              <a:rPr lang="tr-TR" sz="2400" dirty="0" err="1">
                <a:solidFill>
                  <a:srgbClr val="00B050"/>
                </a:solidFill>
                <a:latin typeface="Calibri "/>
              </a:rPr>
              <a:t>dbcreator</a:t>
            </a:r>
            <a:r>
              <a:rPr lang="tr-TR" sz="2400" dirty="0">
                <a:latin typeface="Calibri "/>
              </a:rPr>
              <a:t> , </a:t>
            </a:r>
            <a:r>
              <a:rPr lang="tr-TR" sz="2400" dirty="0" err="1">
                <a:solidFill>
                  <a:srgbClr val="00B050"/>
                </a:solidFill>
                <a:latin typeface="Calibri "/>
              </a:rPr>
              <a:t>db_owner</a:t>
            </a:r>
            <a:r>
              <a:rPr lang="tr-TR" sz="2400" dirty="0">
                <a:latin typeface="Calibri "/>
              </a:rPr>
              <a:t> </a:t>
            </a:r>
            <a:r>
              <a:rPr lang="tr-TR" sz="2400" dirty="0">
                <a:solidFill>
                  <a:srgbClr val="00B050"/>
                </a:solidFill>
                <a:latin typeface="Calibri "/>
              </a:rPr>
              <a:t>, </a:t>
            </a:r>
            <a:r>
              <a:rPr lang="tr-TR" sz="2400" dirty="0" err="1">
                <a:solidFill>
                  <a:srgbClr val="00B050"/>
                </a:solidFill>
                <a:latin typeface="Calibri "/>
              </a:rPr>
              <a:t>db_securityadmin</a:t>
            </a:r>
            <a:r>
              <a:rPr lang="tr-TR" sz="2400" dirty="0">
                <a:latin typeface="Calibri "/>
              </a:rPr>
              <a:t> '</a:t>
            </a:r>
            <a:r>
              <a:rPr lang="tr-TR" sz="2400" dirty="0" err="1">
                <a:latin typeface="Calibri "/>
              </a:rPr>
              <a:t>dir</a:t>
            </a:r>
            <a:r>
              <a:rPr lang="tr-TR" sz="2400" dirty="0">
                <a:latin typeface="Calibri "/>
              </a:rPr>
              <a:t>.</a:t>
            </a:r>
          </a:p>
          <a:p>
            <a:pPr algn="just">
              <a:lnSpc>
                <a:spcPct val="120000"/>
              </a:lnSpc>
            </a:pPr>
            <a:r>
              <a:rPr lang="tr-TR" sz="2400" dirty="0">
                <a:latin typeface="Calibri "/>
              </a:rPr>
              <a:t>Sunucuya dışarıdan bir erişim sağlamak için bir giriş (</a:t>
            </a:r>
            <a:r>
              <a:rPr lang="tr-TR" sz="2400" dirty="0" err="1">
                <a:latin typeface="Calibri "/>
              </a:rPr>
              <a:t>login</a:t>
            </a:r>
            <a:r>
              <a:rPr lang="tr-TR" sz="2400" dirty="0">
                <a:latin typeface="Calibri "/>
              </a:rPr>
              <a:t>) oluşturulmalıdır.</a:t>
            </a:r>
            <a:endParaRPr lang="tr-TR" sz="28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752969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N</a:t>
            </a:r>
            <a:r>
              <a:rPr lang="tr-TR" cap="none" dirty="0">
                <a:latin typeface="Calibri "/>
                <a:cs typeface="Calibri Light" panose="020F0302020204030204" pitchFamily="34" charset="0"/>
              </a:rPr>
              <a:t>edir</a:t>
            </a:r>
            <a:r>
              <a:rPr lang="tr-TR" dirty="0">
                <a:latin typeface="Calibri "/>
                <a:cs typeface="Calibri Light" panose="020F0302020204030204" pitchFamily="34" charset="0"/>
              </a:rPr>
              <a:t>?</a:t>
            </a:r>
          </a:p>
        </p:txBody>
      </p:sp>
      <p:sp>
        <p:nvSpPr>
          <p:cNvPr id="3" name="İçerik Yer Tutucusu 2"/>
          <p:cNvSpPr>
            <a:spLocks noGrp="1"/>
          </p:cNvSpPr>
          <p:nvPr>
            <p:ph idx="1"/>
          </p:nvPr>
        </p:nvSpPr>
        <p:spPr>
          <a:xfrm>
            <a:off x="478971" y="1317171"/>
            <a:ext cx="11223173" cy="5061858"/>
          </a:xfrm>
        </p:spPr>
        <p:txBody>
          <a:bodyPr>
            <a:normAutofit fontScale="92500" lnSpcReduction="10000"/>
          </a:bodyPr>
          <a:lstStyle/>
          <a:p>
            <a:pPr algn="just">
              <a:lnSpc>
                <a:spcPct val="120000"/>
              </a:lnSpc>
            </a:pPr>
            <a:r>
              <a:rPr lang="tr-TR" sz="2400" dirty="0">
                <a:solidFill>
                  <a:srgbClr val="00B050"/>
                </a:solidFill>
                <a:latin typeface="Calibri "/>
              </a:rPr>
              <a:t>Veri Kontrol Dili (DCL) </a:t>
            </a:r>
            <a:r>
              <a:rPr lang="tr-TR" sz="2400" dirty="0">
                <a:latin typeface="Calibri "/>
              </a:rPr>
              <a:t>:DCL, bir veri tabanı ile ilişkili kullanıcıları ve rollerin izinlerini değiştirmek için kullanılır. Diğer bir deyişle verilere erişim yetkilerini düzenlemede kullanılır. Temel komutları aşağıdaki şekildedir.</a:t>
            </a:r>
          </a:p>
          <a:p>
            <a:pPr algn="just">
              <a:lnSpc>
                <a:spcPct val="120000"/>
              </a:lnSpc>
            </a:pPr>
            <a:r>
              <a:rPr lang="tr-TR" sz="2400" dirty="0">
                <a:latin typeface="Calibri "/>
              </a:rPr>
              <a:t>Temel Komutlar Açıklama</a:t>
            </a:r>
          </a:p>
          <a:p>
            <a:pPr algn="just">
              <a:lnSpc>
                <a:spcPct val="120000"/>
              </a:lnSpc>
            </a:pPr>
            <a:r>
              <a:rPr lang="tr-TR" sz="2400" dirty="0">
                <a:solidFill>
                  <a:srgbClr val="00B050"/>
                </a:solidFill>
                <a:latin typeface="Calibri "/>
              </a:rPr>
              <a:t>GRANT</a:t>
            </a:r>
            <a:r>
              <a:rPr lang="tr-TR" sz="2400" dirty="0">
                <a:latin typeface="Calibri "/>
              </a:rPr>
              <a:t> Bir kullanıcının verileri kullanmasına ve T-SQL komutlarını çalıştırmasına izin verir.</a:t>
            </a:r>
          </a:p>
          <a:p>
            <a:pPr algn="just">
              <a:lnSpc>
                <a:spcPct val="120000"/>
              </a:lnSpc>
            </a:pPr>
            <a:r>
              <a:rPr lang="tr-TR" sz="2400" dirty="0">
                <a:solidFill>
                  <a:srgbClr val="00B050"/>
                </a:solidFill>
                <a:latin typeface="Calibri "/>
              </a:rPr>
              <a:t>DENY</a:t>
            </a:r>
            <a:r>
              <a:rPr lang="tr-TR" sz="2400" dirty="0">
                <a:latin typeface="Calibri "/>
              </a:rPr>
              <a:t> Bir kullanıcının verileri kullanmasını kısıtlar.</a:t>
            </a:r>
          </a:p>
          <a:p>
            <a:pPr algn="just">
              <a:lnSpc>
                <a:spcPct val="120000"/>
              </a:lnSpc>
            </a:pPr>
            <a:r>
              <a:rPr lang="tr-TR" sz="2400" dirty="0">
                <a:solidFill>
                  <a:srgbClr val="00B050"/>
                </a:solidFill>
                <a:latin typeface="Calibri "/>
              </a:rPr>
              <a:t>REVOKE</a:t>
            </a:r>
            <a:r>
              <a:rPr lang="tr-TR" sz="2400" dirty="0">
                <a:latin typeface="Calibri "/>
              </a:rPr>
              <a:t> Daha önce yapılan tüm kısıtlama ve izinleri iptal eder.</a:t>
            </a:r>
          </a:p>
          <a:p>
            <a:pPr algn="just">
              <a:lnSpc>
                <a:spcPct val="120000"/>
              </a:lnSpc>
            </a:pPr>
            <a:r>
              <a:rPr lang="tr-TR" sz="2400" dirty="0">
                <a:latin typeface="Calibri "/>
              </a:rPr>
              <a:t>DCL komutlarını kullanabilmek için SQL </a:t>
            </a:r>
            <a:r>
              <a:rPr lang="tr-TR" sz="2400" dirty="0" err="1">
                <a:latin typeface="Calibri "/>
              </a:rPr>
              <a:t>Server'da</a:t>
            </a:r>
            <a:r>
              <a:rPr lang="tr-TR" sz="2400" dirty="0">
                <a:latin typeface="Calibri "/>
              </a:rPr>
              <a:t> varsayılan değer (</a:t>
            </a:r>
            <a:r>
              <a:rPr lang="tr-TR" sz="2400" dirty="0" err="1">
                <a:latin typeface="Calibri "/>
              </a:rPr>
              <a:t>default</a:t>
            </a:r>
            <a:r>
              <a:rPr lang="tr-TR" sz="2400" dirty="0">
                <a:latin typeface="Calibri "/>
              </a:rPr>
              <a:t>) olarak</a:t>
            </a:r>
          </a:p>
          <a:p>
            <a:pPr algn="just">
              <a:lnSpc>
                <a:spcPct val="120000"/>
              </a:lnSpc>
            </a:pPr>
            <a:r>
              <a:rPr lang="tr-TR" sz="2400" dirty="0">
                <a:latin typeface="Calibri "/>
              </a:rPr>
              <a:t>yetki sahibi olan gruplar: </a:t>
            </a:r>
            <a:r>
              <a:rPr lang="tr-TR" sz="2400" dirty="0" err="1">
                <a:latin typeface="Calibri "/>
              </a:rPr>
              <a:t>sysadmin</a:t>
            </a:r>
            <a:r>
              <a:rPr lang="tr-TR" sz="2400" dirty="0">
                <a:latin typeface="Calibri "/>
              </a:rPr>
              <a:t> , </a:t>
            </a:r>
            <a:r>
              <a:rPr lang="tr-TR" sz="2400" dirty="0" err="1">
                <a:latin typeface="Calibri "/>
              </a:rPr>
              <a:t>dbcreator</a:t>
            </a:r>
            <a:r>
              <a:rPr lang="tr-TR" sz="2400" dirty="0">
                <a:latin typeface="Calibri "/>
              </a:rPr>
              <a:t> , </a:t>
            </a:r>
            <a:r>
              <a:rPr lang="tr-TR" sz="2400" dirty="0" err="1">
                <a:latin typeface="Calibri "/>
              </a:rPr>
              <a:t>db_owner</a:t>
            </a:r>
            <a:r>
              <a:rPr lang="tr-TR" sz="2400" dirty="0">
                <a:latin typeface="Calibri "/>
              </a:rPr>
              <a:t> , </a:t>
            </a:r>
            <a:r>
              <a:rPr lang="tr-TR" sz="2400" dirty="0" err="1">
                <a:latin typeface="Calibri "/>
              </a:rPr>
              <a:t>db_securityadmin</a:t>
            </a:r>
            <a:r>
              <a:rPr lang="tr-TR" sz="2400" dirty="0">
                <a:latin typeface="Calibri "/>
              </a:rPr>
              <a:t> '</a:t>
            </a:r>
            <a:r>
              <a:rPr lang="tr-TR" sz="2400" dirty="0" err="1">
                <a:latin typeface="Calibri "/>
              </a:rPr>
              <a:t>dir</a:t>
            </a:r>
            <a:r>
              <a:rPr lang="tr-TR" sz="2400" dirty="0">
                <a:latin typeface="Calibri "/>
              </a:rPr>
              <a:t>.</a:t>
            </a:r>
          </a:p>
          <a:p>
            <a:pPr algn="just">
              <a:lnSpc>
                <a:spcPct val="120000"/>
              </a:lnSpc>
            </a:pPr>
            <a:r>
              <a:rPr lang="tr-TR" sz="2400" dirty="0">
                <a:latin typeface="Calibri "/>
              </a:rPr>
              <a:t>Sunucuya dışarıdan bir erişim sağlamak için bir giriş (</a:t>
            </a:r>
            <a:r>
              <a:rPr lang="tr-TR" sz="2400" dirty="0" err="1">
                <a:latin typeface="Calibri "/>
              </a:rPr>
              <a:t>login</a:t>
            </a:r>
            <a:r>
              <a:rPr lang="tr-TR" sz="2400" dirty="0">
                <a:latin typeface="Calibri "/>
              </a:rPr>
              <a:t>) oluşturulmalıdır.</a:t>
            </a:r>
            <a:endParaRPr lang="tr-TR" sz="2800" dirty="0">
              <a:latin typeface="Calibri "/>
            </a:endParaRP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37675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53143" y="522510"/>
            <a:ext cx="11049001" cy="903514"/>
          </a:xfrm>
        </p:spPr>
        <p:txBody>
          <a:bodyPr/>
          <a:lstStyle/>
          <a:p>
            <a:r>
              <a:rPr lang="tr-TR" dirty="0">
                <a:latin typeface="Calibri "/>
                <a:cs typeface="Calibri Light" panose="020F0302020204030204" pitchFamily="34" charset="0"/>
              </a:rPr>
              <a:t>T-SQL D</a:t>
            </a:r>
            <a:r>
              <a:rPr lang="tr-TR" cap="none" dirty="0">
                <a:latin typeface="Calibri "/>
                <a:cs typeface="Calibri Light" panose="020F0302020204030204" pitchFamily="34" charset="0"/>
              </a:rPr>
              <a:t>eğişkenler</a:t>
            </a:r>
            <a:endParaRPr lang="tr-TR" dirty="0">
              <a:latin typeface="Calibri "/>
              <a:cs typeface="Calibri Light" panose="020F0302020204030204" pitchFamily="34" charset="0"/>
            </a:endParaRPr>
          </a:p>
        </p:txBody>
      </p:sp>
      <p:sp>
        <p:nvSpPr>
          <p:cNvPr id="3" name="İçerik Yer Tutucusu 2"/>
          <p:cNvSpPr>
            <a:spLocks noGrp="1"/>
          </p:cNvSpPr>
          <p:nvPr>
            <p:ph idx="1"/>
          </p:nvPr>
        </p:nvSpPr>
        <p:spPr>
          <a:xfrm>
            <a:off x="478971" y="1336221"/>
            <a:ext cx="11223173" cy="5061858"/>
          </a:xfrm>
        </p:spPr>
        <p:txBody>
          <a:bodyPr>
            <a:normAutofit/>
          </a:bodyPr>
          <a:lstStyle/>
          <a:p>
            <a:pPr algn="just">
              <a:lnSpc>
                <a:spcPct val="120000"/>
              </a:lnSpc>
            </a:pPr>
            <a:r>
              <a:rPr lang="tr-TR" sz="2400" dirty="0">
                <a:latin typeface="Calibri "/>
              </a:rPr>
              <a:t>Değişken, verilerin bellekte geçici olarak kaydedilmesini ve gerektiğinde kullanılmasını sağlayan değerdir. </a:t>
            </a:r>
          </a:p>
          <a:p>
            <a:pPr algn="just">
              <a:lnSpc>
                <a:spcPct val="120000"/>
              </a:lnSpc>
            </a:pPr>
            <a:r>
              <a:rPr lang="tr-TR" sz="2400" dirty="0">
                <a:latin typeface="Calibri "/>
              </a:rPr>
              <a:t>T-SQL kullanmanın en büyük kolaylıklarından biri de değişken kullanımına olanak tanımasıdır. </a:t>
            </a:r>
          </a:p>
          <a:p>
            <a:pPr algn="just">
              <a:lnSpc>
                <a:spcPct val="120000"/>
              </a:lnSpc>
            </a:pPr>
            <a:r>
              <a:rPr lang="tr-TR" sz="2400" dirty="0">
                <a:latin typeface="Calibri "/>
              </a:rPr>
              <a:t>Burada ifade edilen; değişken diğer tüm programlama dillerinde yer alan bir veri tipi ile sınırlandırılmış , oluşturulmasının ardından hafızada belirli bir kaplayan, üzerine veri ataması yapılabilen ve daha sonra ismi kullanılarak program içerisinde kullanılabilecek yapılardır. </a:t>
            </a:r>
          </a:p>
        </p:txBody>
      </p:sp>
      <p:sp>
        <p:nvSpPr>
          <p:cNvPr id="5" name="Altbilgi Yer Tutucusu 4"/>
          <p:cNvSpPr>
            <a:spLocks noGrp="1"/>
          </p:cNvSpPr>
          <p:nvPr>
            <p:ph type="ftr" sz="quarter" idx="3"/>
          </p:nvPr>
        </p:nvSpPr>
        <p:spPr/>
        <p:txBody>
          <a:bodyPr/>
          <a:lstStyle/>
          <a:p>
            <a:pPr algn="ctr"/>
            <a:r>
              <a:rPr lang="tr-TR" sz="1000" b="1">
                <a:latin typeface="Calibri" panose="020F0502020204030204" pitchFamily="34" charset="0"/>
                <a:cs typeface="Calibri" panose="020F0502020204030204" pitchFamily="34" charset="0"/>
              </a:rPr>
              <a:t>Adem AKKUŞ</a:t>
            </a:r>
          </a:p>
          <a:p>
            <a:pPr algn="ctr"/>
            <a:r>
              <a:rPr lang="tr-TR" sz="1000">
                <a:latin typeface="Calibri" panose="020F0502020204030204" pitchFamily="34" charset="0"/>
                <a:cs typeface="Calibri" panose="020F0502020204030204" pitchFamily="34" charset="0"/>
              </a:rPr>
              <a:t>| Bilgisayar Mühendisi | Uzm. Bilişim Tekn. Öğrt. | Eğitmen</a:t>
            </a:r>
            <a:endParaRPr lang="en-US" sz="1000" dirty="0"/>
          </a:p>
        </p:txBody>
      </p:sp>
    </p:spTree>
    <p:extLst>
      <p:ext uri="{BB962C8B-B14F-4D97-AF65-F5344CB8AC3E}">
        <p14:creationId xmlns:p14="http://schemas.microsoft.com/office/powerpoint/2010/main" val="22136298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Yazı Tipi">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TM03090434[[fn=Tahta Yazı]]</Template>
  <TotalTime>309</TotalTime>
  <Words>4509</Words>
  <Application>Microsoft Office PowerPoint</Application>
  <PresentationFormat>Geniş ekran</PresentationFormat>
  <Paragraphs>611</Paragraphs>
  <Slides>49</Slides>
  <Notes>0</Notes>
  <HiddenSlides>0</HiddenSlides>
  <MMClips>0</MMClips>
  <ScaleCrop>false</ScaleCrop>
  <HeadingPairs>
    <vt:vector size="6" baseType="variant">
      <vt:variant>
        <vt:lpstr>Kullanılan Yazı Tipleri</vt:lpstr>
      </vt:variant>
      <vt:variant>
        <vt:i4>9</vt:i4>
      </vt:variant>
      <vt:variant>
        <vt:lpstr>Tema</vt:lpstr>
      </vt:variant>
      <vt:variant>
        <vt:i4>1</vt:i4>
      </vt:variant>
      <vt:variant>
        <vt:lpstr>Slayt Başlıkları</vt:lpstr>
      </vt:variant>
      <vt:variant>
        <vt:i4>49</vt:i4>
      </vt:variant>
    </vt:vector>
  </HeadingPairs>
  <TitlesOfParts>
    <vt:vector size="59" baseType="lpstr">
      <vt:lpstr>Calibri</vt:lpstr>
      <vt:lpstr>Calibri </vt:lpstr>
      <vt:lpstr>CenturyGothic</vt:lpstr>
      <vt:lpstr>CenturyGothic-Bold</vt:lpstr>
      <vt:lpstr>Consolas</vt:lpstr>
      <vt:lpstr>Consolas-Bold</vt:lpstr>
      <vt:lpstr>Rockwell</vt:lpstr>
      <vt:lpstr>Rockwell Condensed</vt:lpstr>
      <vt:lpstr>Wingdings</vt:lpstr>
      <vt:lpstr>Wood Type Yazı Tipi</vt:lpstr>
      <vt:lpstr>T-sql</vt:lpstr>
      <vt:lpstr>T-SQL Nedir?</vt:lpstr>
      <vt:lpstr>T-SQL Nedir?</vt:lpstr>
      <vt:lpstr>T-SQL Nedir?</vt:lpstr>
      <vt:lpstr>T-SQL Nedir?</vt:lpstr>
      <vt:lpstr>T-SQL Nedir?</vt:lpstr>
      <vt:lpstr>T-SQL Nedir?</vt:lpstr>
      <vt:lpstr>T-SQL Nedir?</vt:lpstr>
      <vt:lpstr>T-SQL Değişkenler</vt:lpstr>
      <vt:lpstr>T-SQL Değişkenler</vt:lpstr>
      <vt:lpstr>T-SQL Değişken ve Nesne İsimlendirme</vt:lpstr>
      <vt:lpstr>T-SQL Tanımlama</vt:lpstr>
      <vt:lpstr>T-SQL Değişken Değer Atama</vt:lpstr>
      <vt:lpstr>T-SQL Değişken Değer Atama</vt:lpstr>
      <vt:lpstr>T-SQL Tip Dönüşümü</vt:lpstr>
      <vt:lpstr>T-SQL Tip Dönüşümü</vt:lpstr>
      <vt:lpstr>T-SQL Tip Dönüşümü</vt:lpstr>
      <vt:lpstr>T-SQL Tip Dönüşümü</vt:lpstr>
      <vt:lpstr>T-SQL Tip Dönüşümü</vt:lpstr>
      <vt:lpstr>T-SQL SELECT CASE</vt:lpstr>
      <vt:lpstr>T-SQL SELECT CASE</vt:lpstr>
      <vt:lpstr>T-SQL SELECT CASE</vt:lpstr>
      <vt:lpstr>T-SQL SELECT CASE</vt:lpstr>
      <vt:lpstr>T-SQL SELECT CASE</vt:lpstr>
      <vt:lpstr>T-SQL SELECT CASE</vt:lpstr>
      <vt:lpstr>T-SQL SELECT CASE</vt:lpstr>
      <vt:lpstr>T-SQL IF</vt:lpstr>
      <vt:lpstr>T-SQL IF</vt:lpstr>
      <vt:lpstr>T-SQL IF</vt:lpstr>
      <vt:lpstr>T-SQL IF</vt:lpstr>
      <vt:lpstr>T-SQL IF</vt:lpstr>
      <vt:lpstr>T-SQL IF</vt:lpstr>
      <vt:lpstr>T-SQL IF</vt:lpstr>
      <vt:lpstr>T-SQL IF</vt:lpstr>
      <vt:lpstr>T-SQL WHILE</vt:lpstr>
      <vt:lpstr>T-SQL WHILE</vt:lpstr>
      <vt:lpstr>T-SQL SELECT CASE</vt:lpstr>
      <vt:lpstr>T-SQL SELECT CASE</vt:lpstr>
      <vt:lpstr>T-SQL SELECT CASE</vt:lpstr>
      <vt:lpstr>T-SQL SELECT CASE</vt:lpstr>
      <vt:lpstr>T-SQL SELECT CASE</vt:lpstr>
      <vt:lpstr>T-SQL CURSOR</vt:lpstr>
      <vt:lpstr>T-SQL CURSOR</vt:lpstr>
      <vt:lpstr>T-SQL CURSOR</vt:lpstr>
      <vt:lpstr>T-SQL CURSOR</vt:lpstr>
      <vt:lpstr>T-SQL CURSOR</vt:lpstr>
      <vt:lpstr>T-SQL CURSOR (devam)</vt:lpstr>
      <vt:lpstr>T-SQL CURSOR</vt:lpstr>
      <vt:lpstr>T-SQL CURSOR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T-sql</dc:title>
  <dc:creator>USER</dc:creator>
  <cp:lastModifiedBy>Adem AKKUŞ</cp:lastModifiedBy>
  <cp:revision>32</cp:revision>
  <dcterms:created xsi:type="dcterms:W3CDTF">2023-06-07T10:58:01Z</dcterms:created>
  <dcterms:modified xsi:type="dcterms:W3CDTF">2023-09-10T09:50:29Z</dcterms:modified>
</cp:coreProperties>
</file>