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178EB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178EB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178EB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28397" y="1653793"/>
            <a:ext cx="4753610" cy="4133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178EB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71142" y="1808419"/>
            <a:ext cx="398399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178EB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3" y="1136857"/>
            <a:ext cx="10691622" cy="56495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5027" y="881888"/>
            <a:ext cx="3818890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178EB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3509" y="1765808"/>
            <a:ext cx="8593455" cy="4242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740017" y="6495257"/>
            <a:ext cx="8121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9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9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0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236.png"/><Relationship Id="rId12" Type="http://schemas.openxmlformats.org/officeDocument/2006/relationships/image" Target="../media/image23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Relationship Id="rId8" Type="http://schemas.openxmlformats.org/officeDocument/2006/relationships/image" Target="../media/image244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5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6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42521" y="1338326"/>
            <a:ext cx="106426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T-</a:t>
            </a:r>
            <a:r>
              <a:rPr dirty="0" spc="-415"/>
              <a:t>SQL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05133" y="2101850"/>
            <a:ext cx="8647430" cy="4634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625">
                <a:solidFill>
                  <a:srgbClr val="343434"/>
                </a:solidFill>
                <a:latin typeface="Wingdings 3"/>
                <a:cs typeface="Wingdings 3"/>
              </a:rPr>
              <a:t>🠶</a:t>
            </a:r>
            <a:r>
              <a:rPr dirty="0" sz="1550" spc="60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T-SQL</a:t>
            </a:r>
            <a:r>
              <a:rPr dirty="0" sz="1550" spc="4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 b="1">
                <a:solidFill>
                  <a:srgbClr val="3F3F3F"/>
                </a:solidFill>
                <a:latin typeface="Century Gothic"/>
                <a:cs typeface="Century Gothic"/>
              </a:rPr>
              <a:t>NEDİR?</a:t>
            </a:r>
            <a:endParaRPr sz="1550">
              <a:latin typeface="Century Gothic"/>
              <a:cs typeface="Century Gothic"/>
            </a:endParaRPr>
          </a:p>
          <a:p>
            <a:pPr marL="313055" marR="2014220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SQL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dilinin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yeteneklerinin</a:t>
            </a:r>
            <a:r>
              <a:rPr dirty="0" sz="15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555">
                <a:solidFill>
                  <a:srgbClr val="3F3F3F"/>
                </a:solidFill>
                <a:latin typeface="Century Gothic"/>
                <a:cs typeface="Century Gothic"/>
              </a:rPr>
              <a:t>sınırlı</a:t>
            </a:r>
            <a:r>
              <a:rPr dirty="0" sz="15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olması</a:t>
            </a:r>
            <a:r>
              <a:rPr dirty="0" sz="1550" spc="6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sebebiyle,</a:t>
            </a:r>
            <a:r>
              <a:rPr dirty="0" sz="15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SQL</a:t>
            </a:r>
            <a:r>
              <a:rPr dirty="0" sz="1550" spc="11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üzerine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çeşitli</a:t>
            </a:r>
            <a:r>
              <a:rPr dirty="0" sz="1550" spc="16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iyileştirmeler</a:t>
            </a:r>
            <a:r>
              <a:rPr dirty="0" sz="1550" spc="16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endParaRPr sz="1550">
              <a:latin typeface="Century Gothic"/>
              <a:cs typeface="Century Gothic"/>
            </a:endParaRPr>
          </a:p>
          <a:p>
            <a:pPr marL="313055" marR="2208530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eklemeler</a:t>
            </a:r>
            <a:r>
              <a:rPr dirty="0" sz="1550" spc="14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yapılmıştır.</a:t>
            </a:r>
            <a:r>
              <a:rPr dirty="0" sz="1550" spc="1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Örneğin</a:t>
            </a:r>
            <a:r>
              <a:rPr dirty="0" sz="1550" spc="14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445">
                <a:solidFill>
                  <a:srgbClr val="3F3F3F"/>
                </a:solidFill>
                <a:latin typeface="Century Gothic"/>
                <a:cs typeface="Century Gothic"/>
              </a:rPr>
              <a:t>Oracle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 firması</a:t>
            </a:r>
            <a:r>
              <a:rPr dirty="0" sz="1550" spc="6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SQL</a:t>
            </a:r>
            <a:r>
              <a:rPr dirty="0" sz="15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üzerine</a:t>
            </a:r>
            <a:r>
              <a:rPr dirty="0" sz="1550" spc="1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yaptığı</a:t>
            </a:r>
            <a:r>
              <a:rPr dirty="0" sz="1550" spc="-1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iyileştirmeleri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70"/>
              </a:spcBef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standartlaştırmış</a:t>
            </a:r>
            <a:r>
              <a:rPr dirty="0" sz="1550" spc="8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550" spc="1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PL-SQL</a:t>
            </a:r>
            <a:r>
              <a:rPr dirty="0" sz="1550" spc="1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adını</a:t>
            </a:r>
            <a:r>
              <a:rPr dirty="0" sz="1550" spc="9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vermiş</a:t>
            </a:r>
            <a:r>
              <a:rPr dirty="0" sz="1550" spc="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Century Gothic"/>
                <a:cs typeface="Century Gothic"/>
              </a:rPr>
              <a:t>ve </a:t>
            </a:r>
            <a:r>
              <a:rPr dirty="0" sz="1550" spc="-1325">
                <a:solidFill>
                  <a:srgbClr val="3F3F3F"/>
                </a:solidFill>
                <a:latin typeface="Century Gothic"/>
                <a:cs typeface="Century Gothic"/>
              </a:rPr>
              <a:t>geliştiricilerine</a:t>
            </a:r>
            <a:endParaRPr sz="1550">
              <a:latin typeface="Century Gothic"/>
              <a:cs typeface="Century Gothic"/>
            </a:endParaRPr>
          </a:p>
          <a:p>
            <a:pPr algn="just" marL="313055" marR="1236345">
              <a:lnSpc>
                <a:spcPts val="3030"/>
              </a:lnSpc>
              <a:spcBef>
                <a:spcPts val="290"/>
              </a:spcBef>
            </a:pP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sunmuştur.</a:t>
            </a:r>
            <a:r>
              <a:rPr dirty="0" sz="1550" spc="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5" b="1">
                <a:solidFill>
                  <a:srgbClr val="3F3F3F"/>
                </a:solidFill>
                <a:latin typeface="Century Gothic"/>
                <a:cs typeface="Century Gothic"/>
              </a:rPr>
              <a:t>Microsoft</a:t>
            </a:r>
            <a:r>
              <a:rPr dirty="0" sz="1550" spc="-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kendi 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platformu</a:t>
            </a:r>
            <a:r>
              <a:rPr dirty="0" sz="1550" spc="-156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 SQL üzerine 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yaptığı</a:t>
            </a:r>
            <a:r>
              <a:rPr dirty="0" sz="1550" spc="4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iyileştirmeleri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standart 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haline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 getirmiş</a:t>
            </a:r>
            <a:r>
              <a:rPr dirty="0" sz="1550" spc="5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0" b="1">
                <a:solidFill>
                  <a:srgbClr val="3F3F3F"/>
                </a:solidFill>
                <a:latin typeface="Century Gothic"/>
                <a:cs typeface="Century Gothic"/>
              </a:rPr>
              <a:t>T-SQL</a:t>
            </a:r>
            <a:r>
              <a:rPr dirty="0" sz="1550" spc="-1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ismini 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vermiştir.</a:t>
            </a:r>
            <a:r>
              <a:rPr dirty="0" sz="1550" spc="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0" b="1">
                <a:solidFill>
                  <a:srgbClr val="3F3F3F"/>
                </a:solidFill>
                <a:latin typeface="Century Gothic"/>
                <a:cs typeface="Century Gothic"/>
              </a:rPr>
              <a:t>Transact-SQL</a:t>
            </a:r>
            <a:r>
              <a:rPr dirty="0" sz="1550" spc="10">
                <a:solidFill>
                  <a:srgbClr val="3F3F3F"/>
                </a:solidFill>
                <a:latin typeface="Century Gothic"/>
                <a:cs typeface="Century Gothic"/>
              </a:rPr>
              <a:t>‘in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kısaltması</a:t>
            </a:r>
            <a:r>
              <a:rPr dirty="0" sz="15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15">
                <a:solidFill>
                  <a:srgbClr val="3F3F3F"/>
                </a:solidFill>
                <a:latin typeface="Century Gothic"/>
                <a:cs typeface="Century Gothic"/>
              </a:rPr>
              <a:t>olan</a:t>
            </a:r>
            <a:endParaRPr sz="1550">
              <a:latin typeface="Century Gothic"/>
              <a:cs typeface="Century Gothic"/>
            </a:endParaRPr>
          </a:p>
          <a:p>
            <a:pPr algn="just" marL="313055" marR="1133475">
              <a:lnSpc>
                <a:spcPts val="303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T-SQL</a:t>
            </a:r>
            <a:r>
              <a:rPr dirty="0" sz="1550" spc="1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günümüz</a:t>
            </a:r>
            <a:r>
              <a:rPr dirty="0" sz="1550" spc="1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veritabanı</a:t>
            </a:r>
            <a:r>
              <a:rPr dirty="0" sz="1550" spc="8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yönetim</a:t>
            </a:r>
            <a:r>
              <a:rPr dirty="0" sz="1550" spc="1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165">
                <a:solidFill>
                  <a:srgbClr val="3F3F3F"/>
                </a:solidFill>
                <a:latin typeface="Century Gothic"/>
                <a:cs typeface="Century Gothic"/>
              </a:rPr>
              <a:t>ihtiyaçları</a:t>
            </a:r>
            <a:r>
              <a:rPr dirty="0" sz="1550" spc="-1170">
                <a:solidFill>
                  <a:srgbClr val="3F3F3F"/>
                </a:solidFill>
                <a:latin typeface="Century Gothic"/>
                <a:cs typeface="Century Gothic"/>
              </a:rPr>
              <a:t>n</a:t>
            </a:r>
            <a:r>
              <a:rPr dirty="0" sz="1550" spc="-1165">
                <a:solidFill>
                  <a:srgbClr val="3F3F3F"/>
                </a:solidFill>
                <a:latin typeface="Century Gothic"/>
                <a:cs typeface="Century Gothic"/>
              </a:rPr>
              <a:t>ı</a:t>
            </a:r>
            <a:r>
              <a:rPr dirty="0" sz="1550" spc="-1165">
                <a:solidFill>
                  <a:srgbClr val="3F3F3F"/>
                </a:solidFill>
                <a:latin typeface="Century Gothic"/>
                <a:cs typeface="Century Gothic"/>
              </a:rPr>
              <a:t>n</a:t>
            </a:r>
            <a:r>
              <a:rPr dirty="0" sz="1550" spc="-11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tamamını</a:t>
            </a:r>
            <a:r>
              <a:rPr dirty="0" sz="1550" spc="1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karşılayabilecek</a:t>
            </a:r>
            <a:r>
              <a:rPr dirty="0" sz="1550" spc="2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yeterliliğe sahiptir.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800">
              <a:latin typeface="Century Gothic"/>
              <a:cs typeface="Century Gothic"/>
            </a:endParaRPr>
          </a:p>
          <a:p>
            <a:pPr algn="r" marR="5080">
              <a:lnSpc>
                <a:spcPct val="100000"/>
              </a:lnSpc>
            </a:pPr>
            <a:r>
              <a:rPr dirty="0" sz="1400">
                <a:latin typeface="Century Gothic"/>
                <a:cs typeface="Century Gothic"/>
              </a:rPr>
              <a:t>by</a:t>
            </a:r>
            <a:r>
              <a:rPr dirty="0" sz="1400" spc="-10">
                <a:latin typeface="Century Gothic"/>
                <a:cs typeface="Century Gothic"/>
              </a:rPr>
              <a:t> yselim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849489" y="1576070"/>
            <a:ext cx="7761605" cy="364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entury Gothic"/>
                <a:cs typeface="Century Gothic"/>
              </a:rPr>
              <a:t>Örnek: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ourier New"/>
                <a:cs typeface="Courier New"/>
              </a:rPr>
              <a:t>declare @kitapNo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25">
                <a:latin typeface="Courier New"/>
                <a:cs typeface="Courier New"/>
              </a:rPr>
              <a:t>INT</a:t>
            </a:r>
            <a:endParaRPr sz="1400">
              <a:latin typeface="Courier New"/>
              <a:cs typeface="Courier New"/>
            </a:endParaRPr>
          </a:p>
          <a:p>
            <a:pPr marL="12700" marR="4634230">
              <a:lnSpc>
                <a:spcPts val="3400"/>
              </a:lnSpc>
              <a:spcBef>
                <a:spcPts val="365"/>
              </a:spcBef>
            </a:pPr>
            <a:r>
              <a:rPr dirty="0" sz="1400">
                <a:latin typeface="Courier New"/>
                <a:cs typeface="Courier New"/>
              </a:rPr>
              <a:t>declare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@kitapAdi </a:t>
            </a:r>
            <a:r>
              <a:rPr dirty="0" sz="1400" spc="-10">
                <a:latin typeface="Courier New"/>
                <a:cs typeface="Courier New"/>
              </a:rPr>
              <a:t>VARCHAR(63) </a:t>
            </a:r>
            <a:r>
              <a:rPr dirty="0" sz="1400" spc="-25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400">
                <a:latin typeface="Century Gothic"/>
                <a:cs typeface="Century Gothic"/>
              </a:rPr>
              <a:t>Aralara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virgül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koyarak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da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birden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fazla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70">
                <a:latin typeface="Century Gothic"/>
                <a:cs typeface="Century Gothic"/>
              </a:rPr>
              <a:t>değişkeni </a:t>
            </a:r>
            <a:r>
              <a:rPr dirty="0" sz="1400">
                <a:latin typeface="Century Gothic"/>
                <a:cs typeface="Century Gothic"/>
              </a:rPr>
              <a:t>tek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bir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DECLARE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ifadesi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25">
                <a:latin typeface="Century Gothic"/>
                <a:cs typeface="Century Gothic"/>
              </a:rPr>
              <a:t>ile </a:t>
            </a:r>
            <a:r>
              <a:rPr dirty="0" sz="1400" spc="-10">
                <a:latin typeface="Century Gothic"/>
                <a:cs typeface="Century Gothic"/>
              </a:rPr>
              <a:t>oluşturabilirsiniz.</a:t>
            </a:r>
            <a:endParaRPr sz="1400">
              <a:latin typeface="Century Gothic"/>
              <a:cs typeface="Century Gothic"/>
            </a:endParaRPr>
          </a:p>
          <a:p>
            <a:pPr marL="12700" marR="3242310">
              <a:lnSpc>
                <a:spcPts val="3370"/>
              </a:lnSpc>
              <a:spcBef>
                <a:spcPts val="250"/>
              </a:spcBef>
            </a:pPr>
            <a:r>
              <a:rPr dirty="0" sz="1400">
                <a:latin typeface="Courier New"/>
                <a:cs typeface="Courier New"/>
              </a:rPr>
              <a:t>declare</a:t>
            </a:r>
            <a:r>
              <a:rPr dirty="0" sz="1400" spc="-1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@kitapNo INT,@kitapAdi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VARCHAR(63) </a:t>
            </a:r>
            <a:r>
              <a:rPr dirty="0" sz="1400" spc="-25">
                <a:latin typeface="Courier New"/>
                <a:cs typeface="Courier New"/>
              </a:rPr>
              <a:t>go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400">
                <a:latin typeface="Century Gothic"/>
                <a:cs typeface="Century Gothic"/>
              </a:rPr>
              <a:t>Değişkenlere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değer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10">
                <a:latin typeface="Century Gothic"/>
                <a:cs typeface="Century Gothic"/>
              </a:rPr>
              <a:t>atama,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urier New"/>
                <a:cs typeface="Courier New"/>
              </a:rPr>
              <a:t>declare</a:t>
            </a:r>
            <a:r>
              <a:rPr dirty="0" sz="1400" spc="-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@kitapNo</a:t>
            </a:r>
            <a:r>
              <a:rPr dirty="0" sz="1400" spc="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INT, @kitapAdi </a:t>
            </a:r>
            <a:r>
              <a:rPr dirty="0" sz="1400" spc="-10">
                <a:latin typeface="Courier New"/>
                <a:cs typeface="Courier New"/>
              </a:rPr>
              <a:t>VARCHAR(63)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830439" y="5448439"/>
          <a:ext cx="7455534" cy="105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/>
                <a:gridCol w="4498975"/>
                <a:gridCol w="2549525"/>
              </a:tblGrid>
              <a:tr h="314325">
                <a:tc>
                  <a:txBody>
                    <a:bodyPr/>
                    <a:lstStyle/>
                    <a:p>
                      <a:pPr algn="ctr" marR="13970">
                        <a:lnSpc>
                          <a:spcPts val="1450"/>
                        </a:lnSpc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@kitapNo=255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7355"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@kitapAdi=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‘107 Kimya 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Öyküsü’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4325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@kitapNo=256 — Artýk kitapNo 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deðiþkeninin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deðeri 256,255</a:t>
                      </a:r>
                      <a:r>
                        <a:rPr dirty="0" sz="14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silindi.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318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849306" y="1574546"/>
            <a:ext cx="7833359" cy="4354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1615">
              <a:lnSpc>
                <a:spcPct val="101800"/>
              </a:lnSpc>
              <a:spcBef>
                <a:spcPts val="95"/>
              </a:spcBef>
            </a:pPr>
            <a:r>
              <a:rPr dirty="0" sz="1550">
                <a:latin typeface="Century Gothic"/>
                <a:cs typeface="Century Gothic"/>
              </a:rPr>
              <a:t>Ancak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T-SQL’in</a:t>
            </a:r>
            <a:r>
              <a:rPr dirty="0" sz="1550" spc="114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asıl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amacı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SQL’in</a:t>
            </a:r>
            <a:r>
              <a:rPr dirty="0" sz="1550" spc="114">
                <a:latin typeface="Century Gothic"/>
                <a:cs typeface="Century Gothic"/>
              </a:rPr>
              <a:t> </a:t>
            </a:r>
            <a:r>
              <a:rPr dirty="0" sz="1550" spc="-890">
                <a:latin typeface="Century Gothic"/>
                <a:cs typeface="Century Gothic"/>
              </a:rPr>
              <a:t>yeteneklerini </a:t>
            </a:r>
            <a:r>
              <a:rPr dirty="0" sz="1550">
                <a:latin typeface="Century Gothic"/>
                <a:cs typeface="Century Gothic"/>
              </a:rPr>
              <a:t>artırmaktır.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Bundan</a:t>
            </a:r>
            <a:r>
              <a:rPr dirty="0" sz="1550" spc="14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dolayı</a:t>
            </a:r>
            <a:r>
              <a:rPr dirty="0" sz="1550" spc="500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değişkenlerin</a:t>
            </a:r>
            <a:r>
              <a:rPr dirty="0" sz="1550" spc="12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en</a:t>
            </a:r>
            <a:r>
              <a:rPr dirty="0" sz="1550" spc="114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genel</a:t>
            </a:r>
            <a:r>
              <a:rPr dirty="0" sz="1550" spc="114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kullanım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amacı, </a:t>
            </a:r>
            <a:r>
              <a:rPr dirty="0" sz="1550">
                <a:latin typeface="Century Gothic"/>
                <a:cs typeface="Century Gothic"/>
              </a:rPr>
              <a:t>bir</a:t>
            </a:r>
            <a:r>
              <a:rPr dirty="0" sz="1550" spc="8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sorgunun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sonucundaki</a:t>
            </a:r>
            <a:r>
              <a:rPr dirty="0" sz="1550" spc="11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değerlerden </a:t>
            </a:r>
            <a:r>
              <a:rPr dirty="0" sz="1550">
                <a:latin typeface="Century Gothic"/>
                <a:cs typeface="Century Gothic"/>
              </a:rPr>
              <a:t>birini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alıp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bir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değişkene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aktarmaktır.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550">
                <a:latin typeface="Courier New"/>
                <a:cs typeface="Courier New"/>
              </a:rPr>
              <a:t>declare</a:t>
            </a:r>
            <a:r>
              <a:rPr dirty="0" sz="1550" spc="6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@enSonEklenenKitap</a:t>
            </a:r>
            <a:r>
              <a:rPr dirty="0" sz="1550" spc="65">
                <a:latin typeface="Courier New"/>
                <a:cs typeface="Courier New"/>
              </a:rPr>
              <a:t> </a:t>
            </a:r>
            <a:r>
              <a:rPr dirty="0" sz="1550" spc="-25">
                <a:latin typeface="Courier New"/>
                <a:cs typeface="Courier New"/>
              </a:rPr>
              <a:t>INT</a:t>
            </a:r>
            <a:endParaRPr sz="1550">
              <a:latin typeface="Courier New"/>
              <a:cs typeface="Courier New"/>
            </a:endParaRPr>
          </a:p>
          <a:p>
            <a:pPr marL="12700" marR="3267075">
              <a:lnSpc>
                <a:spcPct val="203500"/>
              </a:lnSpc>
              <a:spcBef>
                <a:spcPts val="10"/>
              </a:spcBef>
            </a:pPr>
            <a:r>
              <a:rPr dirty="0" sz="1550">
                <a:latin typeface="Courier New"/>
                <a:cs typeface="Courier New"/>
              </a:rPr>
              <a:t>SELECT</a:t>
            </a:r>
            <a:r>
              <a:rPr dirty="0" sz="1550" spc="10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@enSonEklenenKitap=MAX(kitapNo) </a:t>
            </a:r>
            <a:r>
              <a:rPr dirty="0" sz="1550">
                <a:latin typeface="Courier New"/>
                <a:cs typeface="Courier New"/>
              </a:rPr>
              <a:t>FROM</a:t>
            </a:r>
            <a:r>
              <a:rPr dirty="0" sz="1550" spc="10">
                <a:latin typeface="Courier New"/>
                <a:cs typeface="Courier New"/>
              </a:rPr>
              <a:t> </a:t>
            </a:r>
            <a:r>
              <a:rPr dirty="0" sz="1550" spc="-20">
                <a:latin typeface="Courier New"/>
                <a:cs typeface="Courier New"/>
              </a:rPr>
              <a:t>Kitap</a:t>
            </a:r>
            <a:endParaRPr sz="1550">
              <a:latin typeface="Courier New"/>
              <a:cs typeface="Courier New"/>
            </a:endParaRPr>
          </a:p>
          <a:p>
            <a:pPr marL="12700" marR="1214120">
              <a:lnSpc>
                <a:spcPct val="203500"/>
              </a:lnSpc>
              <a:spcBef>
                <a:spcPts val="150"/>
              </a:spcBef>
            </a:pPr>
            <a:r>
              <a:rPr dirty="0" sz="1550">
                <a:latin typeface="Century Gothic"/>
                <a:cs typeface="Century Gothic"/>
              </a:rPr>
              <a:t>SQL</a:t>
            </a:r>
            <a:r>
              <a:rPr dirty="0" sz="1550" spc="8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Server’da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da</a:t>
            </a:r>
            <a:r>
              <a:rPr dirty="0" sz="1550" spc="9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değişkenler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yerel </a:t>
            </a:r>
            <a:r>
              <a:rPr dirty="0" sz="1550">
                <a:latin typeface="Century Gothic"/>
                <a:cs typeface="Century Gothic"/>
              </a:rPr>
              <a:t>ve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genel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olmak</a:t>
            </a:r>
            <a:r>
              <a:rPr dirty="0" sz="1550" spc="6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üzere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ikiye </a:t>
            </a:r>
            <a:r>
              <a:rPr dirty="0" sz="1550">
                <a:latin typeface="Century Gothic"/>
                <a:cs typeface="Century Gothic"/>
              </a:rPr>
              <a:t>ayrılır.</a:t>
            </a:r>
            <a:r>
              <a:rPr dirty="0" sz="1550" spc="12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Yerel</a:t>
            </a:r>
            <a:r>
              <a:rPr dirty="0" sz="1550" spc="12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değişkenler,</a:t>
            </a:r>
            <a:r>
              <a:rPr dirty="0" sz="1550" spc="140">
                <a:latin typeface="Century Gothic"/>
                <a:cs typeface="Century Gothic"/>
              </a:rPr>
              <a:t> </a:t>
            </a:r>
            <a:r>
              <a:rPr dirty="0" sz="1550" spc="-25">
                <a:latin typeface="Century Gothic"/>
                <a:cs typeface="Century Gothic"/>
              </a:rPr>
              <a:t>“@”  </a:t>
            </a:r>
            <a:r>
              <a:rPr dirty="0" sz="1550">
                <a:latin typeface="Century Gothic"/>
                <a:cs typeface="Century Gothic"/>
              </a:rPr>
              <a:t>ön</a:t>
            </a:r>
            <a:r>
              <a:rPr dirty="0" sz="1550" spc="4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eki</a:t>
            </a:r>
            <a:r>
              <a:rPr dirty="0" sz="1550" spc="5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ile</a:t>
            </a:r>
            <a:r>
              <a:rPr dirty="0" sz="1550" spc="4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tanımlanır  (@değişken).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Century Gothic"/>
              <a:cs typeface="Century Gothic"/>
            </a:endParaRPr>
          </a:p>
          <a:p>
            <a:pPr marL="12700" marR="5080">
              <a:lnSpc>
                <a:spcPct val="101699"/>
              </a:lnSpc>
            </a:pPr>
            <a:r>
              <a:rPr dirty="0" sz="1550">
                <a:latin typeface="Century Gothic"/>
                <a:cs typeface="Century Gothic"/>
              </a:rPr>
              <a:t>Genel</a:t>
            </a:r>
            <a:r>
              <a:rPr dirty="0" sz="1550" spc="9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değişkenler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ise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SQL</a:t>
            </a:r>
            <a:r>
              <a:rPr dirty="0" sz="1550" spc="8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Server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 spc="-480">
                <a:latin typeface="Century Gothic"/>
                <a:cs typeface="Century Gothic"/>
              </a:rPr>
              <a:t>tarafından </a:t>
            </a:r>
            <a:r>
              <a:rPr dirty="0" sz="1550">
                <a:latin typeface="Century Gothic"/>
                <a:cs typeface="Century Gothic"/>
              </a:rPr>
              <a:t>tanımlanmıştır</a:t>
            </a:r>
            <a:r>
              <a:rPr dirty="0" sz="1550" spc="15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ve</a:t>
            </a:r>
            <a:r>
              <a:rPr dirty="0" sz="1550" spc="16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kullanıcı</a:t>
            </a:r>
            <a:r>
              <a:rPr dirty="0" sz="1550" spc="9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tarafından </a:t>
            </a:r>
            <a:r>
              <a:rPr dirty="0" sz="1550">
                <a:latin typeface="Century Gothic"/>
                <a:cs typeface="Century Gothic"/>
              </a:rPr>
              <a:t>oluşturulamaz.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“</a:t>
            </a:r>
            <a:r>
              <a:rPr dirty="0" sz="1550" b="1">
                <a:latin typeface="Century Gothic"/>
                <a:cs typeface="Century Gothic"/>
              </a:rPr>
              <a:t>@@</a:t>
            </a:r>
            <a:r>
              <a:rPr dirty="0" sz="1550">
                <a:latin typeface="Century Gothic"/>
                <a:cs typeface="Century Gothic"/>
              </a:rPr>
              <a:t>”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ön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eki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 spc="-25">
                <a:latin typeface="Century Gothic"/>
                <a:cs typeface="Century Gothic"/>
              </a:rPr>
              <a:t>ile </a:t>
            </a:r>
            <a:r>
              <a:rPr dirty="0" sz="1550">
                <a:latin typeface="Century Gothic"/>
                <a:cs typeface="Century Gothic"/>
              </a:rPr>
              <a:t>tanımlanırlar</a:t>
            </a:r>
            <a:r>
              <a:rPr dirty="0" sz="1550" spc="180">
                <a:latin typeface="Century Gothic"/>
                <a:cs typeface="Century Gothic"/>
              </a:rPr>
              <a:t> </a:t>
            </a:r>
            <a:r>
              <a:rPr dirty="0" sz="1550" b="1">
                <a:latin typeface="Century Gothic"/>
                <a:cs typeface="Century Gothic"/>
              </a:rPr>
              <a:t>(@@SERVERNAME</a:t>
            </a:r>
            <a:r>
              <a:rPr dirty="0" sz="1550">
                <a:latin typeface="Century Gothic"/>
                <a:cs typeface="Century Gothic"/>
              </a:rPr>
              <a:t>).</a:t>
            </a:r>
            <a:r>
              <a:rPr dirty="0" sz="1550" spc="229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Genel </a:t>
            </a:r>
            <a:r>
              <a:rPr dirty="0" sz="1550">
                <a:latin typeface="Century Gothic"/>
                <a:cs typeface="Century Gothic"/>
              </a:rPr>
              <a:t>değişkenler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genellikle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SQL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Server </a:t>
            </a:r>
            <a:r>
              <a:rPr dirty="0" sz="1550">
                <a:latin typeface="Century Gothic"/>
                <a:cs typeface="Century Gothic"/>
              </a:rPr>
              <a:t>hakkındaki</a:t>
            </a:r>
            <a:r>
              <a:rPr dirty="0" sz="1550" spc="11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bilgileri</a:t>
            </a:r>
            <a:r>
              <a:rPr dirty="0" sz="1550" spc="12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verir.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 spc="-25">
                <a:latin typeface="Century Gothic"/>
                <a:cs typeface="Century Gothic"/>
              </a:rPr>
              <a:t>SQL </a:t>
            </a:r>
            <a:r>
              <a:rPr dirty="0" sz="1550">
                <a:latin typeface="Century Gothic"/>
                <a:cs typeface="Century Gothic"/>
              </a:rPr>
              <a:t>Server’da</a:t>
            </a:r>
            <a:r>
              <a:rPr dirty="0" sz="1550" spc="1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tanımlanmış</a:t>
            </a:r>
            <a:r>
              <a:rPr dirty="0" sz="1550" spc="80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birçok</a:t>
            </a:r>
            <a:r>
              <a:rPr dirty="0" sz="1550" spc="16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genel </a:t>
            </a:r>
            <a:r>
              <a:rPr dirty="0" sz="1550">
                <a:latin typeface="Century Gothic"/>
                <a:cs typeface="Century Gothic"/>
              </a:rPr>
              <a:t>değişken</a:t>
            </a:r>
            <a:r>
              <a:rPr dirty="0" sz="1550" spc="11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vardır.</a:t>
            </a:r>
            <a:endParaRPr sz="15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740017" y="6496302"/>
            <a:ext cx="8121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entury Gothic"/>
                <a:cs typeface="Century Gothic"/>
              </a:rPr>
              <a:t>by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1075">
                <a:latin typeface="Century Gothic"/>
                <a:cs typeface="Century Gothic"/>
              </a:rPr>
              <a:t>yselim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81363" y="1805177"/>
            <a:ext cx="6089903" cy="393420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797691" y="5813552"/>
            <a:ext cx="7027545" cy="826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0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Tip:</a:t>
            </a:r>
            <a:r>
              <a:rPr dirty="0" u="heavy" sz="10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SET</a:t>
            </a:r>
            <a:r>
              <a:rPr dirty="0" u="heavy" sz="105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vs</a:t>
            </a:r>
            <a:r>
              <a:rPr dirty="0" u="heavy" sz="105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5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SELECT</a:t>
            </a:r>
            <a:endParaRPr sz="1050">
              <a:latin typeface="Arial"/>
              <a:cs typeface="Arial"/>
            </a:endParaRPr>
          </a:p>
          <a:p>
            <a:pPr marL="162560" indent="-150495">
              <a:lnSpc>
                <a:spcPct val="100000"/>
              </a:lnSpc>
              <a:buChar char="•"/>
              <a:tabLst>
                <a:tab pos="163195" algn="l"/>
              </a:tabLst>
            </a:pPr>
            <a:r>
              <a:rPr dirty="0" sz="1050">
                <a:latin typeface="Arial"/>
                <a:cs typeface="Arial"/>
              </a:rPr>
              <a:t>SET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ANSI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standard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for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variable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assignment,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not.</a:t>
            </a:r>
            <a:endParaRPr sz="105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5"/>
              </a:spcBef>
              <a:buChar char="•"/>
              <a:tabLst>
                <a:tab pos="172720" algn="l"/>
              </a:tabLst>
            </a:pPr>
            <a:r>
              <a:rPr dirty="0" sz="1050">
                <a:latin typeface="Arial"/>
                <a:cs typeface="Arial"/>
              </a:rPr>
              <a:t>SET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only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assign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one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variable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at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time,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can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make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multiple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assignments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at </a:t>
            </a:r>
            <a:r>
              <a:rPr dirty="0" sz="1050" spc="-10">
                <a:latin typeface="Arial"/>
                <a:cs typeface="Arial"/>
              </a:rPr>
              <a:t>once.</a:t>
            </a:r>
            <a:endParaRPr sz="1050">
              <a:latin typeface="Arial"/>
              <a:cs typeface="Arial"/>
            </a:endParaRPr>
          </a:p>
          <a:p>
            <a:pPr marL="12700" marR="5080" indent="1600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dirty="0" sz="1050">
                <a:latin typeface="Arial"/>
                <a:cs typeface="Arial"/>
              </a:rPr>
              <a:t>If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assigning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from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query,</a:t>
            </a:r>
            <a:r>
              <a:rPr dirty="0" sz="1050">
                <a:latin typeface="Arial"/>
                <a:cs typeface="Arial"/>
              </a:rPr>
              <a:t> SET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only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assign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scalar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value.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If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query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returns multiple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values/rows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then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SET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will </a:t>
            </a:r>
            <a:r>
              <a:rPr dirty="0" sz="1050">
                <a:latin typeface="Arial"/>
                <a:cs typeface="Arial"/>
              </a:rPr>
              <a:t>raise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error.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8873" y="1752600"/>
            <a:ext cx="7767828" cy="4677155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34147" y="1812036"/>
            <a:ext cx="8026907" cy="3934205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80451" y="1422654"/>
            <a:ext cx="7935468" cy="5203697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9285" y="1787652"/>
            <a:ext cx="5613653" cy="4517897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605607" y="1655009"/>
            <a:ext cx="7062470" cy="2190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2600"/>
              </a:lnSpc>
              <a:spcBef>
                <a:spcPts val="9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@vizeNotu</a:t>
            </a:r>
            <a:r>
              <a:rPr dirty="0" sz="1550" spc="5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>
                <a:latin typeface="Consolas"/>
                <a:cs typeface="Consolas"/>
              </a:rPr>
              <a:t>@final</a:t>
            </a:r>
            <a:r>
              <a:rPr dirty="0" sz="1550" spc="6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>
                <a:latin typeface="Consolas"/>
                <a:cs typeface="Consolas"/>
              </a:rPr>
              <a:t>@adiSoyadi</a:t>
            </a:r>
            <a:r>
              <a:rPr dirty="0" sz="1550" spc="5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20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@tur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10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),</a:t>
            </a:r>
            <a:r>
              <a:rPr dirty="0" sz="1550" spc="4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@yeni</a:t>
            </a:r>
            <a:r>
              <a:rPr dirty="0" sz="1550" spc="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25">
                <a:solidFill>
                  <a:srgbClr val="7F7F7F"/>
                </a:solidFill>
                <a:latin typeface="Consolas"/>
                <a:cs typeface="Consolas"/>
              </a:rPr>
              <a:t>int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@adiSoyadi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'Ahmet'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@vizeNotu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>
                <a:latin typeface="Consolas"/>
                <a:cs typeface="Consolas"/>
              </a:rPr>
              <a:t>45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@final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50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  <a:p>
            <a:pPr marL="12700" marR="3632835" indent="-635">
              <a:lnSpc>
                <a:spcPct val="152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cast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'123'</a:t>
            </a:r>
            <a:r>
              <a:rPr dirty="0" sz="1550" spc="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)+</a:t>
            </a:r>
            <a:r>
              <a:rPr dirty="0" sz="1550" spc="-10">
                <a:latin typeface="Consolas"/>
                <a:cs typeface="Consolas"/>
              </a:rPr>
              <a:t>44</a:t>
            </a:r>
            <a:r>
              <a:rPr dirty="0" sz="1550" spc="-10">
                <a:latin typeface="Consolas"/>
                <a:cs typeface="Consolas"/>
              </a:rPr>
              <a:t> 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@yeni=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cast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'123'</a:t>
            </a:r>
            <a:r>
              <a:rPr dirty="0" sz="1550" spc="4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)+</a:t>
            </a:r>
            <a:r>
              <a:rPr dirty="0" sz="1550" spc="-10">
                <a:latin typeface="Consolas"/>
                <a:cs typeface="Consolas"/>
              </a:rPr>
              <a:t>44</a:t>
            </a:r>
            <a:endParaRPr sz="1550">
              <a:latin typeface="Consolas"/>
              <a:cs typeface="Consolas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586577" y="4003325"/>
          <a:ext cx="8639175" cy="92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270"/>
                <a:gridCol w="6156959"/>
                <a:gridCol w="330200"/>
                <a:gridCol w="1515745"/>
              </a:tblGrid>
              <a:tr h="641350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</a:pPr>
                      <a:r>
                        <a:rPr dirty="0" sz="155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endParaRPr sz="155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55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480"/>
                        </a:lnSpc>
                      </a:pPr>
                      <a:r>
                        <a:rPr dirty="0" sz="155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'sonuc:'</a:t>
                      </a:r>
                      <a:r>
                        <a:rPr dirty="0" sz="155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550">
                          <a:solidFill>
                            <a:srgbClr val="FF00FF"/>
                          </a:solidFill>
                          <a:latin typeface="Consolas"/>
                          <a:cs typeface="Consolas"/>
                        </a:rPr>
                        <a:t>cast</a:t>
                      </a:r>
                      <a:r>
                        <a:rPr dirty="0" sz="1550" spc="45">
                          <a:solidFill>
                            <a:srgbClr val="FF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550">
                          <a:latin typeface="Consolas"/>
                          <a:cs typeface="Consolas"/>
                        </a:rPr>
                        <a:t>@vizeNotu</a:t>
                      </a:r>
                      <a:r>
                        <a:rPr dirty="0" sz="1550" spc="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dirty="0" sz="1550" spc="4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varchar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550" spc="-10">
                          <a:latin typeface="Consolas"/>
                          <a:cs typeface="Consolas"/>
                        </a:rPr>
                        <a:t>10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))</a:t>
                      </a:r>
                      <a:endParaRPr sz="1550">
                        <a:latin typeface="Consolas"/>
                        <a:cs typeface="Consolas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550">
                          <a:latin typeface="Consolas"/>
                          <a:cs typeface="Consolas"/>
                        </a:rPr>
                        <a:t>@adisoyadi</a:t>
                      </a:r>
                      <a:r>
                        <a:rPr dirty="0" sz="155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55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',</a:t>
                      </a:r>
                      <a:r>
                        <a:rPr dirty="0" sz="1550" spc="7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Ortalamanız..'</a:t>
                      </a:r>
                      <a:r>
                        <a:rPr dirty="0" sz="155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550">
                          <a:solidFill>
                            <a:srgbClr val="FF00FF"/>
                          </a:solidFill>
                          <a:latin typeface="Consolas"/>
                          <a:cs typeface="Consolas"/>
                        </a:rPr>
                        <a:t>cast</a:t>
                      </a:r>
                      <a:r>
                        <a:rPr dirty="0" sz="1550" spc="75">
                          <a:solidFill>
                            <a:srgbClr val="FF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((</a:t>
                      </a:r>
                      <a:r>
                        <a:rPr dirty="0" sz="1550" spc="-10">
                          <a:latin typeface="Consolas"/>
                          <a:cs typeface="Consolas"/>
                        </a:rPr>
                        <a:t>@vizenotu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dirty="0" sz="1550" spc="-10">
                          <a:latin typeface="Consolas"/>
                          <a:cs typeface="Consolas"/>
                        </a:rPr>
                        <a:t>@final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)/</a:t>
                      </a:r>
                      <a:r>
                        <a:rPr dirty="0" sz="1550" spc="-10">
                          <a:latin typeface="Consolas"/>
                          <a:cs typeface="Consolas"/>
                        </a:rPr>
                        <a:t>2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dirty="0" sz="1550" spc="-2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dirty="0" sz="155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nvarchar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550" spc="-10">
                          <a:latin typeface="Consolas"/>
                          <a:cs typeface="Consolas"/>
                        </a:rPr>
                        <a:t>10</a:t>
                      </a:r>
                      <a:r>
                        <a:rPr dirty="0" sz="1550" spc="-1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))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6350"/>
                </a:tc>
              </a:tr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  <a:spcBef>
                          <a:spcPts val="250"/>
                        </a:spcBef>
                      </a:pPr>
                      <a:r>
                        <a:rPr dirty="0" sz="1550" spc="-1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855"/>
                        </a:lnSpc>
                        <a:spcBef>
                          <a:spcPts val="250"/>
                        </a:spcBef>
                      </a:pPr>
                      <a:r>
                        <a:rPr dirty="0" sz="1550" spc="-10">
                          <a:solidFill>
                            <a:srgbClr val="FF00FF"/>
                          </a:solidFill>
                          <a:latin typeface="Consolas"/>
                          <a:cs typeface="Consolas"/>
                        </a:rPr>
                        <a:t>@@SERVERNAME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8363" y="5068823"/>
            <a:ext cx="2817876" cy="1324355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995738" y="1763157"/>
            <a:ext cx="7668895" cy="4683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0495">
              <a:lnSpc>
                <a:spcPct val="152600"/>
              </a:lnSpc>
              <a:spcBef>
                <a:spcPts val="95"/>
              </a:spcBef>
            </a:pPr>
            <a:r>
              <a:rPr dirty="0" sz="1550" b="1">
                <a:latin typeface="Century Gothic"/>
                <a:cs typeface="Century Gothic"/>
              </a:rPr>
              <a:t>SELECT_CASE_THEN</a:t>
            </a:r>
            <a:r>
              <a:rPr dirty="0" sz="1550">
                <a:latin typeface="Century Gothic"/>
                <a:cs typeface="Century Gothic"/>
              </a:rPr>
              <a:t>:</a:t>
            </a:r>
            <a:r>
              <a:rPr dirty="0" sz="1550" spc="15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Sql</a:t>
            </a:r>
            <a:r>
              <a:rPr dirty="0" sz="1550" spc="1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cümlelerimiz</a:t>
            </a:r>
            <a:r>
              <a:rPr dirty="0" sz="1550" spc="170">
                <a:latin typeface="Century Gothic"/>
                <a:cs typeface="Century Gothic"/>
              </a:rPr>
              <a:t> </a:t>
            </a:r>
            <a:r>
              <a:rPr dirty="0" sz="1550" spc="-935">
                <a:latin typeface="Century Gothic"/>
                <a:cs typeface="Century Gothic"/>
              </a:rPr>
              <a:t>içinde </a:t>
            </a:r>
            <a:r>
              <a:rPr dirty="0" sz="1550">
                <a:latin typeface="Century Gothic"/>
                <a:cs typeface="Century Gothic"/>
              </a:rPr>
              <a:t>belirli</a:t>
            </a:r>
            <a:r>
              <a:rPr dirty="0" sz="1550" spc="12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durumlara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göre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farklı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işlemler </a:t>
            </a:r>
            <a:r>
              <a:rPr dirty="0" sz="1550">
                <a:latin typeface="Century Gothic"/>
                <a:cs typeface="Century Gothic"/>
              </a:rPr>
              <a:t>yapmak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istiyorsak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Case-When</a:t>
            </a:r>
            <a:r>
              <a:rPr dirty="0" sz="1550" spc="12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yapısını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kullanabiliriz.</a:t>
            </a:r>
            <a:r>
              <a:rPr dirty="0" sz="1550" spc="1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Personel</a:t>
            </a:r>
            <a:r>
              <a:rPr dirty="0" sz="1550" spc="19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tablosunda</a:t>
            </a:r>
            <a:endParaRPr sz="1550">
              <a:latin typeface="Century Gothic"/>
              <a:cs typeface="Century Gothic"/>
            </a:endParaRPr>
          </a:p>
          <a:p>
            <a:pPr marL="12700" marR="5080">
              <a:lnSpc>
                <a:spcPct val="152600"/>
              </a:lnSpc>
              <a:spcBef>
                <a:spcPts val="5"/>
              </a:spcBef>
            </a:pPr>
            <a:r>
              <a:rPr dirty="0" sz="1550">
                <a:latin typeface="Century Gothic"/>
                <a:cs typeface="Century Gothic"/>
              </a:rPr>
              <a:t>Eğer</a:t>
            </a:r>
            <a:r>
              <a:rPr dirty="0" sz="1550" spc="7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bolno=1</a:t>
            </a:r>
            <a:r>
              <a:rPr dirty="0" sz="1550" spc="7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ise</a:t>
            </a:r>
            <a:r>
              <a:rPr dirty="0" sz="1550" spc="7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ekrana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‘elektrik’</a:t>
            </a:r>
            <a:r>
              <a:rPr dirty="0" sz="1550" spc="8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2</a:t>
            </a:r>
            <a:r>
              <a:rPr dirty="0" sz="1550" spc="70">
                <a:latin typeface="Century Gothic"/>
                <a:cs typeface="Century Gothic"/>
              </a:rPr>
              <a:t> </a:t>
            </a:r>
            <a:r>
              <a:rPr dirty="0" sz="1550" spc="-765">
                <a:latin typeface="Century Gothic"/>
                <a:cs typeface="Century Gothic"/>
              </a:rPr>
              <a:t>ise </a:t>
            </a:r>
            <a:r>
              <a:rPr dirty="0" sz="1550">
                <a:latin typeface="Century Gothic"/>
                <a:cs typeface="Century Gothic"/>
              </a:rPr>
              <a:t>‘bilişim’</a:t>
            </a:r>
            <a:r>
              <a:rPr dirty="0" sz="1550" spc="11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diğer</a:t>
            </a:r>
            <a:r>
              <a:rPr dirty="0" sz="1550" spc="114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durumlarda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‘başka  </a:t>
            </a:r>
            <a:r>
              <a:rPr dirty="0" sz="1550">
                <a:latin typeface="Century Gothic"/>
                <a:cs typeface="Century Gothic"/>
              </a:rPr>
              <a:t>bölüm’</a:t>
            </a:r>
            <a:r>
              <a:rPr dirty="0" sz="1550" spc="12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yazacak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Select-case</a:t>
            </a:r>
            <a:r>
              <a:rPr dirty="0" sz="1550" spc="14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satırları</a:t>
            </a:r>
            <a:endParaRPr sz="1550">
              <a:latin typeface="Century Gothic"/>
              <a:cs typeface="Century Gothic"/>
            </a:endParaRPr>
          </a:p>
          <a:p>
            <a:pPr marL="192405">
              <a:lnSpc>
                <a:spcPct val="100000"/>
              </a:lnSpc>
              <a:spcBef>
                <a:spcPts val="73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latin typeface="Consolas"/>
                <a:cs typeface="Consolas"/>
              </a:rPr>
              <a:t>pers</a:t>
            </a:r>
            <a:endParaRPr sz="155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  <a:spcBef>
                <a:spcPts val="3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ad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>
                <a:latin typeface="Consolas"/>
                <a:cs typeface="Consolas"/>
              </a:rPr>
              <a:t>soyad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onsolas"/>
              <a:cs typeface="Consolas"/>
            </a:endParaRPr>
          </a:p>
          <a:p>
            <a:pPr marL="192405">
              <a:lnSpc>
                <a:spcPct val="100000"/>
              </a:lnSpc>
            </a:pP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endParaRPr sz="1550">
              <a:latin typeface="Consolas"/>
              <a:cs typeface="Consolas"/>
            </a:endParaRPr>
          </a:p>
          <a:p>
            <a:pPr marL="192405" marR="4168775">
              <a:lnSpc>
                <a:spcPct val="203500"/>
              </a:lnSpc>
              <a:tabLst>
                <a:tab pos="1731645" algn="l"/>
              </a:tabLst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bolno</a:t>
            </a:r>
            <a:r>
              <a:rPr dirty="0" sz="1550" spc="2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2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1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'elektrik'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bolno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2</a:t>
            </a:r>
            <a:r>
              <a:rPr dirty="0" sz="1550">
                <a:latin typeface="Consolas"/>
                <a:cs typeface="Consolas"/>
              </a:rPr>
              <a:t>	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'bilisim'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'baska</a:t>
            </a:r>
            <a:r>
              <a:rPr dirty="0" sz="1550" spc="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bölüm'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nsolas"/>
              <a:cs typeface="Consolas"/>
            </a:endParaRPr>
          </a:p>
          <a:p>
            <a:pPr marL="192405" marR="5488940">
              <a:lnSpc>
                <a:spcPct val="1016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BolumDurumu </a:t>
            </a:r>
            <a:r>
              <a:rPr dirty="0" sz="1550">
                <a:latin typeface="Consolas"/>
                <a:cs typeface="Consolas"/>
              </a:rPr>
              <a:t>From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PersTablosu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54981" y="881887"/>
            <a:ext cx="3319779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5"/>
              </a:spcBef>
            </a:pPr>
            <a:r>
              <a:rPr dirty="0" sz="2800"/>
              <a:t>T-SQL</a:t>
            </a:r>
            <a:r>
              <a:rPr dirty="0" sz="2800" spc="5"/>
              <a:t> </a:t>
            </a:r>
            <a:r>
              <a:rPr dirty="0" sz="2800" spc="-25"/>
              <a:t>ile</a:t>
            </a:r>
            <a:r>
              <a:rPr dirty="0" sz="2800" spc="-25"/>
              <a:t> </a:t>
            </a:r>
            <a:r>
              <a:rPr dirty="0" sz="2800" spc="-2600"/>
              <a:t>ÇALIŞMA</a:t>
            </a:r>
            <a:r>
              <a:rPr dirty="0" sz="2800" spc="-2600"/>
              <a:t>K</a:t>
            </a:r>
            <a:r>
              <a:rPr dirty="0" sz="2800" spc="-1190"/>
              <a:t> SELECT_CASE_THEN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54981" y="881887"/>
            <a:ext cx="3319779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5"/>
              </a:spcBef>
            </a:pPr>
            <a:r>
              <a:rPr dirty="0" sz="2800"/>
              <a:t>T-SQL</a:t>
            </a:r>
            <a:r>
              <a:rPr dirty="0" sz="2800" spc="5"/>
              <a:t> </a:t>
            </a:r>
            <a:r>
              <a:rPr dirty="0" sz="2800" spc="-25"/>
              <a:t>ile</a:t>
            </a:r>
            <a:r>
              <a:rPr dirty="0" sz="2800" spc="-25"/>
              <a:t> </a:t>
            </a:r>
            <a:r>
              <a:rPr dirty="0" sz="2800" spc="-2600"/>
              <a:t>ÇALIŞMA</a:t>
            </a:r>
            <a:r>
              <a:rPr dirty="0" sz="2800" spc="-2600"/>
              <a:t>K</a:t>
            </a:r>
            <a:r>
              <a:rPr dirty="0" sz="2800" spc="-1190"/>
              <a:t> SELECT_CASE_THEN</a:t>
            </a:r>
            <a:endParaRPr sz="2800"/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95731" y="1808479"/>
            <a:ext cx="3213735" cy="438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1594">
              <a:lnSpc>
                <a:spcPct val="101800"/>
              </a:lnSpc>
              <a:spcBef>
                <a:spcPts val="95"/>
              </a:spcBef>
            </a:pPr>
            <a:r>
              <a:rPr dirty="0" sz="1550">
                <a:latin typeface="Century Gothic"/>
                <a:cs typeface="Century Gothic"/>
              </a:rPr>
              <a:t>Bu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örnekte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her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 spc="-1380">
                <a:latin typeface="Century Gothic"/>
                <a:cs typeface="Century Gothic"/>
              </a:rPr>
              <a:t>kayıt</a:t>
            </a:r>
            <a:r>
              <a:rPr dirty="0" sz="1550">
                <a:latin typeface="Century Gothic"/>
                <a:cs typeface="Century Gothic"/>
              </a:rPr>
              <a:t> için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 spc="-20">
                <a:latin typeface="Century Gothic"/>
                <a:cs typeface="Century Gothic"/>
              </a:rPr>
              <a:t>maaş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durumuna</a:t>
            </a:r>
            <a:r>
              <a:rPr dirty="0" sz="1550" spc="140">
                <a:latin typeface="Century Gothic"/>
                <a:cs typeface="Century Gothic"/>
              </a:rPr>
              <a:t> </a:t>
            </a:r>
            <a:r>
              <a:rPr dirty="0" sz="1550" spc="-20">
                <a:latin typeface="Century Gothic"/>
                <a:cs typeface="Century Gothic"/>
              </a:rPr>
              <a:t>göre </a:t>
            </a:r>
            <a:r>
              <a:rPr dirty="0" sz="1550">
                <a:latin typeface="Century Gothic"/>
                <a:cs typeface="Century Gothic"/>
              </a:rPr>
              <a:t>yüksek</a:t>
            </a:r>
            <a:r>
              <a:rPr dirty="0" sz="1550" spc="6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ve</a:t>
            </a:r>
            <a:r>
              <a:rPr dirty="0" sz="1550" spc="70">
                <a:latin typeface="Century Gothic"/>
                <a:cs typeface="Century Gothic"/>
              </a:rPr>
              <a:t> </a:t>
            </a:r>
            <a:r>
              <a:rPr dirty="0" sz="1550" spc="-20">
                <a:latin typeface="Century Gothic"/>
                <a:cs typeface="Century Gothic"/>
              </a:rPr>
              <a:t>düşük </a:t>
            </a:r>
            <a:r>
              <a:rPr dirty="0" sz="1550" spc="-10">
                <a:latin typeface="Century Gothic"/>
                <a:cs typeface="Century Gothic"/>
              </a:rPr>
              <a:t>kazanç yazdırılmakta</a:t>
            </a:r>
            <a:endParaRPr sz="1550">
              <a:latin typeface="Century Gothic"/>
              <a:cs typeface="Century Gothic"/>
            </a:endParaRPr>
          </a:p>
          <a:p>
            <a:pPr marL="12700" marR="1213485">
              <a:lnSpc>
                <a:spcPct val="203500"/>
              </a:lnSpc>
              <a:spcBef>
                <a:spcPts val="234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adi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>
                <a:latin typeface="Consolas"/>
                <a:cs typeface="Consolas"/>
              </a:rPr>
              <a:t>soyadi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, </a:t>
            </a: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1899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maas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&gt;</a:t>
            </a:r>
            <a:r>
              <a:rPr dirty="0" sz="1550">
                <a:latin typeface="Consolas"/>
                <a:cs typeface="Consolas"/>
              </a:rPr>
              <a:t>2000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and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-10">
                <a:latin typeface="Consolas"/>
                <a:cs typeface="Consolas"/>
              </a:rPr>
              <a:t>3000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'yüksek</a:t>
            </a:r>
            <a:r>
              <a:rPr dirty="0" sz="1550" spc="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kazanç'</a:t>
            </a:r>
            <a:endParaRPr sz="1550">
              <a:latin typeface="Consolas"/>
              <a:cs typeface="Consolas"/>
            </a:endParaRPr>
          </a:p>
          <a:p>
            <a:pPr marL="12700" marR="5080">
              <a:lnSpc>
                <a:spcPct val="203500"/>
              </a:lnSpc>
              <a:tabLst>
                <a:tab pos="1881505" algn="l"/>
              </a:tabLst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&lt;=</a:t>
            </a:r>
            <a:r>
              <a:rPr dirty="0" sz="1550" spc="-10">
                <a:latin typeface="Consolas"/>
                <a:cs typeface="Consolas"/>
              </a:rPr>
              <a:t>2000</a:t>
            </a:r>
            <a:r>
              <a:rPr dirty="0" sz="1550">
                <a:latin typeface="Consolas"/>
                <a:cs typeface="Consolas"/>
              </a:rPr>
              <a:t>	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'düşük'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'baska</a:t>
            </a:r>
            <a:r>
              <a:rPr dirty="0" sz="1550" spc="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solidFill>
                  <a:srgbClr val="FF0000"/>
                </a:solidFill>
                <a:latin typeface="Consolas"/>
                <a:cs typeface="Consolas"/>
              </a:rPr>
              <a:t>maas'</a:t>
            </a:r>
            <a:endParaRPr sz="1550">
              <a:latin typeface="Consolas"/>
              <a:cs typeface="Consolas"/>
            </a:endParaRPr>
          </a:p>
          <a:p>
            <a:pPr marL="12700" marR="1323340">
              <a:lnSpc>
                <a:spcPct val="203500"/>
              </a:lnSpc>
              <a:spcBef>
                <a:spcPts val="1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MaasDurumu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isciler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45465">
              <a:lnSpc>
                <a:spcPct val="101899"/>
              </a:lnSpc>
              <a:spcBef>
                <a:spcPts val="90"/>
              </a:spcBef>
            </a:pPr>
            <a:r>
              <a:rPr dirty="0"/>
              <a:t>Tanımlı</a:t>
            </a:r>
            <a:r>
              <a:rPr dirty="0" spc="80">
                <a:latin typeface="Times New Roman"/>
                <a:cs typeface="Times New Roman"/>
              </a:rPr>
              <a:t> </a:t>
            </a:r>
            <a:r>
              <a:rPr dirty="0"/>
              <a:t>vize</a:t>
            </a:r>
            <a:r>
              <a:rPr dirty="0" spc="125"/>
              <a:t> </a:t>
            </a:r>
            <a:r>
              <a:rPr dirty="0" spc="-320"/>
              <a:t>notuna </a:t>
            </a:r>
            <a:r>
              <a:rPr dirty="0"/>
              <a:t>göre</a:t>
            </a:r>
            <a:r>
              <a:rPr dirty="0" spc="75"/>
              <a:t> </a:t>
            </a:r>
            <a:r>
              <a:rPr dirty="0"/>
              <a:t>geçti</a:t>
            </a:r>
            <a:r>
              <a:rPr dirty="0" spc="90"/>
              <a:t> </a:t>
            </a:r>
            <a:r>
              <a:rPr dirty="0" spc="-10"/>
              <a:t>kaldı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durumu</a:t>
            </a:r>
            <a:r>
              <a:rPr dirty="0" spc="85"/>
              <a:t> </a:t>
            </a:r>
            <a:r>
              <a:rPr dirty="0" spc="-10"/>
              <a:t>kontrolü?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5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@vize</a:t>
            </a:r>
            <a:r>
              <a:rPr dirty="0" spc="25"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</a:p>
          <a:p>
            <a:pPr marL="12700" marR="5080">
              <a:lnSpc>
                <a:spcPts val="2840"/>
              </a:lnSpc>
              <a:spcBef>
                <a:spcPts val="259"/>
              </a:spcBef>
            </a:pP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@vizeDurumu</a:t>
            </a:r>
            <a:r>
              <a:rPr dirty="0" spc="40"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pc="-10">
                <a:latin typeface="Consolas"/>
                <a:cs typeface="Consolas"/>
              </a:rPr>
              <a:t>10</a:t>
            </a:r>
            <a:r>
              <a:rPr dirty="0" spc="-10">
                <a:solidFill>
                  <a:srgbClr val="7F7F7F"/>
                </a:solidFill>
                <a:latin typeface="Consolas"/>
                <a:cs typeface="Consolas"/>
              </a:rPr>
              <a:t>);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latin typeface="Consolas"/>
                <a:cs typeface="Consolas"/>
              </a:rPr>
              <a:t>@vize</a:t>
            </a:r>
            <a:r>
              <a:rPr dirty="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pc="-10">
                <a:latin typeface="Consolas"/>
                <a:cs typeface="Consolas"/>
              </a:rPr>
              <a:t>55</a:t>
            </a:r>
            <a:r>
              <a:rPr dirty="0" spc="-10">
                <a:solidFill>
                  <a:srgbClr val="7F7F7F"/>
                </a:solidFill>
                <a:latin typeface="Consolas"/>
                <a:cs typeface="Consolas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latin typeface="Consolas"/>
                <a:cs typeface="Consolas"/>
              </a:rPr>
              <a:t>@vizeDurumu</a:t>
            </a:r>
            <a:r>
              <a:rPr dirty="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pc="-1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</a:p>
          <a:p>
            <a:pPr marL="12700" marR="993140">
              <a:lnSpc>
                <a:spcPct val="152600"/>
              </a:lnSpc>
              <a:spcBef>
                <a:spcPts val="10"/>
              </a:spcBef>
            </a:pP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@vize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>
                <a:latin typeface="Consolas"/>
                <a:cs typeface="Consolas"/>
              </a:rPr>
              <a:t>50</a:t>
            </a:r>
            <a:r>
              <a:rPr dirty="0" spc="30"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solidFill>
                  <a:srgbClr val="FF0000"/>
                </a:solidFill>
                <a:latin typeface="Consolas"/>
                <a:cs typeface="Consolas"/>
              </a:rPr>
              <a:t>'kaldi'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@vize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&gt;=</a:t>
            </a:r>
            <a:r>
              <a:rPr dirty="0">
                <a:latin typeface="Consolas"/>
                <a:cs typeface="Consolas"/>
              </a:rPr>
              <a:t>50</a:t>
            </a:r>
            <a:r>
              <a:rPr dirty="0" spc="35"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solidFill>
                  <a:srgbClr val="FF0000"/>
                </a:solidFill>
                <a:latin typeface="Consolas"/>
                <a:cs typeface="Consolas"/>
              </a:rPr>
              <a:t>'geçti'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‘sınava</a:t>
            </a:r>
            <a:r>
              <a:rPr dirty="0" spc="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pc="-10">
                <a:solidFill>
                  <a:srgbClr val="FF0000"/>
                </a:solidFill>
                <a:latin typeface="Consolas"/>
                <a:cs typeface="Consolas"/>
              </a:rPr>
              <a:t>girmemiş'</a:t>
            </a: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pc="-10">
                <a:latin typeface="Consolas"/>
                <a:cs typeface="Consolas"/>
              </a:rPr>
              <a:t>@vizedurumu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740017" y="6496302"/>
            <a:ext cx="8121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entury Gothic"/>
                <a:cs typeface="Century Gothic"/>
              </a:rPr>
              <a:t>by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1075">
                <a:latin typeface="Century Gothic"/>
                <a:cs typeface="Century Gothic"/>
              </a:rPr>
              <a:t>yselim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42521" y="1338326"/>
            <a:ext cx="106426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T-</a:t>
            </a:r>
            <a:r>
              <a:rPr dirty="0" spc="-415"/>
              <a:t>SQL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905133" y="2097277"/>
            <a:ext cx="7611109" cy="4613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3055" algn="l"/>
              </a:tabLst>
            </a:pPr>
            <a:r>
              <a:rPr dirty="0" sz="1450" spc="540">
                <a:solidFill>
                  <a:srgbClr val="343434"/>
                </a:solidFill>
                <a:latin typeface="Wingdings 3"/>
                <a:cs typeface="Wingdings 3"/>
              </a:rPr>
              <a:t>🠶</a:t>
            </a:r>
            <a:r>
              <a:rPr dirty="0" sz="1450">
                <a:solidFill>
                  <a:srgbClr val="343434"/>
                </a:solidFill>
                <a:latin typeface="Times New Roman"/>
                <a:cs typeface="Times New Roman"/>
              </a:rPr>
              <a:t>	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T-SQL</a:t>
            </a:r>
            <a:r>
              <a:rPr dirty="0" sz="1450" spc="19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verileri</a:t>
            </a:r>
            <a:r>
              <a:rPr dirty="0" sz="1450" spc="19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işleme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,</a:t>
            </a:r>
            <a:r>
              <a:rPr dirty="0" sz="1450" spc="20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değişken</a:t>
            </a:r>
            <a:r>
              <a:rPr dirty="0" sz="1450" spc="1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Century Gothic"/>
                <a:cs typeface="Century Gothic"/>
              </a:rPr>
              <a:t>kullanma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4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hata</a:t>
            </a:r>
            <a:r>
              <a:rPr dirty="0" sz="1450" spc="1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ayıklama</a:t>
            </a:r>
            <a:r>
              <a:rPr dirty="0" sz="1450" spc="14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gibi</a:t>
            </a:r>
            <a:r>
              <a:rPr dirty="0" sz="1450" spc="1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25">
                <a:solidFill>
                  <a:srgbClr val="3F3F3F"/>
                </a:solidFill>
                <a:latin typeface="Century Gothic"/>
                <a:cs typeface="Century Gothic"/>
              </a:rPr>
              <a:t>çok</a:t>
            </a:r>
            <a:endParaRPr sz="1450">
              <a:latin typeface="Century Gothic"/>
              <a:cs typeface="Century Gothic"/>
            </a:endParaRPr>
          </a:p>
          <a:p>
            <a:pPr marL="313690" marR="470534" indent="-635">
              <a:lnSpc>
                <a:spcPct val="164100"/>
              </a:lnSpc>
              <a:spcBef>
                <a:spcPts val="10"/>
              </a:spcBef>
            </a:pP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programlama</a:t>
            </a:r>
            <a:r>
              <a:rPr dirty="0" sz="1450" spc="2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yeteneğine</a:t>
            </a:r>
            <a:r>
              <a:rPr dirty="0" sz="1450" spc="2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sahiptir.</a:t>
            </a:r>
            <a:r>
              <a:rPr dirty="0" sz="1450" spc="2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615">
                <a:solidFill>
                  <a:srgbClr val="3F3F3F"/>
                </a:solidFill>
                <a:latin typeface="Century Gothic"/>
                <a:cs typeface="Century Gothic"/>
              </a:rPr>
              <a:t>Tabiki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bu</a:t>
            </a:r>
            <a:r>
              <a:rPr dirty="0" sz="1450" spc="2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yetenekleri</a:t>
            </a:r>
            <a:r>
              <a:rPr dirty="0" sz="1450" spc="25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veritabanı</a:t>
            </a:r>
            <a:r>
              <a:rPr dirty="0" sz="1450" spc="14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Century Gothic"/>
                <a:cs typeface="Century Gothic"/>
              </a:rPr>
              <a:t>yönetim sistemi</a:t>
            </a:r>
            <a:endParaRPr sz="1450">
              <a:latin typeface="Century Gothic"/>
              <a:cs typeface="Century Gothic"/>
            </a:endParaRPr>
          </a:p>
          <a:p>
            <a:pPr marL="313690" marR="34290">
              <a:lnSpc>
                <a:spcPct val="164500"/>
              </a:lnSpc>
            </a:pPr>
            <a:r>
              <a:rPr dirty="0" sz="1450" spc="-20">
                <a:solidFill>
                  <a:srgbClr val="3F3F3F"/>
                </a:solidFill>
                <a:latin typeface="Century Gothic"/>
                <a:cs typeface="Century Gothic"/>
              </a:rPr>
              <a:t>(</a:t>
            </a:r>
            <a:r>
              <a:rPr dirty="0" sz="1450" spc="-20" i="1">
                <a:solidFill>
                  <a:srgbClr val="3F3F3F"/>
                </a:solidFill>
                <a:latin typeface="Arial"/>
                <a:cs typeface="Arial"/>
              </a:rPr>
              <a:t>SQL</a:t>
            </a:r>
            <a:r>
              <a:rPr dirty="0" sz="1450" spc="5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i="1">
                <a:solidFill>
                  <a:srgbClr val="3F3F3F"/>
                </a:solidFill>
                <a:latin typeface="Arial"/>
                <a:cs typeface="Arial"/>
              </a:rPr>
              <a:t>Server</a:t>
            </a:r>
            <a:r>
              <a:rPr dirty="0" sz="1450" spc="55" i="1">
                <a:solidFill>
                  <a:srgbClr val="3F3F3F"/>
                </a:solidFill>
                <a:latin typeface="Arial"/>
                <a:cs typeface="Arial"/>
              </a:rPr>
              <a:t> için</a:t>
            </a:r>
            <a:r>
              <a:rPr dirty="0" sz="1450" spc="18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140" i="1">
                <a:solidFill>
                  <a:srgbClr val="3F3F3F"/>
                </a:solidFill>
                <a:latin typeface="Arial"/>
                <a:cs typeface="Arial"/>
              </a:rPr>
              <a:t>Management </a:t>
            </a:r>
            <a:r>
              <a:rPr dirty="0" sz="1450" i="1">
                <a:solidFill>
                  <a:srgbClr val="3F3F3F"/>
                </a:solidFill>
                <a:latin typeface="Arial"/>
                <a:cs typeface="Arial"/>
              </a:rPr>
              <a:t>Studio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)</a:t>
            </a:r>
            <a:r>
              <a:rPr dirty="0" sz="1450" spc="2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üzerinde</a:t>
            </a:r>
            <a:r>
              <a:rPr dirty="0" sz="1450" spc="1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204">
                <a:solidFill>
                  <a:srgbClr val="3F3F3F"/>
                </a:solidFill>
                <a:latin typeface="Century Gothic"/>
                <a:cs typeface="Century Gothic"/>
              </a:rPr>
              <a:t>geçerlidir.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Yani</a:t>
            </a:r>
            <a:r>
              <a:rPr dirty="0" sz="1450" spc="1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50" spc="1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programlama</a:t>
            </a:r>
            <a:r>
              <a:rPr dirty="0" sz="1450" spc="20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20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endParaRPr sz="1450">
              <a:latin typeface="Century Gothic"/>
              <a:cs typeface="Century Gothic"/>
            </a:endParaRPr>
          </a:p>
          <a:p>
            <a:pPr marL="313690">
              <a:lnSpc>
                <a:spcPct val="100000"/>
              </a:lnSpc>
              <a:spcBef>
                <a:spcPts val="1120"/>
              </a:spcBef>
            </a:pP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değil</a:t>
            </a:r>
            <a:r>
              <a:rPr dirty="0" sz="1450" spc="1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gelişmiş</a:t>
            </a:r>
            <a:r>
              <a:rPr dirty="0" sz="1450" spc="1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50" spc="1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sorgu</a:t>
            </a:r>
            <a:r>
              <a:rPr dirty="0" sz="1450" spc="17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0" b="1">
                <a:solidFill>
                  <a:srgbClr val="3F3F3F"/>
                </a:solidFill>
                <a:latin typeface="Century Gothic"/>
                <a:cs typeface="Century Gothic"/>
              </a:rPr>
              <a:t>dilidir</a:t>
            </a:r>
            <a:r>
              <a:rPr dirty="0" sz="1450" spc="-1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313690">
              <a:lnSpc>
                <a:spcPct val="100000"/>
              </a:lnSpc>
              <a:spcBef>
                <a:spcPts val="1120"/>
              </a:spcBef>
            </a:pP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T-SQL</a:t>
            </a:r>
            <a:r>
              <a:rPr dirty="0" sz="1450" spc="19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ile</a:t>
            </a:r>
            <a:r>
              <a:rPr dirty="0" sz="1450" spc="1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veritabanı</a:t>
            </a:r>
            <a:r>
              <a:rPr dirty="0" sz="1450" spc="12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üzerinde</a:t>
            </a:r>
            <a:r>
              <a:rPr dirty="0" sz="1450" spc="20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işlem</a:t>
            </a:r>
            <a:r>
              <a:rPr dirty="0" sz="1450" spc="1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040">
                <a:solidFill>
                  <a:srgbClr val="3F3F3F"/>
                </a:solidFill>
                <a:latin typeface="Century Gothic"/>
                <a:cs typeface="Century Gothic"/>
              </a:rPr>
              <a:t>yapabileceğimiz</a:t>
            </a:r>
            <a:r>
              <a:rPr dirty="0" sz="1450" spc="-10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temelde</a:t>
            </a:r>
            <a:r>
              <a:rPr dirty="0" sz="1450" spc="1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3</a:t>
            </a:r>
            <a:r>
              <a:rPr dirty="0" sz="1450" spc="1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komut</a:t>
            </a:r>
            <a:r>
              <a:rPr dirty="0" sz="1450" spc="15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türü</a:t>
            </a:r>
            <a:r>
              <a:rPr dirty="0" sz="1450" spc="1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Century Gothic"/>
                <a:cs typeface="Century Gothic"/>
              </a:rPr>
              <a:t>vardır.</a:t>
            </a:r>
            <a:endParaRPr sz="1450">
              <a:latin typeface="Century Gothic"/>
              <a:cs typeface="Century Gothic"/>
            </a:endParaRPr>
          </a:p>
          <a:p>
            <a:pPr marL="313690" marR="1183005" indent="194945">
              <a:lnSpc>
                <a:spcPct val="164500"/>
              </a:lnSpc>
            </a:pP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Veritabanı</a:t>
            </a:r>
            <a:r>
              <a:rPr dirty="0" sz="1450" spc="12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450" spc="2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tablolarla</a:t>
            </a:r>
            <a:r>
              <a:rPr dirty="0" sz="1450" spc="2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Century Gothic"/>
                <a:cs typeface="Century Gothic"/>
              </a:rPr>
              <a:t>ilgili</a:t>
            </a:r>
            <a:r>
              <a:rPr dirty="0" sz="1450" spc="5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340">
                <a:solidFill>
                  <a:srgbClr val="3F3F3F"/>
                </a:solidFill>
                <a:latin typeface="Century Gothic"/>
                <a:cs typeface="Century Gothic"/>
              </a:rPr>
              <a:t>işlemler</a:t>
            </a:r>
            <a:r>
              <a:rPr dirty="0" sz="1450" spc="1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450" spc="16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450" spc="1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450" spc="13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Tanımlama</a:t>
            </a:r>
            <a:r>
              <a:rPr dirty="0" sz="1450" spc="15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20" b="1">
                <a:solidFill>
                  <a:srgbClr val="3F3F3F"/>
                </a:solidFill>
                <a:latin typeface="Century Gothic"/>
                <a:cs typeface="Century Gothic"/>
              </a:rPr>
              <a:t>Dili </a:t>
            </a:r>
            <a:r>
              <a:rPr dirty="0" sz="1450" spc="95">
                <a:solidFill>
                  <a:srgbClr val="3F3F3F"/>
                </a:solidFill>
                <a:latin typeface="Century Gothic"/>
                <a:cs typeface="Century Gothic"/>
              </a:rPr>
              <a:t>(</a:t>
            </a:r>
            <a:r>
              <a:rPr dirty="0" sz="1450" spc="95" i="1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450" spc="14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55" i="1">
                <a:solidFill>
                  <a:srgbClr val="3F3F3F"/>
                </a:solidFill>
                <a:latin typeface="Arial"/>
                <a:cs typeface="Arial"/>
              </a:rPr>
              <a:t>Definition</a:t>
            </a:r>
            <a:r>
              <a:rPr dirty="0" sz="1450" spc="70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90" i="1">
                <a:solidFill>
                  <a:srgbClr val="3F3F3F"/>
                </a:solidFill>
                <a:latin typeface="Arial"/>
                <a:cs typeface="Arial"/>
              </a:rPr>
              <a:t>Language</a:t>
            </a:r>
            <a:r>
              <a:rPr dirty="0" sz="1450" spc="90">
                <a:solidFill>
                  <a:srgbClr val="3F3F3F"/>
                </a:solidFill>
                <a:latin typeface="Century Gothic"/>
                <a:cs typeface="Century Gothic"/>
              </a:rPr>
              <a:t>),</a:t>
            </a:r>
            <a:endParaRPr sz="1450">
              <a:latin typeface="Century Gothic"/>
              <a:cs typeface="Century Gothic"/>
            </a:endParaRPr>
          </a:p>
          <a:p>
            <a:pPr marL="313690" marR="365760" indent="194945">
              <a:lnSpc>
                <a:spcPct val="164500"/>
              </a:lnSpc>
            </a:pP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Veritabanı</a:t>
            </a:r>
            <a:r>
              <a:rPr dirty="0" sz="1450" spc="16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üzerindeki</a:t>
            </a:r>
            <a:r>
              <a:rPr dirty="0" sz="1450" spc="3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kullanıcılar</a:t>
            </a:r>
            <a:r>
              <a:rPr dirty="0" sz="1450" spc="3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459">
                <a:solidFill>
                  <a:srgbClr val="3F3F3F"/>
                </a:solidFill>
                <a:latin typeface="Century Gothic"/>
                <a:cs typeface="Century Gothic"/>
              </a:rPr>
              <a:t>ve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bu</a:t>
            </a:r>
            <a:r>
              <a:rPr dirty="0" sz="1450" spc="2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kullanıcıların</a:t>
            </a:r>
            <a:r>
              <a:rPr dirty="0" sz="1450" spc="2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yetkileri</a:t>
            </a:r>
            <a:r>
              <a:rPr dirty="0" sz="1450" spc="2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25">
                <a:solidFill>
                  <a:srgbClr val="3F3F3F"/>
                </a:solidFill>
                <a:latin typeface="Century Gothic"/>
                <a:cs typeface="Century Gothic"/>
              </a:rPr>
              <a:t>ile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ilgili</a:t>
            </a:r>
            <a:r>
              <a:rPr dirty="0" sz="1450" spc="1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işlemler</a:t>
            </a:r>
            <a:r>
              <a:rPr dirty="0" sz="1450" spc="2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450" spc="2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450" spc="-10" b="1">
                <a:solidFill>
                  <a:srgbClr val="3F3F3F"/>
                </a:solidFill>
                <a:latin typeface="Century Gothic"/>
                <a:cs typeface="Century Gothic"/>
              </a:rPr>
              <a:t>Veri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Kontrol</a:t>
            </a:r>
            <a:r>
              <a:rPr dirty="0" sz="1450" spc="12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450" spc="15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95">
                <a:solidFill>
                  <a:srgbClr val="3F3F3F"/>
                </a:solidFill>
                <a:latin typeface="Century Gothic"/>
                <a:cs typeface="Century Gothic"/>
              </a:rPr>
              <a:t>(</a:t>
            </a:r>
            <a:r>
              <a:rPr dirty="0" sz="1450" spc="95" i="1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450" spc="21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75" i="1">
                <a:solidFill>
                  <a:srgbClr val="3F3F3F"/>
                </a:solidFill>
                <a:latin typeface="Arial"/>
                <a:cs typeface="Arial"/>
              </a:rPr>
              <a:t>Control</a:t>
            </a:r>
            <a:r>
              <a:rPr dirty="0" sz="1450" spc="60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100" i="1">
                <a:solidFill>
                  <a:srgbClr val="3F3F3F"/>
                </a:solidFill>
                <a:latin typeface="Arial"/>
                <a:cs typeface="Arial"/>
              </a:rPr>
              <a:t>Language</a:t>
            </a:r>
            <a:r>
              <a:rPr dirty="0" sz="1450" spc="100">
                <a:solidFill>
                  <a:srgbClr val="3F3F3F"/>
                </a:solidFill>
                <a:latin typeface="Century Gothic"/>
                <a:cs typeface="Century Gothic"/>
              </a:rPr>
              <a:t>)</a:t>
            </a:r>
            <a:endParaRPr sz="1450">
              <a:latin typeface="Century Gothic"/>
              <a:cs typeface="Century Gothic"/>
            </a:endParaRPr>
          </a:p>
          <a:p>
            <a:pPr marL="508634">
              <a:lnSpc>
                <a:spcPct val="100000"/>
              </a:lnSpc>
              <a:spcBef>
                <a:spcPts val="1125"/>
              </a:spcBef>
            </a:pP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Veritabanında</a:t>
            </a:r>
            <a:r>
              <a:rPr dirty="0" sz="1450" spc="25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saklanan</a:t>
            </a:r>
            <a:r>
              <a:rPr dirty="0" sz="1450" spc="2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veriler</a:t>
            </a:r>
            <a:r>
              <a:rPr dirty="0" sz="1450" spc="2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190">
                <a:solidFill>
                  <a:srgbClr val="3F3F3F"/>
                </a:solidFill>
                <a:latin typeface="Century Gothic"/>
                <a:cs typeface="Century Gothic"/>
              </a:rPr>
              <a:t>üzerinde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işlem</a:t>
            </a:r>
            <a:r>
              <a:rPr dirty="0" sz="1450" spc="16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450" spc="20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450" spc="16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3F3F3F"/>
                </a:solidFill>
                <a:latin typeface="Century Gothic"/>
                <a:cs typeface="Century Gothic"/>
              </a:rPr>
              <a:t>kullanılan</a:t>
            </a:r>
            <a:r>
              <a:rPr dirty="0" sz="1450" spc="1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-20" b="1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endParaRPr sz="1450">
              <a:latin typeface="Century Gothic"/>
              <a:cs typeface="Century Gothic"/>
            </a:endParaRPr>
          </a:p>
          <a:p>
            <a:pPr marL="313690">
              <a:lnSpc>
                <a:spcPct val="100000"/>
              </a:lnSpc>
              <a:spcBef>
                <a:spcPts val="1120"/>
              </a:spcBef>
            </a:pP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İşleme</a:t>
            </a:r>
            <a:r>
              <a:rPr dirty="0" sz="1450" spc="12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b="1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450" spc="12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50" spc="95">
                <a:solidFill>
                  <a:srgbClr val="3F3F3F"/>
                </a:solidFill>
                <a:latin typeface="Century Gothic"/>
                <a:cs typeface="Century Gothic"/>
              </a:rPr>
              <a:t>(</a:t>
            </a:r>
            <a:r>
              <a:rPr dirty="0" sz="1450" spc="95" i="1">
                <a:solidFill>
                  <a:srgbClr val="3F3F3F"/>
                </a:solidFill>
                <a:latin typeface="Arial"/>
                <a:cs typeface="Arial"/>
              </a:rPr>
              <a:t>Data</a:t>
            </a:r>
            <a:r>
              <a:rPr dirty="0" sz="1450" spc="21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90" i="1">
                <a:solidFill>
                  <a:srgbClr val="3F3F3F"/>
                </a:solidFill>
                <a:latin typeface="Arial"/>
                <a:cs typeface="Arial"/>
              </a:rPr>
              <a:t>Manipulation</a:t>
            </a:r>
            <a:r>
              <a:rPr dirty="0" sz="1450" spc="10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450" spc="100" i="1">
                <a:solidFill>
                  <a:srgbClr val="3F3F3F"/>
                </a:solidFill>
                <a:latin typeface="Arial"/>
                <a:cs typeface="Arial"/>
              </a:rPr>
              <a:t>Language</a:t>
            </a:r>
            <a:r>
              <a:rPr dirty="0" sz="1450" spc="100">
                <a:solidFill>
                  <a:srgbClr val="3F3F3F"/>
                </a:solidFill>
                <a:latin typeface="Century Gothic"/>
                <a:cs typeface="Century Gothic"/>
              </a:rPr>
              <a:t>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dirty="0"/>
              <a:t>T-SQL</a:t>
            </a:r>
            <a:r>
              <a:rPr dirty="0" spc="10"/>
              <a:t> </a:t>
            </a:r>
            <a:r>
              <a:rPr dirty="0" spc="-25"/>
              <a:t>ile</a:t>
            </a:r>
            <a:r>
              <a:rPr dirty="0" spc="-25"/>
              <a:t> </a:t>
            </a:r>
            <a:r>
              <a:rPr dirty="0" spc="-2920"/>
              <a:t>ÇAL</a:t>
            </a:r>
            <a:r>
              <a:rPr dirty="0" spc="-2930"/>
              <a:t>I</a:t>
            </a:r>
            <a:r>
              <a:rPr dirty="0" spc="-2920"/>
              <a:t>Ş</a:t>
            </a:r>
            <a:r>
              <a:rPr dirty="0" spc="-2925"/>
              <a:t>MA</a:t>
            </a:r>
            <a:r>
              <a:rPr dirty="0" spc="-2925"/>
              <a:t>K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95671" y="1808479"/>
            <a:ext cx="8100059" cy="4067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76860">
              <a:lnSpc>
                <a:spcPct val="101899"/>
              </a:lnSpc>
              <a:spcBef>
                <a:spcPts val="90"/>
              </a:spcBef>
            </a:pPr>
            <a:r>
              <a:rPr dirty="0" sz="1550">
                <a:latin typeface="Century Gothic"/>
                <a:cs typeface="Century Gothic"/>
              </a:rPr>
              <a:t>Öğrenciler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tablosu</a:t>
            </a:r>
            <a:r>
              <a:rPr dirty="0" sz="1550" spc="11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listesinde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7.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 spc="-535">
                <a:latin typeface="Century Gothic"/>
                <a:cs typeface="Century Gothic"/>
              </a:rPr>
              <a:t>öğrencinin </a:t>
            </a:r>
            <a:r>
              <a:rPr dirty="0" sz="1550">
                <a:latin typeface="Century Gothic"/>
                <a:cs typeface="Century Gothic"/>
              </a:rPr>
              <a:t>bölüm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kodunu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nasıl</a:t>
            </a:r>
            <a:r>
              <a:rPr dirty="0" sz="1550" spc="8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elde</a:t>
            </a:r>
            <a:r>
              <a:rPr dirty="0" sz="1550" spc="10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ederiz.</a:t>
            </a:r>
            <a:r>
              <a:rPr dirty="0" sz="1550" spc="8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Sırano </a:t>
            </a:r>
            <a:r>
              <a:rPr dirty="0" sz="1550">
                <a:latin typeface="Century Gothic"/>
                <a:cs typeface="Century Gothic"/>
              </a:rPr>
              <a:t>yada</a:t>
            </a:r>
            <a:r>
              <a:rPr dirty="0" sz="1550" spc="4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ogrno</a:t>
            </a:r>
            <a:r>
              <a:rPr dirty="0" sz="1550" spc="5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gibi</a:t>
            </a:r>
            <a:r>
              <a:rPr dirty="0" sz="1550" spc="5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bir</a:t>
            </a:r>
            <a:r>
              <a:rPr dirty="0" sz="1550" spc="5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alan</a:t>
            </a:r>
            <a:r>
              <a:rPr dirty="0" sz="1550" spc="5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yok</a:t>
            </a:r>
            <a:r>
              <a:rPr dirty="0" sz="1550" spc="55">
                <a:latin typeface="Century Gothic"/>
                <a:cs typeface="Century Gothic"/>
              </a:rPr>
              <a:t> </a:t>
            </a:r>
            <a:r>
              <a:rPr dirty="0" sz="1550" spc="-20">
                <a:latin typeface="Century Gothic"/>
                <a:cs typeface="Century Gothic"/>
              </a:rPr>
              <a:t>yada </a:t>
            </a:r>
            <a:r>
              <a:rPr dirty="0" sz="1550">
                <a:latin typeface="Century Gothic"/>
                <a:cs typeface="Century Gothic"/>
              </a:rPr>
              <a:t>sıralı</a:t>
            </a:r>
            <a:r>
              <a:rPr dirty="0" sz="1550" spc="14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artmıyorsa..</a:t>
            </a:r>
            <a:endParaRPr sz="15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@bolumkod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endParaRPr sz="1550">
              <a:latin typeface="Consolas"/>
              <a:cs typeface="Consolas"/>
            </a:endParaRPr>
          </a:p>
          <a:p>
            <a:pPr marL="12700" marR="2911475">
              <a:lnSpc>
                <a:spcPts val="2840"/>
              </a:lnSpc>
              <a:spcBef>
                <a:spcPts val="254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top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1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</a:t>
            </a:r>
            <a:r>
              <a:rPr dirty="0" sz="1550" b="1">
                <a:latin typeface="Consolas"/>
                <a:cs typeface="Consolas"/>
              </a:rPr>
              <a:t>bolumkod</a:t>
            </a:r>
            <a:r>
              <a:rPr dirty="0" sz="1550" b="1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b="1">
                <a:latin typeface="Consolas"/>
                <a:cs typeface="Consolas"/>
              </a:rPr>
              <a:t>bkod</a:t>
            </a:r>
            <a:r>
              <a:rPr dirty="0" sz="1550" spc="30" b="1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@bolumkodTablo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@bolumkod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onsolas"/>
              <a:cs typeface="Consolas"/>
            </a:endParaRPr>
          </a:p>
          <a:p>
            <a:pPr marL="12700" marR="5080">
              <a:lnSpc>
                <a:spcPct val="101899"/>
              </a:lnSpc>
            </a:pPr>
            <a:r>
              <a:rPr dirty="0" sz="1550">
                <a:latin typeface="Century Gothic"/>
                <a:cs typeface="Century Gothic"/>
              </a:rPr>
              <a:t>Öğrenciler</a:t>
            </a:r>
            <a:r>
              <a:rPr dirty="0" sz="1550" spc="14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tablosundaki</a:t>
            </a:r>
            <a:r>
              <a:rPr dirty="0" sz="1550" spc="15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bulunan</a:t>
            </a:r>
            <a:r>
              <a:rPr dirty="0" sz="1550" spc="145">
                <a:latin typeface="Century Gothic"/>
                <a:cs typeface="Century Gothic"/>
              </a:rPr>
              <a:t> </a:t>
            </a:r>
            <a:r>
              <a:rPr dirty="0" sz="1550" spc="-155">
                <a:latin typeface="Century Gothic"/>
                <a:cs typeface="Century Gothic"/>
              </a:rPr>
              <a:t>bölümlerin </a:t>
            </a:r>
            <a:r>
              <a:rPr dirty="0" sz="1550">
                <a:latin typeface="Century Gothic"/>
                <a:cs typeface="Century Gothic"/>
              </a:rPr>
              <a:t>listesini</a:t>
            </a:r>
            <a:r>
              <a:rPr dirty="0" sz="1550" spc="120">
                <a:latin typeface="Century Gothic"/>
                <a:cs typeface="Century Gothic"/>
              </a:rPr>
              <a:t> </a:t>
            </a:r>
            <a:r>
              <a:rPr dirty="0" sz="1550" b="1">
                <a:latin typeface="Century Gothic"/>
                <a:cs typeface="Century Gothic"/>
              </a:rPr>
              <a:t>ayrı</a:t>
            </a:r>
            <a:r>
              <a:rPr dirty="0" sz="1550" spc="80">
                <a:latin typeface="Times New Roman"/>
                <a:cs typeface="Times New Roman"/>
              </a:rPr>
              <a:t> </a:t>
            </a:r>
            <a:r>
              <a:rPr dirty="0" sz="1550" b="1">
                <a:latin typeface="Century Gothic"/>
                <a:cs typeface="Century Gothic"/>
              </a:rPr>
              <a:t>bir</a:t>
            </a:r>
            <a:r>
              <a:rPr dirty="0" sz="1550" spc="95" b="1">
                <a:latin typeface="Century Gothic"/>
                <a:cs typeface="Century Gothic"/>
              </a:rPr>
              <a:t> </a:t>
            </a:r>
            <a:r>
              <a:rPr dirty="0" sz="1550" b="1">
                <a:latin typeface="Century Gothic"/>
                <a:cs typeface="Century Gothic"/>
              </a:rPr>
              <a:t>değişkene</a:t>
            </a:r>
            <a:r>
              <a:rPr dirty="0" sz="1550" spc="90" b="1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aktarıp  </a:t>
            </a:r>
            <a:r>
              <a:rPr dirty="0" sz="1550">
                <a:latin typeface="Century Gothic"/>
                <a:cs typeface="Century Gothic"/>
              </a:rPr>
              <a:t>case-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when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ile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bölüm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koduna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 spc="-20">
                <a:latin typeface="Century Gothic"/>
                <a:cs typeface="Century Gothic"/>
              </a:rPr>
              <a:t>göre </a:t>
            </a:r>
            <a:r>
              <a:rPr dirty="0" sz="1550">
                <a:latin typeface="Century Gothic"/>
                <a:cs typeface="Century Gothic"/>
              </a:rPr>
              <a:t>bölümleri</a:t>
            </a:r>
            <a:r>
              <a:rPr dirty="0" sz="1550" spc="14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yazdırınız.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@bkodTablo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00FF"/>
                </a:solidFill>
                <a:latin typeface="Consolas"/>
                <a:cs typeface="Consolas"/>
              </a:rPr>
              <a:t>table</a:t>
            </a:r>
            <a:r>
              <a:rPr dirty="0" sz="1550" b="1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b="1">
                <a:latin typeface="Consolas"/>
                <a:cs typeface="Consolas"/>
              </a:rPr>
              <a:t>bolumk</a:t>
            </a:r>
            <a:r>
              <a:rPr dirty="0" sz="1550" spc="35" b="1"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r>
              <a:rPr dirty="0" sz="1550" spc="-10" b="1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endParaRPr sz="1550">
              <a:latin typeface="Consolas"/>
              <a:cs typeface="Consolas"/>
            </a:endParaRPr>
          </a:p>
          <a:p>
            <a:pPr marL="12700" marR="2030730">
              <a:lnSpc>
                <a:spcPts val="2840"/>
              </a:lnSpc>
              <a:spcBef>
                <a:spcPts val="11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insert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into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@bkodTablo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BolumKodu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Ogrenciler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bolumk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[Bölüm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Kodları]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@bkodTablo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6393" y="881887"/>
            <a:ext cx="3297554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38480" marR="5080" indent="-526415">
              <a:lnSpc>
                <a:spcPct val="100000"/>
              </a:lnSpc>
              <a:spcBef>
                <a:spcPts val="105"/>
              </a:spcBef>
            </a:pPr>
            <a:r>
              <a:rPr dirty="0" sz="2800"/>
              <a:t>T-SQL</a:t>
            </a:r>
            <a:r>
              <a:rPr dirty="0" sz="2800" spc="5"/>
              <a:t> </a:t>
            </a:r>
            <a:r>
              <a:rPr dirty="0" sz="2800" spc="-25"/>
              <a:t>ile</a:t>
            </a:r>
            <a:r>
              <a:rPr dirty="0" sz="2800" spc="-25"/>
              <a:t> </a:t>
            </a:r>
            <a:r>
              <a:rPr dirty="0" sz="2800" spc="-2600"/>
              <a:t>ÇALIŞMA</a:t>
            </a:r>
            <a:r>
              <a:rPr dirty="0" sz="2800" spc="-2600"/>
              <a:t>K</a:t>
            </a:r>
            <a:r>
              <a:rPr dirty="0" sz="2800" spc="-5"/>
              <a:t> </a:t>
            </a:r>
            <a:r>
              <a:rPr dirty="0" sz="2800" spc="-25"/>
              <a:t>IF-</a:t>
            </a:r>
            <a:r>
              <a:rPr dirty="0" sz="2800" spc="-20"/>
              <a:t>ELSE </a:t>
            </a:r>
            <a:r>
              <a:rPr dirty="0" sz="2800" spc="-10"/>
              <a:t>YAPISI</a:t>
            </a:r>
            <a:endParaRPr sz="2800"/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95751" y="1763212"/>
            <a:ext cx="7392034" cy="3769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2600"/>
              </a:lnSpc>
              <a:spcBef>
                <a:spcPts val="95"/>
              </a:spcBef>
            </a:pPr>
            <a:r>
              <a:rPr dirty="0" sz="1550">
                <a:latin typeface="Century Gothic"/>
                <a:cs typeface="Century Gothic"/>
              </a:rPr>
              <a:t>IF-ELSE</a:t>
            </a:r>
            <a:r>
              <a:rPr dirty="0" sz="1550" spc="14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yapısı</a:t>
            </a:r>
            <a:r>
              <a:rPr dirty="0" sz="1550" spc="75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diğer</a:t>
            </a:r>
            <a:r>
              <a:rPr dirty="0" sz="1550" spc="13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programlama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 spc="-935">
                <a:latin typeface="Century Gothic"/>
                <a:cs typeface="Century Gothic"/>
              </a:rPr>
              <a:t>dillerindeki </a:t>
            </a:r>
            <a:r>
              <a:rPr dirty="0" sz="1550">
                <a:latin typeface="Century Gothic"/>
                <a:cs typeface="Century Gothic"/>
              </a:rPr>
              <a:t>kullanım</a:t>
            </a:r>
            <a:r>
              <a:rPr dirty="0" sz="1550" spc="114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şekline</a:t>
            </a:r>
            <a:r>
              <a:rPr dirty="0" sz="1550" spc="14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benzemektedir.</a:t>
            </a:r>
            <a:r>
              <a:rPr dirty="0" sz="1550" spc="130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Koşul </a:t>
            </a:r>
            <a:r>
              <a:rPr dirty="0" sz="1550">
                <a:latin typeface="Century Gothic"/>
                <a:cs typeface="Century Gothic"/>
              </a:rPr>
              <a:t>gerçekleştiğinde</a:t>
            </a:r>
            <a:r>
              <a:rPr dirty="0" sz="1550" spc="11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IF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bloğu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,</a:t>
            </a:r>
            <a:r>
              <a:rPr dirty="0" sz="1550" spc="90">
                <a:latin typeface="Century Gothic"/>
                <a:cs typeface="Century Gothic"/>
              </a:rPr>
              <a:t> </a:t>
            </a:r>
            <a:r>
              <a:rPr dirty="0" sz="1550" spc="-20">
                <a:latin typeface="Century Gothic"/>
                <a:cs typeface="Century Gothic"/>
              </a:rPr>
              <a:t>aksi </a:t>
            </a:r>
            <a:r>
              <a:rPr dirty="0" sz="1550">
                <a:latin typeface="Century Gothic"/>
                <a:cs typeface="Century Gothic"/>
              </a:rPr>
              <a:t>takdirde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ise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ELSE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bloğu</a:t>
            </a:r>
            <a:r>
              <a:rPr dirty="0" sz="1550" spc="7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icra</a:t>
            </a:r>
            <a:r>
              <a:rPr dirty="0" sz="1550" spc="7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görür</a:t>
            </a:r>
            <a:endParaRPr sz="1550">
              <a:latin typeface="Century Gothic"/>
              <a:cs typeface="Century Gothic"/>
            </a:endParaRPr>
          </a:p>
          <a:p>
            <a:pPr marL="132080" marR="6294755" indent="-120014">
              <a:lnSpc>
                <a:spcPct val="152900"/>
              </a:lnSpc>
              <a:spcBef>
                <a:spcPts val="1070"/>
              </a:spcBef>
            </a:pPr>
            <a:r>
              <a:rPr dirty="0" sz="1550" spc="-10">
                <a:latin typeface="Courier New"/>
                <a:cs typeface="Courier New"/>
              </a:rPr>
              <a:t>IF(koşul) BEGIN</a:t>
            </a:r>
            <a:endParaRPr sz="1550">
              <a:latin typeface="Courier New"/>
              <a:cs typeface="Courier New"/>
            </a:endParaRPr>
          </a:p>
          <a:p>
            <a:pPr marL="12700" marR="671830" indent="-635">
              <a:lnSpc>
                <a:spcPts val="2840"/>
              </a:lnSpc>
              <a:spcBef>
                <a:spcPts val="259"/>
              </a:spcBef>
            </a:pPr>
            <a:r>
              <a:rPr dirty="0" sz="1550">
                <a:latin typeface="Courier New"/>
                <a:cs typeface="Courier New"/>
              </a:rPr>
              <a:t>--Eğer</a:t>
            </a:r>
            <a:r>
              <a:rPr dirty="0" sz="1550" spc="15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koşulumuz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doğru</a:t>
            </a:r>
            <a:r>
              <a:rPr dirty="0" sz="1550" spc="15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ise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bu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alandaki</a:t>
            </a:r>
            <a:r>
              <a:rPr dirty="0" sz="1550" spc="15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ifademiz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çalışır. </a:t>
            </a:r>
            <a:r>
              <a:rPr dirty="0" sz="1550" spc="-25">
                <a:latin typeface="Courier New"/>
                <a:cs typeface="Courier New"/>
              </a:rPr>
              <a:t>END</a:t>
            </a:r>
            <a:endParaRPr sz="1550">
              <a:latin typeface="Courier New"/>
              <a:cs typeface="Courier New"/>
            </a:endParaRPr>
          </a:p>
          <a:p>
            <a:pPr marL="12700" marR="6772909">
              <a:lnSpc>
                <a:spcPts val="2840"/>
              </a:lnSpc>
            </a:pPr>
            <a:r>
              <a:rPr dirty="0" sz="1550" spc="-20">
                <a:latin typeface="Courier New"/>
                <a:cs typeface="Courier New"/>
              </a:rPr>
              <a:t>ELSE </a:t>
            </a:r>
            <a:r>
              <a:rPr dirty="0" sz="1550" spc="-10">
                <a:latin typeface="Courier New"/>
                <a:cs typeface="Courier New"/>
              </a:rPr>
              <a:t>BEGIN</a:t>
            </a:r>
            <a:endParaRPr sz="1550">
              <a:latin typeface="Courier New"/>
              <a:cs typeface="Courier New"/>
            </a:endParaRPr>
          </a:p>
          <a:p>
            <a:pPr marL="12700" marR="193040" indent="-635">
              <a:lnSpc>
                <a:spcPts val="2840"/>
              </a:lnSpc>
            </a:pPr>
            <a:r>
              <a:rPr dirty="0" sz="1550">
                <a:latin typeface="Courier New"/>
                <a:cs typeface="Courier New"/>
              </a:rPr>
              <a:t>--Eğer</a:t>
            </a:r>
            <a:r>
              <a:rPr dirty="0" sz="1550" spc="15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koşulumuz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doğru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değilse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bu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alandaki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>
                <a:latin typeface="Courier New"/>
                <a:cs typeface="Courier New"/>
              </a:rPr>
              <a:t>ifademiz</a:t>
            </a:r>
            <a:r>
              <a:rPr dirty="0" sz="1550" spc="20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çalışır. </a:t>
            </a:r>
            <a:r>
              <a:rPr dirty="0" sz="1550" spc="-25">
                <a:latin typeface="Courier New"/>
                <a:cs typeface="Courier New"/>
              </a:rPr>
              <a:t>END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5751" y="881887"/>
            <a:ext cx="8243570" cy="198882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08935" marR="2580005" indent="-526415">
              <a:lnSpc>
                <a:spcPct val="100000"/>
              </a:lnSpc>
              <a:spcBef>
                <a:spcPts val="105"/>
              </a:spcBef>
            </a:pPr>
            <a:r>
              <a:rPr dirty="0" sz="2800"/>
              <a:t>T-SQL</a:t>
            </a:r>
            <a:r>
              <a:rPr dirty="0" sz="2800" spc="5"/>
              <a:t> </a:t>
            </a:r>
            <a:r>
              <a:rPr dirty="0" sz="2800" spc="-25"/>
              <a:t>ile</a:t>
            </a:r>
            <a:r>
              <a:rPr dirty="0" sz="2800" spc="-25"/>
              <a:t> </a:t>
            </a:r>
            <a:r>
              <a:rPr dirty="0" sz="2800" spc="-2600"/>
              <a:t>ÇALIŞMA</a:t>
            </a:r>
            <a:r>
              <a:rPr dirty="0" sz="2800" spc="-2600"/>
              <a:t>K</a:t>
            </a:r>
            <a:r>
              <a:rPr dirty="0" sz="2800" spc="-5"/>
              <a:t> </a:t>
            </a:r>
            <a:r>
              <a:rPr dirty="0" sz="2800" spc="-25"/>
              <a:t>IF-</a:t>
            </a:r>
            <a:r>
              <a:rPr dirty="0" sz="2800" spc="-20"/>
              <a:t>ELSE </a:t>
            </a:r>
            <a:r>
              <a:rPr dirty="0" sz="2800" spc="-10"/>
              <a:t>YAPISI</a:t>
            </a:r>
            <a:endParaRPr sz="2800"/>
          </a:p>
          <a:p>
            <a:pPr marL="12700" marR="5080">
              <a:lnSpc>
                <a:spcPct val="152700"/>
              </a:lnSpc>
              <a:spcBef>
                <a:spcPts val="204"/>
              </a:spcBef>
            </a:pPr>
            <a:r>
              <a:rPr dirty="0" sz="1550">
                <a:solidFill>
                  <a:srgbClr val="000000"/>
                </a:solidFill>
              </a:rPr>
              <a:t>SatisTablosu</a:t>
            </a:r>
            <a:r>
              <a:rPr dirty="0" sz="1550" spc="1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tablosundaki</a:t>
            </a:r>
            <a:r>
              <a:rPr dirty="0" sz="1550" spc="16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verilerin</a:t>
            </a:r>
            <a:r>
              <a:rPr dirty="0" sz="1550" spc="180">
                <a:solidFill>
                  <a:srgbClr val="000000"/>
                </a:solidFill>
              </a:rPr>
              <a:t> </a:t>
            </a:r>
            <a:r>
              <a:rPr dirty="0" sz="1550" spc="-585">
                <a:solidFill>
                  <a:srgbClr val="000000"/>
                </a:solidFill>
              </a:rPr>
              <a:t>sayısına </a:t>
            </a:r>
            <a:r>
              <a:rPr dirty="0" sz="1550">
                <a:solidFill>
                  <a:srgbClr val="000000"/>
                </a:solidFill>
              </a:rPr>
              <a:t>bağlı</a:t>
            </a:r>
            <a:r>
              <a:rPr dirty="0" sz="15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</a:rPr>
              <a:t>olarak</a:t>
            </a:r>
            <a:r>
              <a:rPr dirty="0" sz="1550" spc="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şöyle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bir</a:t>
            </a:r>
            <a:r>
              <a:rPr dirty="0" sz="1550" spc="6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IF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ELSE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yapısı</a:t>
            </a:r>
            <a:r>
              <a:rPr dirty="0" sz="155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</a:rPr>
              <a:t>kurulsun.</a:t>
            </a:r>
            <a:r>
              <a:rPr dirty="0" sz="1550" spc="10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Eğer</a:t>
            </a:r>
            <a:r>
              <a:rPr dirty="0" sz="1550" spc="9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kayıtlar</a:t>
            </a:r>
            <a:r>
              <a:rPr dirty="0" sz="1550" spc="8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30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binden</a:t>
            </a:r>
            <a:r>
              <a:rPr dirty="0" sz="1550" spc="110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fazla </a:t>
            </a:r>
            <a:r>
              <a:rPr dirty="0" sz="1550">
                <a:solidFill>
                  <a:srgbClr val="000000"/>
                </a:solidFill>
              </a:rPr>
              <a:t>ise,</a:t>
            </a:r>
            <a:r>
              <a:rPr dirty="0" sz="1550" spc="7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30</a:t>
            </a:r>
            <a:r>
              <a:rPr dirty="0" sz="1550" spc="7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binden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fazla</a:t>
            </a:r>
            <a:r>
              <a:rPr dirty="0" sz="1550" spc="5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kayıt</a:t>
            </a:r>
            <a:r>
              <a:rPr dirty="0" sz="1550" spc="6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var,</a:t>
            </a:r>
            <a:r>
              <a:rPr dirty="0" sz="1550" spc="55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değilse</a:t>
            </a:r>
            <a:r>
              <a:rPr dirty="0" sz="1550">
                <a:solidFill>
                  <a:srgbClr val="000000"/>
                </a:solidFill>
              </a:rPr>
              <a:t> 30</a:t>
            </a:r>
            <a:r>
              <a:rPr dirty="0" sz="1550" spc="6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binden</a:t>
            </a:r>
            <a:r>
              <a:rPr dirty="0" sz="1550" spc="8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az</a:t>
            </a:r>
            <a:r>
              <a:rPr dirty="0" sz="1550" spc="5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kayıt</a:t>
            </a:r>
            <a:r>
              <a:rPr dirty="0" sz="1550" spc="7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var</a:t>
            </a:r>
            <a:r>
              <a:rPr dirty="0" sz="1550" spc="55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yazdırılsın.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95671" y="3172167"/>
            <a:ext cx="4643755" cy="291147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@Sayi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550" spc="-2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  <a:p>
            <a:pPr marL="12700" marR="5080">
              <a:lnSpc>
                <a:spcPts val="2840"/>
              </a:lnSpc>
              <a:spcBef>
                <a:spcPts val="254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@Sayi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COUNT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(*)</a:t>
            </a:r>
            <a:r>
              <a:rPr dirty="0" sz="1550" spc="2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SatisTablosu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@Sayi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&gt;</a:t>
            </a:r>
            <a:r>
              <a:rPr dirty="0" sz="1550" spc="2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30000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 marR="883919">
              <a:lnSpc>
                <a:spcPts val="284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'30</a:t>
            </a:r>
            <a:r>
              <a:rPr dirty="0" sz="1550" spc="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binden</a:t>
            </a:r>
            <a:r>
              <a:rPr dirty="0" sz="1550" spc="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fazla</a:t>
            </a:r>
            <a:r>
              <a:rPr dirty="0" sz="1550" spc="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kayıt</a:t>
            </a:r>
            <a:r>
              <a:rPr dirty="0" sz="1550" spc="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var'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 marR="1214120">
              <a:lnSpc>
                <a:spcPts val="2840"/>
              </a:lnSpc>
              <a:spcBef>
                <a:spcPts val="10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'30</a:t>
            </a:r>
            <a:r>
              <a:rPr dirty="0" sz="1550" spc="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binden</a:t>
            </a:r>
            <a:r>
              <a:rPr dirty="0" sz="1550" spc="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az</a:t>
            </a:r>
            <a:r>
              <a:rPr dirty="0" sz="1550" spc="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kayıt</a:t>
            </a:r>
            <a:r>
              <a:rPr dirty="0" sz="1550" spc="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var'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 </a:t>
            </a: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r>
              <a:rPr dirty="0" sz="1550" spc="-2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5771" y="881887"/>
            <a:ext cx="8098155" cy="198882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08935" marR="2435225" indent="-526415">
              <a:lnSpc>
                <a:spcPct val="100000"/>
              </a:lnSpc>
              <a:spcBef>
                <a:spcPts val="105"/>
              </a:spcBef>
            </a:pPr>
            <a:r>
              <a:rPr dirty="0" sz="2800"/>
              <a:t>T-SQL</a:t>
            </a:r>
            <a:r>
              <a:rPr dirty="0" sz="2800" spc="5"/>
              <a:t> </a:t>
            </a:r>
            <a:r>
              <a:rPr dirty="0" sz="2800" spc="-25"/>
              <a:t>ile</a:t>
            </a:r>
            <a:r>
              <a:rPr dirty="0" sz="2800" spc="-25"/>
              <a:t> </a:t>
            </a:r>
            <a:r>
              <a:rPr dirty="0" sz="2800" spc="-2600"/>
              <a:t>ÇALIŞMA</a:t>
            </a:r>
            <a:r>
              <a:rPr dirty="0" sz="2800" spc="-2600"/>
              <a:t>K</a:t>
            </a:r>
            <a:r>
              <a:rPr dirty="0" sz="2800" spc="-5"/>
              <a:t> </a:t>
            </a:r>
            <a:r>
              <a:rPr dirty="0" sz="2800" spc="-25"/>
              <a:t>IF-</a:t>
            </a:r>
            <a:r>
              <a:rPr dirty="0" sz="2800" spc="-20"/>
              <a:t>ELSE </a:t>
            </a:r>
            <a:r>
              <a:rPr dirty="0" sz="2800" spc="-10"/>
              <a:t>YAPISI</a:t>
            </a:r>
            <a:endParaRPr sz="2800"/>
          </a:p>
          <a:p>
            <a:pPr marL="12700" marR="5080">
              <a:lnSpc>
                <a:spcPct val="152700"/>
              </a:lnSpc>
              <a:spcBef>
                <a:spcPts val="204"/>
              </a:spcBef>
            </a:pPr>
            <a:r>
              <a:rPr dirty="0" sz="1550">
                <a:solidFill>
                  <a:srgbClr val="000000"/>
                </a:solidFill>
              </a:rPr>
              <a:t>İkinci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örneğimize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geçelim.</a:t>
            </a:r>
            <a:r>
              <a:rPr dirty="0" sz="1550" spc="9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Bu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örnekte</a:t>
            </a:r>
            <a:r>
              <a:rPr dirty="0" sz="1550" spc="9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iç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 spc="-1355">
                <a:solidFill>
                  <a:srgbClr val="000000"/>
                </a:solidFill>
              </a:rPr>
              <a:t>içe</a:t>
            </a:r>
            <a:r>
              <a:rPr dirty="0" sz="1550">
                <a:solidFill>
                  <a:srgbClr val="000000"/>
                </a:solidFill>
              </a:rPr>
              <a:t> IF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bloğu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kullanarak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gerçekleştirilecek</a:t>
            </a:r>
            <a:r>
              <a:rPr dirty="0" sz="1550" spc="50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bir</a:t>
            </a:r>
            <a:r>
              <a:rPr dirty="0" sz="1550" spc="7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örnek</a:t>
            </a:r>
            <a:r>
              <a:rPr dirty="0" sz="1550" spc="6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olsun.</a:t>
            </a:r>
            <a:r>
              <a:rPr dirty="0" sz="1550" spc="8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Dış</a:t>
            </a:r>
            <a:r>
              <a:rPr dirty="0" sz="1550" spc="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</a:rPr>
              <a:t>blokta</a:t>
            </a:r>
            <a:r>
              <a:rPr dirty="0" sz="1550" spc="6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ay</a:t>
            </a:r>
            <a:r>
              <a:rPr dirty="0" sz="1550" spc="60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kontrolü </a:t>
            </a:r>
            <a:r>
              <a:rPr dirty="0" sz="1550">
                <a:solidFill>
                  <a:srgbClr val="000000"/>
                </a:solidFill>
              </a:rPr>
              <a:t>yapalım.</a:t>
            </a:r>
            <a:r>
              <a:rPr dirty="0" sz="1550" spc="7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Diyelim</a:t>
            </a:r>
            <a:r>
              <a:rPr dirty="0" sz="1550" spc="9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ki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ay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Eylül’mü.</a:t>
            </a:r>
            <a:r>
              <a:rPr dirty="0" sz="1550" spc="114">
                <a:solidFill>
                  <a:srgbClr val="000000"/>
                </a:solidFill>
              </a:rPr>
              <a:t> </a:t>
            </a:r>
            <a:r>
              <a:rPr dirty="0" sz="1550" spc="-25">
                <a:solidFill>
                  <a:srgbClr val="000000"/>
                </a:solidFill>
              </a:rPr>
              <a:t>İç </a:t>
            </a:r>
            <a:r>
              <a:rPr dirty="0" sz="1550">
                <a:solidFill>
                  <a:srgbClr val="000000"/>
                </a:solidFill>
              </a:rPr>
              <a:t>blokta</a:t>
            </a:r>
            <a:r>
              <a:rPr dirty="0" sz="1550" spc="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da</a:t>
            </a:r>
            <a:r>
              <a:rPr dirty="0" sz="1550" spc="7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yıla</a:t>
            </a:r>
            <a:r>
              <a:rPr dirty="0" sz="1550" spc="7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bakalım.</a:t>
            </a:r>
            <a:r>
              <a:rPr dirty="0" sz="1550" spc="5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Yıl</a:t>
            </a:r>
            <a:r>
              <a:rPr dirty="0" sz="1550" spc="6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tek</a:t>
            </a:r>
            <a:r>
              <a:rPr dirty="0" sz="1550" spc="7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bir</a:t>
            </a:r>
            <a:r>
              <a:rPr dirty="0" sz="1550" spc="65">
                <a:solidFill>
                  <a:srgbClr val="000000"/>
                </a:solidFill>
              </a:rPr>
              <a:t> </a:t>
            </a:r>
            <a:r>
              <a:rPr dirty="0" sz="1550" spc="-25">
                <a:solidFill>
                  <a:srgbClr val="000000"/>
                </a:solidFill>
              </a:rPr>
              <a:t>yıl </a:t>
            </a:r>
            <a:r>
              <a:rPr dirty="0" sz="1550">
                <a:solidFill>
                  <a:srgbClr val="000000"/>
                </a:solidFill>
              </a:rPr>
              <a:t>mı,</a:t>
            </a:r>
            <a:r>
              <a:rPr dirty="0" sz="1550" spc="5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çift</a:t>
            </a:r>
            <a:r>
              <a:rPr dirty="0" sz="1550" spc="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bir</a:t>
            </a:r>
            <a:r>
              <a:rPr dirty="0" sz="1550" spc="5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yıl</a:t>
            </a:r>
            <a:r>
              <a:rPr dirty="0" sz="1550" spc="6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mı?</a:t>
            </a:r>
            <a:r>
              <a:rPr dirty="0" sz="1550" spc="4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Yani</a:t>
            </a:r>
            <a:r>
              <a:rPr dirty="0" sz="1550" spc="50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rakam</a:t>
            </a:r>
            <a:r>
              <a:rPr dirty="0" sz="1550" spc="50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değerleri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tek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mi,</a:t>
            </a:r>
            <a:r>
              <a:rPr dirty="0" sz="1550" spc="6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çift</a:t>
            </a:r>
            <a:r>
              <a:rPr dirty="0" sz="1550" spc="80">
                <a:solidFill>
                  <a:srgbClr val="000000"/>
                </a:solidFill>
              </a:rPr>
              <a:t> </a:t>
            </a:r>
            <a:r>
              <a:rPr dirty="0" sz="1550" spc="-25">
                <a:solidFill>
                  <a:srgbClr val="000000"/>
                </a:solidFill>
              </a:rPr>
              <a:t>mi?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95691" y="3265116"/>
            <a:ext cx="3653790" cy="3272154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MONTH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GETDATE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())</a:t>
            </a:r>
            <a:r>
              <a:rPr dirty="0" sz="1550" spc="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IN</a:t>
            </a:r>
            <a:r>
              <a:rPr dirty="0" sz="1550" spc="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9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r>
              <a:rPr dirty="0" sz="1550" spc="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'Aylardan</a:t>
            </a:r>
            <a:r>
              <a:rPr dirty="0" sz="1550" spc="4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Eylül'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  <a:spcBef>
                <a:spcPts val="98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YEAR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GETDATE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())</a:t>
            </a:r>
            <a:r>
              <a:rPr dirty="0" sz="1550" spc="2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%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2</a:t>
            </a:r>
            <a:r>
              <a:rPr dirty="0" sz="1550" spc="2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0</a:t>
            </a:r>
            <a:r>
              <a:rPr dirty="0" sz="1550" spc="20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3189" marR="663575">
              <a:lnSpc>
                <a:spcPts val="2840"/>
              </a:lnSpc>
              <a:spcBef>
                <a:spcPts val="254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'Çift</a:t>
            </a:r>
            <a:r>
              <a:rPr dirty="0" sz="1550" spc="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bir</a:t>
            </a:r>
            <a:r>
              <a:rPr dirty="0" sz="1550" spc="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yıldayız'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  <a:spcBef>
                <a:spcPts val="72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2555" marR="774065">
              <a:lnSpc>
                <a:spcPts val="2840"/>
              </a:lnSpc>
              <a:spcBef>
                <a:spcPts val="254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'Tek</a:t>
            </a:r>
            <a:r>
              <a:rPr dirty="0" sz="1550" spc="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bir</a:t>
            </a:r>
            <a:r>
              <a:rPr dirty="0" sz="1550" spc="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yıldayız'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r>
              <a:rPr dirty="0" sz="1550" spc="-2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16863" y="881887"/>
            <a:ext cx="3395345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63550" marR="5080" indent="-451484">
              <a:lnSpc>
                <a:spcPct val="100000"/>
              </a:lnSpc>
              <a:spcBef>
                <a:spcPts val="105"/>
              </a:spcBef>
              <a:tabLst>
                <a:tab pos="1133475" algn="l"/>
                <a:tab pos="1584325" algn="l"/>
              </a:tabLst>
            </a:pPr>
            <a:r>
              <a:rPr dirty="0" sz="2800"/>
              <a:t>T-SQL	</a:t>
            </a:r>
            <a:r>
              <a:rPr dirty="0" sz="2800" spc="-5"/>
              <a:t>il</a:t>
            </a:r>
            <a:r>
              <a:rPr dirty="0" sz="2800"/>
              <a:t>e</a:t>
            </a:r>
            <a:r>
              <a:rPr dirty="0" sz="2800" spc="-15"/>
              <a:t> </a:t>
            </a:r>
            <a:r>
              <a:rPr dirty="0" sz="2800" spc="-5"/>
              <a:t>ÇAL</a:t>
            </a:r>
            <a:r>
              <a:rPr dirty="0" sz="2800"/>
              <a:t>I</a:t>
            </a:r>
            <a:r>
              <a:rPr dirty="0" sz="2800" spc="-5"/>
              <a:t>ŞMAK </a:t>
            </a:r>
            <a:r>
              <a:rPr dirty="0" sz="2800"/>
              <a:t>T-SQL	</a:t>
            </a:r>
            <a:r>
              <a:rPr dirty="0" sz="2800" spc="-5"/>
              <a:t>I</a:t>
            </a:r>
            <a:r>
              <a:rPr dirty="0" sz="2800"/>
              <a:t>F </a:t>
            </a:r>
            <a:r>
              <a:rPr dirty="0" sz="2800" spc="-5"/>
              <a:t>EXISTS</a:t>
            </a:r>
            <a:endParaRPr sz="2800"/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748782" y="1918911"/>
            <a:ext cx="8006080" cy="4297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Personel</a:t>
            </a:r>
            <a:r>
              <a:rPr dirty="0" sz="1550" spc="13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tablosunda</a:t>
            </a:r>
            <a:r>
              <a:rPr dirty="0" sz="1550" spc="14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maaşı</a:t>
            </a:r>
            <a:r>
              <a:rPr dirty="0" sz="1550" spc="65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5000tl</a:t>
            </a:r>
            <a:r>
              <a:rPr dirty="0" sz="1550" spc="14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altında</a:t>
            </a:r>
            <a:r>
              <a:rPr dirty="0" sz="1550" spc="12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535">
                <a:solidFill>
                  <a:srgbClr val="178EBB"/>
                </a:solidFill>
                <a:latin typeface="Century Gothic"/>
                <a:cs typeface="Century Gothic"/>
              </a:rPr>
              <a:t>personel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 var</a:t>
            </a:r>
            <a:r>
              <a:rPr dirty="0" sz="1550" spc="6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ise</a:t>
            </a:r>
            <a:r>
              <a:rPr dirty="0" sz="1550" spc="7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bu</a:t>
            </a:r>
            <a:r>
              <a:rPr dirty="0" sz="1550" spc="7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personelin</a:t>
            </a:r>
            <a:r>
              <a:rPr dirty="0" sz="1550" spc="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bölümlerini</a:t>
            </a:r>
            <a:r>
              <a:rPr dirty="0" sz="1550" spc="7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25">
                <a:solidFill>
                  <a:srgbClr val="178EBB"/>
                </a:solidFill>
                <a:latin typeface="Century Gothic"/>
                <a:cs typeface="Century Gothic"/>
              </a:rPr>
              <a:t>ve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isimlerini</a:t>
            </a:r>
            <a:r>
              <a:rPr dirty="0" sz="1550" spc="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178EBB"/>
                </a:solidFill>
                <a:latin typeface="Century Gothic"/>
                <a:cs typeface="Century Gothic"/>
              </a:rPr>
              <a:t>if</a:t>
            </a:r>
            <a:r>
              <a:rPr dirty="0" sz="1550" spc="8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178EBB"/>
                </a:solidFill>
                <a:latin typeface="Century Gothic"/>
                <a:cs typeface="Century Gothic"/>
              </a:rPr>
              <a:t>exists</a:t>
            </a:r>
            <a:r>
              <a:rPr dirty="0" sz="1550" spc="85" b="1">
                <a:solidFill>
                  <a:srgbClr val="178EBB"/>
                </a:solidFill>
                <a:latin typeface="Century Gothic"/>
                <a:cs typeface="Century Gothic"/>
              </a:rPr>
              <a:t> 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kullanarak</a:t>
            </a:r>
            <a:r>
              <a:rPr dirty="0" sz="1550" spc="6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bulun.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latin typeface="Consolas"/>
                <a:cs typeface="Consolas"/>
              </a:rPr>
              <a:t>pers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@adet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endParaRPr sz="1550">
              <a:latin typeface="Consolas"/>
              <a:cs typeface="Consolas"/>
            </a:endParaRPr>
          </a:p>
          <a:p>
            <a:pPr marL="12700" marR="1827530">
              <a:lnSpc>
                <a:spcPts val="1900"/>
              </a:lnSpc>
              <a:spcBef>
                <a:spcPts val="6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exists(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bolno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PersTablosu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where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-10">
                <a:latin typeface="Consolas"/>
                <a:cs typeface="Consolas"/>
              </a:rPr>
              <a:t>5000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3189">
              <a:lnSpc>
                <a:spcPts val="1814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5">
                <a:latin typeface="Consolas"/>
                <a:cs typeface="Consolas"/>
              </a:rPr>
              <a:t>ad</a:t>
            </a:r>
            <a:r>
              <a:rPr dirty="0" sz="1550" spc="-25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endParaRPr sz="155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  <a:spcBef>
                <a:spcPts val="35"/>
              </a:spcBef>
            </a:pP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endParaRPr sz="1550">
              <a:latin typeface="Consolas"/>
              <a:cs typeface="Consolas"/>
            </a:endParaRPr>
          </a:p>
          <a:p>
            <a:pPr marL="123189" marR="4796790">
              <a:lnSpc>
                <a:spcPct val="1018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bolno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>
                <a:latin typeface="Consolas"/>
                <a:cs typeface="Consolas"/>
              </a:rPr>
              <a:t>1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'elektrik'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bolno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>
                <a:latin typeface="Consolas"/>
                <a:cs typeface="Consolas"/>
              </a:rPr>
              <a:t>2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then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'bilisim'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'bolumsuz'</a:t>
            </a:r>
            <a:endParaRPr sz="155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  <a:spcBef>
                <a:spcPts val="30"/>
              </a:spcBef>
            </a:pP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 marR="5896610" indent="110489">
              <a:lnSpc>
                <a:spcPct val="1018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[Bolum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Bilgisi]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PersTablosu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where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-10">
                <a:latin typeface="Consolas"/>
                <a:cs typeface="Consolas"/>
              </a:rPr>
              <a:t>5000</a:t>
            </a:r>
            <a:r>
              <a:rPr dirty="0" sz="1550" spc="-10">
                <a:latin typeface="Consolas"/>
                <a:cs typeface="Consolas"/>
              </a:rPr>
              <a:t> 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73238" y="907033"/>
            <a:ext cx="9004300" cy="19792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2561590" marR="3064510">
              <a:lnSpc>
                <a:spcPct val="100000"/>
              </a:lnSpc>
              <a:spcBef>
                <a:spcPts val="105"/>
              </a:spcBef>
              <a:tabLst>
                <a:tab pos="3682365" algn="l"/>
              </a:tabLst>
            </a:pPr>
            <a:r>
              <a:rPr dirty="0" sz="2800"/>
              <a:t>T-SQL	</a:t>
            </a:r>
            <a:r>
              <a:rPr dirty="0" sz="2800" spc="-5"/>
              <a:t>il</a:t>
            </a:r>
            <a:r>
              <a:rPr dirty="0" sz="2800"/>
              <a:t>e</a:t>
            </a:r>
            <a:r>
              <a:rPr dirty="0" sz="2800" spc="-15"/>
              <a:t> </a:t>
            </a:r>
            <a:r>
              <a:rPr dirty="0" sz="2800" spc="-5"/>
              <a:t>ÇAL</a:t>
            </a:r>
            <a:r>
              <a:rPr dirty="0" sz="2800"/>
              <a:t>I</a:t>
            </a:r>
            <a:r>
              <a:rPr dirty="0" sz="2800" spc="-5"/>
              <a:t>ŞMAK </a:t>
            </a:r>
            <a:r>
              <a:rPr dirty="0" sz="2800"/>
              <a:t>T-SQL	</a:t>
            </a:r>
            <a:r>
              <a:rPr dirty="0" sz="2800" spc="-5"/>
              <a:t>WHILE</a:t>
            </a:r>
            <a:endParaRPr sz="2800"/>
          </a:p>
          <a:p>
            <a:pPr marL="12700" marR="5080">
              <a:lnSpc>
                <a:spcPct val="152700"/>
              </a:lnSpc>
              <a:spcBef>
                <a:spcPts val="125"/>
              </a:spcBef>
            </a:pPr>
            <a:r>
              <a:rPr dirty="0" sz="1550">
                <a:solidFill>
                  <a:srgbClr val="000000"/>
                </a:solidFill>
              </a:rPr>
              <a:t>MS</a:t>
            </a:r>
            <a:r>
              <a:rPr dirty="0" sz="1550" spc="12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SQL’de</a:t>
            </a:r>
            <a:r>
              <a:rPr dirty="0" sz="1550" spc="15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de</a:t>
            </a:r>
            <a:r>
              <a:rPr dirty="0" sz="1550" spc="12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WHILE</a:t>
            </a:r>
            <a:r>
              <a:rPr dirty="0" sz="1550" spc="13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döngüsünü</a:t>
            </a:r>
            <a:r>
              <a:rPr dirty="0" sz="1550" spc="1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kullanabiliriz.</a:t>
            </a:r>
            <a:r>
              <a:rPr dirty="0" sz="1550" spc="-1355">
                <a:solidFill>
                  <a:srgbClr val="000000"/>
                </a:solidFill>
              </a:rPr>
              <a:t> </a:t>
            </a:r>
            <a:r>
              <a:rPr dirty="0" sz="1550" spc="-1360">
                <a:solidFill>
                  <a:srgbClr val="000000"/>
                </a:solidFill>
              </a:rPr>
              <a:t>Tıpkı</a:t>
            </a:r>
            <a:r>
              <a:rPr dirty="0" sz="15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</a:rPr>
              <a:t>.NET</a:t>
            </a:r>
            <a:r>
              <a:rPr dirty="0" sz="1550" spc="7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programlama</a:t>
            </a:r>
            <a:r>
              <a:rPr dirty="0" sz="1550" spc="6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ve</a:t>
            </a:r>
            <a:r>
              <a:rPr dirty="0" sz="1550" spc="8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diğer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programlama </a:t>
            </a:r>
            <a:r>
              <a:rPr dirty="0" sz="1550">
                <a:solidFill>
                  <a:srgbClr val="000000"/>
                </a:solidFill>
              </a:rPr>
              <a:t>platformlarında</a:t>
            </a:r>
            <a:r>
              <a:rPr dirty="0" sz="1550" spc="114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veya</a:t>
            </a:r>
            <a:r>
              <a:rPr dirty="0" sz="1550" spc="13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dillerinde</a:t>
            </a:r>
            <a:r>
              <a:rPr dirty="0" sz="1550" spc="1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olduğu</a:t>
            </a:r>
            <a:r>
              <a:rPr dirty="0" sz="1550" spc="150">
                <a:solidFill>
                  <a:srgbClr val="000000"/>
                </a:solidFill>
              </a:rPr>
              <a:t> </a:t>
            </a:r>
            <a:r>
              <a:rPr dirty="0" sz="1550" spc="-20">
                <a:solidFill>
                  <a:srgbClr val="000000"/>
                </a:solidFill>
              </a:rPr>
              <a:t>gibi </a:t>
            </a:r>
            <a:r>
              <a:rPr dirty="0" sz="1550">
                <a:solidFill>
                  <a:srgbClr val="000000"/>
                </a:solidFill>
              </a:rPr>
              <a:t>WHILE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döngüsü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SQL’de</a:t>
            </a:r>
            <a:r>
              <a:rPr dirty="0" sz="1550" spc="9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de</a:t>
            </a:r>
            <a:r>
              <a:rPr dirty="0" sz="1550" spc="8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bir</a:t>
            </a:r>
            <a:r>
              <a:rPr dirty="0" sz="1550" spc="5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şarta</a:t>
            </a:r>
            <a:r>
              <a:rPr dirty="0" sz="1550" spc="6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bağlı</a:t>
            </a:r>
            <a:r>
              <a:rPr dirty="0" sz="1550" spc="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olarak </a:t>
            </a:r>
            <a:r>
              <a:rPr dirty="0" sz="1550">
                <a:solidFill>
                  <a:srgbClr val="000000"/>
                </a:solidFill>
              </a:rPr>
              <a:t>sonlandırılabilir.</a:t>
            </a:r>
            <a:r>
              <a:rPr dirty="0" sz="1550" spc="10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Yani</a:t>
            </a:r>
            <a:r>
              <a:rPr dirty="0" sz="1550" spc="10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ilgili</a:t>
            </a:r>
            <a:r>
              <a:rPr dirty="0" sz="1550" spc="13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şartın</a:t>
            </a:r>
            <a:r>
              <a:rPr dirty="0" sz="1550" spc="10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TRUE</a:t>
            </a:r>
            <a:r>
              <a:rPr dirty="0" sz="1550" spc="105">
                <a:solidFill>
                  <a:srgbClr val="000000"/>
                </a:solidFill>
              </a:rPr>
              <a:t> </a:t>
            </a:r>
            <a:r>
              <a:rPr dirty="0" sz="1550" spc="-25">
                <a:solidFill>
                  <a:srgbClr val="000000"/>
                </a:solidFill>
              </a:rPr>
              <a:t>ya </a:t>
            </a:r>
            <a:r>
              <a:rPr dirty="0" sz="1550">
                <a:solidFill>
                  <a:srgbClr val="000000"/>
                </a:solidFill>
              </a:rPr>
              <a:t>da</a:t>
            </a:r>
            <a:r>
              <a:rPr dirty="0" sz="1550" spc="8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FALSE</a:t>
            </a:r>
            <a:r>
              <a:rPr dirty="0" sz="1550" spc="105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olması</a:t>
            </a:r>
            <a:r>
              <a:rPr dirty="0" sz="155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</a:rPr>
              <a:t>ile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>
                <a:solidFill>
                  <a:srgbClr val="000000"/>
                </a:solidFill>
              </a:rPr>
              <a:t>birlikte</a:t>
            </a:r>
            <a:r>
              <a:rPr dirty="0" sz="1550" spc="90">
                <a:solidFill>
                  <a:srgbClr val="000000"/>
                </a:solidFill>
              </a:rPr>
              <a:t> </a:t>
            </a:r>
            <a:r>
              <a:rPr dirty="0" sz="1550" spc="-10">
                <a:solidFill>
                  <a:srgbClr val="000000"/>
                </a:solidFill>
              </a:rPr>
              <a:t>durdurulabilir.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373218" y="3287229"/>
            <a:ext cx="2555240" cy="219011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@Sayac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2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25">
                <a:latin typeface="Consolas"/>
                <a:cs typeface="Consolas"/>
              </a:rPr>
              <a:t>1</a:t>
            </a:r>
            <a:r>
              <a:rPr dirty="0" sz="1550" spc="-25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  <a:p>
            <a:pPr marL="12700" marR="664845" indent="-635">
              <a:lnSpc>
                <a:spcPts val="2840"/>
              </a:lnSpc>
              <a:spcBef>
                <a:spcPts val="254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@Sayac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25">
                <a:latin typeface="Consolas"/>
                <a:cs typeface="Consolas"/>
              </a:rPr>
              <a:t>10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@Sayac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  <a:p>
            <a:pPr marL="12700" marR="774065">
              <a:lnSpc>
                <a:spcPct val="152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@Sayac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+=</a:t>
            </a:r>
            <a:r>
              <a:rPr dirty="0" sz="1550" spc="2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25">
                <a:latin typeface="Consolas"/>
                <a:cs typeface="Consolas"/>
              </a:rPr>
              <a:t>1</a:t>
            </a:r>
            <a:r>
              <a:rPr dirty="0" sz="1550" spc="-25">
                <a:solidFill>
                  <a:srgbClr val="7F7F7F"/>
                </a:solidFill>
                <a:latin typeface="Consolas"/>
                <a:cs typeface="Consolas"/>
              </a:rPr>
              <a:t>; </a:t>
            </a: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r>
              <a:rPr dirty="0" sz="1550" spc="-20">
                <a:solidFill>
                  <a:srgbClr val="7F7F7F"/>
                </a:solidFill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22147" y="907033"/>
            <a:ext cx="3395345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  <a:tabLst>
                <a:tab pos="1133475" algn="l"/>
                <a:tab pos="1199515" algn="l"/>
              </a:tabLst>
            </a:pPr>
            <a:r>
              <a:rPr dirty="0" sz="2800"/>
              <a:t>T-SQL	</a:t>
            </a:r>
            <a:r>
              <a:rPr dirty="0" sz="2800" spc="-5"/>
              <a:t>il</a:t>
            </a:r>
            <a:r>
              <a:rPr dirty="0" sz="2800"/>
              <a:t>e</a:t>
            </a:r>
            <a:r>
              <a:rPr dirty="0" sz="2800" spc="-15"/>
              <a:t> </a:t>
            </a:r>
            <a:r>
              <a:rPr dirty="0" sz="2800" spc="-5"/>
              <a:t>ÇAL</a:t>
            </a:r>
            <a:r>
              <a:rPr dirty="0" sz="2800"/>
              <a:t>I</a:t>
            </a:r>
            <a:r>
              <a:rPr dirty="0" sz="2800" spc="-5"/>
              <a:t>ŞMAK </a:t>
            </a:r>
            <a:r>
              <a:rPr dirty="0" sz="2800"/>
              <a:t>T-SQL		</a:t>
            </a:r>
            <a:r>
              <a:rPr dirty="0" sz="2800" spc="-5"/>
              <a:t>WHIL</a:t>
            </a:r>
            <a:r>
              <a:rPr dirty="0" sz="2800"/>
              <a:t>E</a:t>
            </a:r>
            <a:r>
              <a:rPr dirty="0" sz="2800" spc="-5"/>
              <a:t> EXISTS</a:t>
            </a:r>
            <a:endParaRPr sz="2800"/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373138" y="1898396"/>
            <a:ext cx="8822690" cy="40030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entury Gothic"/>
                <a:cs typeface="Century Gothic"/>
              </a:rPr>
              <a:t>Maaşı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>
                <a:latin typeface="Century Gothic"/>
                <a:cs typeface="Century Gothic"/>
              </a:rPr>
              <a:t>5000tl</a:t>
            </a:r>
            <a:r>
              <a:rPr dirty="0" sz="1550" spc="12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altında</a:t>
            </a:r>
            <a:r>
              <a:rPr dirty="0" sz="1550" spc="12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kayıt</a:t>
            </a:r>
            <a:r>
              <a:rPr dirty="0" sz="1550" spc="10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mevcut</a:t>
            </a:r>
            <a:r>
              <a:rPr dirty="0" sz="1550" spc="125">
                <a:latin typeface="Century Gothic"/>
                <a:cs typeface="Century Gothic"/>
              </a:rPr>
              <a:t> </a:t>
            </a:r>
            <a:r>
              <a:rPr dirty="0" sz="1550" spc="-295">
                <a:latin typeface="Century Gothic"/>
                <a:cs typeface="Century Gothic"/>
              </a:rPr>
              <a:t>(</a:t>
            </a:r>
            <a:r>
              <a:rPr dirty="0" sz="1550" spc="-295" b="1">
                <a:latin typeface="Century Gothic"/>
                <a:cs typeface="Century Gothic"/>
              </a:rPr>
              <a:t>while-</a:t>
            </a:r>
            <a:r>
              <a:rPr dirty="0" sz="1550" spc="-300" b="1">
                <a:latin typeface="Century Gothic"/>
                <a:cs typeface="Century Gothic"/>
              </a:rPr>
              <a:t>exists</a:t>
            </a:r>
            <a:r>
              <a:rPr dirty="0" sz="1550" spc="-300">
                <a:latin typeface="Century Gothic"/>
                <a:cs typeface="Century Gothic"/>
              </a:rPr>
              <a:t>) </a:t>
            </a:r>
            <a:r>
              <a:rPr dirty="0" sz="1550">
                <a:latin typeface="Century Gothic"/>
                <a:cs typeface="Century Gothic"/>
              </a:rPr>
              <a:t>ise</a:t>
            </a:r>
            <a:r>
              <a:rPr dirty="0" sz="1550" spc="8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döngü</a:t>
            </a:r>
            <a:r>
              <a:rPr dirty="0" sz="1550" spc="9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değeri</a:t>
            </a:r>
            <a:r>
              <a:rPr dirty="0" sz="1550" spc="90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sayaç</a:t>
            </a:r>
            <a:r>
              <a:rPr dirty="0" sz="1550" spc="65">
                <a:latin typeface="Century Gothic"/>
                <a:cs typeface="Century Gothic"/>
              </a:rPr>
              <a:t> </a:t>
            </a:r>
            <a:r>
              <a:rPr dirty="0" sz="1550">
                <a:latin typeface="Century Gothic"/>
                <a:cs typeface="Century Gothic"/>
              </a:rPr>
              <a:t>değerini</a:t>
            </a:r>
            <a:r>
              <a:rPr dirty="0" sz="1550" spc="95">
                <a:latin typeface="Century Gothic"/>
                <a:cs typeface="Century Gothic"/>
              </a:rPr>
              <a:t> </a:t>
            </a:r>
            <a:r>
              <a:rPr dirty="0" sz="1550" spc="-10">
                <a:latin typeface="Century Gothic"/>
                <a:cs typeface="Century Gothic"/>
              </a:rPr>
              <a:t>arttıracak.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latin typeface="Consolas"/>
                <a:cs typeface="Consolas"/>
              </a:rPr>
              <a:t>pers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@sayac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0</a:t>
            </a:r>
            <a:endParaRPr sz="1550">
              <a:latin typeface="Consolas"/>
              <a:cs typeface="Consolas"/>
            </a:endParaRPr>
          </a:p>
          <a:p>
            <a:pPr marL="12700" marR="3963035">
              <a:lnSpc>
                <a:spcPct val="152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exists(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sicilNo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PersTablosu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where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&gt;</a:t>
            </a:r>
            <a:r>
              <a:rPr dirty="0" sz="1550" spc="-10">
                <a:latin typeface="Consolas"/>
                <a:cs typeface="Consolas"/>
              </a:rPr>
              <a:t>5000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  <a:spcBef>
                <a:spcPts val="98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@sayac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@sayac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-10">
                <a:latin typeface="Consolas"/>
                <a:cs typeface="Consolas"/>
              </a:rPr>
              <a:t>1</a:t>
            </a:r>
            <a:endParaRPr sz="1550">
              <a:latin typeface="Consolas"/>
              <a:cs typeface="Consolas"/>
            </a:endParaRPr>
          </a:p>
          <a:p>
            <a:pPr marL="12700" marR="5612765">
              <a:lnSpc>
                <a:spcPts val="2840"/>
              </a:lnSpc>
              <a:spcBef>
                <a:spcPts val="254"/>
              </a:spcBef>
            </a:pPr>
            <a:r>
              <a:rPr dirty="0" sz="1550">
                <a:latin typeface="Consolas"/>
                <a:cs typeface="Consolas"/>
              </a:rPr>
              <a:t>Update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pers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set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maas=maas*0.9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'toplam:'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cast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@sayac</a:t>
            </a:r>
            <a:r>
              <a:rPr dirty="0" sz="1550" spc="4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10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))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dirty="0"/>
              <a:t>Değişken</a:t>
            </a:r>
            <a:r>
              <a:rPr dirty="0" spc="-25"/>
              <a:t> </a:t>
            </a:r>
            <a:r>
              <a:rPr dirty="0"/>
              <a:t>Tanımlama</a:t>
            </a:r>
            <a:r>
              <a:rPr dirty="0" spc="-20"/>
              <a:t> </a:t>
            </a:r>
            <a:r>
              <a:rPr dirty="0" spc="-1170"/>
              <a:t>Örnekleri</a:t>
            </a:r>
          </a:p>
          <a:p>
            <a:pPr marL="12700" marR="2753360">
              <a:lnSpc>
                <a:spcPts val="1889"/>
              </a:lnSpc>
              <a:spcBef>
                <a:spcPts val="25"/>
              </a:spcBef>
            </a:pP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b="0">
                <a:solidFill>
                  <a:srgbClr val="000000"/>
                </a:solidFill>
                <a:latin typeface="Consolas"/>
                <a:cs typeface="Consolas"/>
              </a:rPr>
              <a:t>@ogrno</a:t>
            </a:r>
            <a:r>
              <a:rPr dirty="0" sz="1550" spc="40" b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550" spc="-25" b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0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@ogrno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  <a:endParaRPr sz="1550">
              <a:latin typeface="Consolas"/>
              <a:cs typeface="Consolas"/>
            </a:endParaRPr>
          </a:p>
          <a:p>
            <a:pPr marL="12700" marR="5080">
              <a:lnSpc>
                <a:spcPts val="1889"/>
              </a:lnSpc>
              <a:spcBef>
                <a:spcPts val="5"/>
              </a:spcBef>
            </a:pP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5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b="0">
                <a:solidFill>
                  <a:srgbClr val="FF0000"/>
                </a:solidFill>
                <a:latin typeface="Consolas"/>
                <a:cs typeface="Consolas"/>
              </a:rPr>
              <a:t>'ogr</a:t>
            </a:r>
            <a:r>
              <a:rPr dirty="0" sz="1550" spc="35" b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b="0">
                <a:solidFill>
                  <a:srgbClr val="FF0000"/>
                </a:solidFill>
                <a:latin typeface="Consolas"/>
                <a:cs typeface="Consolas"/>
              </a:rPr>
              <a:t>notu:'</a:t>
            </a:r>
            <a:r>
              <a:rPr dirty="0" sz="1550" b="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35" b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10" b="0">
                <a:solidFill>
                  <a:srgbClr val="FF00FF"/>
                </a:solidFill>
                <a:latin typeface="Consolas"/>
                <a:cs typeface="Consolas"/>
              </a:rPr>
              <a:t>convert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varchar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@ogrno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b="0">
                <a:solidFill>
                  <a:srgbClr val="FF0000"/>
                </a:solidFill>
                <a:latin typeface="Consolas"/>
                <a:cs typeface="Consolas"/>
              </a:rPr>
              <a:t>'ogr</a:t>
            </a:r>
            <a:r>
              <a:rPr dirty="0" sz="1550" spc="30" b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550" b="0">
                <a:solidFill>
                  <a:srgbClr val="FF0000"/>
                </a:solidFill>
                <a:latin typeface="Consolas"/>
                <a:cs typeface="Consolas"/>
              </a:rPr>
              <a:t>notu:'</a:t>
            </a:r>
            <a:r>
              <a:rPr dirty="0" sz="1550" b="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35" b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 spc="-10" b="0">
                <a:solidFill>
                  <a:srgbClr val="FF00FF"/>
                </a:solidFill>
                <a:latin typeface="Consolas"/>
                <a:cs typeface="Consolas"/>
              </a:rPr>
              <a:t>convert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varchar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@ogrno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ts val="1850"/>
              </a:lnSpc>
            </a:pPr>
            <a:r>
              <a:rPr dirty="0" sz="1550" b="0">
                <a:latin typeface="Century Gothic"/>
                <a:cs typeface="Century Gothic"/>
              </a:rPr>
              <a:t>While</a:t>
            </a:r>
            <a:r>
              <a:rPr dirty="0" sz="1550" spc="70" b="0">
                <a:latin typeface="Century Gothic"/>
                <a:cs typeface="Century Gothic"/>
              </a:rPr>
              <a:t> </a:t>
            </a:r>
            <a:r>
              <a:rPr dirty="0" sz="1550" b="0">
                <a:latin typeface="Century Gothic"/>
                <a:cs typeface="Century Gothic"/>
              </a:rPr>
              <a:t>–</a:t>
            </a:r>
            <a:r>
              <a:rPr dirty="0" sz="1550" spc="70" b="0">
                <a:latin typeface="Century Gothic"/>
                <a:cs typeface="Century Gothic"/>
              </a:rPr>
              <a:t> </a:t>
            </a:r>
            <a:r>
              <a:rPr dirty="0" sz="1550" b="0">
                <a:latin typeface="Century Gothic"/>
                <a:cs typeface="Century Gothic"/>
              </a:rPr>
              <a:t>If</a:t>
            </a:r>
            <a:r>
              <a:rPr dirty="0" sz="1550" spc="75" b="0">
                <a:latin typeface="Century Gothic"/>
                <a:cs typeface="Century Gothic"/>
              </a:rPr>
              <a:t> </a:t>
            </a:r>
            <a:r>
              <a:rPr dirty="0" sz="1550" b="0">
                <a:latin typeface="Century Gothic"/>
                <a:cs typeface="Century Gothic"/>
              </a:rPr>
              <a:t>tek/çift</a:t>
            </a:r>
            <a:r>
              <a:rPr dirty="0" sz="1550" spc="65" b="0">
                <a:latin typeface="Century Gothic"/>
                <a:cs typeface="Century Gothic"/>
              </a:rPr>
              <a:t> </a:t>
            </a:r>
            <a:r>
              <a:rPr dirty="0" sz="1550" spc="-60" b="0">
                <a:latin typeface="Century Gothic"/>
                <a:cs typeface="Century Gothic"/>
              </a:rPr>
              <a:t>sayı</a:t>
            </a:r>
            <a:r>
              <a:rPr dirty="0" sz="1550" spc="-60" b="0">
                <a:latin typeface="Times New Roman"/>
                <a:cs typeface="Times New Roman"/>
              </a:rPr>
              <a:t> </a:t>
            </a:r>
            <a:r>
              <a:rPr dirty="0" sz="1550" spc="-10" b="0">
                <a:latin typeface="Century Gothic"/>
                <a:cs typeface="Century Gothic"/>
              </a:rPr>
              <a:t>bulma</a:t>
            </a:r>
            <a:endParaRPr sz="1550">
              <a:latin typeface="Century Gothic"/>
              <a:cs typeface="Century Gothic"/>
            </a:endParaRPr>
          </a:p>
          <a:p>
            <a:pPr marL="12700">
              <a:lnSpc>
                <a:spcPts val="1850"/>
              </a:lnSpc>
            </a:pP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40" b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550" spc="-25" b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endParaRPr sz="1550">
              <a:latin typeface="Consolas"/>
              <a:cs typeface="Consolas"/>
            </a:endParaRPr>
          </a:p>
          <a:p>
            <a:pPr marL="12700" marR="2863215">
              <a:lnSpc>
                <a:spcPct val="101800"/>
              </a:lnSpc>
              <a:spcBef>
                <a:spcPts val="5"/>
              </a:spcBef>
              <a:tabLst>
                <a:tab pos="562610" algn="l"/>
              </a:tabLst>
            </a:pPr>
            <a:r>
              <a:rPr dirty="0" sz="1550" spc="-25" b="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1 </a:t>
            </a: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100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 marR="2313940">
              <a:lnSpc>
                <a:spcPct val="101600"/>
              </a:lnSpc>
              <a:spcBef>
                <a:spcPts val="5"/>
              </a:spcBef>
            </a:pP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0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1 </a:t>
            </a: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%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 marR="554355">
              <a:lnSpc>
                <a:spcPts val="1900"/>
              </a:lnSpc>
              <a:spcBef>
                <a:spcPts val="60"/>
              </a:spcBef>
            </a:pPr>
            <a:r>
              <a:rPr dirty="0" sz="1550" b="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 b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 b="0">
                <a:solidFill>
                  <a:srgbClr val="FF0000"/>
                </a:solidFill>
                <a:latin typeface="Consolas"/>
                <a:cs typeface="Consolas"/>
              </a:rPr>
              <a:t>'çiftsayı:'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-10" b="0">
                <a:solidFill>
                  <a:srgbClr val="FF00FF"/>
                </a:solidFill>
                <a:latin typeface="Consolas"/>
                <a:cs typeface="Consolas"/>
              </a:rPr>
              <a:t>convert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 b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 b="0">
                <a:solidFill>
                  <a:srgbClr val="000000"/>
                </a:solidFill>
                <a:latin typeface="Consolas"/>
                <a:cs typeface="Consolas"/>
              </a:rPr>
              <a:t>@sayac</a:t>
            </a:r>
            <a:r>
              <a:rPr dirty="0" sz="1550" spc="-10" b="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25" b="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ts val="1820"/>
              </a:lnSpc>
            </a:pPr>
            <a:r>
              <a:rPr dirty="0" sz="1550" spc="-25" b="0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27687" y="1653749"/>
            <a:ext cx="4095115" cy="2422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178EBB"/>
                </a:solidFill>
                <a:latin typeface="Century Gothic"/>
                <a:cs typeface="Century Gothic"/>
              </a:rPr>
              <a:t>Table</a:t>
            </a:r>
            <a:r>
              <a:rPr dirty="0" sz="1550" spc="13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80" b="1">
                <a:solidFill>
                  <a:srgbClr val="178EBB"/>
                </a:solidFill>
                <a:latin typeface="Century Gothic"/>
                <a:cs typeface="Century Gothic"/>
              </a:rPr>
              <a:t>tanımlama-</a:t>
            </a:r>
            <a:r>
              <a:rPr dirty="0" sz="1550" spc="-35" b="1">
                <a:solidFill>
                  <a:srgbClr val="178EBB"/>
                </a:solidFill>
                <a:latin typeface="Century Gothic"/>
                <a:cs typeface="Century Gothic"/>
              </a:rPr>
              <a:t>Insert </a:t>
            </a:r>
            <a:r>
              <a:rPr dirty="0" sz="1550" b="1">
                <a:solidFill>
                  <a:srgbClr val="178EBB"/>
                </a:solidFill>
                <a:latin typeface="Century Gothic"/>
                <a:cs typeface="Century Gothic"/>
              </a:rPr>
              <a:t>into</a:t>
            </a:r>
            <a:r>
              <a:rPr dirty="0" sz="1550" spc="5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178EBB"/>
                </a:solidFill>
                <a:latin typeface="Century Gothic"/>
                <a:cs typeface="Century Gothic"/>
              </a:rPr>
              <a:t>Table</a:t>
            </a:r>
            <a:r>
              <a:rPr dirty="0" sz="1550" spc="4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 b="1">
                <a:solidFill>
                  <a:srgbClr val="178EBB"/>
                </a:solidFill>
                <a:latin typeface="Century Gothic"/>
                <a:cs typeface="Century Gothic"/>
              </a:rPr>
              <a:t>Select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latin typeface="Consolas"/>
                <a:cs typeface="Consolas"/>
              </a:rPr>
              <a:t>pers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@tablo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table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ad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20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))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nsolas"/>
              <a:cs typeface="Consolas"/>
            </a:endParaRPr>
          </a:p>
          <a:p>
            <a:pPr marL="12700" marR="445770" indent="-635">
              <a:lnSpc>
                <a:spcPct val="1016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insert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into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@tablo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ad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 spc="-20">
                <a:solidFill>
                  <a:srgbClr val="0000FF"/>
                </a:solidFill>
                <a:latin typeface="Consolas"/>
                <a:cs typeface="Consolas"/>
              </a:rPr>
              <a:t>from </a:t>
            </a:r>
            <a:r>
              <a:rPr dirty="0" sz="1550" spc="-10">
                <a:latin typeface="Consolas"/>
                <a:cs typeface="Consolas"/>
              </a:rPr>
              <a:t>PersTablosu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*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@tablo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740017" y="6496302"/>
            <a:ext cx="8121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entury Gothic"/>
                <a:cs typeface="Century Gothic"/>
              </a:rPr>
              <a:t>by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1075">
                <a:latin typeface="Century Gothic"/>
                <a:cs typeface="Century Gothic"/>
              </a:rPr>
              <a:t>yselim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381580" y="1396999"/>
            <a:ext cx="8926195" cy="520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1-100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arası</a:t>
            </a:r>
            <a:r>
              <a:rPr dirty="0" sz="1750" spc="50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tek</a:t>
            </a:r>
            <a:r>
              <a:rPr dirty="0" sz="1750" spc="-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sayıları</a:t>
            </a:r>
            <a:r>
              <a:rPr dirty="0" sz="1750" spc="45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bulan ‘tekler’</a:t>
            </a:r>
            <a:r>
              <a:rPr dirty="0" sz="1750" spc="-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spc="-680" b="1">
                <a:solidFill>
                  <a:srgbClr val="178EBB"/>
                </a:solidFill>
                <a:latin typeface="Century Gothic"/>
                <a:cs typeface="Century Gothic"/>
              </a:rPr>
              <a:t>isiml</a:t>
            </a:r>
            <a:r>
              <a:rPr dirty="0" sz="1750" spc="-680" b="1">
                <a:solidFill>
                  <a:srgbClr val="178EBB"/>
                </a:solidFill>
                <a:latin typeface="Century Gothic"/>
                <a:cs typeface="Century Gothic"/>
              </a:rPr>
              <a:t>i</a:t>
            </a:r>
            <a:r>
              <a:rPr dirty="0" sz="1750" spc="-68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yeni</a:t>
            </a:r>
            <a:r>
              <a:rPr dirty="0" sz="1750" spc="-2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bir</a:t>
            </a:r>
            <a:r>
              <a:rPr dirty="0" sz="1750" spc="-2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Tablo</a:t>
            </a:r>
            <a:r>
              <a:rPr dirty="0" sz="1750" spc="-2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değişkenine</a:t>
            </a:r>
            <a:r>
              <a:rPr dirty="0" sz="1750" spc="-1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aktaran ve</a:t>
            </a:r>
            <a:r>
              <a:rPr dirty="0" sz="1750" spc="-1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spc="-25" b="1">
                <a:solidFill>
                  <a:srgbClr val="178EBB"/>
                </a:solidFill>
                <a:latin typeface="Century Gothic"/>
                <a:cs typeface="Century Gothic"/>
              </a:rPr>
              <a:t>bu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listede</a:t>
            </a:r>
            <a:r>
              <a:rPr dirty="0" sz="1750" spc="-2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5.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tek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sayıyı</a:t>
            </a:r>
            <a:r>
              <a:rPr dirty="0" sz="1750" spc="65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değişkene</a:t>
            </a:r>
            <a:r>
              <a:rPr dirty="0" sz="1750" spc="-1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atayan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kodu</a:t>
            </a:r>
            <a:r>
              <a:rPr dirty="0" sz="1750" spc="-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yazınız?</a:t>
            </a:r>
            <a:endParaRPr sz="1750">
              <a:latin typeface="Century Gothic"/>
              <a:cs typeface="Century Gothic"/>
            </a:endParaRPr>
          </a:p>
          <a:p>
            <a:pPr marL="12700" marR="1538605">
              <a:lnSpc>
                <a:spcPct val="101899"/>
              </a:lnSpc>
              <a:spcBef>
                <a:spcPts val="62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@tekler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table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sirano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identity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1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>
                <a:latin typeface="Consolas"/>
                <a:cs typeface="Consolas"/>
              </a:rPr>
              <a:t>1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),</a:t>
            </a:r>
            <a:r>
              <a:rPr dirty="0" sz="1550" spc="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tek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@i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latin typeface="Consolas"/>
                <a:cs typeface="Consolas"/>
              </a:rPr>
              <a:t>@i</a:t>
            </a:r>
            <a:r>
              <a:rPr dirty="0" sz="1550" spc="-2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20">
                <a:latin typeface="Consolas"/>
                <a:cs typeface="Consolas"/>
              </a:rPr>
              <a:t>0</a:t>
            </a:r>
            <a:endParaRPr sz="1550">
              <a:latin typeface="Consolas"/>
              <a:cs typeface="Consolas"/>
            </a:endParaRPr>
          </a:p>
          <a:p>
            <a:pPr marL="12700" marR="7365365">
              <a:lnSpc>
                <a:spcPct val="101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-10">
                <a:latin typeface="Consolas"/>
                <a:cs typeface="Consolas"/>
              </a:rPr>
              <a:t>100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342265" marR="7585709" indent="-109855">
              <a:lnSpc>
                <a:spcPct val="101899"/>
              </a:lnSpc>
              <a:spcBef>
                <a:spcPts val="5"/>
              </a:spcBef>
            </a:pP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%</a:t>
            </a:r>
            <a:r>
              <a:rPr dirty="0" sz="1550" spc="-10">
                <a:latin typeface="Consolas"/>
                <a:cs typeface="Consolas"/>
              </a:rPr>
              <a:t>2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1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342265" marR="5276850" indent="-635">
              <a:lnSpc>
                <a:spcPts val="1900"/>
              </a:lnSpc>
              <a:spcBef>
                <a:spcPts val="6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insert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into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@tekler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values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232410">
              <a:lnSpc>
                <a:spcPts val="1814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-10">
                <a:latin typeface="Consolas"/>
                <a:cs typeface="Consolas"/>
              </a:rPr>
              <a:t>5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 marR="6156325">
              <a:lnSpc>
                <a:spcPct val="101600"/>
              </a:lnSpc>
              <a:spcBef>
                <a:spcPts val="5"/>
              </a:spcBef>
            </a:pPr>
            <a:r>
              <a:rPr dirty="0" sz="1550">
                <a:solidFill>
                  <a:srgbClr val="008000"/>
                </a:solidFill>
                <a:latin typeface="Consolas"/>
                <a:cs typeface="Consolas"/>
              </a:rPr>
              <a:t>‐‐5.</a:t>
            </a:r>
            <a:r>
              <a:rPr dirty="0" sz="1550" spc="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8000"/>
                </a:solidFill>
                <a:latin typeface="Consolas"/>
                <a:cs typeface="Consolas"/>
              </a:rPr>
              <a:t>tek</a:t>
            </a:r>
            <a:r>
              <a:rPr dirty="0" sz="1550" spc="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8000"/>
                </a:solidFill>
                <a:latin typeface="Consolas"/>
                <a:cs typeface="Consolas"/>
              </a:rPr>
              <a:t>sayı</a:t>
            </a:r>
            <a:r>
              <a:rPr dirty="0" sz="1550" spc="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8000"/>
                </a:solidFill>
                <a:latin typeface="Consolas"/>
                <a:cs typeface="Consolas"/>
              </a:rPr>
              <a:t>hangisidir?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@sonuc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endParaRPr sz="1550">
              <a:latin typeface="Consolas"/>
              <a:cs typeface="Consolas"/>
            </a:endParaRPr>
          </a:p>
          <a:p>
            <a:pPr marL="12700" marR="4947285">
              <a:lnSpc>
                <a:spcPct val="101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top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5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@sonuc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>
                <a:latin typeface="Consolas"/>
                <a:cs typeface="Consolas"/>
              </a:rPr>
              <a:t>tek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@tekler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@sonuc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50" spc="-10">
                <a:solidFill>
                  <a:srgbClr val="008000"/>
                </a:solidFill>
                <a:latin typeface="Consolas"/>
                <a:cs typeface="Consolas"/>
              </a:rPr>
              <a:t>‐‐yada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rowcount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5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endParaRPr sz="1550">
              <a:latin typeface="Consolas"/>
              <a:cs typeface="Consolas"/>
            </a:endParaRPr>
          </a:p>
          <a:p>
            <a:pPr marL="12700" marR="5606415">
              <a:lnSpc>
                <a:spcPts val="1900"/>
              </a:lnSpc>
              <a:spcBef>
                <a:spcPts val="6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@sonuc=tek</a:t>
            </a:r>
            <a:r>
              <a:rPr dirty="0" sz="1550" spc="35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@teklek </a:t>
            </a:r>
            <a:r>
              <a:rPr dirty="0" sz="1550">
                <a:latin typeface="Consolas"/>
                <a:cs typeface="Consolas"/>
              </a:rPr>
              <a:t>print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@sonuç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81640" y="6579361"/>
            <a:ext cx="15652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rowcount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5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228457" y="1653793"/>
            <a:ext cx="8921750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1-100 arası</a:t>
            </a:r>
            <a:r>
              <a:rPr dirty="0" sz="1750" spc="50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tek</a:t>
            </a:r>
            <a:r>
              <a:rPr dirty="0" sz="1750" spc="-5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sayıları</a:t>
            </a:r>
            <a:r>
              <a:rPr dirty="0" sz="1750" spc="40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bulan ‘tekler’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spc="-670" b="1">
                <a:solidFill>
                  <a:srgbClr val="178EBB"/>
                </a:solidFill>
                <a:latin typeface="Century Gothic"/>
                <a:cs typeface="Century Gothic"/>
              </a:rPr>
              <a:t>isiml</a:t>
            </a:r>
            <a:r>
              <a:rPr dirty="0" sz="1750" spc="-670" b="1">
                <a:solidFill>
                  <a:srgbClr val="178EBB"/>
                </a:solidFill>
                <a:latin typeface="Century Gothic"/>
                <a:cs typeface="Century Gothic"/>
              </a:rPr>
              <a:t>i</a:t>
            </a:r>
            <a:r>
              <a:rPr dirty="0" sz="1750" spc="-67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Tablo</a:t>
            </a:r>
            <a:r>
              <a:rPr dirty="0" sz="1750" spc="-3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değişkenine</a:t>
            </a:r>
            <a:r>
              <a:rPr dirty="0" sz="1750" spc="-3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aktaran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kodu</a:t>
            </a:r>
            <a:r>
              <a:rPr dirty="0" sz="1750" spc="-10" b="1">
                <a:solidFill>
                  <a:srgbClr val="178EBB"/>
                </a:solidFill>
                <a:latin typeface="Century Gothic"/>
                <a:cs typeface="Century Gothic"/>
              </a:rPr>
              <a:t> yazınız?</a:t>
            </a:r>
            <a:endParaRPr sz="1750">
              <a:latin typeface="Century Gothic"/>
              <a:cs typeface="Century Gothic"/>
            </a:endParaRPr>
          </a:p>
          <a:p>
            <a:pPr marL="12700" marR="3182620">
              <a:lnSpc>
                <a:spcPct val="152600"/>
              </a:lnSpc>
              <a:spcBef>
                <a:spcPts val="91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@tekler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table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(sirano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tinyint</a:t>
            </a:r>
            <a:r>
              <a:rPr dirty="0" sz="1550" spc="4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tek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@i</a:t>
            </a:r>
            <a:r>
              <a:rPr dirty="0" sz="1550" spc="2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20">
                <a:latin typeface="Consolas"/>
                <a:cs typeface="Consolas"/>
              </a:rPr>
              <a:t>@i</a:t>
            </a:r>
            <a:r>
              <a:rPr dirty="0" sz="1550" spc="-2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20">
                <a:latin typeface="Consolas"/>
                <a:cs typeface="Consolas"/>
              </a:rPr>
              <a:t>0</a:t>
            </a:r>
            <a:endParaRPr sz="1550">
              <a:latin typeface="Consolas"/>
              <a:cs typeface="Consolas"/>
            </a:endParaRPr>
          </a:p>
          <a:p>
            <a:pPr marL="12700" marR="7360920">
              <a:lnSpc>
                <a:spcPts val="2840"/>
              </a:lnSpc>
              <a:spcBef>
                <a:spcPts val="259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&lt;</a:t>
            </a:r>
            <a:r>
              <a:rPr dirty="0" sz="1550" spc="-10">
                <a:latin typeface="Consolas"/>
                <a:cs typeface="Consolas"/>
              </a:rPr>
              <a:t>100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342265" marR="7581265" indent="-109855">
              <a:lnSpc>
                <a:spcPts val="2840"/>
              </a:lnSpc>
            </a:pP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%</a:t>
            </a:r>
            <a:r>
              <a:rPr dirty="0" sz="1550" spc="-10">
                <a:latin typeface="Consolas"/>
                <a:cs typeface="Consolas"/>
              </a:rPr>
              <a:t>2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342265" marR="5272405" indent="-635">
              <a:lnSpc>
                <a:spcPts val="2840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insert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into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@tekler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values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 marR="7470775" indent="219710">
              <a:lnSpc>
                <a:spcPts val="284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@i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-10">
                <a:latin typeface="Consolas"/>
                <a:cs typeface="Consolas"/>
              </a:rPr>
              <a:t>1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*</a:t>
            </a:r>
            <a:r>
              <a:rPr dirty="0" sz="1550" spc="3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@tekler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42521" y="1338326"/>
            <a:ext cx="106426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T-</a:t>
            </a:r>
            <a:r>
              <a:rPr dirty="0" spc="-415"/>
              <a:t>SQL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05133" y="2101850"/>
            <a:ext cx="7569834" cy="41135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625">
                <a:solidFill>
                  <a:srgbClr val="343434"/>
                </a:solidFill>
                <a:latin typeface="Wingdings 3"/>
                <a:cs typeface="Wingdings 3"/>
              </a:rPr>
              <a:t>🠶</a:t>
            </a:r>
            <a:r>
              <a:rPr dirty="0" sz="1550" spc="130">
                <a:solidFill>
                  <a:srgbClr val="343434"/>
                </a:solidFill>
                <a:latin typeface="Times New Roman"/>
                <a:cs typeface="Times New Roman"/>
              </a:rPr>
              <a:t> 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SQL</a:t>
            </a:r>
            <a:r>
              <a:rPr dirty="0" sz="1550" spc="15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deyimleri</a:t>
            </a:r>
            <a:r>
              <a:rPr dirty="0" sz="1550" spc="1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veritabanları</a:t>
            </a:r>
            <a:r>
              <a:rPr dirty="0" sz="1550" spc="7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üzerinde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265">
                <a:solidFill>
                  <a:srgbClr val="3F3F3F"/>
                </a:solidFill>
                <a:latin typeface="Century Gothic"/>
                <a:cs typeface="Century Gothic"/>
              </a:rPr>
              <a:t>çeşitli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işlemleri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yerine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getirir.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70"/>
              </a:spcBef>
            </a:pP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tabanından</a:t>
            </a:r>
            <a:endParaRPr sz="1550">
              <a:latin typeface="Century Gothic"/>
              <a:cs typeface="Century Gothic"/>
            </a:endParaRPr>
          </a:p>
          <a:p>
            <a:pPr marL="313055" marR="292100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sorgulama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SELECT,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325">
                <a:solidFill>
                  <a:srgbClr val="3F3F3F"/>
                </a:solidFill>
                <a:latin typeface="Century Gothic"/>
                <a:cs typeface="Century Gothic"/>
              </a:rPr>
              <a:t>ekleme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550" spc="6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INSERT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güncelleme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550" spc="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endParaRPr sz="1550">
              <a:latin typeface="Century Gothic"/>
              <a:cs typeface="Century Gothic"/>
            </a:endParaRPr>
          </a:p>
          <a:p>
            <a:pPr marL="313055" marR="5080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UPDATE,</a:t>
            </a:r>
            <a:r>
              <a:rPr dirty="0" sz="1550" spc="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silme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DELETE,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715">
                <a:solidFill>
                  <a:srgbClr val="3F3F3F"/>
                </a:solidFill>
                <a:latin typeface="Century Gothic"/>
                <a:cs typeface="Century Gothic"/>
              </a:rPr>
              <a:t>yeni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tablo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oluşturmak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CREATE</a:t>
            </a:r>
            <a:r>
              <a:rPr dirty="0" sz="1550" spc="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TABLE gibi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65"/>
              </a:spcBef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komutlara</a:t>
            </a:r>
            <a:r>
              <a:rPr dirty="0" sz="1550" spc="1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sahiptir.</a:t>
            </a:r>
            <a:endParaRPr sz="1550">
              <a:latin typeface="Century Gothic"/>
              <a:cs typeface="Century Gothic"/>
            </a:endParaRPr>
          </a:p>
          <a:p>
            <a:pPr algn="just" marL="313055">
              <a:lnSpc>
                <a:spcPct val="100000"/>
              </a:lnSpc>
              <a:spcBef>
                <a:spcPts val="1170"/>
              </a:spcBef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Bu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komutlar,</a:t>
            </a:r>
            <a:r>
              <a:rPr dirty="0" sz="1550" spc="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işlevlerine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göre</a:t>
            </a:r>
            <a:r>
              <a:rPr dirty="0" sz="1550" spc="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şu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430">
                <a:solidFill>
                  <a:srgbClr val="3F3F3F"/>
                </a:solidFill>
                <a:latin typeface="Century Gothic"/>
                <a:cs typeface="Century Gothic"/>
              </a:rPr>
              <a:t>şekilde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ayrılır:</a:t>
            </a:r>
            <a:endParaRPr sz="1550">
              <a:latin typeface="Century Gothic"/>
              <a:cs typeface="Century Gothic"/>
            </a:endParaRPr>
          </a:p>
          <a:p>
            <a:pPr algn="just" marL="518795" marR="2002789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DDL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(Data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Definition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919">
                <a:solidFill>
                  <a:srgbClr val="3F3F3F"/>
                </a:solidFill>
                <a:latin typeface="Century Gothic"/>
                <a:cs typeface="Century Gothic"/>
              </a:rPr>
              <a:t>Language):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tanımlama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5">
                <a:solidFill>
                  <a:srgbClr val="3F3F3F"/>
                </a:solidFill>
                <a:latin typeface="Century Gothic"/>
                <a:cs typeface="Century Gothic"/>
              </a:rPr>
              <a:t>DML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(Data</a:t>
            </a:r>
            <a:r>
              <a:rPr dirty="0" sz="1550" spc="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Manipulation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Language)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:</a:t>
            </a:r>
            <a:r>
              <a:rPr dirty="0" sz="1550" spc="8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işleme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DCL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(Data</a:t>
            </a:r>
            <a:r>
              <a:rPr dirty="0" sz="1550" spc="6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Control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Language):</a:t>
            </a:r>
            <a:r>
              <a:rPr dirty="0" sz="1550" spc="1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kontrol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endParaRPr sz="15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22147" y="791210"/>
            <a:ext cx="3395345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3475" algn="l"/>
              </a:tabLst>
            </a:pPr>
            <a:r>
              <a:rPr dirty="0" sz="2800"/>
              <a:t>T-SQL	</a:t>
            </a:r>
            <a:r>
              <a:rPr dirty="0" sz="2800" spc="-5"/>
              <a:t>il</a:t>
            </a:r>
            <a:r>
              <a:rPr dirty="0" sz="2800"/>
              <a:t>e</a:t>
            </a:r>
            <a:r>
              <a:rPr dirty="0" sz="2800" spc="-15"/>
              <a:t> </a:t>
            </a:r>
            <a:r>
              <a:rPr dirty="0" sz="2800" spc="-5"/>
              <a:t>ÇAL</a:t>
            </a:r>
            <a:r>
              <a:rPr dirty="0" sz="2800"/>
              <a:t>I</a:t>
            </a:r>
            <a:r>
              <a:rPr dirty="0" sz="2800" spc="-5"/>
              <a:t>ŞMAK</a:t>
            </a:r>
            <a:endParaRPr sz="2800"/>
          </a:p>
          <a:p>
            <a:pPr marL="172720">
              <a:lnSpc>
                <a:spcPct val="100000"/>
              </a:lnSpc>
              <a:spcBef>
                <a:spcPts val="5"/>
              </a:spcBef>
            </a:pPr>
            <a:r>
              <a:rPr dirty="0" sz="2800"/>
              <a:t>CURSOR</a:t>
            </a:r>
            <a:r>
              <a:rPr dirty="0" sz="2800" spc="5"/>
              <a:t> </a:t>
            </a:r>
            <a:r>
              <a:rPr dirty="0" sz="2800" spc="-2195"/>
              <a:t>Kullanımı</a:t>
            </a:r>
            <a:endParaRPr sz="2800"/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300"/>
              </a:lnSpc>
              <a:spcBef>
                <a:spcPts val="100"/>
              </a:spcBef>
            </a:pPr>
            <a:r>
              <a:rPr dirty="0" sz="1750">
                <a:solidFill>
                  <a:srgbClr val="178EBB"/>
                </a:solidFill>
              </a:rPr>
              <a:t>SQL</a:t>
            </a:r>
            <a:r>
              <a:rPr dirty="0" sz="1750" spc="5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Server’da</a:t>
            </a:r>
            <a:r>
              <a:rPr dirty="0" sz="1750" spc="5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bir</a:t>
            </a:r>
            <a:r>
              <a:rPr dirty="0" sz="1750" spc="5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sorgu</a:t>
            </a:r>
            <a:r>
              <a:rPr dirty="0" sz="1750" spc="5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sonucu</a:t>
            </a:r>
            <a:r>
              <a:rPr dirty="0" sz="1750" spc="5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dönen</a:t>
            </a:r>
            <a:r>
              <a:rPr dirty="0" sz="1750" spc="60">
                <a:solidFill>
                  <a:srgbClr val="178EBB"/>
                </a:solidFill>
              </a:rPr>
              <a:t> </a:t>
            </a:r>
            <a:r>
              <a:rPr dirty="0" sz="1750" spc="-1480">
                <a:solidFill>
                  <a:srgbClr val="178EBB"/>
                </a:solidFill>
              </a:rPr>
              <a:t>kayıtlar </a:t>
            </a:r>
            <a:r>
              <a:rPr dirty="0" sz="1750">
                <a:solidFill>
                  <a:srgbClr val="178EBB"/>
                </a:solidFill>
              </a:rPr>
              <a:t>üzerinde</a:t>
            </a:r>
            <a:r>
              <a:rPr dirty="0" sz="1750" spc="2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satır</a:t>
            </a:r>
            <a:r>
              <a:rPr dirty="0" sz="1750" spc="3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bazlı</a:t>
            </a:r>
            <a:r>
              <a:rPr dirty="0" sz="1750" spc="90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178EBB"/>
                </a:solidFill>
              </a:rPr>
              <a:t>işlem</a:t>
            </a:r>
            <a:r>
              <a:rPr dirty="0" sz="1750" spc="4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yapmak</a:t>
            </a:r>
            <a:r>
              <a:rPr dirty="0" sz="1750" spc="-20">
                <a:solidFill>
                  <a:srgbClr val="178EBB"/>
                </a:solidFill>
              </a:rPr>
              <a:t> için </a:t>
            </a:r>
            <a:r>
              <a:rPr dirty="0" sz="1750" b="1">
                <a:solidFill>
                  <a:srgbClr val="178EBB"/>
                </a:solidFill>
                <a:latin typeface="Century Gothic"/>
                <a:cs typeface="Century Gothic"/>
              </a:rPr>
              <a:t>CURSOR</a:t>
            </a:r>
            <a:r>
              <a:rPr dirty="0" sz="1750" spc="90" b="1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750">
                <a:solidFill>
                  <a:srgbClr val="178EBB"/>
                </a:solidFill>
              </a:rPr>
              <a:t>kullanırız.</a:t>
            </a:r>
            <a:r>
              <a:rPr dirty="0" sz="1750" spc="114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CURSOR</a:t>
            </a:r>
            <a:r>
              <a:rPr dirty="0" sz="1750" spc="11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hangi</a:t>
            </a:r>
            <a:r>
              <a:rPr dirty="0" sz="1750" spc="110">
                <a:solidFill>
                  <a:srgbClr val="178EBB"/>
                </a:solidFill>
              </a:rPr>
              <a:t> </a:t>
            </a:r>
            <a:r>
              <a:rPr dirty="0" sz="1750" spc="-10">
                <a:solidFill>
                  <a:srgbClr val="178EBB"/>
                </a:solidFill>
              </a:rPr>
              <a:t>satır </a:t>
            </a:r>
            <a:r>
              <a:rPr dirty="0" sz="1750">
                <a:solidFill>
                  <a:srgbClr val="178EBB"/>
                </a:solidFill>
              </a:rPr>
              <a:t>üzerinde</a:t>
            </a:r>
            <a:r>
              <a:rPr dirty="0" sz="1750" spc="10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ise</a:t>
            </a:r>
            <a:r>
              <a:rPr dirty="0" sz="1750" spc="10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o</a:t>
            </a:r>
            <a:r>
              <a:rPr dirty="0" sz="1750" spc="10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satırda</a:t>
            </a:r>
            <a:r>
              <a:rPr dirty="0" sz="1750" spc="10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bulunan</a:t>
            </a:r>
            <a:r>
              <a:rPr dirty="0" sz="1750" spc="105">
                <a:solidFill>
                  <a:srgbClr val="178EBB"/>
                </a:solidFill>
              </a:rPr>
              <a:t> </a:t>
            </a:r>
            <a:r>
              <a:rPr dirty="0" sz="1750" spc="-10">
                <a:solidFill>
                  <a:srgbClr val="178EBB"/>
                </a:solidFill>
              </a:rPr>
              <a:t>veriler </a:t>
            </a:r>
            <a:r>
              <a:rPr dirty="0" sz="1750">
                <a:solidFill>
                  <a:srgbClr val="178EBB"/>
                </a:solidFill>
              </a:rPr>
              <a:t>ile</a:t>
            </a:r>
            <a:r>
              <a:rPr dirty="0" sz="1750" spc="-55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işlem</a:t>
            </a:r>
            <a:r>
              <a:rPr dirty="0" sz="1750" spc="-5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yapılır.</a:t>
            </a:r>
            <a:r>
              <a:rPr dirty="0" sz="1750" spc="-50">
                <a:solidFill>
                  <a:srgbClr val="178EBB"/>
                </a:solidFill>
              </a:rPr>
              <a:t>  </a:t>
            </a:r>
            <a:r>
              <a:rPr dirty="0" sz="1750" spc="-10">
                <a:solidFill>
                  <a:srgbClr val="178EBB"/>
                </a:solidFill>
              </a:rPr>
              <a:t>CURSOR</a:t>
            </a:r>
            <a:r>
              <a:rPr dirty="0" sz="1750" spc="-1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kullandığımız</a:t>
            </a:r>
            <a:r>
              <a:rPr dirty="0" sz="1750" spc="-5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Select</a:t>
            </a:r>
            <a:r>
              <a:rPr dirty="0" sz="1750" spc="-50">
                <a:solidFill>
                  <a:srgbClr val="178EBB"/>
                </a:solidFill>
              </a:rPr>
              <a:t>  </a:t>
            </a:r>
            <a:r>
              <a:rPr dirty="0" sz="1750" spc="-10">
                <a:solidFill>
                  <a:srgbClr val="178EBB"/>
                </a:solidFill>
              </a:rPr>
              <a:t>cümlesinde</a:t>
            </a:r>
            <a:r>
              <a:rPr dirty="0" sz="1750" spc="50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dönen</a:t>
            </a:r>
            <a:r>
              <a:rPr dirty="0" sz="1750" spc="-6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her</a:t>
            </a:r>
            <a:r>
              <a:rPr dirty="0" sz="1750" spc="-5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kayıt</a:t>
            </a:r>
            <a:r>
              <a:rPr dirty="0" sz="1750" spc="-5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bir </a:t>
            </a:r>
            <a:r>
              <a:rPr dirty="0" sz="1750" spc="-10">
                <a:solidFill>
                  <a:srgbClr val="178EBB"/>
                </a:solidFill>
              </a:rPr>
              <a:t>değişkene</a:t>
            </a:r>
            <a:r>
              <a:rPr dirty="0" sz="1750" spc="-1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atanmalıdır.</a:t>
            </a:r>
            <a:r>
              <a:rPr dirty="0" sz="1750" spc="-75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Select</a:t>
            </a:r>
            <a:r>
              <a:rPr dirty="0" sz="1750" spc="-70">
                <a:solidFill>
                  <a:srgbClr val="178EBB"/>
                </a:solidFill>
              </a:rPr>
              <a:t>  </a:t>
            </a:r>
            <a:r>
              <a:rPr dirty="0" sz="1750" spc="-10">
                <a:solidFill>
                  <a:srgbClr val="178EBB"/>
                </a:solidFill>
              </a:rPr>
              <a:t>cümlesinden</a:t>
            </a:r>
            <a:r>
              <a:rPr dirty="0" sz="1750" spc="-1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hangi</a:t>
            </a:r>
            <a:r>
              <a:rPr dirty="0" sz="1750" spc="-7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veri</a:t>
            </a:r>
            <a:r>
              <a:rPr dirty="0" sz="1750" spc="-7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tipinde</a:t>
            </a:r>
            <a:r>
              <a:rPr dirty="0" sz="1750" spc="-65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ne</a:t>
            </a:r>
            <a:r>
              <a:rPr dirty="0" sz="1750" spc="-70">
                <a:solidFill>
                  <a:srgbClr val="178EBB"/>
                </a:solidFill>
              </a:rPr>
              <a:t>  </a:t>
            </a:r>
            <a:r>
              <a:rPr dirty="0" sz="1750">
                <a:solidFill>
                  <a:srgbClr val="178EBB"/>
                </a:solidFill>
              </a:rPr>
              <a:t>kadar</a:t>
            </a:r>
            <a:r>
              <a:rPr dirty="0" sz="1750" spc="-70">
                <a:solidFill>
                  <a:srgbClr val="178EBB"/>
                </a:solidFill>
              </a:rPr>
              <a:t>  </a:t>
            </a:r>
            <a:r>
              <a:rPr dirty="0" sz="1750" spc="-10">
                <a:solidFill>
                  <a:srgbClr val="178EBB"/>
                </a:solidFill>
              </a:rPr>
              <a:t>kayıt </a:t>
            </a:r>
            <a:r>
              <a:rPr dirty="0" sz="1750">
                <a:solidFill>
                  <a:srgbClr val="178EBB"/>
                </a:solidFill>
              </a:rPr>
              <a:t>dönecek</a:t>
            </a:r>
            <a:r>
              <a:rPr dirty="0" sz="1750" spc="-1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ise</a:t>
            </a:r>
            <a:r>
              <a:rPr dirty="0" sz="1750" spc="-1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o</a:t>
            </a:r>
            <a:r>
              <a:rPr dirty="0" sz="1750" spc="-1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kayıt</a:t>
            </a:r>
            <a:r>
              <a:rPr dirty="0" sz="1750" spc="-15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sayısı</a:t>
            </a:r>
            <a:r>
              <a:rPr dirty="0" sz="1750" spc="45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178EBB"/>
                </a:solidFill>
              </a:rPr>
              <a:t>kadar</a:t>
            </a:r>
            <a:r>
              <a:rPr dirty="0" sz="1750" spc="-15">
                <a:solidFill>
                  <a:srgbClr val="178EBB"/>
                </a:solidFill>
              </a:rPr>
              <a:t> </a:t>
            </a:r>
            <a:r>
              <a:rPr dirty="0" sz="1750" spc="-20">
                <a:solidFill>
                  <a:srgbClr val="178EBB"/>
                </a:solidFill>
              </a:rPr>
              <a:t>aynı</a:t>
            </a:r>
            <a:r>
              <a:rPr dirty="0" sz="1750" spc="-20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178EBB"/>
                </a:solidFill>
              </a:rPr>
              <a:t>veri</a:t>
            </a:r>
            <a:r>
              <a:rPr dirty="0" sz="1750" spc="-30">
                <a:solidFill>
                  <a:srgbClr val="178EBB"/>
                </a:solidFill>
              </a:rPr>
              <a:t> </a:t>
            </a:r>
            <a:r>
              <a:rPr dirty="0" sz="1750">
                <a:solidFill>
                  <a:srgbClr val="178EBB"/>
                </a:solidFill>
              </a:rPr>
              <a:t>tiplerinde değişkenler </a:t>
            </a:r>
            <a:r>
              <a:rPr dirty="0" sz="1750" spc="-10">
                <a:solidFill>
                  <a:srgbClr val="178EBB"/>
                </a:solidFill>
              </a:rPr>
              <a:t>tanımlanır.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22147" y="791210"/>
            <a:ext cx="3395345" cy="8813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3475" algn="l"/>
              </a:tabLst>
            </a:pPr>
            <a:r>
              <a:rPr dirty="0" sz="2800"/>
              <a:t>T-SQL	</a:t>
            </a:r>
            <a:r>
              <a:rPr dirty="0" sz="2800" spc="-5"/>
              <a:t>il</a:t>
            </a:r>
            <a:r>
              <a:rPr dirty="0" sz="2800"/>
              <a:t>e</a:t>
            </a:r>
            <a:r>
              <a:rPr dirty="0" sz="2800" spc="-15"/>
              <a:t> </a:t>
            </a:r>
            <a:r>
              <a:rPr dirty="0" sz="2800" spc="-5"/>
              <a:t>ÇAL</a:t>
            </a:r>
            <a:r>
              <a:rPr dirty="0" sz="2800"/>
              <a:t>I</a:t>
            </a:r>
            <a:r>
              <a:rPr dirty="0" sz="2800" spc="-5"/>
              <a:t>ŞMAK</a:t>
            </a:r>
            <a:endParaRPr sz="2800"/>
          </a:p>
          <a:p>
            <a:pPr marL="172720">
              <a:lnSpc>
                <a:spcPct val="100000"/>
              </a:lnSpc>
              <a:spcBef>
                <a:spcPts val="5"/>
              </a:spcBef>
            </a:pPr>
            <a:r>
              <a:rPr dirty="0" sz="2800"/>
              <a:t>CURSOR</a:t>
            </a:r>
            <a:r>
              <a:rPr dirty="0" sz="2800" spc="5"/>
              <a:t> </a:t>
            </a:r>
            <a:r>
              <a:rPr dirty="0" sz="2800" spc="-2195"/>
              <a:t>Kullanımı</a:t>
            </a:r>
            <a:endParaRPr sz="2800"/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/>
              <a:t>CURSOR</a:t>
            </a:r>
            <a:r>
              <a:rPr dirty="0" spc="-45"/>
              <a:t>  </a:t>
            </a:r>
            <a:r>
              <a:rPr dirty="0"/>
              <a:t>kayıtlar</a:t>
            </a:r>
            <a:r>
              <a:rPr dirty="0" spc="-45"/>
              <a:t>  </a:t>
            </a:r>
            <a:r>
              <a:rPr dirty="0"/>
              <a:t>üzerinde</a:t>
            </a:r>
            <a:r>
              <a:rPr dirty="0" spc="-35"/>
              <a:t>  </a:t>
            </a:r>
            <a:r>
              <a:rPr dirty="0" spc="-10"/>
              <a:t>dolaşmaya</a:t>
            </a:r>
            <a:r>
              <a:rPr dirty="0" spc="500"/>
              <a:t>  </a:t>
            </a:r>
            <a:r>
              <a:rPr dirty="0" spc="-675"/>
              <a:t>başlamadan</a:t>
            </a:r>
            <a:r>
              <a:rPr dirty="0" spc="-75"/>
              <a:t>  </a:t>
            </a:r>
            <a:r>
              <a:rPr dirty="0"/>
              <a:t>önce</a:t>
            </a:r>
            <a:r>
              <a:rPr dirty="0" spc="-70"/>
              <a:t>  </a:t>
            </a:r>
            <a:r>
              <a:rPr dirty="0" b="1">
                <a:latin typeface="Century Gothic"/>
                <a:cs typeface="Century Gothic"/>
              </a:rPr>
              <a:t>Open</a:t>
            </a:r>
            <a:r>
              <a:rPr dirty="0" spc="-80" b="1">
                <a:latin typeface="Century Gothic"/>
                <a:cs typeface="Century Gothic"/>
              </a:rPr>
              <a:t>  </a:t>
            </a:r>
            <a:r>
              <a:rPr dirty="0"/>
              <a:t>komutu</a:t>
            </a:r>
            <a:r>
              <a:rPr dirty="0" spc="-70"/>
              <a:t>  </a:t>
            </a:r>
            <a:r>
              <a:rPr dirty="0"/>
              <a:t>ile</a:t>
            </a:r>
            <a:r>
              <a:rPr dirty="0" spc="-70"/>
              <a:t>  </a:t>
            </a:r>
            <a:r>
              <a:rPr dirty="0" spc="-10"/>
              <a:t>açılır,</a:t>
            </a:r>
            <a:r>
              <a:rPr dirty="0" spc="-10"/>
              <a:t> </a:t>
            </a:r>
            <a:r>
              <a:rPr dirty="0" b="1">
                <a:latin typeface="Century Gothic"/>
                <a:cs typeface="Century Gothic"/>
              </a:rPr>
              <a:t>Fetch</a:t>
            </a:r>
            <a:r>
              <a:rPr dirty="0" spc="75" b="1">
                <a:latin typeface="Century Gothic"/>
                <a:cs typeface="Century Gothic"/>
              </a:rPr>
              <a:t> </a:t>
            </a:r>
            <a:r>
              <a:rPr dirty="0" b="1">
                <a:latin typeface="Century Gothic"/>
                <a:cs typeface="Century Gothic"/>
              </a:rPr>
              <a:t>Next</a:t>
            </a:r>
            <a:r>
              <a:rPr dirty="0" spc="180" b="1">
                <a:latin typeface="Century Gothic"/>
                <a:cs typeface="Century Gothic"/>
              </a:rPr>
              <a:t> </a:t>
            </a:r>
            <a:r>
              <a:rPr dirty="0"/>
              <a:t>komutu</a:t>
            </a:r>
            <a:r>
              <a:rPr dirty="0" spc="180"/>
              <a:t> </a:t>
            </a:r>
            <a:r>
              <a:rPr dirty="0"/>
              <a:t>ile</a:t>
            </a:r>
            <a:r>
              <a:rPr dirty="0" spc="180"/>
              <a:t> </a:t>
            </a:r>
            <a:r>
              <a:rPr dirty="0"/>
              <a:t>kayıtlar</a:t>
            </a:r>
            <a:r>
              <a:rPr dirty="0" spc="180"/>
              <a:t> </a:t>
            </a:r>
            <a:r>
              <a:rPr dirty="0" spc="-10"/>
              <a:t>üzerinde </a:t>
            </a:r>
            <a:r>
              <a:rPr dirty="0"/>
              <a:t>ilerlenir,</a:t>
            </a:r>
            <a:r>
              <a:rPr dirty="0" spc="210"/>
              <a:t> </a:t>
            </a:r>
            <a:r>
              <a:rPr dirty="0"/>
              <a:t>kayıtlar</a:t>
            </a:r>
            <a:r>
              <a:rPr dirty="0" spc="215"/>
              <a:t> </a:t>
            </a:r>
            <a:r>
              <a:rPr dirty="0"/>
              <a:t>ile</a:t>
            </a:r>
            <a:r>
              <a:rPr dirty="0" spc="215"/>
              <a:t> </a:t>
            </a:r>
            <a:r>
              <a:rPr dirty="0"/>
              <a:t>ilgili</a:t>
            </a:r>
            <a:r>
              <a:rPr dirty="0" spc="210"/>
              <a:t> </a:t>
            </a:r>
            <a:r>
              <a:rPr dirty="0" spc="-10"/>
              <a:t>işlemler </a:t>
            </a:r>
            <a:r>
              <a:rPr dirty="0"/>
              <a:t>bittikten</a:t>
            </a:r>
            <a:r>
              <a:rPr dirty="0" spc="195"/>
              <a:t> </a:t>
            </a:r>
            <a:r>
              <a:rPr dirty="0"/>
              <a:t>sonra</a:t>
            </a:r>
            <a:r>
              <a:rPr dirty="0" spc="200"/>
              <a:t> </a:t>
            </a:r>
            <a:r>
              <a:rPr dirty="0"/>
              <a:t>ise</a:t>
            </a:r>
            <a:r>
              <a:rPr dirty="0" spc="195"/>
              <a:t> </a:t>
            </a:r>
            <a:r>
              <a:rPr dirty="0"/>
              <a:t>Close</a:t>
            </a:r>
            <a:r>
              <a:rPr dirty="0" spc="100"/>
              <a:t> </a:t>
            </a:r>
            <a:r>
              <a:rPr dirty="0"/>
              <a:t>komutu</a:t>
            </a:r>
            <a:r>
              <a:rPr dirty="0" spc="95"/>
              <a:t> </a:t>
            </a:r>
            <a:r>
              <a:rPr dirty="0" spc="-25"/>
              <a:t>ile </a:t>
            </a:r>
            <a:r>
              <a:rPr dirty="0" spc="-10"/>
              <a:t>kapatılır.</a:t>
            </a:r>
          </a:p>
          <a:p>
            <a:pPr algn="just" marL="12700" marR="1324610">
              <a:lnSpc>
                <a:spcPct val="102800"/>
              </a:lnSpc>
              <a:spcBef>
                <a:spcPts val="690"/>
              </a:spcBef>
            </a:pPr>
            <a:r>
              <a:rPr dirty="0" sz="1450">
                <a:solidFill>
                  <a:srgbClr val="2E5369"/>
                </a:solidFill>
              </a:rPr>
              <a:t>Bir</a:t>
            </a:r>
            <a:r>
              <a:rPr dirty="0" sz="1450" spc="-3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veri</a:t>
            </a:r>
            <a:r>
              <a:rPr dirty="0" sz="1450" spc="-1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tipi</a:t>
            </a:r>
            <a:r>
              <a:rPr dirty="0" sz="1450" spc="32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olarak</a:t>
            </a:r>
            <a:r>
              <a:rPr dirty="0" sz="1450" spc="34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da</a:t>
            </a:r>
            <a:r>
              <a:rPr dirty="0" sz="1450" spc="32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ele</a:t>
            </a:r>
            <a:r>
              <a:rPr dirty="0" sz="1450" spc="325">
                <a:solidFill>
                  <a:srgbClr val="2E5369"/>
                </a:solidFill>
              </a:rPr>
              <a:t> </a:t>
            </a:r>
            <a:r>
              <a:rPr dirty="0" sz="1450" spc="-100">
                <a:solidFill>
                  <a:srgbClr val="2E5369"/>
                </a:solidFill>
              </a:rPr>
              <a:t>alinabilen</a:t>
            </a:r>
            <a:r>
              <a:rPr dirty="0" sz="1450" spc="-265">
                <a:solidFill>
                  <a:srgbClr val="2E5369"/>
                </a:solidFill>
              </a:rPr>
              <a:t> </a:t>
            </a:r>
            <a:r>
              <a:rPr dirty="0" sz="1450" spc="-1410">
                <a:solidFill>
                  <a:srgbClr val="2E5369"/>
                </a:solidFill>
              </a:rPr>
              <a:t>Transact-</a:t>
            </a:r>
            <a:r>
              <a:rPr dirty="0" sz="1450" spc="-1435">
                <a:solidFill>
                  <a:srgbClr val="2E5369"/>
                </a:solidFill>
              </a:rPr>
              <a:t>SQL</a:t>
            </a:r>
            <a:r>
              <a:rPr dirty="0" sz="1450">
                <a:solidFill>
                  <a:srgbClr val="2E5369"/>
                </a:solidFill>
              </a:rPr>
              <a:t> Sunucu</a:t>
            </a:r>
            <a:r>
              <a:rPr dirty="0" sz="1450" spc="14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Cursor</a:t>
            </a:r>
            <a:r>
              <a:rPr dirty="0" sz="1450" spc="14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su</a:t>
            </a:r>
            <a:r>
              <a:rPr dirty="0" sz="1450" spc="14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asamalardan </a:t>
            </a:r>
            <a:r>
              <a:rPr dirty="0" sz="1450">
                <a:solidFill>
                  <a:srgbClr val="2E5369"/>
                </a:solidFill>
              </a:rPr>
              <a:t>geçirilerek</a:t>
            </a:r>
            <a:r>
              <a:rPr dirty="0" sz="1450" spc="32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kullanilir.</a:t>
            </a:r>
            <a:endParaRPr sz="145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00"/>
          </a:p>
          <a:p>
            <a:pPr marL="222885" indent="-210820">
              <a:lnSpc>
                <a:spcPct val="100000"/>
              </a:lnSpc>
              <a:buAutoNum type="arabicPeriod"/>
              <a:tabLst>
                <a:tab pos="223520" algn="l"/>
              </a:tabLst>
            </a:pPr>
            <a:r>
              <a:rPr dirty="0" sz="1450">
                <a:solidFill>
                  <a:srgbClr val="2E5369"/>
                </a:solidFill>
              </a:rPr>
              <a:t>Cursor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bir</a:t>
            </a:r>
            <a:r>
              <a:rPr dirty="0" sz="1450" spc="145">
                <a:solidFill>
                  <a:srgbClr val="2E5369"/>
                </a:solidFill>
              </a:rPr>
              <a:t> </a:t>
            </a:r>
            <a:r>
              <a:rPr dirty="0" sz="1450" b="1">
                <a:solidFill>
                  <a:srgbClr val="2E5369"/>
                </a:solidFill>
                <a:latin typeface="Century Gothic"/>
                <a:cs typeface="Century Gothic"/>
              </a:rPr>
              <a:t>SELECT</a:t>
            </a:r>
            <a:r>
              <a:rPr dirty="0" sz="1450" spc="170" b="1">
                <a:solidFill>
                  <a:srgbClr val="2E5369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2E5369"/>
                </a:solidFill>
              </a:rPr>
              <a:t>ifadesi</a:t>
            </a:r>
            <a:r>
              <a:rPr dirty="0" sz="1450" spc="14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için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tanimlanir.</a:t>
            </a:r>
            <a:endParaRPr sz="1450">
              <a:latin typeface="Century Gothic"/>
              <a:cs typeface="Century Gothic"/>
            </a:endParaRPr>
          </a:p>
          <a:p>
            <a:pPr marL="12700" marR="1701164" indent="158115">
              <a:lnSpc>
                <a:spcPct val="102800"/>
              </a:lnSpc>
              <a:buAutoNum type="arabicPeriod"/>
              <a:tabLst>
                <a:tab pos="170815" algn="l"/>
              </a:tabLst>
            </a:pPr>
            <a:r>
              <a:rPr dirty="0" sz="1450">
                <a:solidFill>
                  <a:srgbClr val="2E5369"/>
                </a:solidFill>
              </a:rPr>
              <a:t>Select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ifadesi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hangi</a:t>
            </a:r>
            <a:r>
              <a:rPr dirty="0" sz="1450" spc="17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veri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 spc="-85">
                <a:solidFill>
                  <a:srgbClr val="2E5369"/>
                </a:solidFill>
              </a:rPr>
              <a:t>tiplerinde</a:t>
            </a:r>
            <a:r>
              <a:rPr dirty="0" sz="1450" spc="-8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ne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kadar</a:t>
            </a:r>
            <a:r>
              <a:rPr dirty="0" sz="1450" spc="17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sütun</a:t>
            </a:r>
            <a:r>
              <a:rPr dirty="0" sz="1450" spc="17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döndürecekse</a:t>
            </a:r>
            <a:r>
              <a:rPr dirty="0" sz="1450" spc="17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esdegeri </a:t>
            </a:r>
            <a:r>
              <a:rPr dirty="0" sz="1450">
                <a:solidFill>
                  <a:srgbClr val="2E5369"/>
                </a:solidFill>
              </a:rPr>
              <a:t>degiskenler</a:t>
            </a:r>
            <a:r>
              <a:rPr dirty="0" sz="1450" spc="335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tanimlanir.</a:t>
            </a:r>
            <a:endParaRPr sz="1450"/>
          </a:p>
          <a:p>
            <a:pPr marL="170180" indent="-15811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70815" algn="l"/>
              </a:tabLst>
            </a:pPr>
            <a:r>
              <a:rPr dirty="0" sz="1450">
                <a:solidFill>
                  <a:srgbClr val="2E5369"/>
                </a:solidFill>
              </a:rPr>
              <a:t>Cursor,</a:t>
            </a:r>
            <a:r>
              <a:rPr dirty="0" sz="1450" spc="2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resultset</a:t>
            </a:r>
            <a:r>
              <a:rPr dirty="0" sz="1450" spc="22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üstünde</a:t>
            </a:r>
            <a:r>
              <a:rPr dirty="0" sz="1450" spc="2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gezinilmek</a:t>
            </a:r>
            <a:r>
              <a:rPr dirty="0" sz="1450" spc="22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üzere</a:t>
            </a:r>
            <a:r>
              <a:rPr dirty="0" sz="1450" spc="235">
                <a:solidFill>
                  <a:srgbClr val="2E5369"/>
                </a:solidFill>
              </a:rPr>
              <a:t> </a:t>
            </a:r>
            <a:r>
              <a:rPr dirty="0" sz="1450" spc="-1310">
                <a:solidFill>
                  <a:srgbClr val="2E5369"/>
                </a:solidFill>
              </a:rPr>
              <a:t>OPE</a:t>
            </a:r>
            <a:r>
              <a:rPr dirty="0" sz="1450" spc="-1310">
                <a:solidFill>
                  <a:srgbClr val="2E5369"/>
                </a:solidFill>
              </a:rPr>
              <a:t>N</a:t>
            </a:r>
            <a:r>
              <a:rPr dirty="0" sz="1450">
                <a:solidFill>
                  <a:srgbClr val="2E5369"/>
                </a:solidFill>
              </a:rPr>
              <a:t> deyimi</a:t>
            </a:r>
            <a:r>
              <a:rPr dirty="0" sz="1450" spc="1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ile</a:t>
            </a:r>
            <a:r>
              <a:rPr dirty="0" sz="1450" spc="14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açilir.</a:t>
            </a:r>
            <a:endParaRPr sz="1450"/>
          </a:p>
          <a:p>
            <a:pPr marL="12700" marR="1360170" indent="158115">
              <a:lnSpc>
                <a:spcPct val="102800"/>
              </a:lnSpc>
              <a:spcBef>
                <a:spcPts val="5"/>
              </a:spcBef>
              <a:buAutoNum type="arabicPeriod"/>
              <a:tabLst>
                <a:tab pos="170815" algn="l"/>
              </a:tabLst>
            </a:pPr>
            <a:r>
              <a:rPr dirty="0" sz="1450">
                <a:solidFill>
                  <a:srgbClr val="2E5369"/>
                </a:solidFill>
              </a:rPr>
              <a:t>Resultset’in</a:t>
            </a:r>
            <a:r>
              <a:rPr dirty="0" sz="1450" spc="23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sonuna</a:t>
            </a:r>
            <a:r>
              <a:rPr dirty="0" sz="1450" spc="2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gelinceye</a:t>
            </a:r>
            <a:r>
              <a:rPr dirty="0" sz="1450" spc="22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kadar</a:t>
            </a:r>
            <a:r>
              <a:rPr dirty="0" sz="1450" spc="220">
                <a:solidFill>
                  <a:srgbClr val="2E5369"/>
                </a:solidFill>
              </a:rPr>
              <a:t> </a:t>
            </a:r>
            <a:r>
              <a:rPr dirty="0" sz="1450" spc="-1370">
                <a:solidFill>
                  <a:srgbClr val="2E5369"/>
                </a:solidFill>
              </a:rPr>
              <a:t>he</a:t>
            </a:r>
            <a:r>
              <a:rPr dirty="0" sz="1450" spc="-1370">
                <a:solidFill>
                  <a:srgbClr val="2E5369"/>
                </a:solidFill>
              </a:rPr>
              <a:t>r</a:t>
            </a:r>
            <a:r>
              <a:rPr dirty="0" sz="1450">
                <a:solidFill>
                  <a:srgbClr val="2E5369"/>
                </a:solidFill>
              </a:rPr>
              <a:t> seferinde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bir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kayit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olmak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üzere</a:t>
            </a:r>
            <a:r>
              <a:rPr dirty="0" sz="1450" spc="160">
                <a:solidFill>
                  <a:srgbClr val="2E5369"/>
                </a:solidFill>
              </a:rPr>
              <a:t> </a:t>
            </a:r>
            <a:r>
              <a:rPr dirty="0" sz="1450" spc="-20" b="1">
                <a:solidFill>
                  <a:srgbClr val="2E5369"/>
                </a:solidFill>
                <a:latin typeface="Century Gothic"/>
                <a:cs typeface="Century Gothic"/>
              </a:rPr>
              <a:t>FETCH </a:t>
            </a:r>
            <a:r>
              <a:rPr dirty="0" sz="1450" b="1">
                <a:solidFill>
                  <a:srgbClr val="2E5369"/>
                </a:solidFill>
                <a:latin typeface="Century Gothic"/>
                <a:cs typeface="Century Gothic"/>
              </a:rPr>
              <a:t>NEXT</a:t>
            </a:r>
            <a:r>
              <a:rPr dirty="0" sz="1450" spc="175" b="1">
                <a:solidFill>
                  <a:srgbClr val="2E5369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2E5369"/>
                </a:solidFill>
              </a:rPr>
              <a:t>komutu</a:t>
            </a:r>
            <a:r>
              <a:rPr dirty="0" sz="1450" spc="17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ile</a:t>
            </a:r>
            <a:r>
              <a:rPr dirty="0" sz="1450" spc="14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kayitlar</a:t>
            </a:r>
            <a:r>
              <a:rPr dirty="0" sz="1450" spc="175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üstünde ilerlenir.</a:t>
            </a:r>
            <a:endParaRPr sz="1450">
              <a:latin typeface="Century Gothic"/>
              <a:cs typeface="Century Gothic"/>
            </a:endParaRPr>
          </a:p>
          <a:p>
            <a:pPr marL="12700" marR="1315720" indent="158115">
              <a:lnSpc>
                <a:spcPct val="102800"/>
              </a:lnSpc>
              <a:buAutoNum type="arabicPeriod"/>
              <a:tabLst>
                <a:tab pos="170815" algn="l"/>
              </a:tabLst>
            </a:pPr>
            <a:r>
              <a:rPr dirty="0" sz="1450">
                <a:solidFill>
                  <a:srgbClr val="2E5369"/>
                </a:solidFill>
              </a:rPr>
              <a:t>Resultset</a:t>
            </a:r>
            <a:r>
              <a:rPr dirty="0" sz="1450" spc="18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ile</a:t>
            </a:r>
            <a:r>
              <a:rPr dirty="0" sz="1450" spc="16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ilgili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islemler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sona</a:t>
            </a:r>
            <a:r>
              <a:rPr dirty="0" sz="1450" spc="200">
                <a:solidFill>
                  <a:srgbClr val="2E5369"/>
                </a:solidFill>
              </a:rPr>
              <a:t> </a:t>
            </a:r>
            <a:r>
              <a:rPr dirty="0" sz="1450" spc="-1230">
                <a:solidFill>
                  <a:srgbClr val="2E5369"/>
                </a:solidFill>
              </a:rPr>
              <a:t>erdigind</a:t>
            </a:r>
            <a:r>
              <a:rPr dirty="0" sz="1450" spc="-1230">
                <a:solidFill>
                  <a:srgbClr val="2E5369"/>
                </a:solidFill>
              </a:rPr>
              <a:t>e</a:t>
            </a:r>
            <a:r>
              <a:rPr dirty="0" sz="1450" spc="-123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cursor</a:t>
            </a:r>
            <a:r>
              <a:rPr dirty="0" sz="1450" spc="200">
                <a:solidFill>
                  <a:srgbClr val="2E5369"/>
                </a:solidFill>
              </a:rPr>
              <a:t> </a:t>
            </a:r>
            <a:r>
              <a:rPr dirty="0" sz="1450" b="1">
                <a:solidFill>
                  <a:srgbClr val="2E5369"/>
                </a:solidFill>
                <a:latin typeface="Century Gothic"/>
                <a:cs typeface="Century Gothic"/>
              </a:rPr>
              <a:t>CLOSE</a:t>
            </a:r>
            <a:r>
              <a:rPr dirty="0" sz="1450" spc="180" b="1">
                <a:solidFill>
                  <a:srgbClr val="2E5369"/>
                </a:solidFill>
                <a:latin typeface="Century Gothic"/>
                <a:cs typeface="Century Gothic"/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ile</a:t>
            </a:r>
            <a:r>
              <a:rPr dirty="0" sz="1450" spc="15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kapatilir.</a:t>
            </a:r>
            <a:r>
              <a:rPr dirty="0" sz="1450" spc="175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Ancak </a:t>
            </a:r>
            <a:r>
              <a:rPr dirty="0" sz="1450">
                <a:solidFill>
                  <a:srgbClr val="2E5369"/>
                </a:solidFill>
              </a:rPr>
              <a:t>kapatilan</a:t>
            </a:r>
            <a:r>
              <a:rPr dirty="0" sz="1450" spc="19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cursor</a:t>
            </a:r>
            <a:r>
              <a:rPr dirty="0" sz="1450" spc="204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henüz</a:t>
            </a:r>
            <a:r>
              <a:rPr dirty="0" sz="1450" spc="20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hafizada</a:t>
            </a:r>
            <a:r>
              <a:rPr dirty="0" sz="1450" spc="204">
                <a:solidFill>
                  <a:srgbClr val="2E5369"/>
                </a:solidFill>
              </a:rPr>
              <a:t> </a:t>
            </a:r>
            <a:r>
              <a:rPr dirty="0" sz="1450" spc="-25">
                <a:solidFill>
                  <a:srgbClr val="2E5369"/>
                </a:solidFill>
              </a:rPr>
              <a:t>yer </a:t>
            </a:r>
            <a:r>
              <a:rPr dirty="0" sz="1450">
                <a:solidFill>
                  <a:srgbClr val="2E5369"/>
                </a:solidFill>
              </a:rPr>
              <a:t>kaplamaya</a:t>
            </a:r>
            <a:r>
              <a:rPr dirty="0" sz="1450" spc="19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devam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eder.</a:t>
            </a:r>
            <a:r>
              <a:rPr dirty="0" sz="1450" spc="17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Gerek</a:t>
            </a:r>
            <a:r>
              <a:rPr dirty="0" sz="1450" spc="17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duyulursa, </a:t>
            </a:r>
            <a:r>
              <a:rPr dirty="0" sz="1450">
                <a:solidFill>
                  <a:srgbClr val="2E5369"/>
                </a:solidFill>
              </a:rPr>
              <a:t>yeniden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açilabilir.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Ama</a:t>
            </a:r>
            <a:r>
              <a:rPr dirty="0" sz="1450" spc="18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bu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cursor, </a:t>
            </a:r>
            <a:r>
              <a:rPr dirty="0" sz="1450">
                <a:solidFill>
                  <a:srgbClr val="2E5369"/>
                </a:solidFill>
              </a:rPr>
              <a:t>kapali</a:t>
            </a:r>
            <a:r>
              <a:rPr dirty="0" sz="1450" spc="1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bile</a:t>
            </a:r>
            <a:r>
              <a:rPr dirty="0" sz="1450" spc="1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olsa</a:t>
            </a:r>
            <a:r>
              <a:rPr dirty="0" sz="1450" spc="15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bir</a:t>
            </a:r>
            <a:r>
              <a:rPr dirty="0" sz="1450" spc="14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sonraki</a:t>
            </a:r>
            <a:r>
              <a:rPr dirty="0" sz="1450" spc="16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adima </a:t>
            </a:r>
            <a:r>
              <a:rPr dirty="0" sz="1450">
                <a:solidFill>
                  <a:srgbClr val="2E5369"/>
                </a:solidFill>
              </a:rPr>
              <a:t>geçilmeden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ayni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adda</a:t>
            </a:r>
            <a:r>
              <a:rPr dirty="0" sz="1450" spc="16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bir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cursor tanimlanamaz.</a:t>
            </a:r>
            <a:endParaRPr sz="1450">
              <a:latin typeface="Century Gothic"/>
              <a:cs typeface="Century Gothic"/>
            </a:endParaRPr>
          </a:p>
          <a:p>
            <a:pPr marL="169545" indent="-15748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70180" algn="l"/>
              </a:tabLst>
            </a:pPr>
            <a:r>
              <a:rPr dirty="0" sz="1450">
                <a:solidFill>
                  <a:srgbClr val="2E5369"/>
                </a:solidFill>
              </a:rPr>
              <a:t>5.</a:t>
            </a:r>
            <a:r>
              <a:rPr dirty="0" sz="1450" spc="18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Cursor</a:t>
            </a:r>
            <a:r>
              <a:rPr dirty="0" sz="1450" spc="20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ile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ilgili</a:t>
            </a:r>
            <a:r>
              <a:rPr dirty="0" sz="1450" spc="16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islerimiz</a:t>
            </a:r>
            <a:r>
              <a:rPr dirty="0" sz="1450" spc="17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bittigi</a:t>
            </a:r>
            <a:r>
              <a:rPr dirty="0" sz="1450" spc="18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anda</a:t>
            </a:r>
            <a:r>
              <a:rPr dirty="0" sz="1450" spc="-1375">
                <a:solidFill>
                  <a:srgbClr val="2E5369"/>
                </a:solidFill>
              </a:rPr>
              <a:t> </a:t>
            </a:r>
            <a:r>
              <a:rPr dirty="0" sz="1450" spc="-1400">
                <a:solidFill>
                  <a:srgbClr val="2E5369"/>
                </a:solidFill>
              </a:rPr>
              <a:t>hafizadan</a:t>
            </a:r>
            <a:r>
              <a:rPr dirty="0" sz="1450">
                <a:solidFill>
                  <a:srgbClr val="2E5369"/>
                </a:solidFill>
              </a:rPr>
              <a:t> da</a:t>
            </a:r>
            <a:r>
              <a:rPr dirty="0" sz="1450" spc="125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silmek</a:t>
            </a:r>
            <a:r>
              <a:rPr dirty="0" sz="1450" spc="13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için</a:t>
            </a:r>
            <a:r>
              <a:rPr dirty="0" sz="1450" spc="13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cursor</a:t>
            </a:r>
            <a:r>
              <a:rPr dirty="0" sz="1450" spc="145">
                <a:solidFill>
                  <a:srgbClr val="2E5369"/>
                </a:solidFill>
              </a:rPr>
              <a:t> </a:t>
            </a:r>
            <a:r>
              <a:rPr dirty="0" sz="1450" spc="-10" b="1">
                <a:solidFill>
                  <a:srgbClr val="2E5369"/>
                </a:solidFill>
                <a:latin typeface="Century Gothic"/>
                <a:cs typeface="Century Gothic"/>
              </a:rPr>
              <a:t>DEALLOCATE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450">
                <a:solidFill>
                  <a:srgbClr val="2E5369"/>
                </a:solidFill>
              </a:rPr>
              <a:t>ile</a:t>
            </a:r>
            <a:r>
              <a:rPr dirty="0" sz="1450" spc="170">
                <a:solidFill>
                  <a:srgbClr val="2E5369"/>
                </a:solidFill>
              </a:rPr>
              <a:t> </a:t>
            </a:r>
            <a:r>
              <a:rPr dirty="0" sz="1450">
                <a:solidFill>
                  <a:srgbClr val="2E5369"/>
                </a:solidFill>
              </a:rPr>
              <a:t>hafizadan</a:t>
            </a:r>
            <a:r>
              <a:rPr dirty="0" sz="1450" spc="210">
                <a:solidFill>
                  <a:srgbClr val="2E5369"/>
                </a:solidFill>
              </a:rPr>
              <a:t> </a:t>
            </a:r>
            <a:r>
              <a:rPr dirty="0" sz="1450" spc="-10">
                <a:solidFill>
                  <a:srgbClr val="2E5369"/>
                </a:solidFill>
              </a:rPr>
              <a:t>bosaltilir.</a:t>
            </a:r>
            <a:endParaRPr sz="14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74547" y="792733"/>
            <a:ext cx="2974975" cy="7740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2505" algn="l"/>
              </a:tabLst>
            </a:pPr>
            <a:r>
              <a:rPr dirty="0" sz="2450"/>
              <a:t>T-SQL	ile ÇAL</a:t>
            </a:r>
            <a:r>
              <a:rPr dirty="0" sz="2450" spc="-10"/>
              <a:t>I</a:t>
            </a:r>
            <a:r>
              <a:rPr dirty="0" sz="2450"/>
              <a:t>ŞMAK</a:t>
            </a:r>
            <a:endParaRPr sz="2450"/>
          </a:p>
          <a:p>
            <a:pPr marL="151765">
              <a:lnSpc>
                <a:spcPct val="100000"/>
              </a:lnSpc>
              <a:spcBef>
                <a:spcPts val="5"/>
              </a:spcBef>
            </a:pPr>
            <a:r>
              <a:rPr dirty="0" sz="2450"/>
              <a:t>CURSOR</a:t>
            </a:r>
            <a:r>
              <a:rPr dirty="0" sz="2450" spc="15"/>
              <a:t> </a:t>
            </a:r>
            <a:r>
              <a:rPr dirty="0" sz="2450" spc="-1914"/>
              <a:t>Kullanımı</a:t>
            </a:r>
            <a:endParaRPr sz="2450"/>
          </a:p>
        </p:txBody>
      </p:sp>
      <p:grpSp>
        <p:nvGrpSpPr>
          <p:cNvPr id="17" name="object 17" descr=""/>
          <p:cNvGrpSpPr/>
          <p:nvPr/>
        </p:nvGrpSpPr>
        <p:grpSpPr>
          <a:xfrm>
            <a:off x="2166251" y="1488186"/>
            <a:ext cx="6155690" cy="5298440"/>
            <a:chOff x="2166251" y="1488186"/>
            <a:chExt cx="6155690" cy="5298440"/>
          </a:xfrm>
        </p:grpSpPr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6251" y="1488186"/>
              <a:ext cx="6155435" cy="200558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56573" y="3493770"/>
              <a:ext cx="5241035" cy="3292601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740017" y="6496302"/>
            <a:ext cx="8121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entury Gothic"/>
                <a:cs typeface="Century Gothic"/>
              </a:rPr>
              <a:t>by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1075">
                <a:latin typeface="Century Gothic"/>
                <a:cs typeface="Century Gothic"/>
              </a:rPr>
              <a:t>yselim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59941" y="881888"/>
            <a:ext cx="291020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4445" algn="l"/>
              </a:tabLst>
            </a:pPr>
            <a:r>
              <a:rPr dirty="0"/>
              <a:t>T-SQL	</a:t>
            </a:r>
            <a:r>
              <a:rPr dirty="0" spc="-1995"/>
              <a:t>CURSO</a:t>
            </a:r>
            <a:r>
              <a:rPr dirty="0" spc="-1995"/>
              <a:t>R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583469" y="3320288"/>
            <a:ext cx="6843395" cy="33928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182745">
              <a:lnSpc>
                <a:spcPct val="101800"/>
              </a:lnSpc>
              <a:spcBef>
                <a:spcPts val="95"/>
              </a:spcBef>
            </a:pPr>
            <a:r>
              <a:rPr dirty="0" sz="1550">
                <a:solidFill>
                  <a:srgbClr val="008000"/>
                </a:solidFill>
                <a:latin typeface="Consolas"/>
                <a:cs typeface="Consolas"/>
              </a:rPr>
              <a:t>‐‐CURSOR</a:t>
            </a:r>
            <a:r>
              <a:rPr dirty="0" sz="1550" spc="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8000"/>
                </a:solidFill>
                <a:latin typeface="Consolas"/>
                <a:cs typeface="Consolas"/>
              </a:rPr>
              <a:t>kullanımı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@sicil</a:t>
            </a:r>
            <a:r>
              <a:rPr dirty="0" sz="1550" spc="40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tinyint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@ad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20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endParaRPr sz="1550">
              <a:latin typeface="Consolas"/>
              <a:cs typeface="Consolas"/>
            </a:endParaRPr>
          </a:p>
          <a:p>
            <a:pPr marL="12700" marR="5080">
              <a:lnSpc>
                <a:spcPct val="101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declare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crs_pers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cursor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select</a:t>
            </a:r>
            <a:r>
              <a:rPr dirty="0" sz="155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sicilno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>
                <a:latin typeface="Consolas"/>
                <a:cs typeface="Consolas"/>
              </a:rPr>
              <a:t>ad</a:t>
            </a:r>
            <a:r>
              <a:rPr dirty="0" sz="1550" spc="35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PersTablosu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open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crs_pers</a:t>
            </a:r>
            <a:endParaRPr sz="1550">
              <a:latin typeface="Consolas"/>
              <a:cs typeface="Consolas"/>
            </a:endParaRPr>
          </a:p>
          <a:p>
            <a:pPr marL="12700" marR="2424430">
              <a:lnSpc>
                <a:spcPct val="101899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fetch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next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crs_pers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into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@sicil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>
                <a:latin typeface="Consolas"/>
                <a:cs typeface="Consolas"/>
              </a:rPr>
              <a:t>@ad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solidFill>
                  <a:srgbClr val="FF00FF"/>
                </a:solidFill>
                <a:latin typeface="Consolas"/>
                <a:cs typeface="Consolas"/>
              </a:rPr>
              <a:t>@@FETCH_STATUS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=</a:t>
            </a:r>
            <a:r>
              <a:rPr dirty="0" sz="1550" spc="-10">
                <a:latin typeface="Consolas"/>
                <a:cs typeface="Consolas"/>
              </a:rPr>
              <a:t>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begin</a:t>
            </a:r>
            <a:endParaRPr sz="1550">
              <a:latin typeface="Consolas"/>
              <a:cs typeface="Consolas"/>
            </a:endParaRPr>
          </a:p>
          <a:p>
            <a:pPr marL="12700" marR="2094864">
              <a:lnSpc>
                <a:spcPct val="101600"/>
              </a:lnSpc>
              <a:spcBef>
                <a:spcPts val="5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0000"/>
                </a:solidFill>
                <a:latin typeface="Consolas"/>
                <a:cs typeface="Consolas"/>
              </a:rPr>
              <a:t>'sicil:'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>
                <a:solidFill>
                  <a:srgbClr val="FF00FF"/>
                </a:solidFill>
                <a:latin typeface="Consolas"/>
                <a:cs typeface="Consolas"/>
              </a:rPr>
              <a:t>cast</a:t>
            </a:r>
            <a:r>
              <a:rPr dirty="0" sz="155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>
                <a:latin typeface="Consolas"/>
                <a:cs typeface="Consolas"/>
              </a:rPr>
              <a:t>@sicil</a:t>
            </a:r>
            <a:r>
              <a:rPr dirty="0" sz="1550" spc="5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as</a:t>
            </a:r>
            <a:r>
              <a:rPr dirty="0" sz="1550" spc="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0000FF"/>
                </a:solidFill>
                <a:latin typeface="Consolas"/>
                <a:cs typeface="Consolas"/>
              </a:rPr>
              <a:t>nvarchar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(</a:t>
            </a:r>
            <a:r>
              <a:rPr dirty="0" sz="1550" spc="-10">
                <a:latin typeface="Consolas"/>
                <a:cs typeface="Consolas"/>
              </a:rPr>
              <a:t>20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))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print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0000"/>
                </a:solidFill>
                <a:latin typeface="Consolas"/>
                <a:cs typeface="Consolas"/>
              </a:rPr>
              <a:t>'ad:'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+</a:t>
            </a:r>
            <a:r>
              <a:rPr dirty="0" sz="1550" spc="-10">
                <a:latin typeface="Consolas"/>
                <a:cs typeface="Consolas"/>
              </a:rPr>
              <a:t>@ad</a:t>
            </a:r>
            <a:endParaRPr sz="1550">
              <a:latin typeface="Consolas"/>
              <a:cs typeface="Consolas"/>
            </a:endParaRPr>
          </a:p>
          <a:p>
            <a:pPr marL="12700" marR="2424430">
              <a:lnSpc>
                <a:spcPct val="101899"/>
              </a:lnSpc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fetch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next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>
                <a:latin typeface="Consolas"/>
                <a:cs typeface="Consolas"/>
              </a:rPr>
              <a:t>crs_pers</a:t>
            </a:r>
            <a:r>
              <a:rPr dirty="0" sz="1550" spc="30"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into</a:t>
            </a:r>
            <a:r>
              <a:rPr dirty="0" sz="1550" spc="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@sicil</a:t>
            </a:r>
            <a:r>
              <a:rPr dirty="0" sz="1550" spc="-10">
                <a:solidFill>
                  <a:srgbClr val="7F7F7F"/>
                </a:solidFill>
                <a:latin typeface="Consolas"/>
                <a:cs typeface="Consolas"/>
              </a:rPr>
              <a:t>,</a:t>
            </a:r>
            <a:r>
              <a:rPr dirty="0" sz="1550" spc="-10">
                <a:latin typeface="Consolas"/>
                <a:cs typeface="Consolas"/>
              </a:rPr>
              <a:t>@ad </a:t>
            </a:r>
            <a:r>
              <a:rPr dirty="0" sz="1550" spc="-25">
                <a:solidFill>
                  <a:srgbClr val="0000FF"/>
                </a:solidFill>
                <a:latin typeface="Consolas"/>
                <a:cs typeface="Consolas"/>
              </a:rPr>
              <a:t>end</a:t>
            </a:r>
            <a:endParaRPr sz="1550">
              <a:latin typeface="Consolas"/>
              <a:cs typeface="Consolas"/>
            </a:endParaRPr>
          </a:p>
          <a:p>
            <a:pPr marL="12700" marR="4733290">
              <a:lnSpc>
                <a:spcPts val="1900"/>
              </a:lnSpc>
              <a:spcBef>
                <a:spcPts val="60"/>
              </a:spcBef>
            </a:pP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close</a:t>
            </a:r>
            <a:r>
              <a:rPr dirty="0" sz="1550" spc="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crs_pers </a:t>
            </a:r>
            <a:r>
              <a:rPr dirty="0" sz="1550">
                <a:solidFill>
                  <a:srgbClr val="0000FF"/>
                </a:solidFill>
                <a:latin typeface="Consolas"/>
                <a:cs typeface="Consolas"/>
              </a:rPr>
              <a:t>deallocate</a:t>
            </a:r>
            <a:r>
              <a:rPr dirty="0" sz="155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latin typeface="Consolas"/>
                <a:cs typeface="Consolas"/>
              </a:rPr>
              <a:t>crs_pers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83569" y="1575308"/>
            <a:ext cx="8416925" cy="161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3020" indent="-635">
              <a:lnSpc>
                <a:spcPct val="102800"/>
              </a:lnSpc>
              <a:spcBef>
                <a:spcPts val="90"/>
              </a:spcBef>
            </a:pPr>
            <a:r>
              <a:rPr dirty="0" sz="1450" b="1">
                <a:latin typeface="Century Gothic"/>
                <a:cs typeface="Century Gothic"/>
              </a:rPr>
              <a:t>@@FETCH_STATUS</a:t>
            </a:r>
            <a:r>
              <a:rPr dirty="0" sz="1450" spc="229" b="1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fonksiyonu,</a:t>
            </a:r>
            <a:r>
              <a:rPr dirty="0" sz="1450" spc="254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en</a:t>
            </a:r>
            <a:r>
              <a:rPr dirty="0" sz="1450" spc="229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son</a:t>
            </a:r>
            <a:r>
              <a:rPr dirty="0" sz="1450" spc="235">
                <a:latin typeface="Century Gothic"/>
                <a:cs typeface="Century Gothic"/>
              </a:rPr>
              <a:t> </a:t>
            </a:r>
            <a:r>
              <a:rPr dirty="0" sz="1450" spc="-160">
                <a:latin typeface="Century Gothic"/>
                <a:cs typeface="Century Gothic"/>
              </a:rPr>
              <a:t>çalistirilan </a:t>
            </a:r>
            <a:r>
              <a:rPr dirty="0" sz="1450">
                <a:latin typeface="Century Gothic"/>
                <a:cs typeface="Century Gothic"/>
              </a:rPr>
              <a:t>FETCH</a:t>
            </a:r>
            <a:r>
              <a:rPr dirty="0" sz="1450" spc="17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komutunun</a:t>
            </a:r>
            <a:r>
              <a:rPr dirty="0" sz="1450" spc="19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sonucu</a:t>
            </a:r>
            <a:r>
              <a:rPr dirty="0" sz="1450" spc="19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hakkinda</a:t>
            </a:r>
            <a:r>
              <a:rPr dirty="0" sz="1450" spc="18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bize</a:t>
            </a:r>
            <a:r>
              <a:rPr dirty="0" sz="1450" spc="170">
                <a:latin typeface="Century Gothic"/>
                <a:cs typeface="Century Gothic"/>
              </a:rPr>
              <a:t> </a:t>
            </a:r>
            <a:r>
              <a:rPr dirty="0" sz="1450" spc="-10">
                <a:latin typeface="Century Gothic"/>
                <a:cs typeface="Century Gothic"/>
              </a:rPr>
              <a:t>bilgi </a:t>
            </a:r>
            <a:r>
              <a:rPr dirty="0" sz="1450">
                <a:latin typeface="Century Gothic"/>
                <a:cs typeface="Century Gothic"/>
              </a:rPr>
              <a:t>verir.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Bu</a:t>
            </a:r>
            <a:r>
              <a:rPr dirty="0" sz="1450" spc="15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fonksiyon,</a:t>
            </a:r>
            <a:r>
              <a:rPr dirty="0" sz="1450" spc="17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su</a:t>
            </a:r>
            <a:r>
              <a:rPr dirty="0" sz="1450" spc="15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üç</a:t>
            </a:r>
            <a:r>
              <a:rPr dirty="0" sz="1450" spc="15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degerden</a:t>
            </a:r>
            <a:r>
              <a:rPr dirty="0" sz="1450" spc="150">
                <a:latin typeface="Century Gothic"/>
                <a:cs typeface="Century Gothic"/>
              </a:rPr>
              <a:t> </a:t>
            </a:r>
            <a:r>
              <a:rPr dirty="0" sz="1450" spc="-10">
                <a:latin typeface="Century Gothic"/>
                <a:cs typeface="Century Gothic"/>
              </a:rPr>
              <a:t>birini verecektir:</a:t>
            </a:r>
            <a:endParaRPr sz="14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450">
                <a:latin typeface="Century Gothic"/>
                <a:cs typeface="Century Gothic"/>
              </a:rPr>
              <a:t>0</a:t>
            </a:r>
            <a:r>
              <a:rPr dirty="0" sz="1450" spc="114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:</a:t>
            </a:r>
            <a:r>
              <a:rPr dirty="0" sz="1450" spc="12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Bir</a:t>
            </a:r>
            <a:r>
              <a:rPr dirty="0" sz="1450" spc="114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önceki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FETCH</a:t>
            </a:r>
            <a:r>
              <a:rPr dirty="0" sz="1450" spc="13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komutu</a:t>
            </a:r>
            <a:r>
              <a:rPr dirty="0" sz="1450" spc="13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basari</a:t>
            </a:r>
            <a:r>
              <a:rPr dirty="0" sz="1450" spc="13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ile</a:t>
            </a:r>
            <a:r>
              <a:rPr dirty="0" sz="1450" spc="105">
                <a:latin typeface="Century Gothic"/>
                <a:cs typeface="Century Gothic"/>
              </a:rPr>
              <a:t> </a:t>
            </a:r>
            <a:r>
              <a:rPr dirty="0" sz="1450" spc="-985">
                <a:latin typeface="Century Gothic"/>
                <a:cs typeface="Century Gothic"/>
              </a:rPr>
              <a:t>gerçeklestirlidi</a:t>
            </a:r>
            <a:r>
              <a:rPr dirty="0" sz="1450" spc="-985"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50">
                <a:latin typeface="Century Gothic"/>
                <a:cs typeface="Century Gothic"/>
              </a:rPr>
              <a:t>-1</a:t>
            </a:r>
            <a:r>
              <a:rPr dirty="0" sz="1450" spc="13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:</a:t>
            </a:r>
            <a:r>
              <a:rPr dirty="0" sz="1450" spc="13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Bir</a:t>
            </a:r>
            <a:r>
              <a:rPr dirty="0" sz="1450" spc="13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önceki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FETCH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komutunda</a:t>
            </a:r>
            <a:r>
              <a:rPr dirty="0" sz="1450" spc="15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bir</a:t>
            </a:r>
            <a:r>
              <a:rPr dirty="0" sz="1450" spc="13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hata</a:t>
            </a:r>
            <a:r>
              <a:rPr dirty="0" sz="1450" spc="14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ile</a:t>
            </a:r>
            <a:r>
              <a:rPr dirty="0" sz="1450" spc="-1415">
                <a:latin typeface="Century Gothic"/>
                <a:cs typeface="Century Gothic"/>
              </a:rPr>
              <a:t> </a:t>
            </a:r>
            <a:r>
              <a:rPr dirty="0" sz="1450" spc="-1410">
                <a:latin typeface="Century Gothic"/>
                <a:cs typeface="Century Gothic"/>
              </a:rPr>
              <a:t>karsilasildi.</a:t>
            </a:r>
            <a:endParaRPr sz="1450">
              <a:latin typeface="Century Gothic"/>
              <a:cs typeface="Century Gothic"/>
            </a:endParaRPr>
          </a:p>
          <a:p>
            <a:pPr marL="12700" marR="5080">
              <a:lnSpc>
                <a:spcPct val="102800"/>
              </a:lnSpc>
            </a:pPr>
            <a:r>
              <a:rPr dirty="0" sz="1450">
                <a:latin typeface="Century Gothic"/>
                <a:cs typeface="Century Gothic"/>
              </a:rPr>
              <a:t>-2</a:t>
            </a:r>
            <a:r>
              <a:rPr dirty="0" sz="1450" spc="16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:</a:t>
            </a:r>
            <a:r>
              <a:rPr dirty="0" sz="1450" spc="15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Resultset’teki</a:t>
            </a:r>
            <a:r>
              <a:rPr dirty="0" sz="1450" spc="17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tüm</a:t>
            </a:r>
            <a:r>
              <a:rPr dirty="0" sz="1450" spc="16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kayitlar</a:t>
            </a:r>
            <a:r>
              <a:rPr dirty="0" sz="1450" spc="16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bittigi</a:t>
            </a:r>
            <a:r>
              <a:rPr dirty="0" sz="1450" spc="160">
                <a:latin typeface="Century Gothic"/>
                <a:cs typeface="Century Gothic"/>
              </a:rPr>
              <a:t> </a:t>
            </a:r>
            <a:r>
              <a:rPr dirty="0" sz="1450" spc="-50">
                <a:latin typeface="Century Gothic"/>
                <a:cs typeface="Century Gothic"/>
              </a:rPr>
              <a:t>için </a:t>
            </a:r>
            <a:r>
              <a:rPr dirty="0" sz="1450">
                <a:latin typeface="Century Gothic"/>
                <a:cs typeface="Century Gothic"/>
              </a:rPr>
              <a:t>en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sona</a:t>
            </a:r>
            <a:r>
              <a:rPr dirty="0" sz="1450" spc="16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gelindi,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daha</a:t>
            </a:r>
            <a:r>
              <a:rPr dirty="0" sz="1450" spc="165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fazla</a:t>
            </a:r>
            <a:r>
              <a:rPr dirty="0" sz="1450" spc="16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kayit</a:t>
            </a:r>
            <a:r>
              <a:rPr dirty="0" sz="1450" spc="150">
                <a:latin typeface="Century Gothic"/>
                <a:cs typeface="Century Gothic"/>
              </a:rPr>
              <a:t> </a:t>
            </a:r>
            <a:r>
              <a:rPr dirty="0" sz="1450" spc="-25">
                <a:latin typeface="Century Gothic"/>
                <a:cs typeface="Century Gothic"/>
              </a:rPr>
              <a:t>yer </a:t>
            </a:r>
            <a:r>
              <a:rPr dirty="0" sz="1450">
                <a:latin typeface="Century Gothic"/>
                <a:cs typeface="Century Gothic"/>
              </a:rPr>
              <a:t>almiyor.</a:t>
            </a:r>
            <a:r>
              <a:rPr dirty="0" sz="1450" spc="15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(end</a:t>
            </a:r>
            <a:r>
              <a:rPr dirty="0" sz="1450" spc="140">
                <a:latin typeface="Century Gothic"/>
                <a:cs typeface="Century Gothic"/>
              </a:rPr>
              <a:t> </a:t>
            </a:r>
            <a:r>
              <a:rPr dirty="0" sz="1450">
                <a:latin typeface="Century Gothic"/>
                <a:cs typeface="Century Gothic"/>
              </a:rPr>
              <a:t>of</a:t>
            </a:r>
            <a:r>
              <a:rPr dirty="0" sz="1450" spc="160">
                <a:latin typeface="Century Gothic"/>
                <a:cs typeface="Century Gothic"/>
              </a:rPr>
              <a:t> </a:t>
            </a:r>
            <a:r>
              <a:rPr dirty="0" sz="1450" spc="-10">
                <a:latin typeface="Century Gothic"/>
                <a:cs typeface="Century Gothic"/>
              </a:rPr>
              <a:t>resultset)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42521" y="1338326"/>
            <a:ext cx="106426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T-</a:t>
            </a:r>
            <a:r>
              <a:rPr dirty="0" spc="-415"/>
              <a:t>SQL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05133" y="2101850"/>
            <a:ext cx="7636509" cy="33439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625">
                <a:solidFill>
                  <a:srgbClr val="343434"/>
                </a:solidFill>
                <a:latin typeface="Wingdings 3"/>
                <a:cs typeface="Wingdings 3"/>
              </a:rPr>
              <a:t>🠶</a:t>
            </a:r>
            <a:r>
              <a:rPr dirty="0" sz="1550" spc="60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6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Tanımlama</a:t>
            </a:r>
            <a:r>
              <a:rPr dirty="0" sz="1550" spc="5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550" spc="7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 b="1">
                <a:solidFill>
                  <a:srgbClr val="3F3F3F"/>
                </a:solidFill>
                <a:latin typeface="Century Gothic"/>
                <a:cs typeface="Century Gothic"/>
              </a:rPr>
              <a:t>(DDL)</a:t>
            </a:r>
            <a:endParaRPr sz="1550">
              <a:latin typeface="Century Gothic"/>
              <a:cs typeface="Century Gothic"/>
            </a:endParaRPr>
          </a:p>
          <a:p>
            <a:pPr marL="313055" marR="729615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SQL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Server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içinde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tabanı,</a:t>
            </a:r>
            <a:r>
              <a:rPr dirty="0" sz="1550" spc="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969">
                <a:solidFill>
                  <a:srgbClr val="3F3F3F"/>
                </a:solidFill>
                <a:latin typeface="Century Gothic"/>
                <a:cs typeface="Century Gothic"/>
              </a:rPr>
              <a:t>tablo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550" spc="1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kullanıcı</a:t>
            </a:r>
            <a:r>
              <a:rPr dirty="0" sz="1550" spc="8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tanımlı</a:t>
            </a:r>
            <a:r>
              <a:rPr dirty="0" sz="1550" spc="8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1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tipleri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gibi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nesneler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70"/>
              </a:spcBef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oluşturmak</a:t>
            </a:r>
            <a:r>
              <a:rPr dirty="0" sz="1550" spc="1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550" spc="1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bunları</a:t>
            </a:r>
            <a:r>
              <a:rPr dirty="0" sz="1550" spc="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yapılandırmak</a:t>
            </a:r>
            <a:r>
              <a:rPr dirty="0" sz="1550" spc="1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835">
                <a:solidFill>
                  <a:srgbClr val="3F3F3F"/>
                </a:solidFill>
                <a:latin typeface="Century Gothic"/>
                <a:cs typeface="Century Gothic"/>
              </a:rPr>
              <a:t>için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r>
              <a:rPr dirty="0" sz="1550" spc="16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Temel</a:t>
            </a:r>
            <a:r>
              <a:rPr dirty="0" sz="1550" spc="1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komutları</a:t>
            </a:r>
            <a:r>
              <a:rPr dirty="0" sz="1550" spc="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aşağıdaki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70"/>
              </a:spcBef>
            </a:pP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şekildedir: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70"/>
              </a:spcBef>
            </a:pP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Temel</a:t>
            </a:r>
            <a:r>
              <a:rPr dirty="0" sz="1550" spc="7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Komutlar</a:t>
            </a:r>
            <a:r>
              <a:rPr dirty="0" sz="1550" spc="6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 b="1">
                <a:solidFill>
                  <a:srgbClr val="3F3F3F"/>
                </a:solidFill>
                <a:latin typeface="Century Gothic"/>
                <a:cs typeface="Century Gothic"/>
              </a:rPr>
              <a:t>Açıklama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65"/>
              </a:spcBef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CREATE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Nesne</a:t>
            </a:r>
            <a:r>
              <a:rPr dirty="0" sz="1550" spc="11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oluşturmak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405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endParaRPr sz="1550">
              <a:latin typeface="Century Gothic"/>
              <a:cs typeface="Century Gothic"/>
            </a:endParaRPr>
          </a:p>
          <a:p>
            <a:pPr marL="313055" marR="1973580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ALTER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Nesneler</a:t>
            </a:r>
            <a:r>
              <a:rPr dirty="0" sz="1550" spc="1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üzerinde</a:t>
            </a:r>
            <a:r>
              <a:rPr dirty="0" sz="1550" spc="5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00">
                <a:solidFill>
                  <a:srgbClr val="3F3F3F"/>
                </a:solidFill>
                <a:latin typeface="Century Gothic"/>
                <a:cs typeface="Century Gothic"/>
              </a:rPr>
              <a:t>değişiklik</a:t>
            </a:r>
            <a:r>
              <a:rPr dirty="0" sz="1550" spc="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yapmak</a:t>
            </a:r>
            <a:r>
              <a:rPr dirty="0" sz="1550" spc="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için 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r>
              <a:rPr dirty="0" sz="1550" spc="11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DROP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Nesneleri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silmek</a:t>
            </a:r>
            <a:r>
              <a:rPr dirty="0" sz="1550" spc="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8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endParaRPr sz="15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42521" y="1338326"/>
            <a:ext cx="106426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T-</a:t>
            </a:r>
            <a:r>
              <a:rPr dirty="0" spc="-415"/>
              <a:t>SQL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05133" y="2101850"/>
            <a:ext cx="7637145" cy="2959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625">
                <a:solidFill>
                  <a:srgbClr val="343434"/>
                </a:solidFill>
                <a:latin typeface="Wingdings 3"/>
                <a:cs typeface="Wingdings 3"/>
              </a:rPr>
              <a:t>🠶</a:t>
            </a:r>
            <a:r>
              <a:rPr dirty="0" sz="1550" spc="60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6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İşleme</a:t>
            </a:r>
            <a:r>
              <a:rPr dirty="0" sz="1550" spc="5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550" spc="7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 b="1">
                <a:solidFill>
                  <a:srgbClr val="3F3F3F"/>
                </a:solidFill>
                <a:latin typeface="Century Gothic"/>
                <a:cs typeface="Century Gothic"/>
              </a:rPr>
              <a:t>(DML)</a:t>
            </a:r>
            <a:endParaRPr sz="1550">
              <a:latin typeface="Century Gothic"/>
              <a:cs typeface="Century Gothic"/>
            </a:endParaRPr>
          </a:p>
          <a:p>
            <a:pPr marL="313055" marR="5080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tabanı</a:t>
            </a:r>
            <a:r>
              <a:rPr dirty="0" sz="1550" spc="7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içindeki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veriler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ile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459">
                <a:solidFill>
                  <a:srgbClr val="3F3F3F"/>
                </a:solidFill>
                <a:latin typeface="Century Gothic"/>
                <a:cs typeface="Century Gothic"/>
              </a:rPr>
              <a:t>ilgili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işlemler</a:t>
            </a:r>
            <a:r>
              <a:rPr dirty="0" sz="1550" spc="17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yapılmasını</a:t>
            </a:r>
            <a:r>
              <a:rPr dirty="0" sz="1550" spc="9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sağlar.</a:t>
            </a:r>
            <a:r>
              <a:rPr dirty="0" sz="1550" spc="16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Temel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komutları</a:t>
            </a:r>
            <a:r>
              <a:rPr dirty="0" sz="1550" spc="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aşağıdaki</a:t>
            </a:r>
            <a:r>
              <a:rPr dirty="0" sz="1550" spc="2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şekildedir.</a:t>
            </a:r>
            <a:endParaRPr sz="1550">
              <a:latin typeface="Century Gothic"/>
              <a:cs typeface="Century Gothic"/>
            </a:endParaRPr>
          </a:p>
          <a:p>
            <a:pPr marL="313055">
              <a:lnSpc>
                <a:spcPct val="100000"/>
              </a:lnSpc>
              <a:spcBef>
                <a:spcPts val="1170"/>
              </a:spcBef>
            </a:pP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Temel</a:t>
            </a:r>
            <a:r>
              <a:rPr dirty="0" sz="1550" spc="7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b="1">
                <a:solidFill>
                  <a:srgbClr val="3F3F3F"/>
                </a:solidFill>
                <a:latin typeface="Century Gothic"/>
                <a:cs typeface="Century Gothic"/>
              </a:rPr>
              <a:t>Komutlar</a:t>
            </a:r>
            <a:r>
              <a:rPr dirty="0" sz="1550" spc="6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 b="1">
                <a:solidFill>
                  <a:srgbClr val="3F3F3F"/>
                </a:solidFill>
                <a:latin typeface="Century Gothic"/>
                <a:cs typeface="Century Gothic"/>
              </a:rPr>
              <a:t>Açıklama</a:t>
            </a:r>
            <a:endParaRPr sz="1550">
              <a:latin typeface="Century Gothic"/>
              <a:cs typeface="Century Gothic"/>
            </a:endParaRPr>
          </a:p>
          <a:p>
            <a:pPr marL="313055" marR="2118995">
              <a:lnSpc>
                <a:spcPct val="162900"/>
              </a:lnSpc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SELECT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10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tabanındaki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190">
                <a:solidFill>
                  <a:srgbClr val="3F3F3F"/>
                </a:solidFill>
                <a:latin typeface="Century Gothic"/>
                <a:cs typeface="Century Gothic"/>
              </a:rPr>
              <a:t>verileri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seçmeyi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sağlar.</a:t>
            </a:r>
            <a:r>
              <a:rPr dirty="0" sz="15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INSERT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9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tabanına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yeni 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veriler</a:t>
            </a:r>
            <a:r>
              <a:rPr dirty="0" sz="1550" spc="11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eklemek</a:t>
            </a:r>
            <a:r>
              <a:rPr dirty="0" sz="1550" spc="1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için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endParaRPr sz="1550">
              <a:latin typeface="Century Gothic"/>
              <a:cs typeface="Century Gothic"/>
            </a:endParaRPr>
          </a:p>
          <a:p>
            <a:pPr marL="313055" marR="657225">
              <a:lnSpc>
                <a:spcPts val="3030"/>
              </a:lnSpc>
              <a:spcBef>
                <a:spcPts val="100"/>
              </a:spcBef>
            </a:pP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UPDATE</a:t>
            </a:r>
            <a:r>
              <a:rPr dirty="0" sz="1550" spc="14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Veriler</a:t>
            </a:r>
            <a:r>
              <a:rPr dirty="0" sz="1550" spc="15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üzerinde</a:t>
            </a:r>
            <a:r>
              <a:rPr dirty="0" sz="1550" spc="17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değişiklik</a:t>
            </a:r>
            <a:r>
              <a:rPr dirty="0" sz="1550" spc="-154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550">
                <a:solidFill>
                  <a:srgbClr val="3F3F3F"/>
                </a:solidFill>
                <a:latin typeface="Century Gothic"/>
                <a:cs typeface="Century Gothic"/>
              </a:rPr>
              <a:t>(güncelleme)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 yapmak</a:t>
            </a:r>
            <a:r>
              <a:rPr dirty="0" sz="1550" spc="1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r>
              <a:rPr dirty="0" sz="1550" spc="11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DELETE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9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tabanından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3F3F3F"/>
                </a:solidFill>
                <a:latin typeface="Century Gothic"/>
                <a:cs typeface="Century Gothic"/>
              </a:rPr>
              <a:t>silmek</a:t>
            </a:r>
            <a:r>
              <a:rPr dirty="0" sz="1550" spc="1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entury Gothic"/>
                <a:cs typeface="Century Gothic"/>
              </a:rPr>
              <a:t>için </a:t>
            </a:r>
            <a:r>
              <a:rPr dirty="0" sz="1550" spc="-1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endParaRPr sz="15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42521" y="1338326"/>
            <a:ext cx="455231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4445" algn="l"/>
              </a:tabLst>
            </a:pPr>
            <a:r>
              <a:rPr dirty="0"/>
              <a:t>T-SQL	</a:t>
            </a:r>
            <a:r>
              <a:rPr dirty="0" spc="-5"/>
              <a:t>-Logi</a:t>
            </a:r>
            <a:r>
              <a:rPr dirty="0"/>
              <a:t>n</a:t>
            </a:r>
            <a:r>
              <a:rPr dirty="0" spc="20"/>
              <a:t> </a:t>
            </a:r>
            <a:r>
              <a:rPr dirty="0" spc="-5"/>
              <a:t>Ol</a:t>
            </a:r>
            <a:r>
              <a:rPr dirty="0" spc="-10"/>
              <a:t>u</a:t>
            </a:r>
            <a:r>
              <a:rPr dirty="0" spc="-5"/>
              <a:t>şturma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05133" y="2091944"/>
            <a:ext cx="7639050" cy="3659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" algn="l"/>
              </a:tabLst>
            </a:pPr>
            <a:r>
              <a:rPr dirty="0" sz="1400" spc="495">
                <a:solidFill>
                  <a:srgbClr val="343434"/>
                </a:solidFill>
                <a:latin typeface="Wingdings 3"/>
                <a:cs typeface="Wingdings 3"/>
              </a:rPr>
              <a:t>🠶</a:t>
            </a:r>
            <a:r>
              <a:rPr dirty="0" sz="1400">
                <a:solidFill>
                  <a:srgbClr val="343434"/>
                </a:solidFill>
                <a:latin typeface="Times New Roman"/>
                <a:cs typeface="Times New Roman"/>
              </a:rPr>
              <a:t>	</a:t>
            </a: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400" spc="-3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Kontrol</a:t>
            </a:r>
            <a:r>
              <a:rPr dirty="0" sz="1400" spc="-2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Dili</a:t>
            </a:r>
            <a:r>
              <a:rPr dirty="0" sz="1400" spc="-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 b="1">
                <a:solidFill>
                  <a:srgbClr val="3F3F3F"/>
                </a:solidFill>
                <a:latin typeface="Century Gothic"/>
                <a:cs typeface="Century Gothic"/>
              </a:rPr>
              <a:t>(DCL)</a:t>
            </a:r>
            <a:endParaRPr sz="1400">
              <a:latin typeface="Century Gothic"/>
              <a:cs typeface="Century Gothic"/>
            </a:endParaRPr>
          </a:p>
          <a:p>
            <a:pPr marL="313690" marR="593725" indent="-635">
              <a:lnSpc>
                <a:spcPts val="2690"/>
              </a:lnSpc>
              <a:spcBef>
                <a:spcPts val="259"/>
              </a:spcBef>
            </a:pP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DCL,</a:t>
            </a:r>
            <a:r>
              <a:rPr dirty="0" sz="1400" spc="-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veri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tabanı</a:t>
            </a:r>
            <a:r>
              <a:rPr dirty="0" sz="1400" spc="2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ile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ilişkili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869">
                <a:solidFill>
                  <a:srgbClr val="3F3F3F"/>
                </a:solidFill>
                <a:latin typeface="Century Gothic"/>
                <a:cs typeface="Century Gothic"/>
              </a:rPr>
              <a:t>kullanıcıları</a:t>
            </a:r>
            <a:r>
              <a:rPr dirty="0" sz="14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rollerin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izinlerini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değiştirmek</a:t>
            </a:r>
            <a:r>
              <a:rPr dirty="0" sz="1400" spc="50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kullanılır.</a:t>
            </a:r>
            <a:r>
              <a:rPr dirty="0" sz="1400" spc="-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Diğer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 deyişle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verilere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erişim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yetkilerini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düzenlemede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kullanılır.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Temel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komutları</a:t>
            </a:r>
            <a:r>
              <a:rPr dirty="0" sz="1400" spc="1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aşağıdaki</a:t>
            </a:r>
            <a:r>
              <a:rPr dirty="0" sz="1400" spc="-5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şekildedir.</a:t>
            </a:r>
            <a:endParaRPr sz="1400">
              <a:latin typeface="Century Gothic"/>
              <a:cs typeface="Century Gothic"/>
            </a:endParaRPr>
          </a:p>
          <a:p>
            <a:pPr marL="313690">
              <a:lnSpc>
                <a:spcPct val="100000"/>
              </a:lnSpc>
              <a:spcBef>
                <a:spcPts val="760"/>
              </a:spcBef>
            </a:pP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Temel</a:t>
            </a:r>
            <a:r>
              <a:rPr dirty="0" sz="1400" spc="-3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Komutlar</a:t>
            </a:r>
            <a:r>
              <a:rPr dirty="0" sz="1400" spc="-2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 b="1">
                <a:solidFill>
                  <a:srgbClr val="3F3F3F"/>
                </a:solidFill>
                <a:latin typeface="Century Gothic"/>
                <a:cs typeface="Century Gothic"/>
              </a:rPr>
              <a:t>Açıklama</a:t>
            </a:r>
            <a:endParaRPr sz="1400">
              <a:latin typeface="Century Gothic"/>
              <a:cs typeface="Century Gothic"/>
            </a:endParaRPr>
          </a:p>
          <a:p>
            <a:pPr marL="313690">
              <a:lnSpc>
                <a:spcPct val="100000"/>
              </a:lnSpc>
              <a:spcBef>
                <a:spcPts val="1015"/>
              </a:spcBef>
            </a:pP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GRANT</a:t>
            </a:r>
            <a:r>
              <a:rPr dirty="0" sz="1400" spc="-1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Bir kullanıcının</a:t>
            </a:r>
            <a:r>
              <a:rPr dirty="0" sz="1400" spc="-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verileri</a:t>
            </a:r>
            <a:r>
              <a:rPr dirty="0" sz="1400" spc="-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355">
                <a:solidFill>
                  <a:srgbClr val="3F3F3F"/>
                </a:solidFill>
                <a:latin typeface="Century Gothic"/>
                <a:cs typeface="Century Gothic"/>
              </a:rPr>
              <a:t>kullanmasına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400" spc="-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T-SQL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komutlarını</a:t>
            </a:r>
            <a:r>
              <a:rPr dirty="0" sz="1400" spc="4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çalıştırmasına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izin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verir.</a:t>
            </a:r>
            <a:endParaRPr sz="1400">
              <a:latin typeface="Century Gothic"/>
              <a:cs typeface="Century Gothic"/>
            </a:endParaRPr>
          </a:p>
          <a:p>
            <a:pPr marL="313690">
              <a:lnSpc>
                <a:spcPct val="100000"/>
              </a:lnSpc>
              <a:spcBef>
                <a:spcPts val="1015"/>
              </a:spcBef>
            </a:pP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DENY</a:t>
            </a:r>
            <a:r>
              <a:rPr dirty="0" sz="1400" spc="-15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Bir kullanıcının</a:t>
            </a:r>
            <a:r>
              <a:rPr dirty="0" sz="1400" spc="-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verileri </a:t>
            </a:r>
            <a:r>
              <a:rPr dirty="0" sz="1400" spc="-220">
                <a:solidFill>
                  <a:srgbClr val="3F3F3F"/>
                </a:solidFill>
                <a:latin typeface="Century Gothic"/>
                <a:cs typeface="Century Gothic"/>
              </a:rPr>
              <a:t>kullanmasını</a:t>
            </a:r>
            <a:r>
              <a:rPr dirty="0" sz="1400" spc="-1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kısıtlar.</a:t>
            </a:r>
            <a:endParaRPr sz="1400">
              <a:latin typeface="Century Gothic"/>
              <a:cs typeface="Century Gothic"/>
            </a:endParaRPr>
          </a:p>
          <a:p>
            <a:pPr algn="just" marL="313690">
              <a:lnSpc>
                <a:spcPct val="100000"/>
              </a:lnSpc>
              <a:spcBef>
                <a:spcPts val="1015"/>
              </a:spcBef>
            </a:pPr>
            <a:r>
              <a:rPr dirty="0" sz="1400" b="1">
                <a:solidFill>
                  <a:srgbClr val="3F3F3F"/>
                </a:solidFill>
                <a:latin typeface="Century Gothic"/>
                <a:cs typeface="Century Gothic"/>
              </a:rPr>
              <a:t>REVOKE</a:t>
            </a:r>
            <a:r>
              <a:rPr dirty="0" sz="1400" spc="-350" b="1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Daha</a:t>
            </a:r>
            <a:r>
              <a:rPr dirty="0" sz="1400" spc="-3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önce</a:t>
            </a:r>
            <a:r>
              <a:rPr dirty="0" sz="1400" spc="-35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yapılan</a:t>
            </a:r>
            <a:r>
              <a:rPr dirty="0" sz="1400" spc="254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tüm</a:t>
            </a:r>
            <a:r>
              <a:rPr dirty="0" sz="1400" spc="3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kısıtlama</a:t>
            </a:r>
            <a:r>
              <a:rPr dirty="0" sz="1400" spc="3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45">
                <a:solidFill>
                  <a:srgbClr val="3F3F3F"/>
                </a:solidFill>
                <a:latin typeface="Century Gothic"/>
                <a:cs typeface="Century Gothic"/>
              </a:rPr>
              <a:t>ve</a:t>
            </a:r>
            <a:r>
              <a:rPr dirty="0" sz="1400" spc="-355">
                <a:solidFill>
                  <a:srgbClr val="3F3F3F"/>
                </a:solidFill>
                <a:latin typeface="Century Gothic"/>
                <a:cs typeface="Century Gothic"/>
              </a:rPr>
              <a:t>  </a:t>
            </a:r>
            <a:r>
              <a:rPr dirty="0" sz="1400" spc="-1390">
                <a:solidFill>
                  <a:srgbClr val="3F3F3F"/>
                </a:solidFill>
                <a:latin typeface="Century Gothic"/>
                <a:cs typeface="Century Gothic"/>
              </a:rPr>
              <a:t>izinleri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 iptal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eder.</a:t>
            </a:r>
            <a:endParaRPr sz="1400">
              <a:latin typeface="Century Gothic"/>
              <a:cs typeface="Century Gothic"/>
            </a:endParaRPr>
          </a:p>
          <a:p>
            <a:pPr algn="just" marL="313690" marR="290195">
              <a:lnSpc>
                <a:spcPts val="2690"/>
              </a:lnSpc>
              <a:spcBef>
                <a:spcPts val="105"/>
              </a:spcBef>
            </a:pP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DCL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komutlarını</a:t>
            </a:r>
            <a:r>
              <a:rPr dirty="0" sz="1400" spc="4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kullanabilmek</a:t>
            </a:r>
            <a:r>
              <a:rPr dirty="0" sz="1400" spc="-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SQL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230">
                <a:solidFill>
                  <a:srgbClr val="3F3F3F"/>
                </a:solidFill>
                <a:latin typeface="Century Gothic"/>
                <a:cs typeface="Century Gothic"/>
              </a:rPr>
              <a:t>Server'da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 varsayılan</a:t>
            </a:r>
            <a:r>
              <a:rPr dirty="0" sz="1400" spc="-3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değer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(default)</a:t>
            </a:r>
            <a:r>
              <a:rPr dirty="0" sz="1400" spc="-4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olarak</a:t>
            </a:r>
            <a:r>
              <a:rPr dirty="0" sz="1400" spc="-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yetki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sahibi</a:t>
            </a:r>
            <a:r>
              <a:rPr dirty="0" sz="1400" spc="-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olan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gruplar:</a:t>
            </a:r>
            <a:r>
              <a:rPr dirty="0" sz="1400" spc="-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sysadmin </a:t>
            </a:r>
            <a:r>
              <a:rPr dirty="0" sz="1400" spc="-50">
                <a:solidFill>
                  <a:srgbClr val="3F3F3F"/>
                </a:solidFill>
                <a:latin typeface="Century Gothic"/>
                <a:cs typeface="Century Gothic"/>
              </a:rPr>
              <a:t>,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dbcreator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,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db_owner</a:t>
            </a:r>
            <a:r>
              <a:rPr dirty="0" sz="1400" spc="-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,</a:t>
            </a:r>
            <a:r>
              <a:rPr dirty="0" sz="1400" spc="-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db_securityadmin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'dir.</a:t>
            </a:r>
            <a:r>
              <a:rPr dirty="0" sz="1400" spc="-3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Sunucuya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dışarıdan</a:t>
            </a:r>
            <a:r>
              <a:rPr dirty="0" sz="1400" spc="-2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erişim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sağlamak</a:t>
            </a:r>
            <a:r>
              <a:rPr dirty="0" sz="1400" spc="-2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için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bir</a:t>
            </a:r>
            <a:r>
              <a:rPr dirty="0" sz="1400" spc="-15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dirty="0" sz="1400">
                <a:solidFill>
                  <a:srgbClr val="3F3F3F"/>
                </a:solidFill>
                <a:latin typeface="Century Gothic"/>
                <a:cs typeface="Century Gothic"/>
              </a:rPr>
              <a:t>giriş</a:t>
            </a:r>
            <a:r>
              <a:rPr dirty="0" sz="1400" spc="4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Century Gothic"/>
                <a:cs typeface="Century Gothic"/>
              </a:rPr>
              <a:t>(login) oluşturulmalıdır.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70339" y="2008632"/>
            <a:ext cx="6291071" cy="4374641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50349" y="1552194"/>
            <a:ext cx="6131052" cy="4994147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3" y="771905"/>
            <a:ext cx="10692130" cy="6014720"/>
            <a:chOff x="1403" y="771905"/>
            <a:chExt cx="10692130" cy="60147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79" y="3540251"/>
              <a:ext cx="567696" cy="20368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" y="5548884"/>
              <a:ext cx="530841" cy="12374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19" y="6475476"/>
              <a:ext cx="145965" cy="3108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95" y="3579876"/>
              <a:ext cx="720858" cy="29184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7" y="973073"/>
              <a:ext cx="89251" cy="256717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541" y="1999488"/>
              <a:ext cx="1825752" cy="47868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07" y="6248400"/>
              <a:ext cx="205351" cy="5379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781" y="772679"/>
              <a:ext cx="1236980" cy="6010275"/>
            </a:xfrm>
            <a:custGeom>
              <a:avLst/>
              <a:gdLst/>
              <a:ahLst/>
              <a:cxnLst/>
              <a:rect l="l" t="t" r="r" b="b"/>
              <a:pathLst>
                <a:path w="1236980" h="6010275">
                  <a:moveTo>
                    <a:pt x="432752" y="3849713"/>
                  </a:moveTo>
                  <a:lnTo>
                    <a:pt x="429564" y="3811498"/>
                  </a:lnTo>
                  <a:lnTo>
                    <a:pt x="420395" y="3714000"/>
                  </a:lnTo>
                  <a:lnTo>
                    <a:pt x="416814" y="3665982"/>
                  </a:lnTo>
                  <a:lnTo>
                    <a:pt x="416814" y="3632454"/>
                  </a:lnTo>
                  <a:lnTo>
                    <a:pt x="373938" y="3434854"/>
                  </a:lnTo>
                  <a:lnTo>
                    <a:pt x="334429" y="3238119"/>
                  </a:lnTo>
                  <a:lnTo>
                    <a:pt x="298196" y="3041370"/>
                  </a:lnTo>
                  <a:lnTo>
                    <a:pt x="233260" y="2648000"/>
                  </a:lnTo>
                  <a:lnTo>
                    <a:pt x="182257" y="2305824"/>
                  </a:lnTo>
                  <a:lnTo>
                    <a:pt x="137414" y="1961527"/>
                  </a:lnTo>
                  <a:lnTo>
                    <a:pt x="103174" y="1655686"/>
                  </a:lnTo>
                  <a:lnTo>
                    <a:pt x="92684" y="1552308"/>
                  </a:lnTo>
                  <a:lnTo>
                    <a:pt x="60274" y="1189278"/>
                  </a:lnTo>
                  <a:lnTo>
                    <a:pt x="38100" y="876300"/>
                  </a:lnTo>
                  <a:lnTo>
                    <a:pt x="12192" y="385572"/>
                  </a:lnTo>
                  <a:lnTo>
                    <a:pt x="4584" y="9657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3810" y="385572"/>
                  </a:lnTo>
                  <a:lnTo>
                    <a:pt x="22466" y="780707"/>
                  </a:lnTo>
                  <a:lnTo>
                    <a:pt x="28956" y="880872"/>
                  </a:lnTo>
                  <a:lnTo>
                    <a:pt x="51663" y="1243622"/>
                  </a:lnTo>
                  <a:lnTo>
                    <a:pt x="77101" y="1555597"/>
                  </a:lnTo>
                  <a:lnTo>
                    <a:pt x="103174" y="1815160"/>
                  </a:lnTo>
                  <a:lnTo>
                    <a:pt x="143903" y="2176615"/>
                  </a:lnTo>
                  <a:lnTo>
                    <a:pt x="184404" y="2486469"/>
                  </a:lnTo>
                  <a:lnTo>
                    <a:pt x="223126" y="2744901"/>
                  </a:lnTo>
                  <a:lnTo>
                    <a:pt x="280111" y="3092869"/>
                  </a:lnTo>
                  <a:lnTo>
                    <a:pt x="324612" y="3336315"/>
                  </a:lnTo>
                  <a:lnTo>
                    <a:pt x="383260" y="3627539"/>
                  </a:lnTo>
                  <a:lnTo>
                    <a:pt x="425196" y="3821430"/>
                  </a:lnTo>
                  <a:lnTo>
                    <a:pt x="428117" y="3831018"/>
                  </a:lnTo>
                  <a:lnTo>
                    <a:pt x="430822" y="3840480"/>
                  </a:lnTo>
                  <a:lnTo>
                    <a:pt x="432752" y="3849713"/>
                  </a:lnTo>
                  <a:close/>
                </a:path>
                <a:path w="1236980" h="6010275">
                  <a:moveTo>
                    <a:pt x="433578" y="3859530"/>
                  </a:moveTo>
                  <a:lnTo>
                    <a:pt x="432803" y="3849928"/>
                  </a:lnTo>
                  <a:lnTo>
                    <a:pt x="432752" y="3849713"/>
                  </a:lnTo>
                  <a:lnTo>
                    <a:pt x="433578" y="3859530"/>
                  </a:lnTo>
                  <a:close/>
                </a:path>
                <a:path w="1236980" h="6010275">
                  <a:moveTo>
                    <a:pt x="539508" y="1130046"/>
                  </a:moveTo>
                  <a:lnTo>
                    <a:pt x="534936" y="1130046"/>
                  </a:lnTo>
                  <a:lnTo>
                    <a:pt x="516788" y="1233932"/>
                  </a:lnTo>
                  <a:lnTo>
                    <a:pt x="500075" y="1337691"/>
                  </a:lnTo>
                  <a:lnTo>
                    <a:pt x="484784" y="1441437"/>
                  </a:lnTo>
                  <a:lnTo>
                    <a:pt x="470928" y="1545336"/>
                  </a:lnTo>
                  <a:lnTo>
                    <a:pt x="464807" y="1597304"/>
                  </a:lnTo>
                  <a:lnTo>
                    <a:pt x="448259" y="1752981"/>
                  </a:lnTo>
                  <a:lnTo>
                    <a:pt x="420433" y="2058428"/>
                  </a:lnTo>
                  <a:lnTo>
                    <a:pt x="409676" y="2205748"/>
                  </a:lnTo>
                  <a:lnTo>
                    <a:pt x="401396" y="2353678"/>
                  </a:lnTo>
                  <a:lnTo>
                    <a:pt x="395541" y="2502065"/>
                  </a:lnTo>
                  <a:lnTo>
                    <a:pt x="392061" y="2650744"/>
                  </a:lnTo>
                  <a:lnTo>
                    <a:pt x="389712" y="2948406"/>
                  </a:lnTo>
                  <a:lnTo>
                    <a:pt x="391236" y="3098114"/>
                  </a:lnTo>
                  <a:lnTo>
                    <a:pt x="395490" y="3248469"/>
                  </a:lnTo>
                  <a:lnTo>
                    <a:pt x="402488" y="3399231"/>
                  </a:lnTo>
                  <a:lnTo>
                    <a:pt x="407682" y="3484499"/>
                  </a:lnTo>
                  <a:lnTo>
                    <a:pt x="416064" y="3600450"/>
                  </a:lnTo>
                  <a:lnTo>
                    <a:pt x="454164" y="3781044"/>
                  </a:lnTo>
                  <a:lnTo>
                    <a:pt x="458736" y="3784854"/>
                  </a:lnTo>
                  <a:lnTo>
                    <a:pt x="453097" y="3747135"/>
                  </a:lnTo>
                  <a:lnTo>
                    <a:pt x="448538" y="3709416"/>
                  </a:lnTo>
                  <a:lnTo>
                    <a:pt x="441210" y="3633978"/>
                  </a:lnTo>
                  <a:lnTo>
                    <a:pt x="437438" y="3581298"/>
                  </a:lnTo>
                  <a:lnTo>
                    <a:pt x="421551" y="3319335"/>
                  </a:lnTo>
                  <a:lnTo>
                    <a:pt x="412864" y="3111004"/>
                  </a:lnTo>
                  <a:lnTo>
                    <a:pt x="409003" y="2955201"/>
                  </a:lnTo>
                  <a:lnTo>
                    <a:pt x="407682" y="2799588"/>
                  </a:lnTo>
                  <a:lnTo>
                    <a:pt x="408851" y="2651099"/>
                  </a:lnTo>
                  <a:lnTo>
                    <a:pt x="413893" y="2453932"/>
                  </a:lnTo>
                  <a:lnTo>
                    <a:pt x="422503" y="2257031"/>
                  </a:lnTo>
                  <a:lnTo>
                    <a:pt x="437654" y="2010194"/>
                  </a:lnTo>
                  <a:lnTo>
                    <a:pt x="452894" y="1804847"/>
                  </a:lnTo>
                  <a:lnTo>
                    <a:pt x="462483" y="1701114"/>
                  </a:lnTo>
                  <a:lnTo>
                    <a:pt x="473735" y="1597304"/>
                  </a:lnTo>
                  <a:lnTo>
                    <a:pt x="499402" y="1389557"/>
                  </a:lnTo>
                  <a:lnTo>
                    <a:pt x="513727" y="1285824"/>
                  </a:lnTo>
                  <a:lnTo>
                    <a:pt x="521639" y="1233932"/>
                  </a:lnTo>
                  <a:lnTo>
                    <a:pt x="530199" y="1182014"/>
                  </a:lnTo>
                  <a:lnTo>
                    <a:pt x="539508" y="1130046"/>
                  </a:lnTo>
                  <a:close/>
                </a:path>
                <a:path w="1236980" h="6010275">
                  <a:moveTo>
                    <a:pt x="829830" y="5061966"/>
                  </a:moveTo>
                  <a:lnTo>
                    <a:pt x="797267" y="4968405"/>
                  </a:lnTo>
                  <a:lnTo>
                    <a:pt x="765365" y="4874704"/>
                  </a:lnTo>
                  <a:lnTo>
                    <a:pt x="749846" y="4827854"/>
                  </a:lnTo>
                  <a:lnTo>
                    <a:pt x="734733" y="4781042"/>
                  </a:lnTo>
                  <a:lnTo>
                    <a:pt x="720102" y="4734306"/>
                  </a:lnTo>
                  <a:lnTo>
                    <a:pt x="688530" y="4635855"/>
                  </a:lnTo>
                  <a:lnTo>
                    <a:pt x="657847" y="4536910"/>
                  </a:lnTo>
                  <a:lnTo>
                    <a:pt x="628078" y="4437519"/>
                  </a:lnTo>
                  <a:lnTo>
                    <a:pt x="599249" y="4337761"/>
                  </a:lnTo>
                  <a:lnTo>
                    <a:pt x="585203" y="4287748"/>
                  </a:lnTo>
                  <a:lnTo>
                    <a:pt x="571398" y="4237672"/>
                  </a:lnTo>
                  <a:lnTo>
                    <a:pt x="557834" y="4187520"/>
                  </a:lnTo>
                  <a:lnTo>
                    <a:pt x="544537" y="4137317"/>
                  </a:lnTo>
                  <a:lnTo>
                    <a:pt x="531482" y="4087063"/>
                  </a:lnTo>
                  <a:lnTo>
                    <a:pt x="518693" y="4036758"/>
                  </a:lnTo>
                  <a:lnTo>
                    <a:pt x="506158" y="3986415"/>
                  </a:lnTo>
                  <a:lnTo>
                    <a:pt x="493903" y="3936047"/>
                  </a:lnTo>
                  <a:lnTo>
                    <a:pt x="481901" y="3885666"/>
                  </a:lnTo>
                  <a:lnTo>
                    <a:pt x="470179" y="3835260"/>
                  </a:lnTo>
                  <a:lnTo>
                    <a:pt x="458736" y="3784854"/>
                  </a:lnTo>
                  <a:lnTo>
                    <a:pt x="469087" y="3890873"/>
                  </a:lnTo>
                  <a:lnTo>
                    <a:pt x="474802" y="3943794"/>
                  </a:lnTo>
                  <a:lnTo>
                    <a:pt x="481190" y="3996601"/>
                  </a:lnTo>
                  <a:lnTo>
                    <a:pt x="488454" y="4049268"/>
                  </a:lnTo>
                  <a:lnTo>
                    <a:pt x="513880" y="4149902"/>
                  </a:lnTo>
                  <a:lnTo>
                    <a:pt x="539953" y="4250067"/>
                  </a:lnTo>
                  <a:lnTo>
                    <a:pt x="566699" y="4349839"/>
                  </a:lnTo>
                  <a:lnTo>
                    <a:pt x="594220" y="4449280"/>
                  </a:lnTo>
                  <a:lnTo>
                    <a:pt x="622566" y="4548479"/>
                  </a:lnTo>
                  <a:lnTo>
                    <a:pt x="651802" y="4647527"/>
                  </a:lnTo>
                  <a:lnTo>
                    <a:pt x="682002" y="4746498"/>
                  </a:lnTo>
                  <a:lnTo>
                    <a:pt x="713079" y="4841849"/>
                  </a:lnTo>
                  <a:lnTo>
                    <a:pt x="744702" y="4936782"/>
                  </a:lnTo>
                  <a:lnTo>
                    <a:pt x="760907" y="4984026"/>
                  </a:lnTo>
                  <a:lnTo>
                    <a:pt x="777443" y="5031079"/>
                  </a:lnTo>
                  <a:lnTo>
                    <a:pt x="794397" y="5077942"/>
                  </a:lnTo>
                  <a:lnTo>
                    <a:pt x="811834" y="5124564"/>
                  </a:lnTo>
                  <a:lnTo>
                    <a:pt x="829830" y="5170932"/>
                  </a:lnTo>
                  <a:lnTo>
                    <a:pt x="829830" y="5061966"/>
                  </a:lnTo>
                  <a:close/>
                </a:path>
                <a:path w="1236980" h="6010275">
                  <a:moveTo>
                    <a:pt x="917460" y="5788152"/>
                  </a:moveTo>
                  <a:lnTo>
                    <a:pt x="907808" y="5759323"/>
                  </a:lnTo>
                  <a:lnTo>
                    <a:pt x="904506" y="5750052"/>
                  </a:lnTo>
                  <a:lnTo>
                    <a:pt x="891984" y="5699036"/>
                  </a:lnTo>
                  <a:lnTo>
                    <a:pt x="879830" y="5647182"/>
                  </a:lnTo>
                  <a:lnTo>
                    <a:pt x="868387" y="5595315"/>
                  </a:lnTo>
                  <a:lnTo>
                    <a:pt x="858024" y="5544312"/>
                  </a:lnTo>
                  <a:lnTo>
                    <a:pt x="841273" y="5499811"/>
                  </a:lnTo>
                  <a:lnTo>
                    <a:pt x="824636" y="5454789"/>
                  </a:lnTo>
                  <a:lnTo>
                    <a:pt x="808202" y="5409336"/>
                  </a:lnTo>
                  <a:lnTo>
                    <a:pt x="792086" y="5363565"/>
                  </a:lnTo>
                  <a:lnTo>
                    <a:pt x="776401" y="5317591"/>
                  </a:lnTo>
                  <a:lnTo>
                    <a:pt x="744918" y="5221833"/>
                  </a:lnTo>
                  <a:lnTo>
                    <a:pt x="729094" y="5171948"/>
                  </a:lnTo>
                  <a:lnTo>
                    <a:pt x="713740" y="5121872"/>
                  </a:lnTo>
                  <a:lnTo>
                    <a:pt x="698881" y="5071643"/>
                  </a:lnTo>
                  <a:lnTo>
                    <a:pt x="684491" y="5021250"/>
                  </a:lnTo>
                  <a:lnTo>
                    <a:pt x="670560" y="4970704"/>
                  </a:lnTo>
                  <a:lnTo>
                    <a:pt x="657098" y="4920043"/>
                  </a:lnTo>
                  <a:lnTo>
                    <a:pt x="644093" y="4869269"/>
                  </a:lnTo>
                  <a:lnTo>
                    <a:pt x="631520" y="4818392"/>
                  </a:lnTo>
                  <a:lnTo>
                    <a:pt x="619391" y="4767440"/>
                  </a:lnTo>
                  <a:lnTo>
                    <a:pt x="607707" y="4716411"/>
                  </a:lnTo>
                  <a:lnTo>
                    <a:pt x="596442" y="4665332"/>
                  </a:lnTo>
                  <a:lnTo>
                    <a:pt x="585597" y="4614202"/>
                  </a:lnTo>
                  <a:lnTo>
                    <a:pt x="575157" y="4563059"/>
                  </a:lnTo>
                  <a:lnTo>
                    <a:pt x="565137" y="4511903"/>
                  </a:lnTo>
                  <a:lnTo>
                    <a:pt x="555510" y="4460748"/>
                  </a:lnTo>
                  <a:lnTo>
                    <a:pt x="544779" y="4410240"/>
                  </a:lnTo>
                  <a:lnTo>
                    <a:pt x="534835" y="4359376"/>
                  </a:lnTo>
                  <a:lnTo>
                    <a:pt x="525602" y="4308183"/>
                  </a:lnTo>
                  <a:lnTo>
                    <a:pt x="517029" y="4256722"/>
                  </a:lnTo>
                  <a:lnTo>
                    <a:pt x="509016" y="4205046"/>
                  </a:lnTo>
                  <a:lnTo>
                    <a:pt x="501497" y="4153204"/>
                  </a:lnTo>
                  <a:lnTo>
                    <a:pt x="494411" y="4101261"/>
                  </a:lnTo>
                  <a:lnTo>
                    <a:pt x="487692" y="4049268"/>
                  </a:lnTo>
                  <a:lnTo>
                    <a:pt x="477227" y="4004399"/>
                  </a:lnTo>
                  <a:lnTo>
                    <a:pt x="444042" y="3871620"/>
                  </a:lnTo>
                  <a:lnTo>
                    <a:pt x="433590" y="3826764"/>
                  </a:lnTo>
                  <a:lnTo>
                    <a:pt x="438492" y="3876167"/>
                  </a:lnTo>
                  <a:lnTo>
                    <a:pt x="443725" y="3925570"/>
                  </a:lnTo>
                  <a:lnTo>
                    <a:pt x="449275" y="3974947"/>
                  </a:lnTo>
                  <a:lnTo>
                    <a:pt x="455155" y="4024299"/>
                  </a:lnTo>
                  <a:lnTo>
                    <a:pt x="461340" y="4073601"/>
                  </a:lnTo>
                  <a:lnTo>
                    <a:pt x="467842" y="4122864"/>
                  </a:lnTo>
                  <a:lnTo>
                    <a:pt x="474649" y="4172051"/>
                  </a:lnTo>
                  <a:lnTo>
                    <a:pt x="481774" y="4221175"/>
                  </a:lnTo>
                  <a:lnTo>
                    <a:pt x="489204" y="4270210"/>
                  </a:lnTo>
                  <a:lnTo>
                    <a:pt x="496951" y="4319155"/>
                  </a:lnTo>
                  <a:lnTo>
                    <a:pt x="504990" y="4367987"/>
                  </a:lnTo>
                  <a:lnTo>
                    <a:pt x="513334" y="4416717"/>
                  </a:lnTo>
                  <a:lnTo>
                    <a:pt x="521982" y="4465320"/>
                  </a:lnTo>
                  <a:lnTo>
                    <a:pt x="531025" y="4514100"/>
                  </a:lnTo>
                  <a:lnTo>
                    <a:pt x="540423" y="4562805"/>
                  </a:lnTo>
                  <a:lnTo>
                    <a:pt x="550176" y="4611459"/>
                  </a:lnTo>
                  <a:lnTo>
                    <a:pt x="560273" y="4660023"/>
                  </a:lnTo>
                  <a:lnTo>
                    <a:pt x="570725" y="4708525"/>
                  </a:lnTo>
                  <a:lnTo>
                    <a:pt x="581520" y="4756950"/>
                  </a:lnTo>
                  <a:lnTo>
                    <a:pt x="592683" y="4805299"/>
                  </a:lnTo>
                  <a:lnTo>
                    <a:pt x="604189" y="4853559"/>
                  </a:lnTo>
                  <a:lnTo>
                    <a:pt x="616064" y="4901730"/>
                  </a:lnTo>
                  <a:lnTo>
                    <a:pt x="628281" y="4949812"/>
                  </a:lnTo>
                  <a:lnTo>
                    <a:pt x="640867" y="4997805"/>
                  </a:lnTo>
                  <a:lnTo>
                    <a:pt x="653808" y="5045710"/>
                  </a:lnTo>
                  <a:lnTo>
                    <a:pt x="667105" y="5093513"/>
                  </a:lnTo>
                  <a:lnTo>
                    <a:pt x="680758" y="5141214"/>
                  </a:lnTo>
                  <a:lnTo>
                    <a:pt x="694778" y="5188813"/>
                  </a:lnTo>
                  <a:lnTo>
                    <a:pt x="709168" y="5236311"/>
                  </a:lnTo>
                  <a:lnTo>
                    <a:pt x="723912" y="5283708"/>
                  </a:lnTo>
                  <a:lnTo>
                    <a:pt x="739838" y="5332730"/>
                  </a:lnTo>
                  <a:lnTo>
                    <a:pt x="756246" y="5382018"/>
                  </a:lnTo>
                  <a:lnTo>
                    <a:pt x="773150" y="5431498"/>
                  </a:lnTo>
                  <a:lnTo>
                    <a:pt x="790587" y="5481066"/>
                  </a:lnTo>
                  <a:lnTo>
                    <a:pt x="808583" y="5530621"/>
                  </a:lnTo>
                  <a:lnTo>
                    <a:pt x="827201" y="5580100"/>
                  </a:lnTo>
                  <a:lnTo>
                    <a:pt x="846467" y="5629389"/>
                  </a:lnTo>
                  <a:lnTo>
                    <a:pt x="866406" y="5678424"/>
                  </a:lnTo>
                  <a:lnTo>
                    <a:pt x="879411" y="5704344"/>
                  </a:lnTo>
                  <a:lnTo>
                    <a:pt x="892213" y="5731573"/>
                  </a:lnTo>
                  <a:lnTo>
                    <a:pt x="917460" y="5788152"/>
                  </a:lnTo>
                  <a:close/>
                </a:path>
                <a:path w="1236980" h="6010275">
                  <a:moveTo>
                    <a:pt x="1236738" y="6009894"/>
                  </a:moveTo>
                  <a:lnTo>
                    <a:pt x="1214894" y="5967133"/>
                  </a:lnTo>
                  <a:lnTo>
                    <a:pt x="1193380" y="5924004"/>
                  </a:lnTo>
                  <a:lnTo>
                    <a:pt x="1172133" y="5880506"/>
                  </a:lnTo>
                  <a:lnTo>
                    <a:pt x="1151102" y="5836628"/>
                  </a:lnTo>
                  <a:lnTo>
                    <a:pt x="1130249" y="5792355"/>
                  </a:lnTo>
                  <a:lnTo>
                    <a:pt x="1088910" y="5702592"/>
                  </a:lnTo>
                  <a:lnTo>
                    <a:pt x="1048461" y="5612727"/>
                  </a:lnTo>
                  <a:lnTo>
                    <a:pt x="1029030" y="5567934"/>
                  </a:lnTo>
                  <a:lnTo>
                    <a:pt x="1010018" y="5522811"/>
                  </a:lnTo>
                  <a:lnTo>
                    <a:pt x="991349" y="5477408"/>
                  </a:lnTo>
                  <a:lnTo>
                    <a:pt x="972985" y="5431815"/>
                  </a:lnTo>
                  <a:lnTo>
                    <a:pt x="936955" y="5340362"/>
                  </a:lnTo>
                  <a:lnTo>
                    <a:pt x="883932" y="5203698"/>
                  </a:lnTo>
                  <a:lnTo>
                    <a:pt x="858786" y="5141214"/>
                  </a:lnTo>
                  <a:lnTo>
                    <a:pt x="859256" y="5200078"/>
                  </a:lnTo>
                  <a:lnTo>
                    <a:pt x="862596" y="5262372"/>
                  </a:lnTo>
                  <a:lnTo>
                    <a:pt x="917562" y="5400878"/>
                  </a:lnTo>
                  <a:lnTo>
                    <a:pt x="936155" y="5446877"/>
                  </a:lnTo>
                  <a:lnTo>
                    <a:pt x="955027" y="5492724"/>
                  </a:lnTo>
                  <a:lnTo>
                    <a:pt x="974242" y="5538381"/>
                  </a:lnTo>
                  <a:lnTo>
                    <a:pt x="993889" y="5583809"/>
                  </a:lnTo>
                  <a:lnTo>
                    <a:pt x="1014044" y="5628983"/>
                  </a:lnTo>
                  <a:lnTo>
                    <a:pt x="1034808" y="5673852"/>
                  </a:lnTo>
                  <a:lnTo>
                    <a:pt x="1056627" y="5722455"/>
                  </a:lnTo>
                  <a:lnTo>
                    <a:pt x="1078928" y="5770918"/>
                  </a:lnTo>
                  <a:lnTo>
                    <a:pt x="1101623" y="5819229"/>
                  </a:lnTo>
                  <a:lnTo>
                    <a:pt x="1124648" y="5867311"/>
                  </a:lnTo>
                  <a:lnTo>
                    <a:pt x="1147902" y="5915139"/>
                  </a:lnTo>
                  <a:lnTo>
                    <a:pt x="1194828" y="6009894"/>
                  </a:lnTo>
                  <a:lnTo>
                    <a:pt x="1236738" y="6009894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769" y="6534911"/>
              <a:ext cx="117348" cy="2476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42607" y="3531120"/>
              <a:ext cx="1649730" cy="2383155"/>
            </a:xfrm>
            <a:custGeom>
              <a:avLst/>
              <a:gdLst/>
              <a:ahLst/>
              <a:cxnLst/>
              <a:rect l="l" t="t" r="r" b="b"/>
              <a:pathLst>
                <a:path w="1649730" h="2383154">
                  <a:moveTo>
                    <a:pt x="71628" y="1292352"/>
                  </a:moveTo>
                  <a:lnTo>
                    <a:pt x="64731" y="1239316"/>
                  </a:lnTo>
                  <a:lnTo>
                    <a:pt x="58521" y="1186319"/>
                  </a:lnTo>
                  <a:lnTo>
                    <a:pt x="41910" y="1027938"/>
                  </a:lnTo>
                  <a:lnTo>
                    <a:pt x="38100" y="1023366"/>
                  </a:lnTo>
                  <a:lnTo>
                    <a:pt x="18757" y="933450"/>
                  </a:lnTo>
                  <a:lnTo>
                    <a:pt x="0" y="843534"/>
                  </a:lnTo>
                  <a:lnTo>
                    <a:pt x="0" y="877062"/>
                  </a:lnTo>
                  <a:lnTo>
                    <a:pt x="3581" y="924648"/>
                  </a:lnTo>
                  <a:lnTo>
                    <a:pt x="12750" y="1021829"/>
                  </a:lnTo>
                  <a:lnTo>
                    <a:pt x="16764" y="1069848"/>
                  </a:lnTo>
                  <a:lnTo>
                    <a:pt x="27292" y="1114640"/>
                  </a:lnTo>
                  <a:lnTo>
                    <a:pt x="61087" y="1247190"/>
                  </a:lnTo>
                  <a:lnTo>
                    <a:pt x="71628" y="1292352"/>
                  </a:lnTo>
                  <a:close/>
                </a:path>
                <a:path w="1649730" h="2383154">
                  <a:moveTo>
                    <a:pt x="1649730" y="0"/>
                  </a:moveTo>
                  <a:lnTo>
                    <a:pt x="1645158" y="0"/>
                  </a:lnTo>
                  <a:lnTo>
                    <a:pt x="1613776" y="28117"/>
                  </a:lnTo>
                  <a:lnTo>
                    <a:pt x="1582762" y="56388"/>
                  </a:lnTo>
                  <a:lnTo>
                    <a:pt x="1552460" y="84645"/>
                  </a:lnTo>
                  <a:lnTo>
                    <a:pt x="1523238" y="112776"/>
                  </a:lnTo>
                  <a:lnTo>
                    <a:pt x="1495094" y="144576"/>
                  </a:lnTo>
                  <a:lnTo>
                    <a:pt x="1466748" y="175729"/>
                  </a:lnTo>
                  <a:lnTo>
                    <a:pt x="1438262" y="205892"/>
                  </a:lnTo>
                  <a:lnTo>
                    <a:pt x="1409700" y="234696"/>
                  </a:lnTo>
                  <a:lnTo>
                    <a:pt x="1375943" y="270624"/>
                  </a:lnTo>
                  <a:lnTo>
                    <a:pt x="1343215" y="306641"/>
                  </a:lnTo>
                  <a:lnTo>
                    <a:pt x="1311376" y="342823"/>
                  </a:lnTo>
                  <a:lnTo>
                    <a:pt x="1280350" y="379234"/>
                  </a:lnTo>
                  <a:lnTo>
                    <a:pt x="1250022" y="415975"/>
                  </a:lnTo>
                  <a:lnTo>
                    <a:pt x="1220266" y="453110"/>
                  </a:lnTo>
                  <a:lnTo>
                    <a:pt x="1191006" y="490728"/>
                  </a:lnTo>
                  <a:lnTo>
                    <a:pt x="1158405" y="531495"/>
                  </a:lnTo>
                  <a:lnTo>
                    <a:pt x="1126375" y="572566"/>
                  </a:lnTo>
                  <a:lnTo>
                    <a:pt x="1094917" y="613930"/>
                  </a:lnTo>
                  <a:lnTo>
                    <a:pt x="1064031" y="655612"/>
                  </a:lnTo>
                  <a:lnTo>
                    <a:pt x="1033729" y="697585"/>
                  </a:lnTo>
                  <a:lnTo>
                    <a:pt x="1003998" y="739876"/>
                  </a:lnTo>
                  <a:lnTo>
                    <a:pt x="974852" y="782472"/>
                  </a:lnTo>
                  <a:lnTo>
                    <a:pt x="946289" y="825385"/>
                  </a:lnTo>
                  <a:lnTo>
                    <a:pt x="918311" y="868616"/>
                  </a:lnTo>
                  <a:lnTo>
                    <a:pt x="890917" y="912152"/>
                  </a:lnTo>
                  <a:lnTo>
                    <a:pt x="864120" y="956017"/>
                  </a:lnTo>
                  <a:lnTo>
                    <a:pt x="837907" y="1000188"/>
                  </a:lnTo>
                  <a:lnTo>
                    <a:pt x="786460" y="1090231"/>
                  </a:lnTo>
                  <a:lnTo>
                    <a:pt x="761415" y="1136078"/>
                  </a:lnTo>
                  <a:lnTo>
                    <a:pt x="737133" y="1182255"/>
                  </a:lnTo>
                  <a:lnTo>
                    <a:pt x="713651" y="1228750"/>
                  </a:lnTo>
                  <a:lnTo>
                    <a:pt x="690968" y="1275549"/>
                  </a:lnTo>
                  <a:lnTo>
                    <a:pt x="669086" y="1322679"/>
                  </a:lnTo>
                  <a:lnTo>
                    <a:pt x="648030" y="1370114"/>
                  </a:lnTo>
                  <a:lnTo>
                    <a:pt x="627799" y="1417853"/>
                  </a:lnTo>
                  <a:lnTo>
                    <a:pt x="608418" y="1465910"/>
                  </a:lnTo>
                  <a:lnTo>
                    <a:pt x="589889" y="1514259"/>
                  </a:lnTo>
                  <a:lnTo>
                    <a:pt x="572211" y="1562925"/>
                  </a:lnTo>
                  <a:lnTo>
                    <a:pt x="555409" y="1611896"/>
                  </a:lnTo>
                  <a:lnTo>
                    <a:pt x="539496" y="1661160"/>
                  </a:lnTo>
                  <a:lnTo>
                    <a:pt x="523481" y="1708696"/>
                  </a:lnTo>
                  <a:lnTo>
                    <a:pt x="508533" y="1756676"/>
                  </a:lnTo>
                  <a:lnTo>
                    <a:pt x="494639" y="1805076"/>
                  </a:lnTo>
                  <a:lnTo>
                    <a:pt x="481787" y="1853844"/>
                  </a:lnTo>
                  <a:lnTo>
                    <a:pt x="469988" y="1902929"/>
                  </a:lnTo>
                  <a:lnTo>
                    <a:pt x="459232" y="1952307"/>
                  </a:lnTo>
                  <a:lnTo>
                    <a:pt x="449516" y="2001939"/>
                  </a:lnTo>
                  <a:lnTo>
                    <a:pt x="440842" y="2051786"/>
                  </a:lnTo>
                  <a:lnTo>
                    <a:pt x="433197" y="2101799"/>
                  </a:lnTo>
                  <a:lnTo>
                    <a:pt x="426605" y="2151938"/>
                  </a:lnTo>
                  <a:lnTo>
                    <a:pt x="421030" y="2202167"/>
                  </a:lnTo>
                  <a:lnTo>
                    <a:pt x="416496" y="2252459"/>
                  </a:lnTo>
                  <a:lnTo>
                    <a:pt x="413004" y="2302764"/>
                  </a:lnTo>
                  <a:lnTo>
                    <a:pt x="421932" y="2321687"/>
                  </a:lnTo>
                  <a:lnTo>
                    <a:pt x="429577" y="2341054"/>
                  </a:lnTo>
                  <a:lnTo>
                    <a:pt x="436359" y="2361260"/>
                  </a:lnTo>
                  <a:lnTo>
                    <a:pt x="442722" y="2382774"/>
                  </a:lnTo>
                  <a:lnTo>
                    <a:pt x="442772" y="2366886"/>
                  </a:lnTo>
                  <a:lnTo>
                    <a:pt x="443191" y="2351151"/>
                  </a:lnTo>
                  <a:lnTo>
                    <a:pt x="444322" y="2335403"/>
                  </a:lnTo>
                  <a:lnTo>
                    <a:pt x="446532" y="2319528"/>
                  </a:lnTo>
                  <a:lnTo>
                    <a:pt x="448233" y="2269159"/>
                  </a:lnTo>
                  <a:lnTo>
                    <a:pt x="451243" y="2218664"/>
                  </a:lnTo>
                  <a:lnTo>
                    <a:pt x="455510" y="2168080"/>
                  </a:lnTo>
                  <a:lnTo>
                    <a:pt x="460997" y="2117433"/>
                  </a:lnTo>
                  <a:lnTo>
                    <a:pt x="467677" y="2066772"/>
                  </a:lnTo>
                  <a:lnTo>
                    <a:pt x="475513" y="2016125"/>
                  </a:lnTo>
                  <a:lnTo>
                    <a:pt x="484479" y="1965528"/>
                  </a:lnTo>
                  <a:lnTo>
                    <a:pt x="494550" y="1915007"/>
                  </a:lnTo>
                  <a:lnTo>
                    <a:pt x="505663" y="1864614"/>
                  </a:lnTo>
                  <a:lnTo>
                    <a:pt x="517804" y="1814385"/>
                  </a:lnTo>
                  <a:lnTo>
                    <a:pt x="530948" y="1764334"/>
                  </a:lnTo>
                  <a:lnTo>
                    <a:pt x="545045" y="1714525"/>
                  </a:lnTo>
                  <a:lnTo>
                    <a:pt x="560070" y="1664970"/>
                  </a:lnTo>
                  <a:lnTo>
                    <a:pt x="576148" y="1616671"/>
                  </a:lnTo>
                  <a:lnTo>
                    <a:pt x="593064" y="1568551"/>
                  </a:lnTo>
                  <a:lnTo>
                    <a:pt x="610831" y="1520609"/>
                  </a:lnTo>
                  <a:lnTo>
                    <a:pt x="629386" y="1472882"/>
                  </a:lnTo>
                  <a:lnTo>
                    <a:pt x="648741" y="1425384"/>
                  </a:lnTo>
                  <a:lnTo>
                    <a:pt x="668870" y="1378153"/>
                  </a:lnTo>
                  <a:lnTo>
                    <a:pt x="689749" y="1331201"/>
                  </a:lnTo>
                  <a:lnTo>
                    <a:pt x="711365" y="1284566"/>
                  </a:lnTo>
                  <a:lnTo>
                    <a:pt x="733704" y="1238262"/>
                  </a:lnTo>
                  <a:lnTo>
                    <a:pt x="756729" y="1192314"/>
                  </a:lnTo>
                  <a:lnTo>
                    <a:pt x="780440" y="1146746"/>
                  </a:lnTo>
                  <a:lnTo>
                    <a:pt x="804799" y="1101598"/>
                  </a:lnTo>
                  <a:lnTo>
                    <a:pt x="829818" y="1056894"/>
                  </a:lnTo>
                  <a:lnTo>
                    <a:pt x="854443" y="1011567"/>
                  </a:lnTo>
                  <a:lnTo>
                    <a:pt x="879779" y="966698"/>
                  </a:lnTo>
                  <a:lnTo>
                    <a:pt x="905802" y="922274"/>
                  </a:lnTo>
                  <a:lnTo>
                    <a:pt x="932497" y="878255"/>
                  </a:lnTo>
                  <a:lnTo>
                    <a:pt x="959840" y="834656"/>
                  </a:lnTo>
                  <a:lnTo>
                    <a:pt x="987806" y="791451"/>
                  </a:lnTo>
                  <a:lnTo>
                    <a:pt x="1016381" y="748626"/>
                  </a:lnTo>
                  <a:lnTo>
                    <a:pt x="1045540" y="706183"/>
                  </a:lnTo>
                  <a:lnTo>
                    <a:pt x="1075270" y="664095"/>
                  </a:lnTo>
                  <a:lnTo>
                    <a:pt x="1105535" y="622363"/>
                  </a:lnTo>
                  <a:lnTo>
                    <a:pt x="1136319" y="580961"/>
                  </a:lnTo>
                  <a:lnTo>
                    <a:pt x="1167612" y="539877"/>
                  </a:lnTo>
                  <a:lnTo>
                    <a:pt x="1228674" y="461289"/>
                  </a:lnTo>
                  <a:lnTo>
                    <a:pt x="1258443" y="423684"/>
                  </a:lnTo>
                  <a:lnTo>
                    <a:pt x="1288681" y="386422"/>
                  </a:lnTo>
                  <a:lnTo>
                    <a:pt x="1319377" y="349605"/>
                  </a:lnTo>
                  <a:lnTo>
                    <a:pt x="1350543" y="313359"/>
                  </a:lnTo>
                  <a:lnTo>
                    <a:pt x="1382166" y="277812"/>
                  </a:lnTo>
                  <a:lnTo>
                    <a:pt x="1414272" y="243078"/>
                  </a:lnTo>
                  <a:lnTo>
                    <a:pt x="1527810" y="117348"/>
                  </a:lnTo>
                  <a:lnTo>
                    <a:pt x="1557032" y="88188"/>
                  </a:lnTo>
                  <a:lnTo>
                    <a:pt x="1587334" y="58381"/>
                  </a:lnTo>
                  <a:lnTo>
                    <a:pt x="1618348" y="28727"/>
                  </a:lnTo>
                  <a:lnTo>
                    <a:pt x="1649730" y="0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41" y="6560820"/>
              <a:ext cx="105918" cy="22174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397" y="771917"/>
              <a:ext cx="1068070" cy="6014720"/>
            </a:xfrm>
            <a:custGeom>
              <a:avLst/>
              <a:gdLst/>
              <a:ahLst/>
              <a:cxnLst/>
              <a:rect l="l" t="t" r="r" b="b"/>
              <a:pathLst>
                <a:path w="1068070" h="6014720">
                  <a:moveTo>
                    <a:pt x="160782" y="0"/>
                  </a:moveTo>
                  <a:lnTo>
                    <a:pt x="0" y="0"/>
                  </a:lnTo>
                  <a:lnTo>
                    <a:pt x="0" y="6014466"/>
                  </a:lnTo>
                  <a:lnTo>
                    <a:pt x="160782" y="6014466"/>
                  </a:lnTo>
                  <a:lnTo>
                    <a:pt x="160782" y="0"/>
                  </a:lnTo>
                  <a:close/>
                </a:path>
                <a:path w="1068070" h="6014720">
                  <a:moveTo>
                    <a:pt x="887742" y="5262372"/>
                  </a:moveTo>
                  <a:lnTo>
                    <a:pt x="885532" y="5231447"/>
                  </a:lnTo>
                  <a:lnTo>
                    <a:pt x="884402" y="5200739"/>
                  </a:lnTo>
                  <a:lnTo>
                    <a:pt x="883983" y="5170741"/>
                  </a:lnTo>
                  <a:lnTo>
                    <a:pt x="883932" y="5141976"/>
                  </a:lnTo>
                  <a:lnTo>
                    <a:pt x="877570" y="5120906"/>
                  </a:lnTo>
                  <a:lnTo>
                    <a:pt x="870788" y="5100917"/>
                  </a:lnTo>
                  <a:lnTo>
                    <a:pt x="863142" y="5081638"/>
                  </a:lnTo>
                  <a:lnTo>
                    <a:pt x="854214" y="5062728"/>
                  </a:lnTo>
                  <a:lnTo>
                    <a:pt x="854214" y="5170932"/>
                  </a:lnTo>
                  <a:lnTo>
                    <a:pt x="861161" y="5192077"/>
                  </a:lnTo>
                  <a:lnTo>
                    <a:pt x="865454" y="5204142"/>
                  </a:lnTo>
                  <a:lnTo>
                    <a:pt x="870978" y="5216652"/>
                  </a:lnTo>
                  <a:lnTo>
                    <a:pt x="874979" y="5228501"/>
                  </a:lnTo>
                  <a:lnTo>
                    <a:pt x="884148" y="5250510"/>
                  </a:lnTo>
                  <a:lnTo>
                    <a:pt x="887742" y="5262372"/>
                  </a:lnTo>
                  <a:close/>
                </a:path>
                <a:path w="1068070" h="6014720">
                  <a:moveTo>
                    <a:pt x="1067574" y="6010656"/>
                  </a:moveTo>
                  <a:lnTo>
                    <a:pt x="1046060" y="5962218"/>
                  </a:lnTo>
                  <a:lnTo>
                    <a:pt x="1026223" y="5913056"/>
                  </a:lnTo>
                  <a:lnTo>
                    <a:pt x="1007935" y="5863336"/>
                  </a:lnTo>
                  <a:lnTo>
                    <a:pt x="991031" y="5813260"/>
                  </a:lnTo>
                  <a:lnTo>
                    <a:pt x="975372" y="5763006"/>
                  </a:lnTo>
                  <a:lnTo>
                    <a:pt x="963383" y="5737860"/>
                  </a:lnTo>
                  <a:lnTo>
                    <a:pt x="940866" y="5687568"/>
                  </a:lnTo>
                  <a:lnTo>
                    <a:pt x="928890" y="5662422"/>
                  </a:lnTo>
                  <a:lnTo>
                    <a:pt x="917028" y="5633263"/>
                  </a:lnTo>
                  <a:lnTo>
                    <a:pt x="896391" y="5577522"/>
                  </a:lnTo>
                  <a:lnTo>
                    <a:pt x="917663" y="5633682"/>
                  </a:lnTo>
                  <a:lnTo>
                    <a:pt x="929652" y="5662422"/>
                  </a:lnTo>
                  <a:lnTo>
                    <a:pt x="941501" y="5687568"/>
                  </a:lnTo>
                  <a:lnTo>
                    <a:pt x="963510" y="5737860"/>
                  </a:lnTo>
                  <a:lnTo>
                    <a:pt x="975372" y="5763006"/>
                  </a:lnTo>
                  <a:lnTo>
                    <a:pt x="972667" y="5756719"/>
                  </a:lnTo>
                  <a:lnTo>
                    <a:pt x="969264" y="5744146"/>
                  </a:lnTo>
                  <a:lnTo>
                    <a:pt x="966990" y="5737860"/>
                  </a:lnTo>
                  <a:lnTo>
                    <a:pt x="953884" y="5691314"/>
                  </a:lnTo>
                  <a:lnTo>
                    <a:pt x="941997" y="5644527"/>
                  </a:lnTo>
                  <a:lnTo>
                    <a:pt x="931291" y="5597499"/>
                  </a:lnTo>
                  <a:lnTo>
                    <a:pt x="921753" y="5550281"/>
                  </a:lnTo>
                  <a:lnTo>
                    <a:pt x="913358" y="5502872"/>
                  </a:lnTo>
                  <a:lnTo>
                    <a:pt x="906081" y="5455310"/>
                  </a:lnTo>
                  <a:lnTo>
                    <a:pt x="899909" y="5407596"/>
                  </a:lnTo>
                  <a:lnTo>
                    <a:pt x="894803" y="5359781"/>
                  </a:lnTo>
                  <a:lnTo>
                    <a:pt x="890752" y="5311864"/>
                  </a:lnTo>
                  <a:lnTo>
                    <a:pt x="887742" y="5263896"/>
                  </a:lnTo>
                  <a:lnTo>
                    <a:pt x="883729" y="5252034"/>
                  </a:lnTo>
                  <a:lnTo>
                    <a:pt x="874560" y="5230025"/>
                  </a:lnTo>
                  <a:lnTo>
                    <a:pt x="870978" y="5218176"/>
                  </a:lnTo>
                  <a:lnTo>
                    <a:pt x="865454" y="5205654"/>
                  </a:lnTo>
                  <a:lnTo>
                    <a:pt x="861161" y="5193500"/>
                  </a:lnTo>
                  <a:lnTo>
                    <a:pt x="854214" y="5171694"/>
                  </a:lnTo>
                  <a:lnTo>
                    <a:pt x="854735" y="5225605"/>
                  </a:lnTo>
                  <a:lnTo>
                    <a:pt x="856348" y="5279504"/>
                  </a:lnTo>
                  <a:lnTo>
                    <a:pt x="859129" y="5333276"/>
                  </a:lnTo>
                  <a:lnTo>
                    <a:pt x="863130" y="5386832"/>
                  </a:lnTo>
                  <a:lnTo>
                    <a:pt x="868426" y="5440057"/>
                  </a:lnTo>
                  <a:lnTo>
                    <a:pt x="875080" y="5492839"/>
                  </a:lnTo>
                  <a:lnTo>
                    <a:pt x="883170" y="5545074"/>
                  </a:lnTo>
                  <a:lnTo>
                    <a:pt x="893089" y="5595950"/>
                  </a:lnTo>
                  <a:lnTo>
                    <a:pt x="904316" y="5647563"/>
                  </a:lnTo>
                  <a:lnTo>
                    <a:pt x="916381" y="5699163"/>
                  </a:lnTo>
                  <a:lnTo>
                    <a:pt x="928890" y="5750052"/>
                  </a:lnTo>
                  <a:lnTo>
                    <a:pt x="941844" y="5788152"/>
                  </a:lnTo>
                  <a:lnTo>
                    <a:pt x="982370" y="5878423"/>
                  </a:lnTo>
                  <a:lnTo>
                    <a:pt x="1003173" y="5923115"/>
                  </a:lnTo>
                  <a:lnTo>
                    <a:pt x="1024648" y="5967247"/>
                  </a:lnTo>
                  <a:lnTo>
                    <a:pt x="1047000" y="6010656"/>
                  </a:lnTo>
                  <a:lnTo>
                    <a:pt x="1067574" y="6010656"/>
                  </a:lnTo>
                  <a:close/>
                </a:path>
              </a:pathLst>
            </a:custGeom>
            <a:solidFill>
              <a:srgbClr val="2E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3" y="1399031"/>
              <a:ext cx="1396365" cy="444500"/>
            </a:xfrm>
            <a:custGeom>
              <a:avLst/>
              <a:gdLst/>
              <a:ahLst/>
              <a:cxnLst/>
              <a:rect l="l" t="t" r="r" b="b"/>
              <a:pathLst>
                <a:path w="1396365" h="444500">
                  <a:moveTo>
                    <a:pt x="1396180" y="222885"/>
                  </a:moveTo>
                  <a:lnTo>
                    <a:pt x="1394608" y="216598"/>
                  </a:lnTo>
                  <a:lnTo>
                    <a:pt x="1389894" y="210312"/>
                  </a:lnTo>
                  <a:lnTo>
                    <a:pt x="1188726" y="9906"/>
                  </a:lnTo>
                  <a:lnTo>
                    <a:pt x="1184916" y="9906"/>
                  </a:lnTo>
                  <a:lnTo>
                    <a:pt x="1184916" y="5334"/>
                  </a:lnTo>
                  <a:lnTo>
                    <a:pt x="1180344" y="5334"/>
                  </a:lnTo>
                  <a:lnTo>
                    <a:pt x="1176534" y="1524"/>
                  </a:lnTo>
                  <a:lnTo>
                    <a:pt x="1092714" y="1524"/>
                  </a:lnTo>
                  <a:lnTo>
                    <a:pt x="768" y="0"/>
                  </a:lnTo>
                  <a:lnTo>
                    <a:pt x="0" y="74581"/>
                  </a:lnTo>
                  <a:lnTo>
                    <a:pt x="0" y="441206"/>
                  </a:lnTo>
                  <a:lnTo>
                    <a:pt x="1092714" y="444246"/>
                  </a:lnTo>
                  <a:lnTo>
                    <a:pt x="1180344" y="444246"/>
                  </a:lnTo>
                  <a:lnTo>
                    <a:pt x="1184916" y="440436"/>
                  </a:lnTo>
                  <a:lnTo>
                    <a:pt x="1185678" y="438912"/>
                  </a:lnTo>
                  <a:lnTo>
                    <a:pt x="1187964" y="437388"/>
                  </a:lnTo>
                  <a:lnTo>
                    <a:pt x="1188726" y="435864"/>
                  </a:lnTo>
                  <a:lnTo>
                    <a:pt x="1389894" y="235458"/>
                  </a:lnTo>
                  <a:lnTo>
                    <a:pt x="1394608" y="229171"/>
                  </a:lnTo>
                  <a:lnTo>
                    <a:pt x="1396180" y="22288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5080" algn="l"/>
              </a:tabLst>
            </a:pPr>
            <a:r>
              <a:rPr dirty="0"/>
              <a:t>T-SQL	</a:t>
            </a:r>
            <a:r>
              <a:rPr dirty="0" spc="-5"/>
              <a:t>il</a:t>
            </a:r>
            <a:r>
              <a:rPr dirty="0"/>
              <a:t>e</a:t>
            </a:r>
            <a:r>
              <a:rPr dirty="0" spc="5"/>
              <a:t> </a:t>
            </a:r>
            <a:r>
              <a:rPr dirty="0"/>
              <a:t>ÇAL</a:t>
            </a:r>
            <a:r>
              <a:rPr dirty="0" spc="-15"/>
              <a:t>I</a:t>
            </a:r>
            <a:r>
              <a:rPr dirty="0"/>
              <a:t>Ş</a:t>
            </a:r>
            <a:r>
              <a:rPr dirty="0" spc="-5"/>
              <a:t>MAK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by</a:t>
            </a:r>
            <a:r>
              <a:rPr dirty="0" spc="-10"/>
              <a:t> </a:t>
            </a:r>
            <a:r>
              <a:rPr dirty="0" spc="-1075"/>
              <a:t>yselim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849347" y="1574546"/>
            <a:ext cx="8004809" cy="2467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Değişken,</a:t>
            </a:r>
            <a:r>
              <a:rPr dirty="0" sz="1550" spc="-5">
                <a:solidFill>
                  <a:srgbClr val="178EBB"/>
                </a:solidFill>
                <a:latin typeface="Century Gothic"/>
                <a:cs typeface="Century Gothic"/>
              </a:rPr>
              <a:t>   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verilerin    bellekte</a:t>
            </a:r>
            <a:r>
              <a:rPr dirty="0" sz="1550" spc="-5">
                <a:solidFill>
                  <a:srgbClr val="178EBB"/>
                </a:solidFill>
                <a:latin typeface="Century Gothic"/>
                <a:cs typeface="Century Gothic"/>
              </a:rPr>
              <a:t>    </a:t>
            </a:r>
            <a:r>
              <a:rPr dirty="0" sz="1550" spc="-735">
                <a:solidFill>
                  <a:srgbClr val="178EBB"/>
                </a:solidFill>
                <a:latin typeface="Century Gothic"/>
                <a:cs typeface="Century Gothic"/>
              </a:rPr>
              <a:t>geçici</a:t>
            </a:r>
            <a:r>
              <a:rPr dirty="0" sz="1550" spc="-73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olarak    kaydedilmesini    </a:t>
            </a:r>
            <a:r>
              <a:rPr dirty="0" sz="1550" spc="-25">
                <a:solidFill>
                  <a:srgbClr val="178EBB"/>
                </a:solidFill>
                <a:latin typeface="Century Gothic"/>
                <a:cs typeface="Century Gothic"/>
              </a:rPr>
              <a:t>ve</a:t>
            </a:r>
            <a:r>
              <a:rPr dirty="0" sz="1550" spc="-2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gerektiğinde</a:t>
            </a:r>
            <a:r>
              <a:rPr dirty="0" sz="1550" spc="2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kullanılmasını</a:t>
            </a:r>
            <a:r>
              <a:rPr dirty="0" sz="1550" spc="355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sağlayan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değerdir.</a:t>
            </a:r>
            <a:r>
              <a:rPr dirty="0" sz="1550" spc="30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T-SQL</a:t>
            </a:r>
            <a:r>
              <a:rPr dirty="0" sz="1550" spc="2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kullanmanın</a:t>
            </a:r>
            <a:r>
              <a:rPr dirty="0" sz="1550" spc="31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en</a:t>
            </a:r>
            <a:r>
              <a:rPr dirty="0" sz="1550" spc="2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büyük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kolaylıklarından</a:t>
            </a:r>
            <a:r>
              <a:rPr dirty="0" sz="1550" spc="31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biri</a:t>
            </a:r>
            <a:r>
              <a:rPr dirty="0" sz="1550" spc="114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de</a:t>
            </a:r>
            <a:r>
              <a:rPr dirty="0" sz="1550" spc="31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değişken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kullanımına</a:t>
            </a:r>
            <a:r>
              <a:rPr dirty="0" sz="1550" spc="32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olanak</a:t>
            </a:r>
            <a:r>
              <a:rPr dirty="0" sz="1550" spc="33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tanımasıdır.</a:t>
            </a:r>
            <a:r>
              <a:rPr dirty="0" sz="1550" spc="32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Burada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ifade</a:t>
            </a:r>
            <a:r>
              <a:rPr dirty="0" sz="1550" spc="2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edilen;</a:t>
            </a:r>
            <a:r>
              <a:rPr dirty="0" sz="1550" spc="2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değişken</a:t>
            </a:r>
            <a:r>
              <a:rPr dirty="0" sz="1550" spc="29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diğer</a:t>
            </a:r>
            <a:r>
              <a:rPr dirty="0" sz="1550" spc="10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25">
                <a:solidFill>
                  <a:srgbClr val="178EBB"/>
                </a:solidFill>
                <a:latin typeface="Century Gothic"/>
                <a:cs typeface="Century Gothic"/>
              </a:rPr>
              <a:t>tüm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programlama</a:t>
            </a:r>
            <a:r>
              <a:rPr dirty="0" sz="1550" spc="229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dillerinde</a:t>
            </a:r>
            <a:r>
              <a:rPr dirty="0" sz="1550" spc="24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yer</a:t>
            </a:r>
            <a:r>
              <a:rPr dirty="0" sz="1550" spc="23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alan</a:t>
            </a:r>
            <a:r>
              <a:rPr dirty="0" sz="1550" spc="229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25">
                <a:solidFill>
                  <a:srgbClr val="178EBB"/>
                </a:solidFill>
                <a:latin typeface="Century Gothic"/>
                <a:cs typeface="Century Gothic"/>
              </a:rPr>
              <a:t>bir</a:t>
            </a:r>
            <a:r>
              <a:rPr dirty="0" sz="1550" spc="50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veri</a:t>
            </a:r>
            <a:r>
              <a:rPr dirty="0" sz="1550" spc="19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tipi</a:t>
            </a:r>
            <a:r>
              <a:rPr dirty="0" sz="1550" spc="1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ile</a:t>
            </a:r>
            <a:r>
              <a:rPr dirty="0" sz="1550" spc="1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sınırlandırılmış,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oluşturulmasının</a:t>
            </a:r>
            <a:r>
              <a:rPr dirty="0" sz="1550" spc="16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ardından</a:t>
            </a:r>
            <a:r>
              <a:rPr dirty="0" sz="1550" spc="204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hafızada</a:t>
            </a:r>
            <a:r>
              <a:rPr dirty="0" sz="1550" spc="20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belli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bir</a:t>
            </a:r>
            <a:r>
              <a:rPr dirty="0" sz="1550" spc="114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yer</a:t>
            </a:r>
            <a:r>
              <a:rPr dirty="0" sz="1550" spc="114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kaplayan,</a:t>
            </a:r>
            <a:r>
              <a:rPr dirty="0" sz="1550" spc="114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üzerine</a:t>
            </a:r>
            <a:r>
              <a:rPr dirty="0" sz="1550" spc="12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veri</a:t>
            </a:r>
            <a:r>
              <a:rPr dirty="0" sz="1550" spc="12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ataması</a:t>
            </a:r>
            <a:r>
              <a:rPr dirty="0" sz="1550" spc="-10">
                <a:solidFill>
                  <a:srgbClr val="178EBB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yapılabilen</a:t>
            </a:r>
            <a:r>
              <a:rPr dirty="0" sz="1550" spc="9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ve</a:t>
            </a:r>
            <a:r>
              <a:rPr dirty="0" sz="1550" spc="10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daha</a:t>
            </a:r>
            <a:r>
              <a:rPr dirty="0" sz="1550" spc="5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sonra</a:t>
            </a:r>
            <a:r>
              <a:rPr dirty="0" sz="1550" spc="75">
                <a:solidFill>
                  <a:srgbClr val="178EBB"/>
                </a:solidFill>
                <a:latin typeface="Century Gothic"/>
                <a:cs typeface="Century Gothic"/>
              </a:rPr>
              <a:t>   </a:t>
            </a:r>
            <a:r>
              <a:rPr dirty="0" sz="1550" spc="-20">
                <a:solidFill>
                  <a:srgbClr val="178EBB"/>
                </a:solidFill>
                <a:latin typeface="Century Gothic"/>
                <a:cs typeface="Century Gothic"/>
              </a:rPr>
              <a:t>ismi</a:t>
            </a:r>
            <a:r>
              <a:rPr dirty="0" sz="1550" spc="-2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kullanılarak</a:t>
            </a:r>
            <a:r>
              <a:rPr dirty="0" sz="1550" spc="70">
                <a:solidFill>
                  <a:srgbClr val="178EBB"/>
                </a:solidFill>
                <a:latin typeface="Century Gothic"/>
                <a:cs typeface="Century Gothic"/>
              </a:rPr>
              <a:t>  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program</a:t>
            </a:r>
            <a:r>
              <a:rPr dirty="0" sz="1550" spc="75">
                <a:solidFill>
                  <a:srgbClr val="178EBB"/>
                </a:solidFill>
                <a:latin typeface="Century Gothic"/>
                <a:cs typeface="Century Gothic"/>
              </a:rPr>
              <a:t>  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içerisinden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çağrılıp</a:t>
            </a:r>
            <a:r>
              <a:rPr dirty="0" sz="1550" spc="85">
                <a:solidFill>
                  <a:srgbClr val="178EBB"/>
                </a:solidFill>
                <a:latin typeface="Century Gothic"/>
                <a:cs typeface="Century Gothic"/>
              </a:rPr>
              <a:t>  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kullanılabilecek</a:t>
            </a:r>
            <a:r>
              <a:rPr dirty="0" sz="1550" spc="90">
                <a:solidFill>
                  <a:srgbClr val="178EBB"/>
                </a:solidFill>
                <a:latin typeface="Century Gothic"/>
                <a:cs typeface="Century Gothic"/>
              </a:rPr>
              <a:t>  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yapıdır.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entury Gothic"/>
              <a:cs typeface="Century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Değişkenler</a:t>
            </a:r>
            <a:r>
              <a:rPr dirty="0" sz="1550" spc="105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şu</a:t>
            </a:r>
            <a:r>
              <a:rPr dirty="0" sz="1550" spc="10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>
                <a:solidFill>
                  <a:srgbClr val="178EBB"/>
                </a:solidFill>
                <a:latin typeface="Century Gothic"/>
                <a:cs typeface="Century Gothic"/>
              </a:rPr>
              <a:t>şekilde</a:t>
            </a:r>
            <a:r>
              <a:rPr dirty="0" sz="1550" spc="110">
                <a:solidFill>
                  <a:srgbClr val="178EBB"/>
                </a:solidFill>
                <a:latin typeface="Century Gothic"/>
                <a:cs typeface="Century Gothic"/>
              </a:rPr>
              <a:t> </a:t>
            </a:r>
            <a:r>
              <a:rPr dirty="0" sz="1550" spc="-10">
                <a:solidFill>
                  <a:srgbClr val="178EBB"/>
                </a:solidFill>
                <a:latin typeface="Century Gothic"/>
                <a:cs typeface="Century Gothic"/>
              </a:rPr>
              <a:t>tanımlanır:</a:t>
            </a:r>
            <a:endParaRPr sz="15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entury Gothic"/>
              <a:cs typeface="Century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urier New"/>
                <a:cs typeface="Courier New"/>
              </a:rPr>
              <a:t>declare </a:t>
            </a:r>
            <a:r>
              <a:rPr dirty="0" sz="1400">
                <a:latin typeface="Courier New"/>
                <a:cs typeface="Courier New"/>
              </a:rPr>
              <a:t>@degisken_adi </a:t>
            </a:r>
            <a:r>
              <a:rPr dirty="0" sz="1400" spc="-10">
                <a:latin typeface="Courier New"/>
                <a:cs typeface="Courier New"/>
              </a:rPr>
              <a:t>veritipi[(boyut)]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teknoloji</dc:creator>
  <dc:title>Microsoft PowerPoint - Hafta8_TSQL_Variables_Set_Select_IfElse_IfExists_Whille_Cursor</dc:title>
  <dcterms:created xsi:type="dcterms:W3CDTF">2023-06-07T06:09:21Z</dcterms:created>
  <dcterms:modified xsi:type="dcterms:W3CDTF">2023-06-07T06:09:21Z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2023-06-07T00:00:00Z</vt:filetime>
  </property>
  <property fmtid="{D5CDD505-2E9C-101B-9397-08002B2CF9AE}" pid="5" name="Producer">
    <vt:lpwstr>Acrobat Distiller 11.0 (Windows)</vt:lpwstr>
  </property>
</Properties>
</file>