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95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23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6AC4D-1F41-48C4-946B-135BD3EA5181}" type="datetimeFigureOut">
              <a:rPr lang="tr-TR" smtClean="0"/>
              <a:t>1.12.2024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897F5-FFCA-4CEB-8069-340C0C7528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4189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53360" y="2341321"/>
            <a:ext cx="3637915" cy="63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B8197-1626-4DA3-B827-A3DB92A41E1F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9" name="Holder 4"/>
          <p:cNvSpPr>
            <a:spLocks noGrp="1"/>
          </p:cNvSpPr>
          <p:nvPr>
            <p:ph type="ftr" sz="quarter" idx="3"/>
          </p:nvPr>
        </p:nvSpPr>
        <p:spPr>
          <a:xfrm>
            <a:off x="2743200" y="6474023"/>
            <a:ext cx="384048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674FB-BF50-4F58-B550-1787448DBB84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2743200" y="6474023"/>
            <a:ext cx="384048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5D41F-AA17-4210-A56F-38F6B462B1FE}" type="datetime1">
              <a:rPr lang="en-US" smtClean="0"/>
              <a:t>12/1/2024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9" name="Holder 4"/>
          <p:cNvSpPr>
            <a:spLocks noGrp="1"/>
          </p:cNvSpPr>
          <p:nvPr>
            <p:ph type="ftr" sz="quarter" idx="10"/>
          </p:nvPr>
        </p:nvSpPr>
        <p:spPr>
          <a:xfrm>
            <a:off x="2743200" y="6474023"/>
            <a:ext cx="384048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B0365-D8FB-4A0D-8BD7-20ADEE2F5E84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2743200" y="6474023"/>
            <a:ext cx="384048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AC964-7E5A-4E52-8A44-509677B2ADD7}" type="datetime1">
              <a:rPr lang="en-US" smtClean="0"/>
              <a:t>12/1/2024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3"/>
          </p:nvPr>
        </p:nvSpPr>
        <p:spPr>
          <a:xfrm>
            <a:off x="2743200" y="6474023"/>
            <a:ext cx="384048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2000" y="573915"/>
            <a:ext cx="7543800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2000" y="1406397"/>
            <a:ext cx="75438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F685F-7C9A-415F-947A-9BBC951F1ACA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2743200" y="6474023"/>
            <a:ext cx="384048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0">
        <a:defRPr sz="2400"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2133600"/>
            <a:ext cx="7543800" cy="204543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10"/>
              </a:spcBef>
            </a:pPr>
            <a:r>
              <a:rPr sz="4400" b="1" spc="-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İlişkisel </a:t>
            </a:r>
            <a:r>
              <a:rPr sz="44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Veritabanı</a:t>
            </a:r>
            <a:r>
              <a:rPr sz="4400" b="1" spc="-8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44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Tasarımı  </a:t>
            </a:r>
            <a:r>
              <a:rPr sz="4400" b="1" spc="-20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ve</a:t>
            </a:r>
            <a:endParaRPr sz="4400" dirty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4400" b="1" spc="-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Normalizasyon</a:t>
            </a:r>
            <a:endParaRPr sz="4400" dirty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828800" y="5135148"/>
            <a:ext cx="5448554" cy="73225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tr-TR" sz="3200" spc="-5" dirty="0">
                <a:solidFill>
                  <a:srgbClr val="4B4B4B"/>
                </a:solidFill>
                <a:latin typeface="Arial"/>
                <a:cs typeface="Arial"/>
              </a:rPr>
              <a:t>Adem AKKUŞ</a:t>
            </a:r>
          </a:p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tr-TR" sz="1400" spc="-5" dirty="0">
                <a:solidFill>
                  <a:srgbClr val="4B4B4B"/>
                </a:solidFill>
                <a:latin typeface="Arial"/>
                <a:cs typeface="Arial"/>
              </a:rPr>
              <a:t>| Bilgisayar Mühendisi | Uzm. Bilişim Tekn. Öğrt. | Eğitmen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358" y="513664"/>
            <a:ext cx="7623809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chemeClr val="accent5">
                    <a:lumMod val="50000"/>
                  </a:schemeClr>
                </a:solidFill>
              </a:rPr>
              <a:t>Varlık-İlişki Modeli –</a:t>
            </a:r>
            <a:r>
              <a:rPr sz="4000" dirty="0" err="1">
                <a:solidFill>
                  <a:srgbClr val="002060"/>
                </a:solidFill>
              </a:rPr>
              <a:t>İlişki</a:t>
            </a:r>
            <a:endParaRPr sz="4000" dirty="0">
              <a:solidFill>
                <a:srgbClr val="00206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13220" y="2057400"/>
            <a:ext cx="1440180" cy="576580"/>
          </a:xfrm>
          <a:prstGeom prst="rect">
            <a:avLst/>
          </a:prstGeom>
          <a:solidFill>
            <a:srgbClr val="66CCFF"/>
          </a:solidFill>
          <a:ln w="25400">
            <a:solidFill>
              <a:srgbClr val="4894BB"/>
            </a:solidFill>
          </a:ln>
        </p:spPr>
        <p:txBody>
          <a:bodyPr vert="horz" wrap="square" lIns="0" tIns="145415" rIns="0" bIns="0" rtlCol="0">
            <a:spAutoFit/>
          </a:bodyPr>
          <a:lstStyle/>
          <a:p>
            <a:pPr marL="478155">
              <a:lnSpc>
                <a:spcPct val="100000"/>
              </a:lnSpc>
              <a:spcBef>
                <a:spcPts val="114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Ders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62095" y="1752600"/>
            <a:ext cx="3024505" cy="1008380"/>
            <a:chOff x="2858389" y="1916810"/>
            <a:chExt cx="3024505" cy="1008380"/>
          </a:xfrm>
        </p:grpSpPr>
        <p:sp>
          <p:nvSpPr>
            <p:cNvPr id="5" name="object 5"/>
            <p:cNvSpPr/>
            <p:nvPr/>
          </p:nvSpPr>
          <p:spPr>
            <a:xfrm>
              <a:off x="3866515" y="1916810"/>
              <a:ext cx="1080135" cy="1008380"/>
            </a:xfrm>
            <a:custGeom>
              <a:avLst/>
              <a:gdLst/>
              <a:ahLst/>
              <a:cxnLst/>
              <a:rect l="l" t="t" r="r" b="b"/>
              <a:pathLst>
                <a:path w="1080135" h="1008380">
                  <a:moveTo>
                    <a:pt x="540004" y="0"/>
                  </a:moveTo>
                  <a:lnTo>
                    <a:pt x="0" y="504063"/>
                  </a:lnTo>
                  <a:lnTo>
                    <a:pt x="540004" y="1008126"/>
                  </a:lnTo>
                  <a:lnTo>
                    <a:pt x="1080135" y="504063"/>
                  </a:lnTo>
                  <a:lnTo>
                    <a:pt x="540004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 lang="tr-TR" dirty="0"/>
            </a:p>
            <a:p>
              <a:r>
                <a:rPr lang="tr-TR" dirty="0"/>
                <a:t>        </a:t>
              </a:r>
              <a:r>
                <a:rPr lang="tr-TR" dirty="0">
                  <a:solidFill>
                    <a:schemeClr val="bg1"/>
                  </a:solidFill>
                </a:rPr>
                <a:t>Alır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866515" y="1916810"/>
              <a:ext cx="1080135" cy="1008380"/>
            </a:xfrm>
            <a:custGeom>
              <a:avLst/>
              <a:gdLst/>
              <a:ahLst/>
              <a:cxnLst/>
              <a:rect l="l" t="t" r="r" b="b"/>
              <a:pathLst>
                <a:path w="1080135" h="1008380">
                  <a:moveTo>
                    <a:pt x="0" y="504063"/>
                  </a:moveTo>
                  <a:lnTo>
                    <a:pt x="540004" y="0"/>
                  </a:lnTo>
                  <a:lnTo>
                    <a:pt x="1080135" y="504063"/>
                  </a:lnTo>
                  <a:lnTo>
                    <a:pt x="540004" y="1008126"/>
                  </a:lnTo>
                  <a:lnTo>
                    <a:pt x="0" y="504063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58389" y="2420873"/>
              <a:ext cx="3024505" cy="0"/>
            </a:xfrm>
            <a:custGeom>
              <a:avLst/>
              <a:gdLst/>
              <a:ahLst/>
              <a:cxnLst/>
              <a:rect l="l" t="t" r="r" b="b"/>
              <a:pathLst>
                <a:path w="3024504">
                  <a:moveTo>
                    <a:pt x="1008126" y="0"/>
                  </a:moveTo>
                  <a:lnTo>
                    <a:pt x="0" y="0"/>
                  </a:lnTo>
                </a:path>
                <a:path w="3024504">
                  <a:moveTo>
                    <a:pt x="3024378" y="0"/>
                  </a:moveTo>
                  <a:lnTo>
                    <a:pt x="2088261" y="0"/>
                  </a:lnTo>
                </a:path>
              </a:pathLst>
            </a:custGeom>
            <a:ln w="9525">
              <a:solidFill>
                <a:srgbClr val="5FC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93189" y="4015752"/>
            <a:ext cx="1440180" cy="576580"/>
          </a:xfrm>
          <a:prstGeom prst="rect">
            <a:avLst/>
          </a:prstGeom>
          <a:solidFill>
            <a:srgbClr val="66CCFF"/>
          </a:solidFill>
          <a:ln w="25400">
            <a:solidFill>
              <a:srgbClr val="4894BB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266065">
              <a:lnSpc>
                <a:spcPct val="100000"/>
              </a:lnSpc>
              <a:spcBef>
                <a:spcPts val="115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Personel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57747" y="4015752"/>
            <a:ext cx="1440180" cy="576580"/>
          </a:xfrm>
          <a:prstGeom prst="rect">
            <a:avLst/>
          </a:prstGeom>
          <a:solidFill>
            <a:srgbClr val="66CCFF"/>
          </a:solidFill>
          <a:ln w="25400">
            <a:solidFill>
              <a:srgbClr val="4894BB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395605">
              <a:lnSpc>
                <a:spcPct val="100000"/>
              </a:lnSpc>
              <a:spcBef>
                <a:spcPts val="115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Bölüm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23183" y="3787013"/>
            <a:ext cx="1311275" cy="1095375"/>
            <a:chOff x="3623183" y="3787013"/>
            <a:chExt cx="1311275" cy="1095375"/>
          </a:xfrm>
        </p:grpSpPr>
        <p:sp>
          <p:nvSpPr>
            <p:cNvPr id="11" name="object 11"/>
            <p:cNvSpPr/>
            <p:nvPr/>
          </p:nvSpPr>
          <p:spPr>
            <a:xfrm>
              <a:off x="3635883" y="3799713"/>
              <a:ext cx="1285875" cy="1069975"/>
            </a:xfrm>
            <a:custGeom>
              <a:avLst/>
              <a:gdLst/>
              <a:ahLst/>
              <a:cxnLst/>
              <a:rect l="l" t="t" r="r" b="b"/>
              <a:pathLst>
                <a:path w="1285875" h="1069975">
                  <a:moveTo>
                    <a:pt x="642874" y="0"/>
                  </a:moveTo>
                  <a:lnTo>
                    <a:pt x="0" y="534669"/>
                  </a:lnTo>
                  <a:lnTo>
                    <a:pt x="642874" y="1069467"/>
                  </a:lnTo>
                  <a:lnTo>
                    <a:pt x="1285747" y="534669"/>
                  </a:lnTo>
                  <a:lnTo>
                    <a:pt x="642874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35883" y="3799713"/>
              <a:ext cx="1285875" cy="1069975"/>
            </a:xfrm>
            <a:custGeom>
              <a:avLst/>
              <a:gdLst/>
              <a:ahLst/>
              <a:cxnLst/>
              <a:rect l="l" t="t" r="r" b="b"/>
              <a:pathLst>
                <a:path w="1285875" h="1069975">
                  <a:moveTo>
                    <a:pt x="0" y="534669"/>
                  </a:moveTo>
                  <a:lnTo>
                    <a:pt x="642874" y="0"/>
                  </a:lnTo>
                  <a:lnTo>
                    <a:pt x="1285747" y="534669"/>
                  </a:lnTo>
                  <a:lnTo>
                    <a:pt x="642874" y="1069467"/>
                  </a:lnTo>
                  <a:lnTo>
                    <a:pt x="0" y="534669"/>
                  </a:lnTo>
                  <a:close/>
                </a:path>
              </a:pathLst>
            </a:custGeom>
            <a:ln w="25399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043934" y="4229227"/>
            <a:ext cx="4692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Ça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ışır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33370" y="4303776"/>
            <a:ext cx="3024505" cy="31115"/>
          </a:xfrm>
          <a:custGeom>
            <a:avLst/>
            <a:gdLst/>
            <a:ahLst/>
            <a:cxnLst/>
            <a:rect l="l" t="t" r="r" b="b"/>
            <a:pathLst>
              <a:path w="3024504" h="31114">
                <a:moveTo>
                  <a:pt x="802513" y="30606"/>
                </a:moveTo>
                <a:lnTo>
                  <a:pt x="0" y="0"/>
                </a:lnTo>
              </a:path>
              <a:path w="3024504" h="31114">
                <a:moveTo>
                  <a:pt x="3024378" y="0"/>
                </a:moveTo>
                <a:lnTo>
                  <a:pt x="2088260" y="30606"/>
                </a:lnTo>
              </a:path>
            </a:pathLst>
          </a:custGeom>
          <a:ln w="9525">
            <a:solidFill>
              <a:srgbClr val="5FC8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34644" y="1503045"/>
            <a:ext cx="294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Öğrenci ders arasındaki</a:t>
            </a:r>
            <a:r>
              <a:rPr sz="1800" spc="-16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B4B4B"/>
                </a:solidFill>
                <a:latin typeface="Arial"/>
                <a:cs typeface="Arial"/>
              </a:rPr>
              <a:t>ilişki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2581" y="2057400"/>
            <a:ext cx="3800475" cy="693138"/>
          </a:xfrm>
          <a:prstGeom prst="rect">
            <a:avLst/>
          </a:prstGeom>
          <a:solidFill>
            <a:srgbClr val="66CCFF"/>
          </a:solidFill>
          <a:ln w="25400">
            <a:solidFill>
              <a:srgbClr val="4894BB"/>
            </a:solidFill>
          </a:ln>
        </p:spPr>
        <p:txBody>
          <a:bodyPr vert="horz" wrap="square" lIns="0" tIns="145415" rIns="0" bIns="0" rtlCol="0">
            <a:spAutoFit/>
          </a:bodyPr>
          <a:lstStyle/>
          <a:p>
            <a:pPr marL="943610">
              <a:lnSpc>
                <a:spcPct val="100000"/>
              </a:lnSpc>
              <a:spcBef>
                <a:spcPts val="1145"/>
              </a:spcBef>
              <a:tabLst>
                <a:tab pos="3442970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Ö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ğ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	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 dirty="0">
              <a:latin typeface="Arial"/>
              <a:cs typeface="Arial"/>
            </a:endParaRPr>
          </a:p>
        </p:txBody>
      </p:sp>
      <p:sp>
        <p:nvSpPr>
          <p:cNvPr id="19" name="Altbilgi Yer Tutucusu 1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43BD3B82-B727-DE0E-DF9D-1E592AA076CD}"/>
              </a:ext>
            </a:extLst>
          </p:cNvPr>
          <p:cNvSpPr txBox="1"/>
          <p:nvPr/>
        </p:nvSpPr>
        <p:spPr>
          <a:xfrm>
            <a:off x="609600" y="328970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tr-TR" sz="1800" dirty="0">
                <a:solidFill>
                  <a:srgbClr val="4B4B4B"/>
                </a:solidFill>
                <a:latin typeface="Arial"/>
                <a:cs typeface="Arial"/>
              </a:rPr>
              <a:t>Personel bölüm </a:t>
            </a:r>
            <a:r>
              <a:rPr lang="tr-TR" sz="1800" spc="5" dirty="0">
                <a:solidFill>
                  <a:srgbClr val="4B4B4B"/>
                </a:solidFill>
                <a:latin typeface="Arial"/>
                <a:cs typeface="Arial"/>
              </a:rPr>
              <a:t>arasındaki</a:t>
            </a:r>
            <a:r>
              <a:rPr lang="tr-TR" sz="1800" spc="-19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lang="tr-TR" sz="1800" spc="5" dirty="0">
                <a:solidFill>
                  <a:srgbClr val="4B4B4B"/>
                </a:solidFill>
                <a:latin typeface="Arial"/>
                <a:cs typeface="Arial"/>
              </a:rPr>
              <a:t>ilişki</a:t>
            </a:r>
            <a:endParaRPr lang="tr-TR"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709609"/>
            <a:ext cx="7623809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chemeClr val="accent5">
                    <a:lumMod val="50000"/>
                  </a:schemeClr>
                </a:solidFill>
              </a:rPr>
              <a:t>Varlık-İlişki </a:t>
            </a:r>
            <a:r>
              <a:rPr sz="4000" dirty="0" err="1">
                <a:solidFill>
                  <a:schemeClr val="accent5">
                    <a:lumMod val="50000"/>
                  </a:schemeClr>
                </a:solidFill>
              </a:rPr>
              <a:t>Modeli</a:t>
            </a:r>
            <a:r>
              <a:rPr sz="4000" dirty="0">
                <a:solidFill>
                  <a:schemeClr val="accent5">
                    <a:lumMod val="50000"/>
                  </a:schemeClr>
                </a:solidFill>
              </a:rPr>
              <a:t> –</a:t>
            </a:r>
            <a:r>
              <a:rPr lang="tr-TR" sz="4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4000" dirty="0" err="1">
                <a:solidFill>
                  <a:srgbClr val="002060"/>
                </a:solidFill>
              </a:rPr>
              <a:t>İlişki</a:t>
            </a:r>
            <a:endParaRPr sz="4000" dirty="0">
              <a:solidFill>
                <a:srgbClr val="00206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27757" y="3118675"/>
            <a:ext cx="3600450" cy="864235"/>
          </a:xfrm>
          <a:custGeom>
            <a:avLst/>
            <a:gdLst/>
            <a:ahLst/>
            <a:cxnLst/>
            <a:rect l="l" t="t" r="r" b="b"/>
            <a:pathLst>
              <a:path w="3600450" h="864235">
                <a:moveTo>
                  <a:pt x="1224153" y="864107"/>
                </a:moveTo>
                <a:lnTo>
                  <a:pt x="0" y="0"/>
                </a:lnTo>
              </a:path>
              <a:path w="3600450" h="864235">
                <a:moveTo>
                  <a:pt x="3600450" y="0"/>
                </a:moveTo>
                <a:lnTo>
                  <a:pt x="2509901" y="864107"/>
                </a:lnTo>
              </a:path>
            </a:pathLst>
          </a:custGeom>
          <a:ln w="9525">
            <a:solidFill>
              <a:srgbClr val="5FC8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7627" y="2830652"/>
            <a:ext cx="1440180" cy="576580"/>
          </a:xfrm>
          <a:prstGeom prst="rect">
            <a:avLst/>
          </a:prstGeom>
          <a:solidFill>
            <a:srgbClr val="66CCFF"/>
          </a:solidFill>
          <a:ln w="25400">
            <a:solidFill>
              <a:srgbClr val="4894BB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266065">
              <a:lnSpc>
                <a:spcPct val="100000"/>
              </a:lnSpc>
              <a:spcBef>
                <a:spcPts val="115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Personel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28207" y="2776220"/>
            <a:ext cx="1440180" cy="576580"/>
          </a:xfrm>
          <a:prstGeom prst="rect">
            <a:avLst/>
          </a:prstGeom>
          <a:solidFill>
            <a:srgbClr val="66CCFF"/>
          </a:solidFill>
          <a:ln w="25400">
            <a:solidFill>
              <a:srgbClr val="4894BB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395605">
              <a:lnSpc>
                <a:spcPct val="100000"/>
              </a:lnSpc>
              <a:spcBef>
                <a:spcPts val="115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Bölüm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767201" y="1665796"/>
            <a:ext cx="1311275" cy="1177925"/>
            <a:chOff x="3767201" y="1472057"/>
            <a:chExt cx="1311275" cy="1177925"/>
          </a:xfrm>
        </p:grpSpPr>
        <p:sp>
          <p:nvSpPr>
            <p:cNvPr id="7" name="object 7"/>
            <p:cNvSpPr/>
            <p:nvPr/>
          </p:nvSpPr>
          <p:spPr>
            <a:xfrm>
              <a:off x="3779901" y="1484757"/>
              <a:ext cx="1285875" cy="1152525"/>
            </a:xfrm>
            <a:custGeom>
              <a:avLst/>
              <a:gdLst/>
              <a:ahLst/>
              <a:cxnLst/>
              <a:rect l="l" t="t" r="r" b="b"/>
              <a:pathLst>
                <a:path w="1285875" h="1152525">
                  <a:moveTo>
                    <a:pt x="642874" y="0"/>
                  </a:moveTo>
                  <a:lnTo>
                    <a:pt x="0" y="576071"/>
                  </a:lnTo>
                  <a:lnTo>
                    <a:pt x="642874" y="1152143"/>
                  </a:lnTo>
                  <a:lnTo>
                    <a:pt x="1285748" y="576071"/>
                  </a:lnTo>
                  <a:lnTo>
                    <a:pt x="642874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79901" y="1484757"/>
              <a:ext cx="1285875" cy="1152525"/>
            </a:xfrm>
            <a:custGeom>
              <a:avLst/>
              <a:gdLst/>
              <a:ahLst/>
              <a:cxnLst/>
              <a:rect l="l" t="t" r="r" b="b"/>
              <a:pathLst>
                <a:path w="1285875" h="1152525">
                  <a:moveTo>
                    <a:pt x="0" y="576071"/>
                  </a:moveTo>
                  <a:lnTo>
                    <a:pt x="642874" y="0"/>
                  </a:lnTo>
                  <a:lnTo>
                    <a:pt x="1285748" y="576071"/>
                  </a:lnTo>
                  <a:lnTo>
                    <a:pt x="642874" y="1152143"/>
                  </a:lnTo>
                  <a:lnTo>
                    <a:pt x="0" y="576071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06366" y="2148268"/>
            <a:ext cx="4356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ça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ışır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622994" y="2249805"/>
            <a:ext cx="3609975" cy="2322195"/>
            <a:chOff x="2622994" y="2056066"/>
            <a:chExt cx="3609975" cy="2322195"/>
          </a:xfrm>
        </p:grpSpPr>
        <p:sp>
          <p:nvSpPr>
            <p:cNvPr id="11" name="object 11"/>
            <p:cNvSpPr/>
            <p:nvPr/>
          </p:nvSpPr>
          <p:spPr>
            <a:xfrm>
              <a:off x="2627757" y="2060829"/>
              <a:ext cx="3600450" cy="864235"/>
            </a:xfrm>
            <a:custGeom>
              <a:avLst/>
              <a:gdLst/>
              <a:ahLst/>
              <a:cxnLst/>
              <a:rect l="l" t="t" r="r" b="b"/>
              <a:pathLst>
                <a:path w="3600450" h="864235">
                  <a:moveTo>
                    <a:pt x="1152144" y="0"/>
                  </a:moveTo>
                  <a:lnTo>
                    <a:pt x="0" y="864108"/>
                  </a:lnTo>
                </a:path>
                <a:path w="3600450" h="864235">
                  <a:moveTo>
                    <a:pt x="3600450" y="864108"/>
                  </a:moveTo>
                  <a:lnTo>
                    <a:pt x="2437892" y="0"/>
                  </a:lnTo>
                </a:path>
              </a:pathLst>
            </a:custGeom>
            <a:ln w="9525">
              <a:solidFill>
                <a:srgbClr val="5FC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51910" y="3212973"/>
              <a:ext cx="1285875" cy="1152525"/>
            </a:xfrm>
            <a:custGeom>
              <a:avLst/>
              <a:gdLst/>
              <a:ahLst/>
              <a:cxnLst/>
              <a:rect l="l" t="t" r="r" b="b"/>
              <a:pathLst>
                <a:path w="1285875" h="1152525">
                  <a:moveTo>
                    <a:pt x="642874" y="0"/>
                  </a:moveTo>
                  <a:lnTo>
                    <a:pt x="0" y="576071"/>
                  </a:lnTo>
                  <a:lnTo>
                    <a:pt x="642874" y="1152144"/>
                  </a:lnTo>
                  <a:lnTo>
                    <a:pt x="1285748" y="576071"/>
                  </a:lnTo>
                  <a:lnTo>
                    <a:pt x="642874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51910" y="3212973"/>
              <a:ext cx="1285875" cy="1152525"/>
            </a:xfrm>
            <a:custGeom>
              <a:avLst/>
              <a:gdLst/>
              <a:ahLst/>
              <a:cxnLst/>
              <a:rect l="l" t="t" r="r" b="b"/>
              <a:pathLst>
                <a:path w="1285875" h="1152525">
                  <a:moveTo>
                    <a:pt x="0" y="576071"/>
                  </a:moveTo>
                  <a:lnTo>
                    <a:pt x="642874" y="0"/>
                  </a:lnTo>
                  <a:lnTo>
                    <a:pt x="1285748" y="576071"/>
                  </a:lnTo>
                  <a:lnTo>
                    <a:pt x="642874" y="1152144"/>
                  </a:lnTo>
                  <a:lnTo>
                    <a:pt x="0" y="576071"/>
                  </a:lnTo>
                  <a:close/>
                </a:path>
              </a:pathLst>
            </a:custGeom>
            <a:ln w="25399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253865" y="3877373"/>
            <a:ext cx="487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yönet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0473" y="1361440"/>
            <a:ext cx="7466965" cy="13055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Varlık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kümeleri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arasında oluşturulan ilişkilerde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ilişki</a:t>
            </a:r>
            <a:r>
              <a:rPr sz="2000" spc="13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sonucu</a:t>
            </a:r>
            <a:endParaRPr sz="20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nitelikler oluşabilir. Bu niteliklere </a:t>
            </a:r>
            <a:r>
              <a:rPr sz="2000" b="1" spc="-10" dirty="0">
                <a:solidFill>
                  <a:srgbClr val="4B4B4B"/>
                </a:solidFill>
                <a:latin typeface="Arial"/>
                <a:cs typeface="Arial"/>
              </a:rPr>
              <a:t>tanımlayıcı </a:t>
            </a:r>
            <a:r>
              <a:rPr sz="2000" b="1" spc="-5" dirty="0">
                <a:solidFill>
                  <a:srgbClr val="4B4B4B"/>
                </a:solidFill>
                <a:latin typeface="Arial"/>
                <a:cs typeface="Arial"/>
              </a:rPr>
              <a:t>nitelik</a:t>
            </a:r>
            <a:r>
              <a:rPr sz="2000" b="1" spc="254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denir.</a:t>
            </a:r>
            <a:endParaRPr sz="20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Örnek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; gösterime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giren bir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filmin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sinemalarda gösterim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saati</a:t>
            </a:r>
            <a:r>
              <a:rPr sz="2000" spc="13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ve</a:t>
            </a:r>
            <a:endParaRPr sz="20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tarihi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farklıdır.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9838" y="2882645"/>
            <a:ext cx="7352804" cy="3223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19493" y="4283202"/>
            <a:ext cx="803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ine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7209" y="4345051"/>
            <a:ext cx="443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4182" y="4283202"/>
            <a:ext cx="459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lm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8951" y="3104514"/>
            <a:ext cx="53911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fil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5616" y="3134106"/>
            <a:ext cx="6451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film_adı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92800" y="2991738"/>
            <a:ext cx="59626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sin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_id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01230" y="3021330"/>
            <a:ext cx="59626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sin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_adı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1752" y="5522772"/>
            <a:ext cx="5473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1932" y="5435600"/>
            <a:ext cx="59753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tm</a:t>
            </a:r>
            <a:endParaRPr sz="14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05321" y="5530392"/>
            <a:ext cx="46482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adre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30185" y="5549900"/>
            <a:ext cx="55372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44161" y="3128010"/>
            <a:ext cx="36766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94708" y="5649264"/>
            <a:ext cx="35814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aa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Altbilgi Yer Tutucusu 1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22" name="object 2"/>
          <p:cNvSpPr txBox="1">
            <a:spLocks noGrp="1"/>
          </p:cNvSpPr>
          <p:nvPr>
            <p:ph type="title"/>
          </p:nvPr>
        </p:nvSpPr>
        <p:spPr>
          <a:xfrm>
            <a:off x="762000" y="709609"/>
            <a:ext cx="7623809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chemeClr val="accent5">
                    <a:lumMod val="50000"/>
                  </a:schemeClr>
                </a:solidFill>
              </a:rPr>
              <a:t>Varlık-İlişki </a:t>
            </a:r>
            <a:r>
              <a:rPr sz="4000" dirty="0" err="1">
                <a:solidFill>
                  <a:schemeClr val="accent5">
                    <a:lumMod val="50000"/>
                  </a:schemeClr>
                </a:solidFill>
              </a:rPr>
              <a:t>Modeli</a:t>
            </a:r>
            <a:r>
              <a:rPr sz="4000" dirty="0">
                <a:solidFill>
                  <a:schemeClr val="accent5">
                    <a:lumMod val="50000"/>
                  </a:schemeClr>
                </a:solidFill>
              </a:rPr>
              <a:t> –</a:t>
            </a:r>
            <a:r>
              <a:rPr lang="tr-TR" sz="4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4000" dirty="0" err="1">
                <a:solidFill>
                  <a:srgbClr val="002060"/>
                </a:solidFill>
              </a:rPr>
              <a:t>İlişki</a:t>
            </a:r>
            <a:endParaRPr sz="4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7757" y="4862957"/>
            <a:ext cx="3600450" cy="864235"/>
          </a:xfrm>
          <a:custGeom>
            <a:avLst/>
            <a:gdLst/>
            <a:ahLst/>
            <a:cxnLst/>
            <a:rect l="l" t="t" r="r" b="b"/>
            <a:pathLst>
              <a:path w="3600450" h="864235">
                <a:moveTo>
                  <a:pt x="1224153" y="864095"/>
                </a:moveTo>
                <a:lnTo>
                  <a:pt x="0" y="0"/>
                </a:lnTo>
              </a:path>
              <a:path w="3600450" h="864235">
                <a:moveTo>
                  <a:pt x="3600450" y="0"/>
                </a:moveTo>
                <a:lnTo>
                  <a:pt x="2509901" y="864095"/>
                </a:lnTo>
              </a:path>
            </a:pathLst>
          </a:custGeom>
          <a:ln w="9525">
            <a:solidFill>
              <a:srgbClr val="5FC8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87627" y="4574933"/>
            <a:ext cx="1440180" cy="576580"/>
          </a:xfrm>
          <a:prstGeom prst="rect">
            <a:avLst/>
          </a:prstGeom>
          <a:solidFill>
            <a:srgbClr val="66CCFF"/>
          </a:solidFill>
          <a:ln w="25400">
            <a:solidFill>
              <a:srgbClr val="4894BB"/>
            </a:solidFill>
          </a:ln>
        </p:spPr>
        <p:txBody>
          <a:bodyPr vert="horz" wrap="square" lIns="0" tIns="146685" rIns="0" bIns="0" rtlCol="0">
            <a:spAutoFit/>
          </a:bodyPr>
          <a:lstStyle/>
          <a:p>
            <a:pPr marL="266065">
              <a:lnSpc>
                <a:spcPct val="100000"/>
              </a:lnSpc>
              <a:spcBef>
                <a:spcPts val="115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Personel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8207" y="4574933"/>
            <a:ext cx="1440180" cy="576580"/>
          </a:xfrm>
          <a:prstGeom prst="rect">
            <a:avLst/>
          </a:prstGeom>
          <a:solidFill>
            <a:srgbClr val="66CCFF"/>
          </a:solidFill>
          <a:ln w="25400">
            <a:solidFill>
              <a:srgbClr val="4894BB"/>
            </a:solidFill>
          </a:ln>
        </p:spPr>
        <p:txBody>
          <a:bodyPr vert="horz" wrap="square" lIns="0" tIns="146685" rIns="0" bIns="0" rtlCol="0">
            <a:spAutoFit/>
          </a:bodyPr>
          <a:lstStyle/>
          <a:p>
            <a:pPr marL="395605">
              <a:lnSpc>
                <a:spcPct val="100000"/>
              </a:lnSpc>
              <a:spcBef>
                <a:spcPts val="115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Bölüm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67201" y="3410077"/>
            <a:ext cx="1311275" cy="1177925"/>
            <a:chOff x="3767201" y="3410077"/>
            <a:chExt cx="1311275" cy="1177925"/>
          </a:xfrm>
        </p:grpSpPr>
        <p:sp>
          <p:nvSpPr>
            <p:cNvPr id="6" name="object 6"/>
            <p:cNvSpPr/>
            <p:nvPr/>
          </p:nvSpPr>
          <p:spPr>
            <a:xfrm>
              <a:off x="3779901" y="3422777"/>
              <a:ext cx="1285875" cy="1152525"/>
            </a:xfrm>
            <a:custGeom>
              <a:avLst/>
              <a:gdLst/>
              <a:ahLst/>
              <a:cxnLst/>
              <a:rect l="l" t="t" r="r" b="b"/>
              <a:pathLst>
                <a:path w="1285875" h="1152525">
                  <a:moveTo>
                    <a:pt x="642874" y="0"/>
                  </a:moveTo>
                  <a:lnTo>
                    <a:pt x="0" y="576072"/>
                  </a:lnTo>
                  <a:lnTo>
                    <a:pt x="642874" y="1152144"/>
                  </a:lnTo>
                  <a:lnTo>
                    <a:pt x="1285748" y="576072"/>
                  </a:lnTo>
                  <a:lnTo>
                    <a:pt x="642874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79901" y="3422777"/>
              <a:ext cx="1285875" cy="1152525"/>
            </a:xfrm>
            <a:custGeom>
              <a:avLst/>
              <a:gdLst/>
              <a:ahLst/>
              <a:cxnLst/>
              <a:rect l="l" t="t" r="r" b="b"/>
              <a:pathLst>
                <a:path w="1285875" h="1152525">
                  <a:moveTo>
                    <a:pt x="0" y="576072"/>
                  </a:moveTo>
                  <a:lnTo>
                    <a:pt x="642874" y="0"/>
                  </a:lnTo>
                  <a:lnTo>
                    <a:pt x="1285748" y="576072"/>
                  </a:lnTo>
                  <a:lnTo>
                    <a:pt x="642874" y="1152144"/>
                  </a:lnTo>
                  <a:lnTo>
                    <a:pt x="0" y="576072"/>
                  </a:lnTo>
                  <a:close/>
                </a:path>
              </a:pathLst>
            </a:custGeom>
            <a:ln w="25399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06366" y="3893311"/>
            <a:ext cx="4356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ça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ışır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22994" y="3994086"/>
            <a:ext cx="3609975" cy="2322195"/>
            <a:chOff x="2622994" y="3994086"/>
            <a:chExt cx="3609975" cy="2322195"/>
          </a:xfrm>
        </p:grpSpPr>
        <p:sp>
          <p:nvSpPr>
            <p:cNvPr id="10" name="object 10"/>
            <p:cNvSpPr/>
            <p:nvPr/>
          </p:nvSpPr>
          <p:spPr>
            <a:xfrm>
              <a:off x="2627757" y="3998848"/>
              <a:ext cx="3600450" cy="864235"/>
            </a:xfrm>
            <a:custGeom>
              <a:avLst/>
              <a:gdLst/>
              <a:ahLst/>
              <a:cxnLst/>
              <a:rect l="l" t="t" r="r" b="b"/>
              <a:pathLst>
                <a:path w="3600450" h="864235">
                  <a:moveTo>
                    <a:pt x="1152144" y="0"/>
                  </a:moveTo>
                  <a:lnTo>
                    <a:pt x="0" y="864107"/>
                  </a:lnTo>
                </a:path>
                <a:path w="3600450" h="864235">
                  <a:moveTo>
                    <a:pt x="3600450" y="864107"/>
                  </a:moveTo>
                  <a:lnTo>
                    <a:pt x="2437892" y="0"/>
                  </a:lnTo>
                </a:path>
              </a:pathLst>
            </a:custGeom>
            <a:ln w="9525">
              <a:solidFill>
                <a:srgbClr val="5FC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51910" y="5150992"/>
              <a:ext cx="1285875" cy="1152525"/>
            </a:xfrm>
            <a:custGeom>
              <a:avLst/>
              <a:gdLst/>
              <a:ahLst/>
              <a:cxnLst/>
              <a:rect l="l" t="t" r="r" b="b"/>
              <a:pathLst>
                <a:path w="1285875" h="1152525">
                  <a:moveTo>
                    <a:pt x="642874" y="0"/>
                  </a:moveTo>
                  <a:lnTo>
                    <a:pt x="0" y="576059"/>
                  </a:lnTo>
                  <a:lnTo>
                    <a:pt x="642874" y="1152131"/>
                  </a:lnTo>
                  <a:lnTo>
                    <a:pt x="1285748" y="576059"/>
                  </a:lnTo>
                  <a:lnTo>
                    <a:pt x="642874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51910" y="5150992"/>
              <a:ext cx="1285875" cy="1152525"/>
            </a:xfrm>
            <a:custGeom>
              <a:avLst/>
              <a:gdLst/>
              <a:ahLst/>
              <a:cxnLst/>
              <a:rect l="l" t="t" r="r" b="b"/>
              <a:pathLst>
                <a:path w="1285875" h="1152525">
                  <a:moveTo>
                    <a:pt x="0" y="576059"/>
                  </a:moveTo>
                  <a:lnTo>
                    <a:pt x="642874" y="0"/>
                  </a:lnTo>
                  <a:lnTo>
                    <a:pt x="1285748" y="576059"/>
                  </a:lnTo>
                  <a:lnTo>
                    <a:pt x="642874" y="1152131"/>
                  </a:lnTo>
                  <a:lnTo>
                    <a:pt x="0" y="576059"/>
                  </a:lnTo>
                  <a:close/>
                </a:path>
              </a:pathLst>
            </a:custGeom>
            <a:ln w="25399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278248" y="5531002"/>
            <a:ext cx="433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925" marR="5080" indent="-14986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yöneti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18208" y="1859927"/>
            <a:ext cx="5904865" cy="576580"/>
          </a:xfrm>
          <a:prstGeom prst="rect">
            <a:avLst/>
          </a:prstGeom>
          <a:solidFill>
            <a:srgbClr val="66CCFF"/>
          </a:solidFill>
          <a:ln w="25400">
            <a:solidFill>
              <a:srgbClr val="4894BB"/>
            </a:solidFill>
          </a:ln>
        </p:spPr>
        <p:txBody>
          <a:bodyPr vert="horz" wrap="square" lIns="0" tIns="145415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1145"/>
              </a:spcBef>
              <a:tabLst>
                <a:tab pos="2817495" algn="l"/>
                <a:tab pos="4942205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Öğrenci	Alır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Ders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58389" y="2147951"/>
            <a:ext cx="3024505" cy="0"/>
          </a:xfrm>
          <a:custGeom>
            <a:avLst/>
            <a:gdLst/>
            <a:ahLst/>
            <a:cxnLst/>
            <a:rect l="l" t="t" r="r" b="b"/>
            <a:pathLst>
              <a:path w="3024504">
                <a:moveTo>
                  <a:pt x="1008126" y="0"/>
                </a:moveTo>
                <a:lnTo>
                  <a:pt x="0" y="0"/>
                </a:lnTo>
              </a:path>
              <a:path w="3024504">
                <a:moveTo>
                  <a:pt x="3024378" y="0"/>
                </a:moveTo>
                <a:lnTo>
                  <a:pt x="2088261" y="0"/>
                </a:lnTo>
              </a:path>
            </a:pathLst>
          </a:custGeom>
          <a:ln w="9525">
            <a:solidFill>
              <a:srgbClr val="5FC8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759358" y="279398"/>
            <a:ext cx="7623809" cy="1250315"/>
          </a:xfrm>
          <a:prstGeom prst="rect">
            <a:avLst/>
          </a:prstGeom>
        </p:spPr>
        <p:txBody>
          <a:bodyPr vert="horz" wrap="square" lIns="0" tIns="248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5"/>
              </a:spcBef>
            </a:pPr>
            <a:r>
              <a:rPr sz="4000" dirty="0"/>
              <a:t>Varlık-İlişki Modeli –İlişki</a:t>
            </a:r>
            <a:r>
              <a:rPr sz="4000" spc="-145" dirty="0"/>
              <a:t> </a:t>
            </a:r>
            <a:r>
              <a:rPr sz="4000" dirty="0"/>
              <a:t>(Davam)</a:t>
            </a:r>
            <a:endParaRPr sz="4000"/>
          </a:p>
          <a:p>
            <a:pPr marL="87630">
              <a:lnSpc>
                <a:spcPct val="100000"/>
              </a:lnSpc>
              <a:spcBef>
                <a:spcPts val="830"/>
              </a:spcBef>
            </a:pPr>
            <a:r>
              <a:rPr sz="1800" dirty="0">
                <a:solidFill>
                  <a:srgbClr val="4B4B4B"/>
                </a:solidFill>
              </a:rPr>
              <a:t>Öğrenci ders arasındaki </a:t>
            </a:r>
            <a:r>
              <a:rPr sz="1800" spc="10" dirty="0">
                <a:solidFill>
                  <a:srgbClr val="4B4B4B"/>
                </a:solidFill>
              </a:rPr>
              <a:t>1-n</a:t>
            </a:r>
            <a:r>
              <a:rPr sz="1800" spc="-160" dirty="0">
                <a:solidFill>
                  <a:srgbClr val="4B4B4B"/>
                </a:solidFill>
              </a:rPr>
              <a:t> </a:t>
            </a:r>
            <a:r>
              <a:rPr sz="1800" spc="5" dirty="0">
                <a:solidFill>
                  <a:srgbClr val="4B4B4B"/>
                </a:solidFill>
              </a:rPr>
              <a:t>ilişki</a:t>
            </a:r>
            <a:endParaRPr sz="1800"/>
          </a:p>
        </p:txBody>
      </p:sp>
      <p:sp>
        <p:nvSpPr>
          <p:cNvPr id="20" name="object 20"/>
          <p:cNvSpPr txBox="1"/>
          <p:nvPr/>
        </p:nvSpPr>
        <p:spPr>
          <a:xfrm>
            <a:off x="792581" y="3112389"/>
            <a:ext cx="4323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Personel bölüm </a:t>
            </a:r>
            <a:r>
              <a:rPr sz="1800" spc="5" dirty="0">
                <a:solidFill>
                  <a:srgbClr val="4B4B4B"/>
                </a:solidFill>
                <a:latin typeface="Arial"/>
                <a:cs typeface="Arial"/>
              </a:rPr>
              <a:t>arasındaki 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n-1 </a:t>
            </a:r>
            <a:r>
              <a:rPr sz="1800" spc="-10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1-1</a:t>
            </a:r>
            <a:r>
              <a:rPr sz="1800" spc="-19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4B4B4B"/>
                </a:solidFill>
                <a:latin typeface="Arial"/>
                <a:cs typeface="Arial"/>
              </a:rPr>
              <a:t>ilişki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32779" y="4321886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23413" y="511429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32779" y="5186248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51530" y="424992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67557" y="1872437"/>
            <a:ext cx="24580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7115" algn="l"/>
              </a:tabLst>
            </a:pPr>
            <a:r>
              <a:rPr sz="2700" spc="-7" baseline="1543" dirty="0">
                <a:solidFill>
                  <a:srgbClr val="4B4B4B"/>
                </a:solidFill>
                <a:latin typeface="Arial"/>
                <a:cs typeface="Arial"/>
              </a:rPr>
              <a:t>1	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8" name="Altbilgi Yer Tutucusu 2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grpSp>
        <p:nvGrpSpPr>
          <p:cNvPr id="14" name="object 14"/>
          <p:cNvGrpSpPr/>
          <p:nvPr/>
        </p:nvGrpSpPr>
        <p:grpSpPr>
          <a:xfrm>
            <a:off x="3853815" y="1631188"/>
            <a:ext cx="1105535" cy="1033780"/>
            <a:chOff x="3853815" y="1631188"/>
            <a:chExt cx="1105535" cy="1033780"/>
          </a:xfrm>
        </p:grpSpPr>
        <p:sp>
          <p:nvSpPr>
            <p:cNvPr id="15" name="object 15"/>
            <p:cNvSpPr/>
            <p:nvPr/>
          </p:nvSpPr>
          <p:spPr>
            <a:xfrm>
              <a:off x="3866515" y="1643888"/>
              <a:ext cx="1080135" cy="1008380"/>
            </a:xfrm>
            <a:custGeom>
              <a:avLst/>
              <a:gdLst/>
              <a:ahLst/>
              <a:cxnLst/>
              <a:rect l="l" t="t" r="r" b="b"/>
              <a:pathLst>
                <a:path w="1080135" h="1008380">
                  <a:moveTo>
                    <a:pt x="540004" y="0"/>
                  </a:moveTo>
                  <a:lnTo>
                    <a:pt x="0" y="504063"/>
                  </a:lnTo>
                  <a:lnTo>
                    <a:pt x="540004" y="1008126"/>
                  </a:lnTo>
                  <a:lnTo>
                    <a:pt x="1080135" y="504063"/>
                  </a:lnTo>
                  <a:lnTo>
                    <a:pt x="540004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 lang="tr-TR" dirty="0"/>
            </a:p>
            <a:p>
              <a:r>
                <a:rPr lang="tr-TR" dirty="0"/>
                <a:t>       </a:t>
              </a:r>
              <a:r>
                <a:rPr lang="tr-TR" dirty="0">
                  <a:solidFill>
                    <a:schemeClr val="bg1"/>
                  </a:solidFill>
                </a:rPr>
                <a:t>Alır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866515" y="1643888"/>
              <a:ext cx="1080135" cy="1008380"/>
            </a:xfrm>
            <a:custGeom>
              <a:avLst/>
              <a:gdLst/>
              <a:ahLst/>
              <a:cxnLst/>
              <a:rect l="l" t="t" r="r" b="b"/>
              <a:pathLst>
                <a:path w="1080135" h="1008380">
                  <a:moveTo>
                    <a:pt x="0" y="504063"/>
                  </a:moveTo>
                  <a:lnTo>
                    <a:pt x="540004" y="0"/>
                  </a:lnTo>
                  <a:lnTo>
                    <a:pt x="1080135" y="504063"/>
                  </a:lnTo>
                  <a:lnTo>
                    <a:pt x="540004" y="1008126"/>
                  </a:lnTo>
                  <a:lnTo>
                    <a:pt x="0" y="504063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0473" y="1346835"/>
            <a:ext cx="43707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Film ve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sinema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arasında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n-m</a:t>
            </a:r>
            <a:r>
              <a:rPr sz="2000" spc="2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ilişkisi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9838" y="1904110"/>
            <a:ext cx="7352804" cy="3223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19493" y="3304159"/>
            <a:ext cx="803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ine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7209" y="3365957"/>
            <a:ext cx="4432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Oynar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4182" y="3304159"/>
            <a:ext cx="459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lm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8951" y="2125472"/>
            <a:ext cx="53911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fil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5616" y="2155062"/>
            <a:ext cx="6451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film_adı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92800" y="2012695"/>
            <a:ext cx="59626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sin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_id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01230" y="2042287"/>
            <a:ext cx="59626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sin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_adı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1752" y="4543805"/>
            <a:ext cx="5473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1932" y="4456557"/>
            <a:ext cx="59753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1295" marR="5080" indent="-189230">
              <a:lnSpc>
                <a:spcPct val="100000"/>
              </a:lnSpc>
              <a:spcBef>
                <a:spcPts val="90"/>
              </a:spcBef>
            </a:pP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tm  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05321" y="4551426"/>
            <a:ext cx="46482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adre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30185" y="4570933"/>
            <a:ext cx="55372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44161" y="2148967"/>
            <a:ext cx="36766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94708" y="4670247"/>
            <a:ext cx="35877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aa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11829" y="316941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88634" y="3169411"/>
            <a:ext cx="21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Altbilgi Yer Tutucusu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24" name="object 2"/>
          <p:cNvSpPr txBox="1">
            <a:spLocks noGrp="1"/>
          </p:cNvSpPr>
          <p:nvPr>
            <p:ph type="title"/>
          </p:nvPr>
        </p:nvSpPr>
        <p:spPr>
          <a:xfrm>
            <a:off x="762000" y="709609"/>
            <a:ext cx="7623809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chemeClr val="accent5">
                    <a:lumMod val="50000"/>
                  </a:schemeClr>
                </a:solidFill>
              </a:rPr>
              <a:t>Varlık-İlişki </a:t>
            </a:r>
            <a:r>
              <a:rPr sz="4000" dirty="0" err="1">
                <a:solidFill>
                  <a:schemeClr val="accent5">
                    <a:lumMod val="50000"/>
                  </a:schemeClr>
                </a:solidFill>
              </a:rPr>
              <a:t>Modeli</a:t>
            </a:r>
            <a:r>
              <a:rPr sz="4000" dirty="0">
                <a:solidFill>
                  <a:schemeClr val="accent5">
                    <a:lumMod val="50000"/>
                  </a:schemeClr>
                </a:solidFill>
              </a:rPr>
              <a:t> –</a:t>
            </a:r>
            <a:r>
              <a:rPr lang="tr-TR" sz="4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4000" dirty="0" err="1">
                <a:solidFill>
                  <a:srgbClr val="002060"/>
                </a:solidFill>
              </a:rPr>
              <a:t>İlişki</a:t>
            </a:r>
            <a:endParaRPr sz="4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95702" y="3068954"/>
            <a:ext cx="2659380" cy="1165225"/>
          </a:xfrm>
          <a:custGeom>
            <a:avLst/>
            <a:gdLst/>
            <a:ahLst/>
            <a:cxnLst/>
            <a:rect l="l" t="t" r="r" b="b"/>
            <a:pathLst>
              <a:path w="2659379" h="1165225">
                <a:moveTo>
                  <a:pt x="2659126" y="0"/>
                </a:moveTo>
                <a:lnTo>
                  <a:pt x="720090" y="0"/>
                </a:lnTo>
              </a:path>
              <a:path w="2659379" h="1165225">
                <a:moveTo>
                  <a:pt x="0" y="288036"/>
                </a:moveTo>
                <a:lnTo>
                  <a:pt x="0" y="1164717"/>
                </a:lnTo>
                <a:lnTo>
                  <a:pt x="2659126" y="1164717"/>
                </a:lnTo>
                <a:lnTo>
                  <a:pt x="2659126" y="936117"/>
                </a:lnTo>
              </a:path>
            </a:pathLst>
          </a:custGeom>
          <a:ln w="9525">
            <a:solidFill>
              <a:srgbClr val="5FC8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5613" y="2780931"/>
            <a:ext cx="1440180" cy="576580"/>
          </a:xfrm>
          <a:prstGeom prst="rect">
            <a:avLst/>
          </a:prstGeom>
          <a:solidFill>
            <a:srgbClr val="66CCFF"/>
          </a:solidFill>
          <a:ln w="25400">
            <a:solidFill>
              <a:srgbClr val="4894BB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266065">
              <a:lnSpc>
                <a:spcPct val="100000"/>
              </a:lnSpc>
              <a:spcBef>
                <a:spcPts val="115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Personel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99254" y="3056254"/>
            <a:ext cx="1311275" cy="962025"/>
            <a:chOff x="4199254" y="3056254"/>
            <a:chExt cx="1311275" cy="962025"/>
          </a:xfrm>
        </p:grpSpPr>
        <p:sp>
          <p:nvSpPr>
            <p:cNvPr id="6" name="object 6"/>
            <p:cNvSpPr/>
            <p:nvPr/>
          </p:nvSpPr>
          <p:spPr>
            <a:xfrm>
              <a:off x="4211954" y="3068954"/>
              <a:ext cx="1285875" cy="936625"/>
            </a:xfrm>
            <a:custGeom>
              <a:avLst/>
              <a:gdLst/>
              <a:ahLst/>
              <a:cxnLst/>
              <a:rect l="l" t="t" r="r" b="b"/>
              <a:pathLst>
                <a:path w="1285875" h="936625">
                  <a:moveTo>
                    <a:pt x="642874" y="0"/>
                  </a:moveTo>
                  <a:lnTo>
                    <a:pt x="0" y="467995"/>
                  </a:lnTo>
                  <a:lnTo>
                    <a:pt x="642874" y="936117"/>
                  </a:lnTo>
                  <a:lnTo>
                    <a:pt x="1285748" y="467995"/>
                  </a:lnTo>
                  <a:lnTo>
                    <a:pt x="642874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11954" y="3068954"/>
              <a:ext cx="1285875" cy="936625"/>
            </a:xfrm>
            <a:custGeom>
              <a:avLst/>
              <a:gdLst/>
              <a:ahLst/>
              <a:cxnLst/>
              <a:rect l="l" t="t" r="r" b="b"/>
              <a:pathLst>
                <a:path w="1285875" h="936625">
                  <a:moveTo>
                    <a:pt x="0" y="467995"/>
                  </a:moveTo>
                  <a:lnTo>
                    <a:pt x="642874" y="0"/>
                  </a:lnTo>
                  <a:lnTo>
                    <a:pt x="1285748" y="467995"/>
                  </a:lnTo>
                  <a:lnTo>
                    <a:pt x="642874" y="936117"/>
                  </a:lnTo>
                  <a:lnTo>
                    <a:pt x="0" y="467995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614164" y="3431235"/>
            <a:ext cx="4876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yön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83711" y="273723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75077" y="345744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6244" y="1390650"/>
            <a:ext cx="755142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İlişkiler genelde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farklı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varlık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kümelerinde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olmasına 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rağmen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bazen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tek bir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varlık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kümesinde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olabilir.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Bu tür 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ilişkilere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recursive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ilişki</a:t>
            </a:r>
            <a:r>
              <a:rPr sz="2400" spc="8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denir.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23694" y="5157215"/>
            <a:ext cx="2659380" cy="1165225"/>
          </a:xfrm>
          <a:custGeom>
            <a:avLst/>
            <a:gdLst/>
            <a:ahLst/>
            <a:cxnLst/>
            <a:rect l="l" t="t" r="r" b="b"/>
            <a:pathLst>
              <a:path w="2659379" h="1165225">
                <a:moveTo>
                  <a:pt x="2659126" y="0"/>
                </a:moveTo>
                <a:lnTo>
                  <a:pt x="720089" y="0"/>
                </a:lnTo>
              </a:path>
              <a:path w="2659379" h="1165225">
                <a:moveTo>
                  <a:pt x="0" y="288035"/>
                </a:moveTo>
                <a:lnTo>
                  <a:pt x="0" y="1164678"/>
                </a:lnTo>
                <a:lnTo>
                  <a:pt x="2659126" y="1164678"/>
                </a:lnTo>
                <a:lnTo>
                  <a:pt x="2659126" y="936078"/>
                </a:lnTo>
              </a:path>
            </a:pathLst>
          </a:custGeom>
          <a:ln w="9525">
            <a:solidFill>
              <a:srgbClr val="5FC8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03603" y="4869192"/>
            <a:ext cx="1440180" cy="576580"/>
          </a:xfrm>
          <a:prstGeom prst="rect">
            <a:avLst/>
          </a:prstGeom>
          <a:solidFill>
            <a:srgbClr val="66CCFF"/>
          </a:solidFill>
          <a:ln w="25400">
            <a:solidFill>
              <a:srgbClr val="4894BB"/>
            </a:solidFill>
          </a:ln>
        </p:spPr>
        <p:txBody>
          <a:bodyPr vert="horz" wrap="square" lIns="0" tIns="146685" rIns="0" bIns="0" rtlCol="0">
            <a:spAutoFit/>
          </a:bodyPr>
          <a:lstStyle/>
          <a:p>
            <a:pPr marL="266065">
              <a:lnSpc>
                <a:spcPct val="100000"/>
              </a:lnSpc>
              <a:spcBef>
                <a:spcPts val="115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Personel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127246" y="5144515"/>
            <a:ext cx="1311275" cy="962025"/>
            <a:chOff x="4127246" y="5144515"/>
            <a:chExt cx="1311275" cy="962025"/>
          </a:xfrm>
        </p:grpSpPr>
        <p:sp>
          <p:nvSpPr>
            <p:cNvPr id="15" name="object 15"/>
            <p:cNvSpPr/>
            <p:nvPr/>
          </p:nvSpPr>
          <p:spPr>
            <a:xfrm>
              <a:off x="4139946" y="5157215"/>
              <a:ext cx="1285875" cy="936625"/>
            </a:xfrm>
            <a:custGeom>
              <a:avLst/>
              <a:gdLst/>
              <a:ahLst/>
              <a:cxnLst/>
              <a:rect l="l" t="t" r="r" b="b"/>
              <a:pathLst>
                <a:path w="1285875" h="936625">
                  <a:moveTo>
                    <a:pt x="642874" y="0"/>
                  </a:moveTo>
                  <a:lnTo>
                    <a:pt x="0" y="468033"/>
                  </a:lnTo>
                  <a:lnTo>
                    <a:pt x="642874" y="936078"/>
                  </a:lnTo>
                  <a:lnTo>
                    <a:pt x="1285748" y="468033"/>
                  </a:lnTo>
                  <a:lnTo>
                    <a:pt x="642874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39946" y="5157215"/>
              <a:ext cx="1285875" cy="936625"/>
            </a:xfrm>
            <a:custGeom>
              <a:avLst/>
              <a:gdLst/>
              <a:ahLst/>
              <a:cxnLst/>
              <a:rect l="l" t="t" r="r" b="b"/>
              <a:pathLst>
                <a:path w="1285875" h="936625">
                  <a:moveTo>
                    <a:pt x="0" y="468033"/>
                  </a:moveTo>
                  <a:lnTo>
                    <a:pt x="642874" y="0"/>
                  </a:lnTo>
                  <a:lnTo>
                    <a:pt x="1285748" y="468033"/>
                  </a:lnTo>
                  <a:lnTo>
                    <a:pt x="642874" y="936078"/>
                  </a:lnTo>
                  <a:lnTo>
                    <a:pt x="0" y="468033"/>
                  </a:lnTo>
                  <a:close/>
                </a:path>
              </a:pathLst>
            </a:custGeom>
            <a:ln w="25399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563236" y="5428894"/>
            <a:ext cx="4425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eve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yn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11829" y="482625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03195" y="5546547"/>
            <a:ext cx="21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Altbilgi Yer Tutucusu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24" name="object 2"/>
          <p:cNvSpPr txBox="1">
            <a:spLocks noGrp="1"/>
          </p:cNvSpPr>
          <p:nvPr>
            <p:ph type="title"/>
          </p:nvPr>
        </p:nvSpPr>
        <p:spPr>
          <a:xfrm>
            <a:off x="762000" y="709609"/>
            <a:ext cx="7623809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chemeClr val="accent5">
                    <a:lumMod val="50000"/>
                  </a:schemeClr>
                </a:solidFill>
              </a:rPr>
              <a:t>Varlık-İlişki </a:t>
            </a:r>
            <a:r>
              <a:rPr sz="4000" dirty="0" err="1">
                <a:solidFill>
                  <a:schemeClr val="accent5">
                    <a:lumMod val="50000"/>
                  </a:schemeClr>
                </a:solidFill>
              </a:rPr>
              <a:t>Modeli</a:t>
            </a:r>
            <a:r>
              <a:rPr sz="4000" dirty="0">
                <a:solidFill>
                  <a:schemeClr val="accent5">
                    <a:lumMod val="50000"/>
                  </a:schemeClr>
                </a:solidFill>
              </a:rPr>
              <a:t> –</a:t>
            </a:r>
            <a:r>
              <a:rPr lang="tr-TR" sz="4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4000" dirty="0" err="1">
                <a:solidFill>
                  <a:srgbClr val="002060"/>
                </a:solidFill>
              </a:rPr>
              <a:t>İlişki</a:t>
            </a:r>
            <a:endParaRPr sz="4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742" y="580720"/>
            <a:ext cx="8055458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chemeClr val="accent5">
                    <a:lumMod val="50000"/>
                  </a:schemeClr>
                </a:solidFill>
              </a:rPr>
              <a:t>Varlık-İlişki </a:t>
            </a:r>
            <a:r>
              <a:rPr sz="3400" dirty="0">
                <a:solidFill>
                  <a:schemeClr val="accent5">
                    <a:lumMod val="50000"/>
                  </a:schemeClr>
                </a:solidFill>
              </a:rPr>
              <a:t>Modeli- </a:t>
            </a:r>
            <a:r>
              <a:rPr sz="3400" spc="-20" dirty="0">
                <a:solidFill>
                  <a:schemeClr val="accent5">
                    <a:lumMod val="50000"/>
                  </a:schemeClr>
                </a:solidFill>
              </a:rPr>
              <a:t>(Zayıf </a:t>
            </a:r>
            <a:r>
              <a:rPr sz="3400" spc="-10" dirty="0">
                <a:solidFill>
                  <a:schemeClr val="accent5">
                    <a:lumMod val="50000"/>
                  </a:schemeClr>
                </a:solidFill>
              </a:rPr>
              <a:t>Varlık</a:t>
            </a:r>
            <a:r>
              <a:rPr sz="3400" spc="6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3400" spc="-5" dirty="0">
                <a:solidFill>
                  <a:schemeClr val="accent5">
                    <a:lumMod val="50000"/>
                  </a:schemeClr>
                </a:solidFill>
              </a:rPr>
              <a:t>Kümeleri)</a:t>
            </a:r>
            <a:endParaRPr sz="3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8208" y="3501021"/>
            <a:ext cx="1440180" cy="576580"/>
          </a:xfrm>
          <a:prstGeom prst="rect">
            <a:avLst/>
          </a:prstGeom>
          <a:solidFill>
            <a:srgbClr val="66CCFF"/>
          </a:solidFill>
          <a:ln w="25400">
            <a:solidFill>
              <a:srgbClr val="4894BB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15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Üniversite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67201" y="3272282"/>
            <a:ext cx="1322070" cy="1033780"/>
            <a:chOff x="3767201" y="3272282"/>
            <a:chExt cx="1322070" cy="1033780"/>
          </a:xfrm>
        </p:grpSpPr>
        <p:sp>
          <p:nvSpPr>
            <p:cNvPr id="5" name="object 5"/>
            <p:cNvSpPr/>
            <p:nvPr/>
          </p:nvSpPr>
          <p:spPr>
            <a:xfrm>
              <a:off x="3779901" y="3284982"/>
              <a:ext cx="1296670" cy="1008380"/>
            </a:xfrm>
            <a:custGeom>
              <a:avLst/>
              <a:gdLst/>
              <a:ahLst/>
              <a:cxnLst/>
              <a:rect l="l" t="t" r="r" b="b"/>
              <a:pathLst>
                <a:path w="1296670" h="1008379">
                  <a:moveTo>
                    <a:pt x="648081" y="0"/>
                  </a:moveTo>
                  <a:lnTo>
                    <a:pt x="0" y="504062"/>
                  </a:lnTo>
                  <a:lnTo>
                    <a:pt x="648081" y="1008125"/>
                  </a:lnTo>
                  <a:lnTo>
                    <a:pt x="1296162" y="504062"/>
                  </a:lnTo>
                  <a:lnTo>
                    <a:pt x="648081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79901" y="3284982"/>
              <a:ext cx="1296670" cy="1008380"/>
            </a:xfrm>
            <a:custGeom>
              <a:avLst/>
              <a:gdLst/>
              <a:ahLst/>
              <a:cxnLst/>
              <a:rect l="l" t="t" r="r" b="b"/>
              <a:pathLst>
                <a:path w="1296670" h="1008379">
                  <a:moveTo>
                    <a:pt x="0" y="504062"/>
                  </a:moveTo>
                  <a:lnTo>
                    <a:pt x="648081" y="0"/>
                  </a:lnTo>
                  <a:lnTo>
                    <a:pt x="1296162" y="504062"/>
                  </a:lnTo>
                  <a:lnTo>
                    <a:pt x="648081" y="1008125"/>
                  </a:lnTo>
                  <a:lnTo>
                    <a:pt x="0" y="504062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199001" y="3634562"/>
            <a:ext cx="461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ai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58389" y="3789045"/>
            <a:ext cx="3024505" cy="0"/>
          </a:xfrm>
          <a:custGeom>
            <a:avLst/>
            <a:gdLst/>
            <a:ahLst/>
            <a:cxnLst/>
            <a:rect l="l" t="t" r="r" b="b"/>
            <a:pathLst>
              <a:path w="3024504">
                <a:moveTo>
                  <a:pt x="921512" y="0"/>
                </a:moveTo>
                <a:lnTo>
                  <a:pt x="0" y="0"/>
                </a:lnTo>
              </a:path>
              <a:path w="3024504">
                <a:moveTo>
                  <a:pt x="3024378" y="0"/>
                </a:moveTo>
                <a:lnTo>
                  <a:pt x="2217674" y="0"/>
                </a:lnTo>
              </a:path>
            </a:pathLst>
          </a:custGeom>
          <a:ln w="9525">
            <a:solidFill>
              <a:srgbClr val="5FC8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67557" y="3505022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2480" y="351447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88659" y="3425177"/>
            <a:ext cx="1636395" cy="737870"/>
          </a:xfrm>
          <a:custGeom>
            <a:avLst/>
            <a:gdLst/>
            <a:ahLst/>
            <a:cxnLst/>
            <a:rect l="l" t="t" r="r" b="b"/>
            <a:pathLst>
              <a:path w="1636395" h="737870">
                <a:moveTo>
                  <a:pt x="0" y="737501"/>
                </a:moveTo>
                <a:lnTo>
                  <a:pt x="1636394" y="737501"/>
                </a:lnTo>
                <a:lnTo>
                  <a:pt x="1636394" y="0"/>
                </a:lnTo>
                <a:lnTo>
                  <a:pt x="0" y="0"/>
                </a:lnTo>
                <a:lnTo>
                  <a:pt x="0" y="737501"/>
                </a:lnTo>
                <a:close/>
              </a:path>
            </a:pathLst>
          </a:custGeom>
          <a:ln w="25400">
            <a:solidFill>
              <a:srgbClr val="4894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82766" y="3505200"/>
            <a:ext cx="1440180" cy="614271"/>
          </a:xfrm>
          <a:prstGeom prst="rect">
            <a:avLst/>
          </a:prstGeom>
          <a:solidFill>
            <a:srgbClr val="66CCFF"/>
          </a:solidFill>
          <a:ln w="25400">
            <a:solidFill>
              <a:srgbClr val="4894BB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43535">
              <a:lnSpc>
                <a:spcPct val="100000"/>
              </a:lnSpc>
              <a:spcBef>
                <a:spcPts val="1190"/>
              </a:spcBef>
            </a:pPr>
            <a:r>
              <a:rPr lang="tr-TR" sz="1800" dirty="0">
                <a:solidFill>
                  <a:schemeClr val="bg1"/>
                </a:solidFill>
                <a:latin typeface="Arial"/>
                <a:cs typeface="Arial"/>
              </a:rPr>
              <a:t>Fakülte</a:t>
            </a:r>
          </a:p>
          <a:p>
            <a:pPr marL="343535">
              <a:lnSpc>
                <a:spcPct val="100000"/>
              </a:lnSpc>
              <a:spcBef>
                <a:spcPts val="1190"/>
              </a:spcBef>
            </a:pPr>
            <a:endParaRPr sz="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6244" y="1470025"/>
            <a:ext cx="7355840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Bir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varlık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kümesi anahtar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niteliğe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sahip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değilse 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zayıf 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varlık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kümesi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olarak</a:t>
            </a:r>
            <a:r>
              <a:rPr sz="2400" spc="-2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adlandırılır.</a:t>
            </a:r>
            <a:endParaRPr sz="24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Zayıf varlık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kümeleri çift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çizgili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dörtgen ile</a:t>
            </a:r>
            <a:r>
              <a:rPr sz="2400" spc="4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gösterilir.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6" name="Altbilgi Yer Tutucusu 1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454" y="685800"/>
            <a:ext cx="8197546" cy="5988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tr-TR" sz="3800" dirty="0">
                <a:solidFill>
                  <a:schemeClr val="accent5">
                    <a:lumMod val="50000"/>
                  </a:schemeClr>
                </a:solidFill>
              </a:rPr>
              <a:t>Bire-bir İlişkilerin Tabloya</a:t>
            </a:r>
            <a:r>
              <a:rPr lang="tr-TR" sz="3800" spc="-13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z="3800" dirty="0">
                <a:solidFill>
                  <a:schemeClr val="accent5">
                    <a:lumMod val="50000"/>
                  </a:schemeClr>
                </a:solidFill>
              </a:rPr>
              <a:t>Dönüşümü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25889"/>
            <a:ext cx="8051800" cy="2471188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9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Varlık kümelerini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tablolara</a:t>
            </a:r>
            <a:r>
              <a:rPr sz="2800" spc="-2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dönüştür</a:t>
            </a:r>
            <a:endParaRPr sz="28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Nitelikleri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tabloların sütunlarına</a:t>
            </a:r>
            <a:r>
              <a:rPr sz="2800" spc="-5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dönüştür</a:t>
            </a:r>
            <a:endParaRPr sz="2800" dirty="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İlişkide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bir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varlık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kümesinin birincil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anahtarı  diğer varlık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kümesinin </a:t>
            </a:r>
            <a:r>
              <a:rPr sz="2800" spc="-15" dirty="0">
                <a:solidFill>
                  <a:srgbClr val="4B4B4B"/>
                </a:solidFill>
                <a:latin typeface="Arial"/>
                <a:cs typeface="Arial"/>
              </a:rPr>
              <a:t>yabancı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anahtarı 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olarak</a:t>
            </a:r>
            <a:r>
              <a:rPr sz="2800" spc="-5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belirlenir.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2957" y="1400047"/>
            <a:ext cx="6794246" cy="2473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02093" y="2554046"/>
            <a:ext cx="6762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Bö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üm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90946" y="2511297"/>
            <a:ext cx="4337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yöneti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ci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8417" y="244881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57186" y="244881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8573" y="482384"/>
            <a:ext cx="8022590" cy="5988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tr-TR" sz="3800" dirty="0">
                <a:solidFill>
                  <a:schemeClr val="accent5">
                    <a:lumMod val="50000"/>
                  </a:schemeClr>
                </a:solidFill>
              </a:rPr>
              <a:t>Bire-bir İlişkilerin Tabloya</a:t>
            </a:r>
            <a:r>
              <a:rPr lang="tr-TR" sz="3800" spc="-13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z="3800" dirty="0">
                <a:solidFill>
                  <a:schemeClr val="accent5">
                    <a:lumMod val="50000"/>
                  </a:schemeClr>
                </a:solidFill>
              </a:rPr>
              <a:t>Dönüşümü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0473" y="4105782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1.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0473" y="4654677"/>
            <a:ext cx="218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4B4B4B"/>
                </a:solidFill>
                <a:latin typeface="Arial"/>
                <a:cs typeface="Arial"/>
              </a:rPr>
              <a:t>2.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0473" y="520369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5152" y="4105782"/>
            <a:ext cx="369379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6669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er</a:t>
            </a:r>
            <a:r>
              <a:rPr sz="1800" spc="10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one</a:t>
            </a: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l  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Bölüm</a:t>
            </a:r>
            <a:endParaRPr sz="1800">
              <a:latin typeface="Arial"/>
              <a:cs typeface="Arial"/>
            </a:endParaRPr>
          </a:p>
          <a:p>
            <a:pPr marL="12700" marR="285115">
              <a:lnSpc>
                <a:spcPct val="100000"/>
              </a:lnSpc>
            </a:pP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Personel(</a:t>
            </a:r>
            <a:r>
              <a:rPr sz="1800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sicilNo,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ad,maas,gorev)  Bölüm(</a:t>
            </a:r>
            <a:r>
              <a:rPr sz="1800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bolumNo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,ad)  </a:t>
            </a: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er</a:t>
            </a:r>
            <a:r>
              <a:rPr sz="1800" spc="10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onel</a:t>
            </a:r>
            <a:r>
              <a:rPr sz="1800" spc="10" dirty="0">
                <a:solidFill>
                  <a:srgbClr val="4B4B4B"/>
                </a:solidFill>
                <a:latin typeface="Arial"/>
                <a:cs typeface="Arial"/>
              </a:rPr>
              <a:t>(</a:t>
            </a:r>
            <a:r>
              <a:rPr sz="1800" b="1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s</a:t>
            </a:r>
            <a:r>
              <a:rPr sz="1800" b="1" u="heavy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</a:t>
            </a:r>
            <a:r>
              <a:rPr sz="1800" b="1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ci</a:t>
            </a:r>
            <a:r>
              <a:rPr sz="1800" b="1" u="heavy" spc="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l</a:t>
            </a:r>
            <a:r>
              <a:rPr sz="1800" b="1" u="heavy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N</a:t>
            </a:r>
            <a:r>
              <a:rPr sz="1800" b="1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,</a:t>
            </a:r>
            <a:r>
              <a:rPr sz="1800" spc="-15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d,</a:t>
            </a:r>
            <a:r>
              <a:rPr sz="1800" spc="-15" dirty="0">
                <a:solidFill>
                  <a:srgbClr val="4B4B4B"/>
                </a:solidFill>
                <a:latin typeface="Arial"/>
                <a:cs typeface="Arial"/>
              </a:rPr>
              <a:t>m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aa</a:t>
            </a:r>
            <a:r>
              <a:rPr sz="1800" spc="-10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,g</a:t>
            </a:r>
            <a:r>
              <a:rPr sz="1800" spc="-25" dirty="0">
                <a:solidFill>
                  <a:srgbClr val="4B4B4B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4B4B4B"/>
                </a:solidFill>
                <a:latin typeface="Arial"/>
                <a:cs typeface="Arial"/>
              </a:rPr>
              <a:t>v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Bölüm(</a:t>
            </a:r>
            <a:r>
              <a:rPr sz="1800" b="1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bolumNo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,ad,</a:t>
            </a:r>
            <a:r>
              <a:rPr sz="1800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yoneticiSicilNo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64382" y="2554046"/>
            <a:ext cx="9321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Per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96485" y="1725625"/>
            <a:ext cx="2825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14521" y="3310509"/>
            <a:ext cx="587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aa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ş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77236" y="1813051"/>
            <a:ext cx="6292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sicilNo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10485" y="2749423"/>
            <a:ext cx="5327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göre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0473" y="1224153"/>
            <a:ext cx="7663180" cy="52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70"/>
              </a:lnSpc>
              <a:spcBef>
                <a:spcPts val="100"/>
              </a:spcBef>
            </a:pP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Personel bölüm arasındaki </a:t>
            </a:r>
            <a:r>
              <a:rPr sz="1800" spc="10" dirty="0">
                <a:solidFill>
                  <a:srgbClr val="4B4B4B"/>
                </a:solidFill>
                <a:latin typeface="Arial"/>
                <a:cs typeface="Arial"/>
              </a:rPr>
              <a:t>1-1 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ilişkiyi</a:t>
            </a:r>
            <a:r>
              <a:rPr sz="1800" spc="-25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dönüştürelim</a:t>
            </a:r>
            <a:endParaRPr sz="1800">
              <a:latin typeface="Arial"/>
              <a:cs typeface="Arial"/>
            </a:endParaRPr>
          </a:p>
          <a:p>
            <a:pPr marL="7095490">
              <a:lnSpc>
                <a:spcPts val="1830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bo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lu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22768" y="1718818"/>
            <a:ext cx="2844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09661" y="3454654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Altbilgi Yer Tutucusu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8248015" cy="5988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tr-TR" sz="3800" spc="5" dirty="0">
                <a:solidFill>
                  <a:schemeClr val="accent5">
                    <a:lumMod val="50000"/>
                  </a:schemeClr>
                </a:solidFill>
              </a:rPr>
              <a:t>Bire-çok </a:t>
            </a:r>
            <a:r>
              <a:rPr lang="tr-TR" sz="3800" dirty="0">
                <a:solidFill>
                  <a:schemeClr val="accent5">
                    <a:lumMod val="50000"/>
                  </a:schemeClr>
                </a:solidFill>
              </a:rPr>
              <a:t>İlişkilerin Tabloya</a:t>
            </a:r>
            <a:r>
              <a:rPr lang="tr-TR" sz="3800" spc="-17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z="3800" dirty="0">
                <a:solidFill>
                  <a:schemeClr val="accent5">
                    <a:lumMod val="50000"/>
                  </a:schemeClr>
                </a:solidFill>
              </a:rPr>
              <a:t>Dönüşümü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25889"/>
            <a:ext cx="8028305" cy="3081612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24000" indent="-344805">
              <a:lnSpc>
                <a:spcPct val="100000"/>
              </a:lnSpc>
              <a:spcBef>
                <a:spcPts val="60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Varlık kümelerini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tablolara</a:t>
            </a:r>
            <a:r>
              <a:rPr sz="2400" spc="-2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dönüştür</a:t>
            </a:r>
            <a:endParaRPr sz="2400" dirty="0">
              <a:latin typeface="Arial"/>
              <a:cs typeface="Arial"/>
            </a:endParaRPr>
          </a:p>
          <a:p>
            <a:pPr marL="324000" indent="-344805">
              <a:lnSpc>
                <a:spcPct val="100000"/>
              </a:lnSpc>
              <a:spcBef>
                <a:spcPts val="60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Nitelikleri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tabloların sütunlarına</a:t>
            </a:r>
            <a:r>
              <a:rPr sz="2400" spc="-5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dönüştür</a:t>
            </a:r>
            <a:endParaRPr sz="2400" dirty="0">
              <a:latin typeface="Arial"/>
              <a:cs typeface="Arial"/>
            </a:endParaRPr>
          </a:p>
          <a:p>
            <a:pPr marL="324000" marR="5080" indent="-34480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İlişkilerin n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tarafındaki tabloya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1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tarafındaki 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tablonun birincil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anahtar sütunu 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yabancıl 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anahtar olarak</a:t>
            </a:r>
            <a:r>
              <a:rPr sz="2400" spc="-4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eklenir.</a:t>
            </a:r>
            <a:endParaRPr sz="2400" dirty="0">
              <a:latin typeface="Arial"/>
              <a:cs typeface="Arial"/>
            </a:endParaRPr>
          </a:p>
          <a:p>
            <a:pPr marL="324000" marR="436245" indent="-344805">
              <a:lnSpc>
                <a:spcPct val="100000"/>
              </a:lnSpc>
              <a:spcBef>
                <a:spcPts val="60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İlişkilerde 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tanımlayıcı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nitelik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bulunuyorsa  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tanımlayıcı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nitelikler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ilişkinin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r>
              <a:rPr sz="2400" spc="-4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taraftaki</a:t>
            </a:r>
            <a:endParaRPr sz="2400" dirty="0">
              <a:latin typeface="Arial"/>
              <a:cs typeface="Arial"/>
            </a:endParaRPr>
          </a:p>
          <a:p>
            <a:pPr marL="324000">
              <a:lnSpc>
                <a:spcPct val="100000"/>
              </a:lnSpc>
              <a:spcBef>
                <a:spcPts val="600"/>
              </a:spcBef>
            </a:pP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tabloya sütun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olarak</a:t>
            </a:r>
            <a:r>
              <a:rPr sz="2400" spc="-2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eklenir.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83184"/>
            <a:ext cx="762000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13990" algn="l"/>
              </a:tabLst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Veritabanı	</a:t>
            </a:r>
            <a:r>
              <a:rPr spc="-10" dirty="0">
                <a:solidFill>
                  <a:schemeClr val="accent5">
                    <a:lumMod val="50000"/>
                  </a:schemeClr>
                </a:solidFill>
              </a:rPr>
              <a:t>Tasarımı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058594"/>
            <a:ext cx="7846288" cy="4241546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95"/>
              </a:spcBef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Tasarım yapılırken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izlenecek</a:t>
            </a:r>
            <a:r>
              <a:rPr sz="2400" spc="-2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adımlar;</a:t>
            </a:r>
            <a:endParaRPr sz="2400" dirty="0">
              <a:latin typeface="Arial"/>
              <a:cs typeface="Arial"/>
            </a:endParaRPr>
          </a:p>
          <a:p>
            <a:pPr marL="356870" marR="104139" indent="-344805" algn="just">
              <a:lnSpc>
                <a:spcPct val="100000"/>
              </a:lnSpc>
              <a:spcBef>
                <a:spcPts val="595"/>
              </a:spcBef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Oluşturulacak sistemin 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nelerden </a:t>
            </a: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oluşması 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gerektiği </a:t>
            </a:r>
            <a:r>
              <a:rPr sz="2200" spc="-15" dirty="0">
                <a:solidFill>
                  <a:srgbClr val="4B4B4B"/>
                </a:solidFill>
                <a:latin typeface="Arial"/>
                <a:cs typeface="Arial"/>
              </a:rPr>
              <a:t>ve  </a:t>
            </a: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hangi 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işlemlerin </a:t>
            </a: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hangi aşamalarda </a:t>
            </a:r>
            <a:r>
              <a:rPr sz="2200" spc="-10" dirty="0">
                <a:solidFill>
                  <a:srgbClr val="4B4B4B"/>
                </a:solidFill>
                <a:latin typeface="Arial"/>
                <a:cs typeface="Arial"/>
              </a:rPr>
              <a:t>yapıldığı 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belirlenerek  </a:t>
            </a: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rapor</a:t>
            </a:r>
            <a:r>
              <a:rPr sz="2200" spc="-5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tutulmalıdır.</a:t>
            </a:r>
            <a:endParaRPr sz="2200" dirty="0">
              <a:latin typeface="Arial"/>
              <a:cs typeface="Arial"/>
            </a:endParaRPr>
          </a:p>
          <a:p>
            <a:pPr marL="356870" marR="1139825" indent="-344805" algn="just">
              <a:lnSpc>
                <a:spcPct val="100000"/>
              </a:lnSpc>
              <a:spcBef>
                <a:spcPts val="580"/>
              </a:spcBef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Oluşturulan bu </a:t>
            </a:r>
            <a:r>
              <a:rPr sz="2200" spc="5" dirty="0">
                <a:solidFill>
                  <a:srgbClr val="4B4B4B"/>
                </a:solidFill>
                <a:latin typeface="Arial"/>
                <a:cs typeface="Arial"/>
              </a:rPr>
              <a:t>metne 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göre </a:t>
            </a:r>
            <a:r>
              <a:rPr sz="2200" spc="-10" dirty="0">
                <a:solidFill>
                  <a:srgbClr val="4B4B4B"/>
                </a:solidFill>
                <a:latin typeface="Arial"/>
                <a:cs typeface="Arial"/>
              </a:rPr>
              <a:t>varlık</a:t>
            </a:r>
            <a:r>
              <a:rPr sz="2200" spc="-12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ilişki-modelinin  oluşturulması</a:t>
            </a:r>
            <a:endParaRPr sz="2200" dirty="0">
              <a:latin typeface="Arial"/>
              <a:cs typeface="Arial"/>
            </a:endParaRPr>
          </a:p>
          <a:p>
            <a:pPr marL="356870" indent="-344805" algn="just">
              <a:lnSpc>
                <a:spcPct val="100000"/>
              </a:lnSpc>
              <a:spcBef>
                <a:spcPts val="580"/>
              </a:spcBef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Varlık </a:t>
            </a:r>
            <a:r>
              <a:rPr sz="2200" spc="-10" dirty="0">
                <a:solidFill>
                  <a:srgbClr val="4B4B4B"/>
                </a:solidFill>
                <a:latin typeface="Arial"/>
                <a:cs typeface="Arial"/>
              </a:rPr>
              <a:t>ilişki </a:t>
            </a: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modelinin 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tablolara </a:t>
            </a:r>
            <a:r>
              <a:rPr sz="2200" spc="-5" dirty="0" err="1">
                <a:solidFill>
                  <a:srgbClr val="4B4B4B"/>
                </a:solidFill>
                <a:latin typeface="Arial"/>
                <a:cs typeface="Arial"/>
              </a:rPr>
              <a:t>dönüştürülerek</a:t>
            </a:r>
            <a:r>
              <a:rPr sz="2200" spc="-1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lang="tr-TR" sz="2200" spc="-5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2200" spc="-5" dirty="0" err="1">
                <a:solidFill>
                  <a:srgbClr val="4B4B4B"/>
                </a:solidFill>
                <a:latin typeface="Arial"/>
                <a:cs typeface="Arial"/>
              </a:rPr>
              <a:t>abloların</a:t>
            </a:r>
            <a:endParaRPr sz="2200" dirty="0">
              <a:latin typeface="Arial"/>
              <a:cs typeface="Arial"/>
            </a:endParaRPr>
          </a:p>
          <a:p>
            <a:pPr marL="356870" algn="just">
              <a:lnSpc>
                <a:spcPct val="100000"/>
              </a:lnSpc>
            </a:pP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oluşturulması</a:t>
            </a:r>
            <a:endParaRPr sz="2200" dirty="0">
              <a:latin typeface="Arial"/>
              <a:cs typeface="Arial"/>
            </a:endParaRPr>
          </a:p>
          <a:p>
            <a:pPr marL="356870" indent="-344805" algn="just">
              <a:lnSpc>
                <a:spcPct val="100000"/>
              </a:lnSpc>
              <a:spcBef>
                <a:spcPts val="580"/>
              </a:spcBef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Anahtar 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sütunların</a:t>
            </a:r>
            <a:r>
              <a:rPr sz="2200" spc="-9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belirlenmesi</a:t>
            </a:r>
            <a:endParaRPr sz="2200" dirty="0">
              <a:latin typeface="Arial"/>
              <a:cs typeface="Arial"/>
            </a:endParaRPr>
          </a:p>
          <a:p>
            <a:pPr marL="356870" marR="322580" indent="-344805" algn="just">
              <a:lnSpc>
                <a:spcPct val="100000"/>
              </a:lnSpc>
              <a:spcBef>
                <a:spcPts val="575"/>
              </a:spcBef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Normalizasyon kurallarına uygun olmayan </a:t>
            </a: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durumlarda  </a:t>
            </a:r>
            <a:r>
              <a:rPr sz="2200" spc="-5" dirty="0" err="1">
                <a:solidFill>
                  <a:srgbClr val="4B4B4B"/>
                </a:solidFill>
                <a:latin typeface="Arial"/>
                <a:cs typeface="Arial"/>
              </a:rPr>
              <a:t>Tabloların</a:t>
            </a:r>
            <a:r>
              <a:rPr sz="2200" spc="-4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200" dirty="0" err="1">
                <a:solidFill>
                  <a:srgbClr val="4B4B4B"/>
                </a:solidFill>
                <a:latin typeface="Arial"/>
                <a:cs typeface="Arial"/>
              </a:rPr>
              <a:t>bölünmesi</a:t>
            </a:r>
            <a:r>
              <a:rPr lang="tr-TR" sz="220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200" spc="-5" dirty="0" err="1">
                <a:solidFill>
                  <a:srgbClr val="4B4B4B"/>
                </a:solidFill>
                <a:latin typeface="Arial"/>
                <a:cs typeface="Arial"/>
              </a:rPr>
              <a:t>İlişkilerin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200" dirty="0" err="1">
                <a:solidFill>
                  <a:srgbClr val="4B4B4B"/>
                </a:solidFill>
                <a:latin typeface="Arial"/>
                <a:cs typeface="Arial"/>
              </a:rPr>
              <a:t>kurulması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2957" y="1400047"/>
            <a:ext cx="6794246" cy="2473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02093" y="2554046"/>
            <a:ext cx="6762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Bö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üm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90946" y="2602814"/>
            <a:ext cx="43560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ça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ışır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8417" y="244881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57186" y="244881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062" y="331165"/>
            <a:ext cx="824801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/>
              <a:t>Bire-çok </a:t>
            </a:r>
            <a:r>
              <a:rPr sz="4000" dirty="0"/>
              <a:t>ilişkilerin tabloya</a:t>
            </a:r>
            <a:r>
              <a:rPr sz="4000" spc="-175" dirty="0"/>
              <a:t> </a:t>
            </a:r>
            <a:r>
              <a:rPr sz="4000" dirty="0"/>
              <a:t>dönüşümü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690473" y="4105782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1.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0473" y="4654677"/>
            <a:ext cx="218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4B4B4B"/>
                </a:solidFill>
                <a:latin typeface="Arial"/>
                <a:cs typeface="Arial"/>
              </a:rPr>
              <a:t>2.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0473" y="520369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5152" y="4105782"/>
            <a:ext cx="437642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493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er</a:t>
            </a:r>
            <a:r>
              <a:rPr sz="1800" spc="10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one</a:t>
            </a: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l  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Bölüm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Personel(</a:t>
            </a:r>
            <a:r>
              <a:rPr sz="1800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sicilNo,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ad,maas,gorev)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Bölüm(</a:t>
            </a:r>
            <a:r>
              <a:rPr sz="1800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bolumNo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,ad)  </a:t>
            </a: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Personel(</a:t>
            </a:r>
            <a:r>
              <a:rPr sz="1800" b="1" u="heavy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sicilNo</a:t>
            </a: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,ad,maas,gorev,</a:t>
            </a:r>
            <a:r>
              <a:rPr sz="1800" u="heavy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bolumNo</a:t>
            </a: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)  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Bölüm(</a:t>
            </a:r>
            <a:r>
              <a:rPr sz="1800" b="1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bolumNo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,ad)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64382" y="2554046"/>
            <a:ext cx="9321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Per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96485" y="1725625"/>
            <a:ext cx="2825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14521" y="3310509"/>
            <a:ext cx="587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aa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ş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77236" y="1813051"/>
            <a:ext cx="6292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sicilNo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10485" y="2749423"/>
            <a:ext cx="5327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göre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0473" y="1224153"/>
            <a:ext cx="7663180" cy="52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70"/>
              </a:lnSpc>
              <a:spcBef>
                <a:spcPts val="100"/>
              </a:spcBef>
            </a:pP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Personel bölüm arasındaki </a:t>
            </a:r>
            <a:r>
              <a:rPr sz="1800" spc="10" dirty="0">
                <a:solidFill>
                  <a:srgbClr val="4B4B4B"/>
                </a:solidFill>
                <a:latin typeface="Arial"/>
                <a:cs typeface="Arial"/>
              </a:rPr>
              <a:t>1-n 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ilişkiyi</a:t>
            </a:r>
            <a:r>
              <a:rPr sz="1800" spc="-25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dönüştürelim</a:t>
            </a:r>
            <a:endParaRPr sz="1800">
              <a:latin typeface="Arial"/>
              <a:cs typeface="Arial"/>
            </a:endParaRPr>
          </a:p>
          <a:p>
            <a:pPr marL="7095490">
              <a:lnSpc>
                <a:spcPts val="1830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bo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lu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22768" y="1718818"/>
            <a:ext cx="2844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09661" y="3454654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Altbilgi Yer Tutucusu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253" y="513664"/>
            <a:ext cx="8559165" cy="5988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tr-TR" sz="3800" spc="5" dirty="0">
                <a:solidFill>
                  <a:schemeClr val="accent5">
                    <a:lumMod val="50000"/>
                  </a:schemeClr>
                </a:solidFill>
              </a:rPr>
              <a:t>Çoğa-çok </a:t>
            </a:r>
            <a:r>
              <a:rPr lang="tr-TR" sz="3800" dirty="0">
                <a:solidFill>
                  <a:schemeClr val="accent5">
                    <a:lumMod val="50000"/>
                  </a:schemeClr>
                </a:solidFill>
              </a:rPr>
              <a:t>İlişkilerin Tabloya</a:t>
            </a:r>
            <a:r>
              <a:rPr lang="tr-TR" sz="3800" spc="-19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z="3800" dirty="0">
                <a:solidFill>
                  <a:schemeClr val="accent5">
                    <a:lumMod val="50000"/>
                  </a:schemeClr>
                </a:solidFill>
              </a:rPr>
              <a:t>Dönüşümü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206317"/>
            <a:ext cx="7909559" cy="440761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Varlık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kümelerini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tablolara</a:t>
            </a:r>
            <a:r>
              <a:rPr sz="2400" spc="-4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dönüştür</a:t>
            </a:r>
            <a:endParaRPr sz="24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Oluşturulan ilişki isminde tablo</a:t>
            </a:r>
            <a:r>
              <a:rPr sz="2400" spc="-14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oluşturulur.</a:t>
            </a:r>
            <a:endParaRPr sz="24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Nitelikleri tabloların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sütunlarına</a:t>
            </a:r>
            <a:r>
              <a:rPr sz="2400" spc="-6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dönüştür.</a:t>
            </a:r>
            <a:endParaRPr sz="2400" dirty="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İlişkiyi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oluşturan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tabloların birincil anahtarları  ilişkiyi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oluşturan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tabloya yabancıl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anahtar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olarak 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eklenir.</a:t>
            </a:r>
            <a:endParaRPr sz="2400" dirty="0">
              <a:latin typeface="Arial"/>
              <a:cs typeface="Arial"/>
            </a:endParaRPr>
          </a:p>
          <a:p>
            <a:pPr marL="356870" marR="178435" indent="-34480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İlişkide oluşturulan tablonun birincil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anahtarı 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oluşturulan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yabancıl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anahtarların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birleşiminden  oluşur. Bu şekilde oluşturulan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birincil anahtar  cevap vermezse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yeni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bir alan eklenir </a:t>
            </a:r>
            <a:r>
              <a:rPr sz="2400" spc="-20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birincil  anahtar</a:t>
            </a:r>
            <a:r>
              <a:rPr sz="2400" spc="-4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yapılır.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14450" y="685965"/>
            <a:ext cx="7352804" cy="2977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915" y="0"/>
            <a:ext cx="8566785" cy="5988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tr-TR" sz="3800" spc="5" dirty="0">
                <a:solidFill>
                  <a:schemeClr val="accent5">
                    <a:lumMod val="50000"/>
                  </a:schemeClr>
                </a:solidFill>
              </a:rPr>
              <a:t>Çoğa-çok </a:t>
            </a:r>
            <a:r>
              <a:rPr lang="tr-TR" sz="3800" dirty="0">
                <a:solidFill>
                  <a:schemeClr val="accent5">
                    <a:lumMod val="50000"/>
                  </a:schemeClr>
                </a:solidFill>
              </a:rPr>
              <a:t>İlişkilerin Tabloya</a:t>
            </a:r>
            <a:r>
              <a:rPr lang="tr-TR" sz="3800" spc="-14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z="3800" dirty="0">
                <a:solidFill>
                  <a:schemeClr val="accent5">
                    <a:lumMod val="50000"/>
                  </a:schemeClr>
                </a:solidFill>
              </a:rPr>
              <a:t>Dönüşümü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31304" y="2071495"/>
            <a:ext cx="803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ine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8822" y="2107221"/>
            <a:ext cx="69926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nar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4182" y="1935226"/>
            <a:ext cx="459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lm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1440" y="899638"/>
            <a:ext cx="53911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fil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96584" y="827335"/>
            <a:ext cx="990600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tr-TR" sz="12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5" dirty="0" err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15" dirty="0" err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5" dirty="0" err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" dirty="0" err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lang="tr-TR"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_id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21245" y="910137"/>
            <a:ext cx="137160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400" spc="-5" dirty="0" err="1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400" spc="-15" dirty="0" err="1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sz="1400" spc="5" dirty="0" err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-5" dirty="0" err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15" dirty="0" err="1">
                <a:solidFill>
                  <a:srgbClr val="FFFFFF"/>
                </a:solidFill>
                <a:latin typeface="Arial"/>
                <a:cs typeface="Arial"/>
              </a:rPr>
              <a:t>_adı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0696" y="2960255"/>
            <a:ext cx="5473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ih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2200" y="2998407"/>
            <a:ext cx="849629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tr-TR" sz="1400" spc="-5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15" dirty="0" err="1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400" spc="-5" dirty="0" err="1">
                <a:solidFill>
                  <a:srgbClr val="FFFFFF"/>
                </a:solidFill>
                <a:latin typeface="Arial"/>
                <a:cs typeface="Arial"/>
              </a:rPr>
              <a:t>tm</a:t>
            </a:r>
            <a:r>
              <a:rPr lang="tr-TR" sz="14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32551" y="2960255"/>
            <a:ext cx="46482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adre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30185" y="2967325"/>
            <a:ext cx="55372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08884" y="879157"/>
            <a:ext cx="219646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40864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fil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_ad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ı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100" spc="-7" baseline="198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100" spc="-30" baseline="198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100" spc="-22" baseline="198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100" spc="-7" baseline="1984" dirty="0">
                <a:solidFill>
                  <a:srgbClr val="FFFFFF"/>
                </a:solidFill>
                <a:latin typeface="Arial"/>
                <a:cs typeface="Arial"/>
              </a:rPr>
              <a:t>ih</a:t>
            </a:r>
            <a:endParaRPr sz="2100" baseline="1984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47209" y="3175687"/>
            <a:ext cx="35814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aa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11829" y="180060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88634" y="1800605"/>
            <a:ext cx="21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4644" y="3601592"/>
            <a:ext cx="218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4B4B4B"/>
                </a:solidFill>
                <a:latin typeface="Arial"/>
                <a:cs typeface="Arial"/>
              </a:rPr>
              <a:t>1.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4644" y="4150309"/>
            <a:ext cx="2184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4B4B4B"/>
                </a:solidFill>
                <a:latin typeface="Arial"/>
                <a:cs typeface="Arial"/>
              </a:rPr>
              <a:t>2.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solidFill>
                  <a:srgbClr val="4B4B4B"/>
                </a:solidFill>
                <a:latin typeface="Arial"/>
                <a:cs typeface="Arial"/>
              </a:rPr>
              <a:t>3.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49298" y="3601592"/>
            <a:ext cx="461645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169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Film  </a:t>
            </a: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ine</a:t>
            </a:r>
            <a:r>
              <a:rPr sz="1800" spc="10" dirty="0">
                <a:solidFill>
                  <a:srgbClr val="4B4B4B"/>
                </a:solidFill>
                <a:latin typeface="Arial"/>
                <a:cs typeface="Arial"/>
              </a:rPr>
              <a:t>m</a:t>
            </a: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Film_Sinema_Oynar  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Film(film_id,film_adi,y_tarih,yonetmen)  </a:t>
            </a: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Sinema(sinema_id,sinema_adi,adres,telefon)  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Film_Sinema_Oynar(tarih,saat)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4644" y="5522467"/>
            <a:ext cx="2171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4.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9298" y="5522467"/>
            <a:ext cx="604774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Film(</a:t>
            </a:r>
            <a:r>
              <a:rPr sz="1800" u="heavy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film_id,</a:t>
            </a: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film_adi,y_tarih,yonetmen)  Sinema(</a:t>
            </a:r>
            <a:r>
              <a:rPr sz="1800" u="heavy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sinema_id</a:t>
            </a: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,sinema_adi,adres,telefon)  Film_Sinema_Oynar(tarih,saat,</a:t>
            </a:r>
            <a:r>
              <a:rPr sz="1800" u="heavy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film_id</a:t>
            </a: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,</a:t>
            </a:r>
            <a:r>
              <a:rPr sz="1800" u="heavy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sinema_id</a:t>
            </a: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,</a:t>
            </a:r>
            <a:r>
              <a:rPr sz="1800" u="heavy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oynar_id</a:t>
            </a: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5" name="Altbilgi Yer Tutucusu 2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08610"/>
            <a:ext cx="7551089" cy="118365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95830" marR="5080" indent="-2183765">
              <a:lnSpc>
                <a:spcPct val="100000"/>
              </a:lnSpc>
              <a:spcBef>
                <a:spcPts val="110"/>
              </a:spcBef>
            </a:pPr>
            <a:r>
              <a:rPr lang="sv-SE" sz="3800" dirty="0">
                <a:solidFill>
                  <a:schemeClr val="accent5">
                    <a:lumMod val="50000"/>
                  </a:schemeClr>
                </a:solidFill>
              </a:rPr>
              <a:t>Çok Değerli Niteliklerin</a:t>
            </a:r>
            <a:r>
              <a:rPr lang="sv-SE" sz="3800" spc="-19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sv-SE" sz="3800" dirty="0">
                <a:solidFill>
                  <a:schemeClr val="accent5">
                    <a:lumMod val="50000"/>
                  </a:schemeClr>
                </a:solidFill>
              </a:rPr>
              <a:t>Tabloya  Dönüşümü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37472"/>
            <a:ext cx="8150556" cy="3043141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Varlık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kümelerini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tablolara</a:t>
            </a:r>
            <a:r>
              <a:rPr sz="2400" spc="-4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dönüştür</a:t>
            </a:r>
            <a:endParaRPr sz="24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Nitelikleri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tabloların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sütunlarına</a:t>
            </a:r>
            <a:r>
              <a:rPr sz="2400" spc="-8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dönüştür.</a:t>
            </a:r>
            <a:endParaRPr sz="24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Çok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değer içeren nitelik için tablo</a:t>
            </a:r>
            <a:r>
              <a:rPr sz="2400" spc="-12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oluştur.</a:t>
            </a:r>
            <a:endParaRPr sz="2400" dirty="0">
              <a:latin typeface="Arial"/>
              <a:cs typeface="Arial"/>
            </a:endParaRPr>
          </a:p>
          <a:p>
            <a:pPr marL="356870" marR="325120" indent="-344805">
              <a:lnSpc>
                <a:spcPct val="100000"/>
              </a:lnSpc>
              <a:spcBef>
                <a:spcPts val="67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Oluşan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tabloya </a:t>
            </a: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çok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değerli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niteliği 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bağlı  bulunduğu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varlığın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birincil anahtarını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yabancıl 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anahtar olarak</a:t>
            </a:r>
            <a:r>
              <a:rPr sz="2400" spc="-4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ekle.</a:t>
            </a:r>
            <a:endParaRPr sz="2400" dirty="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68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Oluşan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tablonun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birincil anahtarı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varlığın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birincil 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anahtarı 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çok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değerli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niteliğin birleşiminden 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oluşmaktadır.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750" y="147650"/>
            <a:ext cx="7444105" cy="11817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20165" marR="5080" indent="-1308100">
              <a:lnSpc>
                <a:spcPct val="100000"/>
              </a:lnSpc>
              <a:spcBef>
                <a:spcPts val="95"/>
              </a:spcBef>
            </a:pPr>
            <a:r>
              <a:rPr lang="sv-SE" sz="3800" spc="-10" dirty="0">
                <a:solidFill>
                  <a:schemeClr val="accent5">
                    <a:lumMod val="50000"/>
                  </a:schemeClr>
                </a:solidFill>
              </a:rPr>
              <a:t>Çok </a:t>
            </a:r>
            <a:r>
              <a:rPr lang="sv-SE" sz="3800" spc="-5" dirty="0">
                <a:solidFill>
                  <a:schemeClr val="accent5">
                    <a:lumMod val="50000"/>
                  </a:schemeClr>
                </a:solidFill>
              </a:rPr>
              <a:t>Değerli Niteliklerin Tabloya  Dönüşümü</a:t>
            </a:r>
          </a:p>
        </p:txBody>
      </p:sp>
      <p:sp>
        <p:nvSpPr>
          <p:cNvPr id="3" name="object 3"/>
          <p:cNvSpPr/>
          <p:nvPr/>
        </p:nvSpPr>
        <p:spPr>
          <a:xfrm>
            <a:off x="2771775" y="2420886"/>
            <a:ext cx="1224280" cy="576580"/>
          </a:xfrm>
          <a:custGeom>
            <a:avLst/>
            <a:gdLst/>
            <a:ahLst/>
            <a:cxnLst/>
            <a:rect l="l" t="t" r="r" b="b"/>
            <a:pathLst>
              <a:path w="1224279" h="576580">
                <a:moveTo>
                  <a:pt x="1224140" y="0"/>
                </a:moveTo>
                <a:lnTo>
                  <a:pt x="0" y="0"/>
                </a:lnTo>
                <a:lnTo>
                  <a:pt x="0" y="576059"/>
                </a:lnTo>
                <a:lnTo>
                  <a:pt x="1224140" y="576059"/>
                </a:lnTo>
                <a:lnTo>
                  <a:pt x="1224140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71775" y="2420886"/>
            <a:ext cx="1224280" cy="576580"/>
          </a:xfrm>
          <a:prstGeom prst="rect">
            <a:avLst/>
          </a:prstGeom>
          <a:ln w="25400">
            <a:solidFill>
              <a:srgbClr val="4894BB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115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Personel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31309" y="1904110"/>
            <a:ext cx="1105535" cy="673735"/>
            <a:chOff x="4631309" y="1904110"/>
            <a:chExt cx="1105535" cy="673735"/>
          </a:xfrm>
        </p:grpSpPr>
        <p:sp>
          <p:nvSpPr>
            <p:cNvPr id="6" name="object 6"/>
            <p:cNvSpPr/>
            <p:nvPr/>
          </p:nvSpPr>
          <p:spPr>
            <a:xfrm>
              <a:off x="4644009" y="1916810"/>
              <a:ext cx="1080135" cy="648335"/>
            </a:xfrm>
            <a:custGeom>
              <a:avLst/>
              <a:gdLst/>
              <a:ahLst/>
              <a:cxnLst/>
              <a:rect l="l" t="t" r="r" b="b"/>
              <a:pathLst>
                <a:path w="1080135" h="648335">
                  <a:moveTo>
                    <a:pt x="540003" y="0"/>
                  </a:moveTo>
                  <a:lnTo>
                    <a:pt x="481171" y="1900"/>
                  </a:lnTo>
                  <a:lnTo>
                    <a:pt x="424172" y="7472"/>
                  </a:lnTo>
                  <a:lnTo>
                    <a:pt x="369336" y="16516"/>
                  </a:lnTo>
                  <a:lnTo>
                    <a:pt x="316992" y="28835"/>
                  </a:lnTo>
                  <a:lnTo>
                    <a:pt x="267471" y="44233"/>
                  </a:lnTo>
                  <a:lnTo>
                    <a:pt x="221101" y="62512"/>
                  </a:lnTo>
                  <a:lnTo>
                    <a:pt x="178213" y="83474"/>
                  </a:lnTo>
                  <a:lnTo>
                    <a:pt x="139137" y="106923"/>
                  </a:lnTo>
                  <a:lnTo>
                    <a:pt x="104200" y="132661"/>
                  </a:lnTo>
                  <a:lnTo>
                    <a:pt x="73735" y="160490"/>
                  </a:lnTo>
                  <a:lnTo>
                    <a:pt x="48069" y="190213"/>
                  </a:lnTo>
                  <a:lnTo>
                    <a:pt x="12456" y="254554"/>
                  </a:lnTo>
                  <a:lnTo>
                    <a:pt x="0" y="324103"/>
                  </a:lnTo>
                  <a:lnTo>
                    <a:pt x="3169" y="359407"/>
                  </a:lnTo>
                  <a:lnTo>
                    <a:pt x="27533" y="426511"/>
                  </a:lnTo>
                  <a:lnTo>
                    <a:pt x="73735" y="487628"/>
                  </a:lnTo>
                  <a:lnTo>
                    <a:pt x="104200" y="515447"/>
                  </a:lnTo>
                  <a:lnTo>
                    <a:pt x="139137" y="541176"/>
                  </a:lnTo>
                  <a:lnTo>
                    <a:pt x="178213" y="564619"/>
                  </a:lnTo>
                  <a:lnTo>
                    <a:pt x="221101" y="585576"/>
                  </a:lnTo>
                  <a:lnTo>
                    <a:pt x="267471" y="603852"/>
                  </a:lnTo>
                  <a:lnTo>
                    <a:pt x="316992" y="619247"/>
                  </a:lnTo>
                  <a:lnTo>
                    <a:pt x="369336" y="631565"/>
                  </a:lnTo>
                  <a:lnTo>
                    <a:pt x="424172" y="640609"/>
                  </a:lnTo>
                  <a:lnTo>
                    <a:pt x="481171" y="646180"/>
                  </a:lnTo>
                  <a:lnTo>
                    <a:pt x="540003" y="648080"/>
                  </a:lnTo>
                  <a:lnTo>
                    <a:pt x="598860" y="646180"/>
                  </a:lnTo>
                  <a:lnTo>
                    <a:pt x="655879" y="640609"/>
                  </a:lnTo>
                  <a:lnTo>
                    <a:pt x="710733" y="631565"/>
                  </a:lnTo>
                  <a:lnTo>
                    <a:pt x="763092" y="619247"/>
                  </a:lnTo>
                  <a:lnTo>
                    <a:pt x="812625" y="603852"/>
                  </a:lnTo>
                  <a:lnTo>
                    <a:pt x="859005" y="585576"/>
                  </a:lnTo>
                  <a:lnTo>
                    <a:pt x="901901" y="564619"/>
                  </a:lnTo>
                  <a:lnTo>
                    <a:pt x="940985" y="541176"/>
                  </a:lnTo>
                  <a:lnTo>
                    <a:pt x="975925" y="515447"/>
                  </a:lnTo>
                  <a:lnTo>
                    <a:pt x="1006395" y="487628"/>
                  </a:lnTo>
                  <a:lnTo>
                    <a:pt x="1032062" y="457917"/>
                  </a:lnTo>
                  <a:lnTo>
                    <a:pt x="1067677" y="393609"/>
                  </a:lnTo>
                  <a:lnTo>
                    <a:pt x="1080135" y="324103"/>
                  </a:lnTo>
                  <a:lnTo>
                    <a:pt x="1076965" y="288776"/>
                  </a:lnTo>
                  <a:lnTo>
                    <a:pt x="1052600" y="221634"/>
                  </a:lnTo>
                  <a:lnTo>
                    <a:pt x="1006395" y="160490"/>
                  </a:lnTo>
                  <a:lnTo>
                    <a:pt x="975925" y="132661"/>
                  </a:lnTo>
                  <a:lnTo>
                    <a:pt x="940985" y="106923"/>
                  </a:lnTo>
                  <a:lnTo>
                    <a:pt x="901901" y="83474"/>
                  </a:lnTo>
                  <a:lnTo>
                    <a:pt x="859005" y="62512"/>
                  </a:lnTo>
                  <a:lnTo>
                    <a:pt x="812625" y="44233"/>
                  </a:lnTo>
                  <a:lnTo>
                    <a:pt x="763092" y="28835"/>
                  </a:lnTo>
                  <a:lnTo>
                    <a:pt x="710733" y="16516"/>
                  </a:lnTo>
                  <a:lnTo>
                    <a:pt x="655879" y="7472"/>
                  </a:lnTo>
                  <a:lnTo>
                    <a:pt x="598860" y="1900"/>
                  </a:lnTo>
                  <a:lnTo>
                    <a:pt x="540003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44009" y="1916810"/>
              <a:ext cx="1080135" cy="648335"/>
            </a:xfrm>
            <a:custGeom>
              <a:avLst/>
              <a:gdLst/>
              <a:ahLst/>
              <a:cxnLst/>
              <a:rect l="l" t="t" r="r" b="b"/>
              <a:pathLst>
                <a:path w="1080135" h="648335">
                  <a:moveTo>
                    <a:pt x="0" y="324103"/>
                  </a:moveTo>
                  <a:lnTo>
                    <a:pt x="12456" y="254554"/>
                  </a:lnTo>
                  <a:lnTo>
                    <a:pt x="48069" y="190213"/>
                  </a:lnTo>
                  <a:lnTo>
                    <a:pt x="73735" y="160490"/>
                  </a:lnTo>
                  <a:lnTo>
                    <a:pt x="104200" y="132661"/>
                  </a:lnTo>
                  <a:lnTo>
                    <a:pt x="139137" y="106923"/>
                  </a:lnTo>
                  <a:lnTo>
                    <a:pt x="178213" y="83474"/>
                  </a:lnTo>
                  <a:lnTo>
                    <a:pt x="221101" y="62512"/>
                  </a:lnTo>
                  <a:lnTo>
                    <a:pt x="267471" y="44233"/>
                  </a:lnTo>
                  <a:lnTo>
                    <a:pt x="316992" y="28835"/>
                  </a:lnTo>
                  <a:lnTo>
                    <a:pt x="369336" y="16516"/>
                  </a:lnTo>
                  <a:lnTo>
                    <a:pt x="424172" y="7472"/>
                  </a:lnTo>
                  <a:lnTo>
                    <a:pt x="481171" y="1900"/>
                  </a:lnTo>
                  <a:lnTo>
                    <a:pt x="540003" y="0"/>
                  </a:lnTo>
                  <a:lnTo>
                    <a:pt x="598860" y="1900"/>
                  </a:lnTo>
                  <a:lnTo>
                    <a:pt x="655879" y="7472"/>
                  </a:lnTo>
                  <a:lnTo>
                    <a:pt x="710733" y="16516"/>
                  </a:lnTo>
                  <a:lnTo>
                    <a:pt x="763092" y="28835"/>
                  </a:lnTo>
                  <a:lnTo>
                    <a:pt x="812625" y="44233"/>
                  </a:lnTo>
                  <a:lnTo>
                    <a:pt x="859005" y="62512"/>
                  </a:lnTo>
                  <a:lnTo>
                    <a:pt x="901901" y="83474"/>
                  </a:lnTo>
                  <a:lnTo>
                    <a:pt x="940985" y="106923"/>
                  </a:lnTo>
                  <a:lnTo>
                    <a:pt x="975925" y="132661"/>
                  </a:lnTo>
                  <a:lnTo>
                    <a:pt x="1006395" y="160490"/>
                  </a:lnTo>
                  <a:lnTo>
                    <a:pt x="1032062" y="190213"/>
                  </a:lnTo>
                  <a:lnTo>
                    <a:pt x="1067677" y="254554"/>
                  </a:lnTo>
                  <a:lnTo>
                    <a:pt x="1080135" y="324103"/>
                  </a:lnTo>
                  <a:lnTo>
                    <a:pt x="1076965" y="359407"/>
                  </a:lnTo>
                  <a:lnTo>
                    <a:pt x="1067677" y="393609"/>
                  </a:lnTo>
                  <a:lnTo>
                    <a:pt x="1032062" y="457917"/>
                  </a:lnTo>
                  <a:lnTo>
                    <a:pt x="1006395" y="487628"/>
                  </a:lnTo>
                  <a:lnTo>
                    <a:pt x="975925" y="515447"/>
                  </a:lnTo>
                  <a:lnTo>
                    <a:pt x="940985" y="541176"/>
                  </a:lnTo>
                  <a:lnTo>
                    <a:pt x="901901" y="564619"/>
                  </a:lnTo>
                  <a:lnTo>
                    <a:pt x="859005" y="585576"/>
                  </a:lnTo>
                  <a:lnTo>
                    <a:pt x="812625" y="603852"/>
                  </a:lnTo>
                  <a:lnTo>
                    <a:pt x="763092" y="619247"/>
                  </a:lnTo>
                  <a:lnTo>
                    <a:pt x="710733" y="631565"/>
                  </a:lnTo>
                  <a:lnTo>
                    <a:pt x="655879" y="640609"/>
                  </a:lnTo>
                  <a:lnTo>
                    <a:pt x="598860" y="646180"/>
                  </a:lnTo>
                  <a:lnTo>
                    <a:pt x="540003" y="648080"/>
                  </a:lnTo>
                  <a:lnTo>
                    <a:pt x="481171" y="646180"/>
                  </a:lnTo>
                  <a:lnTo>
                    <a:pt x="424172" y="640609"/>
                  </a:lnTo>
                  <a:lnTo>
                    <a:pt x="369336" y="631565"/>
                  </a:lnTo>
                  <a:lnTo>
                    <a:pt x="316992" y="619247"/>
                  </a:lnTo>
                  <a:lnTo>
                    <a:pt x="267471" y="603852"/>
                  </a:lnTo>
                  <a:lnTo>
                    <a:pt x="221101" y="585576"/>
                  </a:lnTo>
                  <a:lnTo>
                    <a:pt x="178213" y="564619"/>
                  </a:lnTo>
                  <a:lnTo>
                    <a:pt x="139137" y="541176"/>
                  </a:lnTo>
                  <a:lnTo>
                    <a:pt x="104200" y="515447"/>
                  </a:lnTo>
                  <a:lnTo>
                    <a:pt x="73735" y="487628"/>
                  </a:lnTo>
                  <a:lnTo>
                    <a:pt x="48069" y="457917"/>
                  </a:lnTo>
                  <a:lnTo>
                    <a:pt x="12456" y="393609"/>
                  </a:lnTo>
                  <a:lnTo>
                    <a:pt x="0" y="324103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044566" y="2085847"/>
            <a:ext cx="28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703317" y="2912236"/>
            <a:ext cx="1105535" cy="673735"/>
            <a:chOff x="4703317" y="2912236"/>
            <a:chExt cx="1105535" cy="673735"/>
          </a:xfrm>
        </p:grpSpPr>
        <p:sp>
          <p:nvSpPr>
            <p:cNvPr id="10" name="object 10"/>
            <p:cNvSpPr/>
            <p:nvPr/>
          </p:nvSpPr>
          <p:spPr>
            <a:xfrm>
              <a:off x="4716017" y="2924936"/>
              <a:ext cx="1080135" cy="648335"/>
            </a:xfrm>
            <a:custGeom>
              <a:avLst/>
              <a:gdLst/>
              <a:ahLst/>
              <a:cxnLst/>
              <a:rect l="l" t="t" r="r" b="b"/>
              <a:pathLst>
                <a:path w="1080135" h="648335">
                  <a:moveTo>
                    <a:pt x="540004" y="0"/>
                  </a:moveTo>
                  <a:lnTo>
                    <a:pt x="481171" y="1900"/>
                  </a:lnTo>
                  <a:lnTo>
                    <a:pt x="424172" y="7472"/>
                  </a:lnTo>
                  <a:lnTo>
                    <a:pt x="369336" y="16516"/>
                  </a:lnTo>
                  <a:lnTo>
                    <a:pt x="316992" y="28835"/>
                  </a:lnTo>
                  <a:lnTo>
                    <a:pt x="267471" y="44233"/>
                  </a:lnTo>
                  <a:lnTo>
                    <a:pt x="221101" y="62512"/>
                  </a:lnTo>
                  <a:lnTo>
                    <a:pt x="178213" y="83474"/>
                  </a:lnTo>
                  <a:lnTo>
                    <a:pt x="139137" y="106923"/>
                  </a:lnTo>
                  <a:lnTo>
                    <a:pt x="104200" y="132661"/>
                  </a:lnTo>
                  <a:lnTo>
                    <a:pt x="73735" y="160490"/>
                  </a:lnTo>
                  <a:lnTo>
                    <a:pt x="48069" y="190213"/>
                  </a:lnTo>
                  <a:lnTo>
                    <a:pt x="12456" y="254554"/>
                  </a:lnTo>
                  <a:lnTo>
                    <a:pt x="0" y="324103"/>
                  </a:lnTo>
                  <a:lnTo>
                    <a:pt x="3169" y="359407"/>
                  </a:lnTo>
                  <a:lnTo>
                    <a:pt x="27533" y="426511"/>
                  </a:lnTo>
                  <a:lnTo>
                    <a:pt x="73735" y="487628"/>
                  </a:lnTo>
                  <a:lnTo>
                    <a:pt x="104200" y="515447"/>
                  </a:lnTo>
                  <a:lnTo>
                    <a:pt x="139137" y="541176"/>
                  </a:lnTo>
                  <a:lnTo>
                    <a:pt x="178213" y="564619"/>
                  </a:lnTo>
                  <a:lnTo>
                    <a:pt x="221101" y="585576"/>
                  </a:lnTo>
                  <a:lnTo>
                    <a:pt x="267471" y="603852"/>
                  </a:lnTo>
                  <a:lnTo>
                    <a:pt x="316992" y="619247"/>
                  </a:lnTo>
                  <a:lnTo>
                    <a:pt x="369336" y="631565"/>
                  </a:lnTo>
                  <a:lnTo>
                    <a:pt x="424172" y="640609"/>
                  </a:lnTo>
                  <a:lnTo>
                    <a:pt x="481171" y="646180"/>
                  </a:lnTo>
                  <a:lnTo>
                    <a:pt x="540004" y="648080"/>
                  </a:lnTo>
                  <a:lnTo>
                    <a:pt x="598860" y="646180"/>
                  </a:lnTo>
                  <a:lnTo>
                    <a:pt x="655879" y="640609"/>
                  </a:lnTo>
                  <a:lnTo>
                    <a:pt x="710733" y="631565"/>
                  </a:lnTo>
                  <a:lnTo>
                    <a:pt x="763092" y="619247"/>
                  </a:lnTo>
                  <a:lnTo>
                    <a:pt x="812625" y="603852"/>
                  </a:lnTo>
                  <a:lnTo>
                    <a:pt x="859005" y="585576"/>
                  </a:lnTo>
                  <a:lnTo>
                    <a:pt x="901901" y="564619"/>
                  </a:lnTo>
                  <a:lnTo>
                    <a:pt x="940985" y="541176"/>
                  </a:lnTo>
                  <a:lnTo>
                    <a:pt x="975925" y="515447"/>
                  </a:lnTo>
                  <a:lnTo>
                    <a:pt x="1006395" y="487628"/>
                  </a:lnTo>
                  <a:lnTo>
                    <a:pt x="1032062" y="457917"/>
                  </a:lnTo>
                  <a:lnTo>
                    <a:pt x="1067677" y="393609"/>
                  </a:lnTo>
                  <a:lnTo>
                    <a:pt x="1080135" y="324103"/>
                  </a:lnTo>
                  <a:lnTo>
                    <a:pt x="1076965" y="288776"/>
                  </a:lnTo>
                  <a:lnTo>
                    <a:pt x="1052600" y="221634"/>
                  </a:lnTo>
                  <a:lnTo>
                    <a:pt x="1006395" y="160490"/>
                  </a:lnTo>
                  <a:lnTo>
                    <a:pt x="975925" y="132661"/>
                  </a:lnTo>
                  <a:lnTo>
                    <a:pt x="940985" y="106923"/>
                  </a:lnTo>
                  <a:lnTo>
                    <a:pt x="901901" y="83474"/>
                  </a:lnTo>
                  <a:lnTo>
                    <a:pt x="859005" y="62512"/>
                  </a:lnTo>
                  <a:lnTo>
                    <a:pt x="812625" y="44233"/>
                  </a:lnTo>
                  <a:lnTo>
                    <a:pt x="763092" y="28835"/>
                  </a:lnTo>
                  <a:lnTo>
                    <a:pt x="710733" y="16516"/>
                  </a:lnTo>
                  <a:lnTo>
                    <a:pt x="655879" y="7472"/>
                  </a:lnTo>
                  <a:lnTo>
                    <a:pt x="598860" y="1900"/>
                  </a:lnTo>
                  <a:lnTo>
                    <a:pt x="540004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16017" y="2924936"/>
              <a:ext cx="1080135" cy="648335"/>
            </a:xfrm>
            <a:custGeom>
              <a:avLst/>
              <a:gdLst/>
              <a:ahLst/>
              <a:cxnLst/>
              <a:rect l="l" t="t" r="r" b="b"/>
              <a:pathLst>
                <a:path w="1080135" h="648335">
                  <a:moveTo>
                    <a:pt x="0" y="324103"/>
                  </a:moveTo>
                  <a:lnTo>
                    <a:pt x="12456" y="254554"/>
                  </a:lnTo>
                  <a:lnTo>
                    <a:pt x="48069" y="190213"/>
                  </a:lnTo>
                  <a:lnTo>
                    <a:pt x="73735" y="160490"/>
                  </a:lnTo>
                  <a:lnTo>
                    <a:pt x="104200" y="132661"/>
                  </a:lnTo>
                  <a:lnTo>
                    <a:pt x="139137" y="106923"/>
                  </a:lnTo>
                  <a:lnTo>
                    <a:pt x="178213" y="83474"/>
                  </a:lnTo>
                  <a:lnTo>
                    <a:pt x="221101" y="62512"/>
                  </a:lnTo>
                  <a:lnTo>
                    <a:pt x="267471" y="44233"/>
                  </a:lnTo>
                  <a:lnTo>
                    <a:pt x="316992" y="28835"/>
                  </a:lnTo>
                  <a:lnTo>
                    <a:pt x="369336" y="16516"/>
                  </a:lnTo>
                  <a:lnTo>
                    <a:pt x="424172" y="7472"/>
                  </a:lnTo>
                  <a:lnTo>
                    <a:pt x="481171" y="1900"/>
                  </a:lnTo>
                  <a:lnTo>
                    <a:pt x="540004" y="0"/>
                  </a:lnTo>
                  <a:lnTo>
                    <a:pt x="598860" y="1900"/>
                  </a:lnTo>
                  <a:lnTo>
                    <a:pt x="655879" y="7472"/>
                  </a:lnTo>
                  <a:lnTo>
                    <a:pt x="710733" y="16516"/>
                  </a:lnTo>
                  <a:lnTo>
                    <a:pt x="763092" y="28835"/>
                  </a:lnTo>
                  <a:lnTo>
                    <a:pt x="812625" y="44233"/>
                  </a:lnTo>
                  <a:lnTo>
                    <a:pt x="859005" y="62512"/>
                  </a:lnTo>
                  <a:lnTo>
                    <a:pt x="901901" y="83474"/>
                  </a:lnTo>
                  <a:lnTo>
                    <a:pt x="940985" y="106923"/>
                  </a:lnTo>
                  <a:lnTo>
                    <a:pt x="975925" y="132661"/>
                  </a:lnTo>
                  <a:lnTo>
                    <a:pt x="1006395" y="160490"/>
                  </a:lnTo>
                  <a:lnTo>
                    <a:pt x="1032062" y="190213"/>
                  </a:lnTo>
                  <a:lnTo>
                    <a:pt x="1067677" y="254554"/>
                  </a:lnTo>
                  <a:lnTo>
                    <a:pt x="1080135" y="324103"/>
                  </a:lnTo>
                  <a:lnTo>
                    <a:pt x="1076965" y="359407"/>
                  </a:lnTo>
                  <a:lnTo>
                    <a:pt x="1067677" y="393609"/>
                  </a:lnTo>
                  <a:lnTo>
                    <a:pt x="1032062" y="457917"/>
                  </a:lnTo>
                  <a:lnTo>
                    <a:pt x="1006395" y="487628"/>
                  </a:lnTo>
                  <a:lnTo>
                    <a:pt x="975925" y="515447"/>
                  </a:lnTo>
                  <a:lnTo>
                    <a:pt x="940985" y="541176"/>
                  </a:lnTo>
                  <a:lnTo>
                    <a:pt x="901901" y="564619"/>
                  </a:lnTo>
                  <a:lnTo>
                    <a:pt x="859005" y="585576"/>
                  </a:lnTo>
                  <a:lnTo>
                    <a:pt x="812625" y="603852"/>
                  </a:lnTo>
                  <a:lnTo>
                    <a:pt x="763092" y="619247"/>
                  </a:lnTo>
                  <a:lnTo>
                    <a:pt x="710733" y="631565"/>
                  </a:lnTo>
                  <a:lnTo>
                    <a:pt x="655879" y="640609"/>
                  </a:lnTo>
                  <a:lnTo>
                    <a:pt x="598860" y="646180"/>
                  </a:lnTo>
                  <a:lnTo>
                    <a:pt x="540004" y="648080"/>
                  </a:lnTo>
                  <a:lnTo>
                    <a:pt x="481171" y="646180"/>
                  </a:lnTo>
                  <a:lnTo>
                    <a:pt x="424172" y="640609"/>
                  </a:lnTo>
                  <a:lnTo>
                    <a:pt x="369336" y="631565"/>
                  </a:lnTo>
                  <a:lnTo>
                    <a:pt x="316992" y="619247"/>
                  </a:lnTo>
                  <a:lnTo>
                    <a:pt x="267471" y="603852"/>
                  </a:lnTo>
                  <a:lnTo>
                    <a:pt x="221101" y="585576"/>
                  </a:lnTo>
                  <a:lnTo>
                    <a:pt x="178213" y="564619"/>
                  </a:lnTo>
                  <a:lnTo>
                    <a:pt x="139137" y="541176"/>
                  </a:lnTo>
                  <a:lnTo>
                    <a:pt x="104200" y="515447"/>
                  </a:lnTo>
                  <a:lnTo>
                    <a:pt x="73735" y="487628"/>
                  </a:lnTo>
                  <a:lnTo>
                    <a:pt x="48069" y="457917"/>
                  </a:lnTo>
                  <a:lnTo>
                    <a:pt x="12456" y="393609"/>
                  </a:lnTo>
                  <a:lnTo>
                    <a:pt x="0" y="324103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961382" y="3094482"/>
            <a:ext cx="587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aa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ş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02918" y="1904110"/>
            <a:ext cx="1105535" cy="673735"/>
            <a:chOff x="1102918" y="1904110"/>
            <a:chExt cx="1105535" cy="673735"/>
          </a:xfrm>
        </p:grpSpPr>
        <p:sp>
          <p:nvSpPr>
            <p:cNvPr id="14" name="object 14"/>
            <p:cNvSpPr/>
            <p:nvPr/>
          </p:nvSpPr>
          <p:spPr>
            <a:xfrm>
              <a:off x="1115618" y="1916810"/>
              <a:ext cx="1080135" cy="648335"/>
            </a:xfrm>
            <a:custGeom>
              <a:avLst/>
              <a:gdLst/>
              <a:ahLst/>
              <a:cxnLst/>
              <a:rect l="l" t="t" r="r" b="b"/>
              <a:pathLst>
                <a:path w="1080135" h="648335">
                  <a:moveTo>
                    <a:pt x="540080" y="0"/>
                  </a:moveTo>
                  <a:lnTo>
                    <a:pt x="481224" y="1900"/>
                  </a:lnTo>
                  <a:lnTo>
                    <a:pt x="424206" y="7472"/>
                  </a:lnTo>
                  <a:lnTo>
                    <a:pt x="369355" y="16516"/>
                  </a:lnTo>
                  <a:lnTo>
                    <a:pt x="317000" y="28835"/>
                  </a:lnTo>
                  <a:lnTo>
                    <a:pt x="267471" y="44233"/>
                  </a:lnTo>
                  <a:lnTo>
                    <a:pt x="221096" y="62512"/>
                  </a:lnTo>
                  <a:lnTo>
                    <a:pt x="178205" y="83474"/>
                  </a:lnTo>
                  <a:lnTo>
                    <a:pt x="139127" y="106923"/>
                  </a:lnTo>
                  <a:lnTo>
                    <a:pt x="104191" y="132661"/>
                  </a:lnTo>
                  <a:lnTo>
                    <a:pt x="73726" y="160490"/>
                  </a:lnTo>
                  <a:lnTo>
                    <a:pt x="48063" y="190213"/>
                  </a:lnTo>
                  <a:lnTo>
                    <a:pt x="12454" y="254554"/>
                  </a:lnTo>
                  <a:lnTo>
                    <a:pt x="0" y="324103"/>
                  </a:lnTo>
                  <a:lnTo>
                    <a:pt x="3168" y="359407"/>
                  </a:lnTo>
                  <a:lnTo>
                    <a:pt x="27529" y="426511"/>
                  </a:lnTo>
                  <a:lnTo>
                    <a:pt x="73726" y="487628"/>
                  </a:lnTo>
                  <a:lnTo>
                    <a:pt x="104191" y="515447"/>
                  </a:lnTo>
                  <a:lnTo>
                    <a:pt x="139127" y="541176"/>
                  </a:lnTo>
                  <a:lnTo>
                    <a:pt x="178205" y="564619"/>
                  </a:lnTo>
                  <a:lnTo>
                    <a:pt x="221096" y="585576"/>
                  </a:lnTo>
                  <a:lnTo>
                    <a:pt x="267471" y="603852"/>
                  </a:lnTo>
                  <a:lnTo>
                    <a:pt x="317000" y="619247"/>
                  </a:lnTo>
                  <a:lnTo>
                    <a:pt x="369355" y="631565"/>
                  </a:lnTo>
                  <a:lnTo>
                    <a:pt x="424206" y="640609"/>
                  </a:lnTo>
                  <a:lnTo>
                    <a:pt x="481224" y="646180"/>
                  </a:lnTo>
                  <a:lnTo>
                    <a:pt x="540080" y="648080"/>
                  </a:lnTo>
                  <a:lnTo>
                    <a:pt x="598912" y="646180"/>
                  </a:lnTo>
                  <a:lnTo>
                    <a:pt x="655911" y="640609"/>
                  </a:lnTo>
                  <a:lnTo>
                    <a:pt x="710747" y="631565"/>
                  </a:lnTo>
                  <a:lnTo>
                    <a:pt x="763091" y="619247"/>
                  </a:lnTo>
                  <a:lnTo>
                    <a:pt x="812612" y="603852"/>
                  </a:lnTo>
                  <a:lnTo>
                    <a:pt x="858982" y="585576"/>
                  </a:lnTo>
                  <a:lnTo>
                    <a:pt x="901870" y="564619"/>
                  </a:lnTo>
                  <a:lnTo>
                    <a:pt x="940947" y="541176"/>
                  </a:lnTo>
                  <a:lnTo>
                    <a:pt x="975883" y="515447"/>
                  </a:lnTo>
                  <a:lnTo>
                    <a:pt x="1006348" y="487628"/>
                  </a:lnTo>
                  <a:lnTo>
                    <a:pt x="1032014" y="457917"/>
                  </a:lnTo>
                  <a:lnTo>
                    <a:pt x="1067627" y="393609"/>
                  </a:lnTo>
                  <a:lnTo>
                    <a:pt x="1080084" y="324103"/>
                  </a:lnTo>
                  <a:lnTo>
                    <a:pt x="1076915" y="288776"/>
                  </a:lnTo>
                  <a:lnTo>
                    <a:pt x="1052550" y="221634"/>
                  </a:lnTo>
                  <a:lnTo>
                    <a:pt x="1006348" y="160490"/>
                  </a:lnTo>
                  <a:lnTo>
                    <a:pt x="975883" y="132661"/>
                  </a:lnTo>
                  <a:lnTo>
                    <a:pt x="940947" y="106923"/>
                  </a:lnTo>
                  <a:lnTo>
                    <a:pt x="901870" y="83474"/>
                  </a:lnTo>
                  <a:lnTo>
                    <a:pt x="858982" y="62512"/>
                  </a:lnTo>
                  <a:lnTo>
                    <a:pt x="812612" y="44233"/>
                  </a:lnTo>
                  <a:lnTo>
                    <a:pt x="763091" y="28835"/>
                  </a:lnTo>
                  <a:lnTo>
                    <a:pt x="710747" y="16516"/>
                  </a:lnTo>
                  <a:lnTo>
                    <a:pt x="655911" y="7472"/>
                  </a:lnTo>
                  <a:lnTo>
                    <a:pt x="598912" y="1900"/>
                  </a:lnTo>
                  <a:lnTo>
                    <a:pt x="540080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15618" y="1916810"/>
              <a:ext cx="1080135" cy="648335"/>
            </a:xfrm>
            <a:custGeom>
              <a:avLst/>
              <a:gdLst/>
              <a:ahLst/>
              <a:cxnLst/>
              <a:rect l="l" t="t" r="r" b="b"/>
              <a:pathLst>
                <a:path w="1080135" h="648335">
                  <a:moveTo>
                    <a:pt x="0" y="324103"/>
                  </a:moveTo>
                  <a:lnTo>
                    <a:pt x="12454" y="254554"/>
                  </a:lnTo>
                  <a:lnTo>
                    <a:pt x="48063" y="190213"/>
                  </a:lnTo>
                  <a:lnTo>
                    <a:pt x="73726" y="160490"/>
                  </a:lnTo>
                  <a:lnTo>
                    <a:pt x="104191" y="132661"/>
                  </a:lnTo>
                  <a:lnTo>
                    <a:pt x="139127" y="106923"/>
                  </a:lnTo>
                  <a:lnTo>
                    <a:pt x="178205" y="83474"/>
                  </a:lnTo>
                  <a:lnTo>
                    <a:pt x="221096" y="62512"/>
                  </a:lnTo>
                  <a:lnTo>
                    <a:pt x="267471" y="44233"/>
                  </a:lnTo>
                  <a:lnTo>
                    <a:pt x="317000" y="28835"/>
                  </a:lnTo>
                  <a:lnTo>
                    <a:pt x="369355" y="16516"/>
                  </a:lnTo>
                  <a:lnTo>
                    <a:pt x="424206" y="7472"/>
                  </a:lnTo>
                  <a:lnTo>
                    <a:pt x="481224" y="1900"/>
                  </a:lnTo>
                  <a:lnTo>
                    <a:pt x="540080" y="0"/>
                  </a:lnTo>
                  <a:lnTo>
                    <a:pt x="598912" y="1900"/>
                  </a:lnTo>
                  <a:lnTo>
                    <a:pt x="655911" y="7472"/>
                  </a:lnTo>
                  <a:lnTo>
                    <a:pt x="710747" y="16516"/>
                  </a:lnTo>
                  <a:lnTo>
                    <a:pt x="763091" y="28835"/>
                  </a:lnTo>
                  <a:lnTo>
                    <a:pt x="812612" y="44233"/>
                  </a:lnTo>
                  <a:lnTo>
                    <a:pt x="858982" y="62512"/>
                  </a:lnTo>
                  <a:lnTo>
                    <a:pt x="901870" y="83474"/>
                  </a:lnTo>
                  <a:lnTo>
                    <a:pt x="940947" y="106923"/>
                  </a:lnTo>
                  <a:lnTo>
                    <a:pt x="975883" y="132661"/>
                  </a:lnTo>
                  <a:lnTo>
                    <a:pt x="1006348" y="160490"/>
                  </a:lnTo>
                  <a:lnTo>
                    <a:pt x="1032014" y="190213"/>
                  </a:lnTo>
                  <a:lnTo>
                    <a:pt x="1067627" y="254554"/>
                  </a:lnTo>
                  <a:lnTo>
                    <a:pt x="1080084" y="324103"/>
                  </a:lnTo>
                  <a:lnTo>
                    <a:pt x="1076915" y="359407"/>
                  </a:lnTo>
                  <a:lnTo>
                    <a:pt x="1067627" y="393609"/>
                  </a:lnTo>
                  <a:lnTo>
                    <a:pt x="1032014" y="457917"/>
                  </a:lnTo>
                  <a:lnTo>
                    <a:pt x="1006348" y="487628"/>
                  </a:lnTo>
                  <a:lnTo>
                    <a:pt x="975883" y="515447"/>
                  </a:lnTo>
                  <a:lnTo>
                    <a:pt x="940947" y="541176"/>
                  </a:lnTo>
                  <a:lnTo>
                    <a:pt x="901870" y="564619"/>
                  </a:lnTo>
                  <a:lnTo>
                    <a:pt x="858982" y="585576"/>
                  </a:lnTo>
                  <a:lnTo>
                    <a:pt x="812612" y="603852"/>
                  </a:lnTo>
                  <a:lnTo>
                    <a:pt x="763091" y="619247"/>
                  </a:lnTo>
                  <a:lnTo>
                    <a:pt x="710747" y="631565"/>
                  </a:lnTo>
                  <a:lnTo>
                    <a:pt x="655911" y="640609"/>
                  </a:lnTo>
                  <a:lnTo>
                    <a:pt x="598912" y="646180"/>
                  </a:lnTo>
                  <a:lnTo>
                    <a:pt x="540080" y="648080"/>
                  </a:lnTo>
                  <a:lnTo>
                    <a:pt x="481224" y="646180"/>
                  </a:lnTo>
                  <a:lnTo>
                    <a:pt x="424206" y="640609"/>
                  </a:lnTo>
                  <a:lnTo>
                    <a:pt x="369355" y="631565"/>
                  </a:lnTo>
                  <a:lnTo>
                    <a:pt x="317000" y="619247"/>
                  </a:lnTo>
                  <a:lnTo>
                    <a:pt x="267471" y="603852"/>
                  </a:lnTo>
                  <a:lnTo>
                    <a:pt x="221096" y="585576"/>
                  </a:lnTo>
                  <a:lnTo>
                    <a:pt x="178205" y="564619"/>
                  </a:lnTo>
                  <a:lnTo>
                    <a:pt x="139127" y="541176"/>
                  </a:lnTo>
                  <a:lnTo>
                    <a:pt x="104191" y="515447"/>
                  </a:lnTo>
                  <a:lnTo>
                    <a:pt x="73726" y="487628"/>
                  </a:lnTo>
                  <a:lnTo>
                    <a:pt x="48063" y="457917"/>
                  </a:lnTo>
                  <a:lnTo>
                    <a:pt x="12454" y="393609"/>
                  </a:lnTo>
                  <a:lnTo>
                    <a:pt x="0" y="324103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59788" y="2101087"/>
            <a:ext cx="5905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per_</a:t>
            </a:r>
            <a:r>
              <a:rPr sz="16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id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174927" y="2840227"/>
            <a:ext cx="1105535" cy="673735"/>
            <a:chOff x="1174927" y="2840227"/>
            <a:chExt cx="1105535" cy="673735"/>
          </a:xfrm>
        </p:grpSpPr>
        <p:sp>
          <p:nvSpPr>
            <p:cNvPr id="18" name="object 18"/>
            <p:cNvSpPr/>
            <p:nvPr/>
          </p:nvSpPr>
          <p:spPr>
            <a:xfrm>
              <a:off x="1187627" y="2852927"/>
              <a:ext cx="1080135" cy="648335"/>
            </a:xfrm>
            <a:custGeom>
              <a:avLst/>
              <a:gdLst/>
              <a:ahLst/>
              <a:cxnLst/>
              <a:rect l="l" t="t" r="r" b="b"/>
              <a:pathLst>
                <a:path w="1080135" h="648335">
                  <a:moveTo>
                    <a:pt x="540080" y="0"/>
                  </a:moveTo>
                  <a:lnTo>
                    <a:pt x="481224" y="1900"/>
                  </a:lnTo>
                  <a:lnTo>
                    <a:pt x="424206" y="7472"/>
                  </a:lnTo>
                  <a:lnTo>
                    <a:pt x="369355" y="16516"/>
                  </a:lnTo>
                  <a:lnTo>
                    <a:pt x="317000" y="28835"/>
                  </a:lnTo>
                  <a:lnTo>
                    <a:pt x="267471" y="44233"/>
                  </a:lnTo>
                  <a:lnTo>
                    <a:pt x="221096" y="62512"/>
                  </a:lnTo>
                  <a:lnTo>
                    <a:pt x="178205" y="83474"/>
                  </a:lnTo>
                  <a:lnTo>
                    <a:pt x="139127" y="106923"/>
                  </a:lnTo>
                  <a:lnTo>
                    <a:pt x="104191" y="132661"/>
                  </a:lnTo>
                  <a:lnTo>
                    <a:pt x="73726" y="160490"/>
                  </a:lnTo>
                  <a:lnTo>
                    <a:pt x="48063" y="190213"/>
                  </a:lnTo>
                  <a:lnTo>
                    <a:pt x="12454" y="254554"/>
                  </a:lnTo>
                  <a:lnTo>
                    <a:pt x="0" y="324104"/>
                  </a:lnTo>
                  <a:lnTo>
                    <a:pt x="3168" y="359407"/>
                  </a:lnTo>
                  <a:lnTo>
                    <a:pt x="27529" y="426511"/>
                  </a:lnTo>
                  <a:lnTo>
                    <a:pt x="73726" y="487628"/>
                  </a:lnTo>
                  <a:lnTo>
                    <a:pt x="104191" y="515447"/>
                  </a:lnTo>
                  <a:lnTo>
                    <a:pt x="139127" y="541176"/>
                  </a:lnTo>
                  <a:lnTo>
                    <a:pt x="178205" y="564619"/>
                  </a:lnTo>
                  <a:lnTo>
                    <a:pt x="221096" y="585576"/>
                  </a:lnTo>
                  <a:lnTo>
                    <a:pt x="267471" y="603852"/>
                  </a:lnTo>
                  <a:lnTo>
                    <a:pt x="317000" y="619247"/>
                  </a:lnTo>
                  <a:lnTo>
                    <a:pt x="369355" y="631565"/>
                  </a:lnTo>
                  <a:lnTo>
                    <a:pt x="424206" y="640609"/>
                  </a:lnTo>
                  <a:lnTo>
                    <a:pt x="481224" y="646180"/>
                  </a:lnTo>
                  <a:lnTo>
                    <a:pt x="540080" y="648081"/>
                  </a:lnTo>
                  <a:lnTo>
                    <a:pt x="598912" y="646180"/>
                  </a:lnTo>
                  <a:lnTo>
                    <a:pt x="655911" y="640609"/>
                  </a:lnTo>
                  <a:lnTo>
                    <a:pt x="710747" y="631565"/>
                  </a:lnTo>
                  <a:lnTo>
                    <a:pt x="763091" y="619247"/>
                  </a:lnTo>
                  <a:lnTo>
                    <a:pt x="812612" y="603852"/>
                  </a:lnTo>
                  <a:lnTo>
                    <a:pt x="858982" y="585576"/>
                  </a:lnTo>
                  <a:lnTo>
                    <a:pt x="901870" y="564619"/>
                  </a:lnTo>
                  <a:lnTo>
                    <a:pt x="940947" y="541176"/>
                  </a:lnTo>
                  <a:lnTo>
                    <a:pt x="975883" y="515447"/>
                  </a:lnTo>
                  <a:lnTo>
                    <a:pt x="1006348" y="487628"/>
                  </a:lnTo>
                  <a:lnTo>
                    <a:pt x="1032014" y="457917"/>
                  </a:lnTo>
                  <a:lnTo>
                    <a:pt x="1067627" y="393609"/>
                  </a:lnTo>
                  <a:lnTo>
                    <a:pt x="1080084" y="324104"/>
                  </a:lnTo>
                  <a:lnTo>
                    <a:pt x="1076915" y="288776"/>
                  </a:lnTo>
                  <a:lnTo>
                    <a:pt x="1052550" y="221634"/>
                  </a:lnTo>
                  <a:lnTo>
                    <a:pt x="1006348" y="160490"/>
                  </a:lnTo>
                  <a:lnTo>
                    <a:pt x="975883" y="132661"/>
                  </a:lnTo>
                  <a:lnTo>
                    <a:pt x="940947" y="106923"/>
                  </a:lnTo>
                  <a:lnTo>
                    <a:pt x="901870" y="83474"/>
                  </a:lnTo>
                  <a:lnTo>
                    <a:pt x="858982" y="62512"/>
                  </a:lnTo>
                  <a:lnTo>
                    <a:pt x="812612" y="44233"/>
                  </a:lnTo>
                  <a:lnTo>
                    <a:pt x="763091" y="28835"/>
                  </a:lnTo>
                  <a:lnTo>
                    <a:pt x="710747" y="16516"/>
                  </a:lnTo>
                  <a:lnTo>
                    <a:pt x="655911" y="7472"/>
                  </a:lnTo>
                  <a:lnTo>
                    <a:pt x="598912" y="1900"/>
                  </a:lnTo>
                  <a:lnTo>
                    <a:pt x="540080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87627" y="2852927"/>
              <a:ext cx="1080135" cy="648335"/>
            </a:xfrm>
            <a:custGeom>
              <a:avLst/>
              <a:gdLst/>
              <a:ahLst/>
              <a:cxnLst/>
              <a:rect l="l" t="t" r="r" b="b"/>
              <a:pathLst>
                <a:path w="1080135" h="648335">
                  <a:moveTo>
                    <a:pt x="0" y="324104"/>
                  </a:moveTo>
                  <a:lnTo>
                    <a:pt x="12454" y="254554"/>
                  </a:lnTo>
                  <a:lnTo>
                    <a:pt x="48063" y="190213"/>
                  </a:lnTo>
                  <a:lnTo>
                    <a:pt x="73726" y="160490"/>
                  </a:lnTo>
                  <a:lnTo>
                    <a:pt x="104191" y="132661"/>
                  </a:lnTo>
                  <a:lnTo>
                    <a:pt x="139127" y="106923"/>
                  </a:lnTo>
                  <a:lnTo>
                    <a:pt x="178205" y="83474"/>
                  </a:lnTo>
                  <a:lnTo>
                    <a:pt x="221096" y="62512"/>
                  </a:lnTo>
                  <a:lnTo>
                    <a:pt x="267471" y="44233"/>
                  </a:lnTo>
                  <a:lnTo>
                    <a:pt x="317000" y="28835"/>
                  </a:lnTo>
                  <a:lnTo>
                    <a:pt x="369355" y="16516"/>
                  </a:lnTo>
                  <a:lnTo>
                    <a:pt x="424206" y="7472"/>
                  </a:lnTo>
                  <a:lnTo>
                    <a:pt x="481224" y="1900"/>
                  </a:lnTo>
                  <a:lnTo>
                    <a:pt x="540080" y="0"/>
                  </a:lnTo>
                  <a:lnTo>
                    <a:pt x="598912" y="1900"/>
                  </a:lnTo>
                  <a:lnTo>
                    <a:pt x="655911" y="7472"/>
                  </a:lnTo>
                  <a:lnTo>
                    <a:pt x="710747" y="16516"/>
                  </a:lnTo>
                  <a:lnTo>
                    <a:pt x="763091" y="28835"/>
                  </a:lnTo>
                  <a:lnTo>
                    <a:pt x="812612" y="44233"/>
                  </a:lnTo>
                  <a:lnTo>
                    <a:pt x="858982" y="62512"/>
                  </a:lnTo>
                  <a:lnTo>
                    <a:pt x="901870" y="83474"/>
                  </a:lnTo>
                  <a:lnTo>
                    <a:pt x="940947" y="106923"/>
                  </a:lnTo>
                  <a:lnTo>
                    <a:pt x="975883" y="132661"/>
                  </a:lnTo>
                  <a:lnTo>
                    <a:pt x="1006348" y="160490"/>
                  </a:lnTo>
                  <a:lnTo>
                    <a:pt x="1032014" y="190213"/>
                  </a:lnTo>
                  <a:lnTo>
                    <a:pt x="1067627" y="254554"/>
                  </a:lnTo>
                  <a:lnTo>
                    <a:pt x="1080084" y="324104"/>
                  </a:lnTo>
                  <a:lnTo>
                    <a:pt x="1076915" y="359407"/>
                  </a:lnTo>
                  <a:lnTo>
                    <a:pt x="1067627" y="393609"/>
                  </a:lnTo>
                  <a:lnTo>
                    <a:pt x="1032014" y="457917"/>
                  </a:lnTo>
                  <a:lnTo>
                    <a:pt x="1006348" y="487628"/>
                  </a:lnTo>
                  <a:lnTo>
                    <a:pt x="975883" y="515447"/>
                  </a:lnTo>
                  <a:lnTo>
                    <a:pt x="940947" y="541176"/>
                  </a:lnTo>
                  <a:lnTo>
                    <a:pt x="901870" y="564619"/>
                  </a:lnTo>
                  <a:lnTo>
                    <a:pt x="858982" y="585576"/>
                  </a:lnTo>
                  <a:lnTo>
                    <a:pt x="812612" y="603852"/>
                  </a:lnTo>
                  <a:lnTo>
                    <a:pt x="763091" y="619247"/>
                  </a:lnTo>
                  <a:lnTo>
                    <a:pt x="710747" y="631565"/>
                  </a:lnTo>
                  <a:lnTo>
                    <a:pt x="655911" y="640609"/>
                  </a:lnTo>
                  <a:lnTo>
                    <a:pt x="598912" y="646180"/>
                  </a:lnTo>
                  <a:lnTo>
                    <a:pt x="540080" y="648081"/>
                  </a:lnTo>
                  <a:lnTo>
                    <a:pt x="481224" y="646180"/>
                  </a:lnTo>
                  <a:lnTo>
                    <a:pt x="424206" y="640609"/>
                  </a:lnTo>
                  <a:lnTo>
                    <a:pt x="369355" y="631565"/>
                  </a:lnTo>
                  <a:lnTo>
                    <a:pt x="317000" y="619247"/>
                  </a:lnTo>
                  <a:lnTo>
                    <a:pt x="267471" y="603852"/>
                  </a:lnTo>
                  <a:lnTo>
                    <a:pt x="221096" y="585576"/>
                  </a:lnTo>
                  <a:lnTo>
                    <a:pt x="178205" y="564619"/>
                  </a:lnTo>
                  <a:lnTo>
                    <a:pt x="139127" y="541176"/>
                  </a:lnTo>
                  <a:lnTo>
                    <a:pt x="104191" y="515447"/>
                  </a:lnTo>
                  <a:lnTo>
                    <a:pt x="73726" y="487628"/>
                  </a:lnTo>
                  <a:lnTo>
                    <a:pt x="48063" y="457917"/>
                  </a:lnTo>
                  <a:lnTo>
                    <a:pt x="12454" y="393609"/>
                  </a:lnTo>
                  <a:lnTo>
                    <a:pt x="0" y="324104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462277" y="3037712"/>
            <a:ext cx="5327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göre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190940" y="2236152"/>
            <a:ext cx="2529840" cy="1925955"/>
            <a:chOff x="2190940" y="2236152"/>
            <a:chExt cx="2529840" cy="1925955"/>
          </a:xfrm>
        </p:grpSpPr>
        <p:sp>
          <p:nvSpPr>
            <p:cNvPr id="22" name="object 22"/>
            <p:cNvSpPr/>
            <p:nvPr/>
          </p:nvSpPr>
          <p:spPr>
            <a:xfrm>
              <a:off x="2195702" y="2240914"/>
              <a:ext cx="2520315" cy="1008380"/>
            </a:xfrm>
            <a:custGeom>
              <a:avLst/>
              <a:gdLst/>
              <a:ahLst/>
              <a:cxnLst/>
              <a:rect l="l" t="t" r="r" b="b"/>
              <a:pathLst>
                <a:path w="2520315" h="1008380">
                  <a:moveTo>
                    <a:pt x="0" y="0"/>
                  </a:moveTo>
                  <a:lnTo>
                    <a:pt x="576072" y="179959"/>
                  </a:lnTo>
                </a:path>
                <a:path w="2520315" h="1008380">
                  <a:moveTo>
                    <a:pt x="72009" y="936117"/>
                  </a:moveTo>
                  <a:lnTo>
                    <a:pt x="576072" y="756031"/>
                  </a:lnTo>
                </a:path>
                <a:path w="2520315" h="1008380">
                  <a:moveTo>
                    <a:pt x="1728216" y="540004"/>
                  </a:moveTo>
                  <a:lnTo>
                    <a:pt x="2448306" y="0"/>
                  </a:lnTo>
                </a:path>
                <a:path w="2520315" h="1008380">
                  <a:moveTo>
                    <a:pt x="1800225" y="756031"/>
                  </a:moveTo>
                  <a:lnTo>
                    <a:pt x="2520315" y="1008126"/>
                  </a:lnTo>
                </a:path>
              </a:pathLst>
            </a:custGeom>
            <a:ln w="9525">
              <a:solidFill>
                <a:srgbClr val="5FC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03828" y="3429000"/>
              <a:ext cx="1080135" cy="720090"/>
            </a:xfrm>
            <a:custGeom>
              <a:avLst/>
              <a:gdLst/>
              <a:ahLst/>
              <a:cxnLst/>
              <a:rect l="l" t="t" r="r" b="b"/>
              <a:pathLst>
                <a:path w="1080135" h="720089">
                  <a:moveTo>
                    <a:pt x="0" y="360044"/>
                  </a:moveTo>
                  <a:lnTo>
                    <a:pt x="10972" y="287473"/>
                  </a:lnTo>
                  <a:lnTo>
                    <a:pt x="42443" y="219884"/>
                  </a:lnTo>
                  <a:lnTo>
                    <a:pt x="65187" y="188410"/>
                  </a:lnTo>
                  <a:lnTo>
                    <a:pt x="92241" y="158725"/>
                  </a:lnTo>
                  <a:lnTo>
                    <a:pt x="123334" y="131008"/>
                  </a:lnTo>
                  <a:lnTo>
                    <a:pt x="158194" y="105441"/>
                  </a:lnTo>
                  <a:lnTo>
                    <a:pt x="196550" y="82205"/>
                  </a:lnTo>
                  <a:lnTo>
                    <a:pt x="238131" y="61480"/>
                  </a:lnTo>
                  <a:lnTo>
                    <a:pt x="282665" y="43448"/>
                  </a:lnTo>
                  <a:lnTo>
                    <a:pt x="329880" y="28289"/>
                  </a:lnTo>
                  <a:lnTo>
                    <a:pt x="379506" y="16183"/>
                  </a:lnTo>
                  <a:lnTo>
                    <a:pt x="431270" y="7313"/>
                  </a:lnTo>
                  <a:lnTo>
                    <a:pt x="484902" y="1858"/>
                  </a:lnTo>
                  <a:lnTo>
                    <a:pt x="540131" y="0"/>
                  </a:lnTo>
                  <a:lnTo>
                    <a:pt x="595336" y="1858"/>
                  </a:lnTo>
                  <a:lnTo>
                    <a:pt x="648949" y="7313"/>
                  </a:lnTo>
                  <a:lnTo>
                    <a:pt x="700696" y="16183"/>
                  </a:lnTo>
                  <a:lnTo>
                    <a:pt x="750308" y="28289"/>
                  </a:lnTo>
                  <a:lnTo>
                    <a:pt x="797511" y="43448"/>
                  </a:lnTo>
                  <a:lnTo>
                    <a:pt x="842034" y="61480"/>
                  </a:lnTo>
                  <a:lnTo>
                    <a:pt x="883607" y="82205"/>
                  </a:lnTo>
                  <a:lnTo>
                    <a:pt x="921956" y="105441"/>
                  </a:lnTo>
                  <a:lnTo>
                    <a:pt x="956811" y="131008"/>
                  </a:lnTo>
                  <a:lnTo>
                    <a:pt x="987900" y="158725"/>
                  </a:lnTo>
                  <a:lnTo>
                    <a:pt x="1014951" y="188410"/>
                  </a:lnTo>
                  <a:lnTo>
                    <a:pt x="1037693" y="219884"/>
                  </a:lnTo>
                  <a:lnTo>
                    <a:pt x="1069162" y="287473"/>
                  </a:lnTo>
                  <a:lnTo>
                    <a:pt x="1080134" y="360044"/>
                  </a:lnTo>
                  <a:lnTo>
                    <a:pt x="1077346" y="396863"/>
                  </a:lnTo>
                  <a:lnTo>
                    <a:pt x="1069162" y="432616"/>
                  </a:lnTo>
                  <a:lnTo>
                    <a:pt x="1037693" y="500205"/>
                  </a:lnTo>
                  <a:lnTo>
                    <a:pt x="1014951" y="531679"/>
                  </a:lnTo>
                  <a:lnTo>
                    <a:pt x="987900" y="561364"/>
                  </a:lnTo>
                  <a:lnTo>
                    <a:pt x="956811" y="589081"/>
                  </a:lnTo>
                  <a:lnTo>
                    <a:pt x="921956" y="614648"/>
                  </a:lnTo>
                  <a:lnTo>
                    <a:pt x="883607" y="637884"/>
                  </a:lnTo>
                  <a:lnTo>
                    <a:pt x="842034" y="658609"/>
                  </a:lnTo>
                  <a:lnTo>
                    <a:pt x="797511" y="676641"/>
                  </a:lnTo>
                  <a:lnTo>
                    <a:pt x="750308" y="691800"/>
                  </a:lnTo>
                  <a:lnTo>
                    <a:pt x="700696" y="703906"/>
                  </a:lnTo>
                  <a:lnTo>
                    <a:pt x="648949" y="712776"/>
                  </a:lnTo>
                  <a:lnTo>
                    <a:pt x="595336" y="718231"/>
                  </a:lnTo>
                  <a:lnTo>
                    <a:pt x="540131" y="720089"/>
                  </a:lnTo>
                  <a:lnTo>
                    <a:pt x="484902" y="718231"/>
                  </a:lnTo>
                  <a:lnTo>
                    <a:pt x="431270" y="712776"/>
                  </a:lnTo>
                  <a:lnTo>
                    <a:pt x="379506" y="703906"/>
                  </a:lnTo>
                  <a:lnTo>
                    <a:pt x="329880" y="691800"/>
                  </a:lnTo>
                  <a:lnTo>
                    <a:pt x="282665" y="676641"/>
                  </a:lnTo>
                  <a:lnTo>
                    <a:pt x="238131" y="658609"/>
                  </a:lnTo>
                  <a:lnTo>
                    <a:pt x="196550" y="637884"/>
                  </a:lnTo>
                  <a:lnTo>
                    <a:pt x="158194" y="614648"/>
                  </a:lnTo>
                  <a:lnTo>
                    <a:pt x="123334" y="589081"/>
                  </a:lnTo>
                  <a:lnTo>
                    <a:pt x="92241" y="561364"/>
                  </a:lnTo>
                  <a:lnTo>
                    <a:pt x="65187" y="531679"/>
                  </a:lnTo>
                  <a:lnTo>
                    <a:pt x="42443" y="500205"/>
                  </a:lnTo>
                  <a:lnTo>
                    <a:pt x="10972" y="432616"/>
                  </a:lnTo>
                  <a:lnTo>
                    <a:pt x="0" y="360044"/>
                  </a:lnTo>
                  <a:close/>
                </a:path>
                <a:path w="1080135" h="720089">
                  <a:moveTo>
                    <a:pt x="180085" y="360044"/>
                  </a:moveTo>
                  <a:lnTo>
                    <a:pt x="202607" y="422859"/>
                  </a:lnTo>
                  <a:lnTo>
                    <a:pt x="229234" y="450897"/>
                  </a:lnTo>
                  <a:lnTo>
                    <a:pt x="264752" y="476011"/>
                  </a:lnTo>
                  <a:lnTo>
                    <a:pt x="308144" y="497697"/>
                  </a:lnTo>
                  <a:lnTo>
                    <a:pt x="358394" y="515445"/>
                  </a:lnTo>
                  <a:lnTo>
                    <a:pt x="414485" y="528751"/>
                  </a:lnTo>
                  <a:lnTo>
                    <a:pt x="475403" y="537106"/>
                  </a:lnTo>
                  <a:lnTo>
                    <a:pt x="540131" y="540004"/>
                  </a:lnTo>
                  <a:lnTo>
                    <a:pt x="604825" y="537106"/>
                  </a:lnTo>
                  <a:lnTo>
                    <a:pt x="665725" y="528751"/>
                  </a:lnTo>
                  <a:lnTo>
                    <a:pt x="721811" y="515445"/>
                  </a:lnTo>
                  <a:lnTo>
                    <a:pt x="772065" y="497697"/>
                  </a:lnTo>
                  <a:lnTo>
                    <a:pt x="815467" y="476011"/>
                  </a:lnTo>
                  <a:lnTo>
                    <a:pt x="850998" y="450897"/>
                  </a:lnTo>
                  <a:lnTo>
                    <a:pt x="877640" y="422859"/>
                  </a:lnTo>
                  <a:lnTo>
                    <a:pt x="900175" y="360044"/>
                  </a:lnTo>
                  <a:lnTo>
                    <a:pt x="877640" y="297214"/>
                  </a:lnTo>
                  <a:lnTo>
                    <a:pt x="850998" y="269160"/>
                  </a:lnTo>
                  <a:lnTo>
                    <a:pt x="815467" y="244025"/>
                  </a:lnTo>
                  <a:lnTo>
                    <a:pt x="772065" y="222318"/>
                  </a:lnTo>
                  <a:lnTo>
                    <a:pt x="721811" y="204549"/>
                  </a:lnTo>
                  <a:lnTo>
                    <a:pt x="665725" y="191227"/>
                  </a:lnTo>
                  <a:lnTo>
                    <a:pt x="604825" y="182861"/>
                  </a:lnTo>
                  <a:lnTo>
                    <a:pt x="540131" y="179958"/>
                  </a:lnTo>
                  <a:lnTo>
                    <a:pt x="475403" y="182861"/>
                  </a:lnTo>
                  <a:lnTo>
                    <a:pt x="414485" y="191227"/>
                  </a:lnTo>
                  <a:lnTo>
                    <a:pt x="358393" y="204549"/>
                  </a:lnTo>
                  <a:lnTo>
                    <a:pt x="308144" y="222318"/>
                  </a:lnTo>
                  <a:lnTo>
                    <a:pt x="264752" y="244025"/>
                  </a:lnTo>
                  <a:lnTo>
                    <a:pt x="229234" y="269160"/>
                  </a:lnTo>
                  <a:lnTo>
                    <a:pt x="202607" y="297214"/>
                  </a:lnTo>
                  <a:lnTo>
                    <a:pt x="185885" y="327678"/>
                  </a:lnTo>
                  <a:lnTo>
                    <a:pt x="180085" y="360044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558285" y="3634562"/>
            <a:ext cx="3683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4B4B4B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d</a:t>
            </a:r>
            <a:r>
              <a:rPr sz="1800" spc="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383915" y="2996945"/>
            <a:ext cx="360045" cy="432434"/>
          </a:xfrm>
          <a:custGeom>
            <a:avLst/>
            <a:gdLst/>
            <a:ahLst/>
            <a:cxnLst/>
            <a:rect l="l" t="t" r="r" b="b"/>
            <a:pathLst>
              <a:path w="360045" h="432435">
                <a:moveTo>
                  <a:pt x="0" y="0"/>
                </a:moveTo>
                <a:lnTo>
                  <a:pt x="360045" y="432053"/>
                </a:lnTo>
              </a:path>
            </a:pathLst>
          </a:custGeom>
          <a:ln w="9525">
            <a:solidFill>
              <a:srgbClr val="5FC8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62711" y="4178045"/>
            <a:ext cx="2184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4B4B4B"/>
                </a:solidFill>
                <a:latin typeface="Arial"/>
                <a:cs typeface="Arial"/>
              </a:rPr>
              <a:t>1.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solidFill>
                  <a:srgbClr val="4B4B4B"/>
                </a:solidFill>
                <a:latin typeface="Arial"/>
                <a:cs typeface="Arial"/>
              </a:rPr>
              <a:t>2.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solidFill>
                  <a:srgbClr val="4B4B4B"/>
                </a:solidFill>
                <a:latin typeface="Arial"/>
                <a:cs typeface="Arial"/>
              </a:rPr>
              <a:t>3.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solidFill>
                  <a:srgbClr val="4B4B4B"/>
                </a:solidFill>
                <a:latin typeface="Arial"/>
                <a:cs typeface="Arial"/>
              </a:rPr>
              <a:t>4.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77161" y="4178045"/>
            <a:ext cx="32823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Personel  </a:t>
            </a: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er</a:t>
            </a:r>
            <a:r>
              <a:rPr sz="1800" spc="10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onel</a:t>
            </a:r>
            <a:r>
              <a:rPr sz="1800" spc="10" dirty="0">
                <a:solidFill>
                  <a:srgbClr val="4B4B4B"/>
                </a:solidFill>
                <a:latin typeface="Arial"/>
                <a:cs typeface="Arial"/>
              </a:rPr>
              <a:t>(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pe</a:t>
            </a: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_i</a:t>
            </a:r>
            <a:r>
              <a:rPr sz="1800" spc="-25" dirty="0">
                <a:solidFill>
                  <a:srgbClr val="4B4B4B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,</a:t>
            </a:r>
            <a:r>
              <a:rPr sz="1800" spc="5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800" spc="-25" dirty="0">
                <a:solidFill>
                  <a:srgbClr val="4B4B4B"/>
                </a:solidFill>
                <a:latin typeface="Arial"/>
                <a:cs typeface="Arial"/>
              </a:rPr>
              <a:t>d</a:t>
            </a:r>
            <a:r>
              <a:rPr sz="1800" spc="5" dirty="0">
                <a:solidFill>
                  <a:srgbClr val="4B4B4B"/>
                </a:solidFill>
                <a:latin typeface="Arial"/>
                <a:cs typeface="Arial"/>
              </a:rPr>
              <a:t>,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go</a:t>
            </a: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r</a:t>
            </a:r>
            <a:r>
              <a:rPr sz="1800" spc="-25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r>
              <a:rPr sz="1800" spc="-155" dirty="0">
                <a:solidFill>
                  <a:srgbClr val="4B4B4B"/>
                </a:solidFill>
                <a:latin typeface="Arial"/>
                <a:cs typeface="Arial"/>
              </a:rPr>
              <a:t>v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,</a:t>
            </a:r>
            <a:r>
              <a:rPr sz="1800" spc="10" dirty="0">
                <a:solidFill>
                  <a:srgbClr val="4B4B4B"/>
                </a:solidFill>
                <a:latin typeface="Arial"/>
                <a:cs typeface="Arial"/>
              </a:rPr>
              <a:t>m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aa</a:t>
            </a: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)  </a:t>
            </a: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yDil(</a:t>
            </a:r>
            <a:r>
              <a:rPr sz="1800" spc="-3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ydil,per_id)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yDil(</a:t>
            </a:r>
            <a:r>
              <a:rPr sz="1800" spc="-2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ydil,</a:t>
            </a:r>
            <a:r>
              <a:rPr sz="1800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per_id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,</a:t>
            </a:r>
            <a:r>
              <a:rPr sz="1800" b="1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siraNo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Altbilgi Yer Tutucusu 2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1934272" y="3308825"/>
            <a:ext cx="4943475" cy="84510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400" spc="-5" dirty="0">
                <a:solidFill>
                  <a:schemeClr val="accent5">
                    <a:lumMod val="50000"/>
                  </a:schemeClr>
                </a:solidFill>
              </a:rPr>
              <a:t>Normalizasyon</a:t>
            </a:r>
            <a:endParaRPr spc="-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828800" y="5135148"/>
            <a:ext cx="5448554" cy="73225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tr-TR" sz="3200" spc="-5" dirty="0">
                <a:solidFill>
                  <a:srgbClr val="4B4B4B"/>
                </a:solidFill>
                <a:latin typeface="Arial"/>
                <a:cs typeface="Arial"/>
              </a:rPr>
              <a:t>Adem AKKUŞ</a:t>
            </a:r>
          </a:p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tr-TR" sz="1400" spc="-5" dirty="0">
                <a:solidFill>
                  <a:srgbClr val="4B4B4B"/>
                </a:solidFill>
                <a:latin typeface="Arial"/>
                <a:cs typeface="Arial"/>
              </a:rPr>
              <a:t>| Bilgisayar Mühendisi | Uzm. Bilişim Tekn. Öğrt. | Eğitmen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61827"/>
            <a:ext cx="56445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Normalizasyon</a:t>
            </a:r>
            <a:r>
              <a:rPr spc="-3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-Tanım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457152"/>
            <a:ext cx="8021955" cy="3426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307340" indent="-344805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Normalizasyon;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veri </a:t>
            </a: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tabanı tasarım 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aşamasında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veri </a:t>
            </a: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tekrarını,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veri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kaybını</a:t>
            </a:r>
            <a:r>
              <a:rPr sz="2400" spc="-19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B4B4B"/>
                </a:solidFill>
                <a:latin typeface="Arial"/>
                <a:cs typeface="Arial"/>
              </a:rPr>
              <a:t>veya</a:t>
            </a:r>
            <a:endParaRPr sz="2400" dirty="0">
              <a:latin typeface="Arial"/>
              <a:cs typeface="Arial"/>
            </a:endParaRPr>
          </a:p>
          <a:p>
            <a:pPr marL="356870" marR="508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veri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yetersizliğini önlemek için</a:t>
            </a:r>
            <a:r>
              <a:rPr sz="2400" spc="-29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gerçekleştirilen  işlemlerdir.</a:t>
            </a:r>
            <a:endParaRPr sz="24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2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Normalizasyon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tanım </a:t>
            </a: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olarak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ise</a:t>
            </a:r>
            <a:r>
              <a:rPr sz="2400" spc="-204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;</a:t>
            </a:r>
            <a:endParaRPr sz="2400" dirty="0">
              <a:latin typeface="Arial"/>
              <a:cs typeface="Arial"/>
            </a:endParaRPr>
          </a:p>
          <a:p>
            <a:pPr marL="356870" marR="976630">
              <a:lnSpc>
                <a:spcPct val="100000"/>
              </a:lnSpc>
            </a:pP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(</a:t>
            </a:r>
            <a:r>
              <a:rPr sz="2400" b="1" spc="-10" dirty="0">
                <a:solidFill>
                  <a:srgbClr val="4B4B4B"/>
                </a:solidFill>
                <a:latin typeface="Arial"/>
                <a:cs typeface="Arial"/>
              </a:rPr>
              <a:t>Ayrıştırma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),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veritabanlarında çok</a:t>
            </a:r>
            <a:r>
              <a:rPr sz="2400" spc="-13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fazla  </a:t>
            </a: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sütun </a:t>
            </a:r>
            <a:r>
              <a:rPr sz="2400" spc="-20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satırdan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oluşan bir</a:t>
            </a:r>
            <a:r>
              <a:rPr sz="2400" spc="-26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tabloyu</a:t>
            </a:r>
            <a:endParaRPr sz="2400" dirty="0">
              <a:latin typeface="Arial"/>
              <a:cs typeface="Arial"/>
            </a:endParaRPr>
          </a:p>
          <a:p>
            <a:pPr marL="356870" marR="22225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tekrarlardan arındırmak için </a:t>
            </a: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daha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az satır</a:t>
            </a:r>
            <a:r>
              <a:rPr sz="2400" spc="-33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B4B4B"/>
                </a:solidFill>
                <a:latin typeface="Arial"/>
                <a:cs typeface="Arial"/>
              </a:rPr>
              <a:t>ve  </a:t>
            </a: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sütun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içeren alt kümelerine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ayrıştırma 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işlemidir.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16331"/>
            <a:ext cx="549084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Normalizasyon –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Giriş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221181"/>
            <a:ext cx="7616825" cy="5001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Normalizasyon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yapılırken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uyulması gereken</a:t>
            </a:r>
            <a:r>
              <a:rPr sz="2400" spc="7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kurulların</a:t>
            </a:r>
            <a:endParaRPr sz="24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her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birine </a:t>
            </a:r>
            <a:r>
              <a:rPr sz="2400" b="1" dirty="0">
                <a:solidFill>
                  <a:srgbClr val="4B4B4B"/>
                </a:solidFill>
                <a:latin typeface="Arial"/>
                <a:cs typeface="Arial"/>
              </a:rPr>
              <a:t>normal </a:t>
            </a:r>
            <a:r>
              <a:rPr sz="2400" b="1" spc="-5" dirty="0">
                <a:solidFill>
                  <a:srgbClr val="4B4B4B"/>
                </a:solidFill>
                <a:latin typeface="Arial"/>
                <a:cs typeface="Arial"/>
              </a:rPr>
              <a:t>form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adı</a:t>
            </a:r>
            <a:r>
              <a:rPr sz="2400" spc="-4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verilir.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0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Birinci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Normal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Form</a:t>
            </a:r>
            <a:r>
              <a:rPr sz="2000" spc="-2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(1NF)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İkinci Normal Form</a:t>
            </a:r>
            <a:r>
              <a:rPr sz="2000" spc="-6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(2NF)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Üçüncü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Normal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Form</a:t>
            </a:r>
            <a:r>
              <a:rPr sz="2000" spc="-4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(3NF)</a:t>
            </a:r>
            <a:endParaRPr sz="2000" dirty="0">
              <a:latin typeface="Arial"/>
              <a:cs typeface="Arial"/>
            </a:endParaRPr>
          </a:p>
          <a:p>
            <a:pPr marL="356870" marR="1089025" indent="-344805">
              <a:lnSpc>
                <a:spcPct val="100000"/>
              </a:lnSpc>
              <a:spcBef>
                <a:spcPts val="56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Daha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yüksek düzey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formlar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var </a:t>
            </a: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ama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çok</a:t>
            </a:r>
            <a:r>
              <a:rPr sz="2400" spc="-12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fazla 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kullanılmıyor.</a:t>
            </a:r>
            <a:endParaRPr sz="24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İlk üç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düzey ihlal</a:t>
            </a:r>
            <a:r>
              <a:rPr sz="2400" spc="-4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edilirse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0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20" dirty="0">
                <a:solidFill>
                  <a:srgbClr val="4B4B4B"/>
                </a:solidFill>
                <a:latin typeface="Arial"/>
                <a:cs typeface="Arial"/>
              </a:rPr>
              <a:t>Kayıt</a:t>
            </a:r>
            <a:r>
              <a:rPr sz="2000" spc="5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güncelleme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20" dirty="0">
                <a:solidFill>
                  <a:srgbClr val="4B4B4B"/>
                </a:solidFill>
                <a:latin typeface="Arial"/>
                <a:cs typeface="Arial"/>
              </a:rPr>
              <a:t>Kayıt</a:t>
            </a:r>
            <a:r>
              <a:rPr sz="2000" spc="5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silme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20" dirty="0">
                <a:solidFill>
                  <a:srgbClr val="4B4B4B"/>
                </a:solidFill>
                <a:latin typeface="Arial"/>
                <a:cs typeface="Arial"/>
              </a:rPr>
              <a:t>Kayıt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bulmada </a:t>
            </a:r>
            <a:r>
              <a:rPr sz="2000" spc="-20" dirty="0">
                <a:solidFill>
                  <a:srgbClr val="4B4B4B"/>
                </a:solidFill>
                <a:latin typeface="Arial"/>
                <a:cs typeface="Arial"/>
              </a:rPr>
              <a:t>zorluk</a:t>
            </a:r>
            <a:r>
              <a:rPr sz="2000" spc="15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çekilir.</a:t>
            </a:r>
            <a:endParaRPr sz="20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6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3NFde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olan tablolar 1NF 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2NFye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uygundur.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2NFde</a:t>
            </a:r>
            <a:endParaRPr sz="24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olan tablolarda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1NFye</a:t>
            </a:r>
            <a:r>
              <a:rPr sz="2400" spc="-4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uygundur.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824866"/>
            <a:ext cx="607822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Normalizasyon </a:t>
            </a:r>
            <a:r>
              <a:rPr spc="-10" dirty="0">
                <a:solidFill>
                  <a:schemeClr val="accent5">
                    <a:lumMod val="50000"/>
                  </a:schemeClr>
                </a:solidFill>
              </a:rPr>
              <a:t>Amaçları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29716"/>
            <a:ext cx="7612380" cy="416877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4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Veri Bütünlüğünün</a:t>
            </a:r>
            <a:r>
              <a:rPr sz="3200" spc="-5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Sağlanması</a:t>
            </a:r>
            <a:endParaRPr sz="32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65"/>
              </a:spcBef>
              <a:buChar char="–"/>
              <a:tabLst>
                <a:tab pos="756920" algn="l"/>
              </a:tabLst>
            </a:pPr>
            <a:r>
              <a:rPr sz="2800" spc="5" dirty="0">
                <a:solidFill>
                  <a:srgbClr val="4B4B4B"/>
                </a:solidFill>
                <a:latin typeface="Arial"/>
                <a:cs typeface="Arial"/>
              </a:rPr>
              <a:t>Gereksiz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veri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tekrarını önleyerek verilerdeki  bozulmaları</a:t>
            </a:r>
            <a:r>
              <a:rPr sz="2800" spc="-3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önlemek</a:t>
            </a:r>
            <a:endParaRPr sz="28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8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4B4B4B"/>
                </a:solidFill>
                <a:latin typeface="Arial"/>
                <a:cs typeface="Arial"/>
              </a:rPr>
              <a:t>Uygulamadan Bağımsızlık</a:t>
            </a:r>
            <a:endParaRPr sz="3200">
              <a:latin typeface="Arial"/>
              <a:cs typeface="Arial"/>
            </a:endParaRPr>
          </a:p>
          <a:p>
            <a:pPr marL="756285" marR="610235" lvl="1" indent="-287020">
              <a:lnSpc>
                <a:spcPct val="100000"/>
              </a:lnSpc>
              <a:spcBef>
                <a:spcPts val="665"/>
              </a:spcBef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Uygulama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değişse bile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veritabanı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tutarlı  olarak</a:t>
            </a:r>
            <a:r>
              <a:rPr sz="2800" spc="-4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çalışmalı</a:t>
            </a:r>
            <a:endParaRPr sz="28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8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Performansı</a:t>
            </a:r>
            <a:r>
              <a:rPr sz="3200" spc="-3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4B4B4B"/>
                </a:solidFill>
                <a:latin typeface="Arial"/>
                <a:cs typeface="Arial"/>
              </a:rPr>
              <a:t>Arttırmak</a:t>
            </a:r>
            <a:endParaRPr sz="3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5"/>
              </a:spcBef>
              <a:buChar char="–"/>
              <a:tabLst>
                <a:tab pos="756920" algn="l"/>
              </a:tabLst>
            </a:pP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Veri tekrarı en aza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iner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arama hızlı</a:t>
            </a:r>
            <a:r>
              <a:rPr sz="2800" spc="-4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olur.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525856"/>
            <a:ext cx="595693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Normalizasyon</a:t>
            </a:r>
            <a:r>
              <a:rPr spc="-1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Kuralları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600200"/>
            <a:ext cx="7896859" cy="20765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295910" indent="-344805">
              <a:lnSpc>
                <a:spcPct val="150000"/>
              </a:lnSpc>
              <a:spcBef>
                <a:spcPts val="9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Birinci Normal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Form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(First Normal Form) 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1NF</a:t>
            </a:r>
            <a:endParaRPr sz="2800" dirty="0">
              <a:latin typeface="Arial"/>
              <a:cs typeface="Arial"/>
            </a:endParaRPr>
          </a:p>
          <a:p>
            <a:pPr marL="356870" marR="5080" indent="-344805">
              <a:lnSpc>
                <a:spcPct val="15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İkinci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Normal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Form(Second Normal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Form) 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2NF</a:t>
            </a:r>
            <a:endParaRPr sz="2800" dirty="0">
              <a:latin typeface="Arial"/>
              <a:cs typeface="Arial"/>
            </a:endParaRPr>
          </a:p>
          <a:p>
            <a:pPr marL="356870" marR="5080" indent="-344805">
              <a:lnSpc>
                <a:spcPct val="15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Üçüncü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Normal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Form(Third Normal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Form)  3NF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9199" y="381000"/>
            <a:ext cx="7995360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37790" marR="5080" indent="-2625725" algn="l">
              <a:lnSpc>
                <a:spcPct val="100000"/>
              </a:lnSpc>
              <a:spcBef>
                <a:spcPts val="95"/>
              </a:spcBef>
              <a:tabLst>
                <a:tab pos="4665980" algn="l"/>
              </a:tabLst>
            </a:pPr>
            <a:r>
              <a:rPr spc="-5" dirty="0" err="1">
                <a:solidFill>
                  <a:schemeClr val="accent5">
                    <a:lumMod val="50000"/>
                  </a:schemeClr>
                </a:solidFill>
              </a:rPr>
              <a:t>İl</a:t>
            </a:r>
            <a:r>
              <a:rPr spc="5" dirty="0" err="1">
                <a:solidFill>
                  <a:schemeClr val="accent5">
                    <a:lumMod val="50000"/>
                  </a:schemeClr>
                </a:solidFill>
              </a:rPr>
              <a:t>i</a:t>
            </a:r>
            <a:r>
              <a:rPr spc="-5" dirty="0" err="1">
                <a:solidFill>
                  <a:schemeClr val="accent5">
                    <a:lumMod val="50000"/>
                  </a:schemeClr>
                </a:solidFill>
              </a:rPr>
              <a:t>ş</a:t>
            </a:r>
            <a:r>
              <a:rPr spc="10" dirty="0" err="1">
                <a:solidFill>
                  <a:schemeClr val="accent5">
                    <a:lumMod val="50000"/>
                  </a:schemeClr>
                </a:solidFill>
              </a:rPr>
              <a:t>k</a:t>
            </a:r>
            <a:r>
              <a:rPr spc="-10" dirty="0" err="1">
                <a:solidFill>
                  <a:schemeClr val="accent5">
                    <a:lumMod val="50000"/>
                  </a:schemeClr>
                </a:solidFill>
              </a:rPr>
              <a:t>i</a:t>
            </a:r>
            <a:r>
              <a:rPr spc="5" dirty="0" err="1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spc="-10" dirty="0" err="1">
                <a:solidFill>
                  <a:schemeClr val="accent5">
                    <a:lumMod val="50000"/>
                  </a:schemeClr>
                </a:solidFill>
              </a:rPr>
              <a:t>e</a:t>
            </a:r>
            <a:r>
              <a:rPr spc="-5" dirty="0" err="1">
                <a:solidFill>
                  <a:schemeClr val="accent5">
                    <a:lumMod val="50000"/>
                  </a:schemeClr>
                </a:solidFill>
              </a:rPr>
              <a:t>l</a:t>
            </a:r>
            <a:r>
              <a:rPr spc="-6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Verit</a:t>
            </a:r>
            <a:r>
              <a:rPr spc="5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spc="-10" dirty="0">
                <a:solidFill>
                  <a:schemeClr val="accent5">
                    <a:lumMod val="50000"/>
                  </a:schemeClr>
                </a:solidFill>
              </a:rPr>
              <a:t>ba</a:t>
            </a:r>
            <a:r>
              <a:rPr dirty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ı</a:t>
            </a:r>
            <a:r>
              <a:rPr lang="tr-TR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5" dirty="0" err="1">
                <a:solidFill>
                  <a:schemeClr val="accent5">
                    <a:lumMod val="50000"/>
                  </a:schemeClr>
                </a:solidFill>
              </a:rPr>
              <a:t>Kavra</a:t>
            </a:r>
            <a:r>
              <a:rPr spc="-25" dirty="0" err="1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spc="-5" dirty="0" err="1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spc="5" dirty="0" err="1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spc="-5" dirty="0" err="1">
                <a:solidFill>
                  <a:schemeClr val="accent5">
                    <a:lumMod val="50000"/>
                  </a:schemeClr>
                </a:solidFill>
              </a:rPr>
              <a:t>l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spc="-10" dirty="0">
                <a:solidFill>
                  <a:schemeClr val="accent5">
                    <a:lumMod val="50000"/>
                  </a:schemeClr>
                </a:solidFill>
              </a:rPr>
              <a:t>Tasarım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25889"/>
            <a:ext cx="8108315" cy="403059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spcBef>
                <a:spcPts val="869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Verilerin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daha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üst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seviyede</a:t>
            </a:r>
            <a:r>
              <a:rPr sz="2400" spc="-3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 err="1">
                <a:solidFill>
                  <a:srgbClr val="4B4B4B"/>
                </a:solidFill>
                <a:latin typeface="Arial"/>
                <a:cs typeface="Arial"/>
              </a:rPr>
              <a:t>gösterilmesi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.</a:t>
            </a:r>
            <a:br>
              <a:rPr lang="tr-TR" sz="2400" spc="-5" dirty="0">
                <a:solidFill>
                  <a:srgbClr val="4B4B4B"/>
                </a:solidFill>
                <a:latin typeface="Arial"/>
                <a:cs typeface="Arial"/>
              </a:rPr>
            </a:br>
            <a:endParaRPr sz="1200" dirty="0">
              <a:latin typeface="Arial"/>
              <a:cs typeface="Arial"/>
            </a:endParaRPr>
          </a:p>
          <a:p>
            <a:pPr marL="356870" marR="5080" indent="-344805"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Kullanılan model: ER (Entity Relationship – 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Varlık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 err="1">
                <a:solidFill>
                  <a:srgbClr val="4B4B4B"/>
                </a:solidFill>
                <a:latin typeface="Arial"/>
                <a:cs typeface="Arial"/>
              </a:rPr>
              <a:t>ilişki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)</a:t>
            </a:r>
            <a:br>
              <a:rPr lang="tr-TR" sz="2400" dirty="0">
                <a:solidFill>
                  <a:srgbClr val="4B4B4B"/>
                </a:solidFill>
                <a:latin typeface="Arial"/>
                <a:cs typeface="Arial"/>
              </a:rPr>
            </a:br>
            <a:endParaRPr sz="1400" dirty="0">
              <a:latin typeface="Arial"/>
              <a:cs typeface="Arial"/>
            </a:endParaRPr>
          </a:p>
          <a:p>
            <a:pPr marL="356870" marR="646430" indent="-344805"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Varlık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ilişki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modeli kavramsal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tasarımda  kullanılan popüler</a:t>
            </a:r>
            <a:r>
              <a:rPr sz="2400" spc="-5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model.</a:t>
            </a:r>
            <a:br>
              <a:rPr lang="tr-TR" sz="2400" spc="-5" dirty="0">
                <a:solidFill>
                  <a:srgbClr val="4B4B4B"/>
                </a:solidFill>
                <a:latin typeface="Arial"/>
                <a:cs typeface="Arial"/>
              </a:rPr>
            </a:br>
            <a:endParaRPr sz="1600" dirty="0">
              <a:latin typeface="Arial"/>
              <a:cs typeface="Arial"/>
            </a:endParaRPr>
          </a:p>
          <a:p>
            <a:pPr marL="356870" indent="-344805">
              <a:spcBef>
                <a:spcPts val="77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VTYS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den 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bağımsız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modelleme</a:t>
            </a:r>
            <a:r>
              <a:rPr sz="2400" spc="3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15" dirty="0" err="1">
                <a:solidFill>
                  <a:srgbClr val="4B4B4B"/>
                </a:solidFill>
                <a:latin typeface="Arial"/>
                <a:cs typeface="Arial"/>
              </a:rPr>
              <a:t>yapılır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.</a:t>
            </a:r>
            <a:br>
              <a:rPr lang="tr-TR" sz="2400" spc="-15" dirty="0">
                <a:solidFill>
                  <a:srgbClr val="4B4B4B"/>
                </a:solidFill>
                <a:latin typeface="Arial"/>
                <a:cs typeface="Arial"/>
              </a:rPr>
            </a:br>
            <a:endParaRPr sz="1200" dirty="0">
              <a:latin typeface="Arial"/>
              <a:cs typeface="Arial"/>
            </a:endParaRPr>
          </a:p>
          <a:p>
            <a:pPr marL="356870" marR="241300" indent="-344805"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Varlık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ilişki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modelinde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kullanılan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şekiller 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veritabanın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şematik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olarak tasarlanmasını  sağlar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Birinci Normal Form</a:t>
            </a:r>
            <a:r>
              <a:rPr spc="-4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-1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206317"/>
            <a:ext cx="8074356" cy="175560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37795" indent="-125730" algn="just">
              <a:lnSpc>
                <a:spcPct val="100000"/>
              </a:lnSpc>
              <a:spcBef>
                <a:spcPts val="770"/>
              </a:spcBef>
              <a:buSzPct val="96428"/>
              <a:buChar char="•"/>
              <a:tabLst>
                <a:tab pos="138430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Tekrarlanan sütun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yapıları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olmamalıdır</a:t>
            </a:r>
            <a:endParaRPr sz="2400" dirty="0">
              <a:latin typeface="Arial"/>
              <a:cs typeface="Arial"/>
            </a:endParaRPr>
          </a:p>
          <a:p>
            <a:pPr marL="137795" indent="-125730" algn="just">
              <a:lnSpc>
                <a:spcPct val="100000"/>
              </a:lnSpc>
              <a:spcBef>
                <a:spcPts val="670"/>
              </a:spcBef>
              <a:buSzPct val="96428"/>
              <a:buChar char="•"/>
              <a:tabLst>
                <a:tab pos="138430" algn="l"/>
              </a:tabLst>
            </a:pP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Birden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fazla türde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bilgi </a:t>
            </a: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tek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bir sütunda</a:t>
            </a:r>
            <a:r>
              <a:rPr sz="2400" spc="-17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olamaz.</a:t>
            </a:r>
            <a:endParaRPr sz="2400" dirty="0">
              <a:latin typeface="Arial"/>
              <a:cs typeface="Arial"/>
            </a:endParaRPr>
          </a:p>
          <a:p>
            <a:pPr marL="12700" marR="693420" algn="just">
              <a:lnSpc>
                <a:spcPct val="100000"/>
              </a:lnSpc>
              <a:spcBef>
                <a:spcPts val="675"/>
              </a:spcBef>
              <a:buSzPct val="96428"/>
              <a:buChar char="•"/>
              <a:tabLst>
                <a:tab pos="138430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Bir alan içerisindeki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bilgi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özel karakterlerle 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ayrılarak</a:t>
            </a:r>
            <a:r>
              <a:rPr sz="2400" spc="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tutulmamalıdır.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2634"/>
              </p:ext>
            </p:extLst>
          </p:nvPr>
        </p:nvGraphicFramePr>
        <p:xfrm>
          <a:off x="749223" y="3926713"/>
          <a:ext cx="3670377" cy="2055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8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22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Telefon Tablosu</a:t>
                      </a:r>
                      <a:endParaRPr sz="2000" spc="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Ad Soyad</a:t>
                      </a:r>
                      <a:endParaRPr sz="20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Telefon</a:t>
                      </a:r>
                      <a:endParaRPr sz="2000" spc="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Ali Coşkun</a:t>
                      </a:r>
                      <a:endParaRPr sz="2000" spc="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3710, 3712</a:t>
                      </a:r>
                      <a:endParaRPr sz="2000" spc="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4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Mehmet Kaya</a:t>
                      </a:r>
                      <a:endParaRPr sz="2000" spc="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3714, 3715,3716</a:t>
                      </a:r>
                      <a:endParaRPr sz="2000" spc="0" dirty="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Ahmet Demir</a:t>
                      </a:r>
                      <a:endParaRPr sz="2000" spc="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3750</a:t>
                      </a:r>
                      <a:endParaRPr sz="20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603267"/>
              </p:ext>
            </p:extLst>
          </p:nvPr>
        </p:nvGraphicFramePr>
        <p:xfrm>
          <a:off x="4800601" y="3234857"/>
          <a:ext cx="4053202" cy="30135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379">
                <a:tc gridSpan="3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b="1" spc="-18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Adres</a:t>
                      </a:r>
                      <a:r>
                        <a:rPr sz="1600" b="1" spc="-13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9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Tablosu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306"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b="1" spc="-1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Ad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27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Soyad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b="1" spc="-17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Adres1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b="1" spc="-17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Adres2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306"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spc="-1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Ali</a:t>
                      </a:r>
                      <a:r>
                        <a:rPr lang="tr-TR" sz="1600" spc="-1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5" dirty="0" err="1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Coşkun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spc="-9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Ordu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spc="-7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Çivril </a:t>
                      </a:r>
                      <a:r>
                        <a:rPr sz="1600" spc="-14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Atasay</a:t>
                      </a:r>
                      <a:r>
                        <a:rPr sz="1600" spc="-15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3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Kamer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19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22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MYO </a:t>
                      </a:r>
                      <a:r>
                        <a:rPr sz="1600" spc="-7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Çivril </a:t>
                      </a:r>
                      <a:r>
                        <a:rPr sz="1600" spc="21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600" spc="-5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Denizli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246"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spc="-1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Mehmet</a:t>
                      </a:r>
                      <a:r>
                        <a:rPr lang="tr-TR" sz="1600" spc="-1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Kaya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spc="-9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Denizli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306"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600" spc="-2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Ahmet</a:t>
                      </a:r>
                      <a:r>
                        <a:rPr lang="tr-TR" sz="1600" spc="-2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5" dirty="0" err="1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Demir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600" spc="-12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Adana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Altbilgi Yer Tutucusu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Birinci Normal Form</a:t>
            </a:r>
            <a:r>
              <a:rPr spc="-4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0004" y="1382483"/>
            <a:ext cx="7987792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1Nf 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uyun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hale geldi fakat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2NF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3NF </a:t>
            </a:r>
            <a:r>
              <a:rPr sz="2400" spc="-25" dirty="0">
                <a:solidFill>
                  <a:srgbClr val="4B4B4B"/>
                </a:solidFill>
                <a:latin typeface="Arial"/>
                <a:cs typeface="Arial"/>
              </a:rPr>
              <a:t>ye  </a:t>
            </a:r>
            <a:r>
              <a:rPr sz="2400" spc="-20" dirty="0">
                <a:solidFill>
                  <a:srgbClr val="4B4B4B"/>
                </a:solidFill>
                <a:latin typeface="Arial"/>
                <a:cs typeface="Arial"/>
              </a:rPr>
              <a:t>uygun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değil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242121"/>
              </p:ext>
            </p:extLst>
          </p:nvPr>
        </p:nvGraphicFramePr>
        <p:xfrm>
          <a:off x="914400" y="2209800"/>
          <a:ext cx="3293110" cy="28050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351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sz="1600" b="1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Telefon Tablosu</a:t>
                      </a:r>
                      <a:endParaRPr sz="1600" spc="0" dirty="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sz="1600" b="1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Ad</a:t>
                      </a:r>
                      <a:endParaRPr sz="1600" spc="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sz="1600" b="1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Soyad</a:t>
                      </a:r>
                      <a:endParaRPr sz="1600" spc="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sz="1600" b="1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Telefon</a:t>
                      </a:r>
                      <a:endParaRPr sz="1600" spc="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sz="1600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Ali</a:t>
                      </a:r>
                      <a:endParaRPr sz="16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sz="1600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Coşkun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sz="1600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3710</a:t>
                      </a:r>
                      <a:endParaRPr sz="1600" spc="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sz="1600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Ali</a:t>
                      </a:r>
                      <a:endParaRPr sz="1600" spc="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sz="1600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Coşkun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sz="1600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3712</a:t>
                      </a:r>
                      <a:endParaRPr sz="1600" spc="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sz="1600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Mehmet</a:t>
                      </a:r>
                      <a:endParaRPr sz="1600" spc="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sz="1600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Kaya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sz="1600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3714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sz="1600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Mehmet</a:t>
                      </a:r>
                      <a:endParaRPr sz="1600" spc="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sz="1600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Kaya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sz="1600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3715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sz="1600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Mehmet</a:t>
                      </a:r>
                      <a:endParaRPr sz="1600" spc="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sz="1600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Kaya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sz="1600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3716</a:t>
                      </a:r>
                      <a:endParaRPr sz="1600" spc="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3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sz="1600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Ahmet</a:t>
                      </a:r>
                      <a:endParaRPr sz="1600" spc="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sz="1600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Demir</a:t>
                      </a:r>
                      <a:endParaRPr sz="1600" spc="0" dirty="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sz="1600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3750</a:t>
                      </a:r>
                      <a:endParaRPr sz="16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298118"/>
              </p:ext>
            </p:extLst>
          </p:nvPr>
        </p:nvGraphicFramePr>
        <p:xfrm>
          <a:off x="4421632" y="2322195"/>
          <a:ext cx="4319904" cy="27566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9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350">
                <a:tc gridSpan="3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b="1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Adres Tablosu</a:t>
                      </a:r>
                      <a:endParaRPr sz="1600" spc="0" dirty="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pPr marL="1270" algn="l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Ad</a:t>
                      </a:r>
                      <a:endParaRPr sz="1800" spc="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l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Soyad</a:t>
                      </a:r>
                      <a:endParaRPr sz="1800" spc="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l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Adres1</a:t>
                      </a:r>
                      <a:endParaRPr sz="1800" spc="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350">
                <a:tc>
                  <a:txBody>
                    <a:bodyPr/>
                    <a:lstStyle/>
                    <a:p>
                      <a:pPr marL="1270" algn="l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Ali</a:t>
                      </a:r>
                      <a:endParaRPr sz="1800" spc="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l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Coşkun</a:t>
                      </a:r>
                      <a:endParaRPr sz="1800" spc="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l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Ordu</a:t>
                      </a:r>
                      <a:endParaRPr sz="1800" spc="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1270" algn="l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Ali</a:t>
                      </a:r>
                      <a:endParaRPr sz="1800" spc="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l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Coşkun</a:t>
                      </a:r>
                      <a:endParaRPr sz="1600" spc="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l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Çivril Atasay Kamer</a:t>
                      </a:r>
                      <a:endParaRPr sz="1400" spc="0" dirty="0">
                        <a:latin typeface="Arial"/>
                        <a:cs typeface="Arial"/>
                      </a:endParaRPr>
                    </a:p>
                    <a:p>
                      <a:pPr marL="1905" algn="l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MYO Çivril / Denizli</a:t>
                      </a:r>
                      <a:endParaRPr sz="1400" spc="0" dirty="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344">
                <a:tc>
                  <a:txBody>
                    <a:bodyPr/>
                    <a:lstStyle/>
                    <a:p>
                      <a:pPr marL="1270" algn="l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Mehmet</a:t>
                      </a:r>
                      <a:endParaRPr sz="1800" spc="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l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Kaya</a:t>
                      </a:r>
                      <a:endParaRPr sz="18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l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Denizli</a:t>
                      </a:r>
                      <a:endParaRPr sz="1800" spc="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350">
                <a:tc>
                  <a:txBody>
                    <a:bodyPr/>
                    <a:lstStyle/>
                    <a:p>
                      <a:pPr marL="1270" algn="l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Ahmet</a:t>
                      </a:r>
                      <a:endParaRPr sz="1800" spc="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l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Demir</a:t>
                      </a:r>
                      <a:endParaRPr sz="1800" spc="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l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Adana</a:t>
                      </a:r>
                      <a:endParaRPr sz="1800" spc="0" dirty="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Altbilgi Yer Tutucusu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Birinci Normal Form</a:t>
            </a:r>
            <a:r>
              <a:rPr spc="-4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-3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608" y="1053998"/>
            <a:ext cx="5396992" cy="4670509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4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Sorunlar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5"/>
              </a:spcBef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Veri</a:t>
            </a:r>
            <a:r>
              <a:rPr sz="2400" spc="-4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Ekleme</a:t>
            </a:r>
            <a:endParaRPr sz="24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95"/>
              </a:spcBef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Eklenen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verinin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daha</a:t>
            </a:r>
            <a:r>
              <a:rPr sz="2400" spc="-6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önce</a:t>
            </a:r>
            <a:endParaRPr sz="2400" dirty="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olup olmadığının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kontrolü</a:t>
            </a:r>
            <a:r>
              <a:rPr sz="2400" spc="-5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zor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0"/>
              </a:spcBef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Veri</a:t>
            </a:r>
            <a:r>
              <a:rPr sz="2400" spc="-4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güncelleme</a:t>
            </a:r>
            <a:endParaRPr sz="2400" dirty="0">
              <a:latin typeface="Arial"/>
              <a:cs typeface="Arial"/>
            </a:endParaRPr>
          </a:p>
          <a:p>
            <a:pPr marL="1155700" marR="5080" lvl="2" indent="-229235">
              <a:lnSpc>
                <a:spcPct val="100000"/>
              </a:lnSpc>
              <a:spcBef>
                <a:spcPts val="595"/>
              </a:spcBef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Kişiye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ait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bir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telefon</a:t>
            </a:r>
            <a:r>
              <a:rPr sz="2400" spc="-13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numarası  güncellenmek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istediğine  hangisinin</a:t>
            </a:r>
            <a:r>
              <a:rPr sz="2400" spc="-2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güncelleneceği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5"/>
              </a:spcBef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Veri</a:t>
            </a:r>
            <a:r>
              <a:rPr sz="2400" spc="-4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silme</a:t>
            </a:r>
            <a:endParaRPr sz="2400" dirty="0">
              <a:latin typeface="Arial"/>
              <a:cs typeface="Arial"/>
            </a:endParaRPr>
          </a:p>
          <a:p>
            <a:pPr marL="1155700" marR="746760" lvl="2" indent="-229235">
              <a:lnSpc>
                <a:spcPct val="100000"/>
              </a:lnSpc>
              <a:spcBef>
                <a:spcPts val="595"/>
              </a:spcBef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Silinecek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verinin</a:t>
            </a:r>
            <a:r>
              <a:rPr sz="2400" spc="-5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hangisi  olduğu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33179"/>
              </p:ext>
            </p:extLst>
          </p:nvPr>
        </p:nvGraphicFramePr>
        <p:xfrm>
          <a:off x="5867399" y="1478407"/>
          <a:ext cx="2875026" cy="3241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6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350">
                <a:tc gridSpan="3"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0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Telefon Tablosu</a:t>
                      </a:r>
                      <a:endParaRPr sz="1800" b="0" spc="0" dirty="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Ad</a:t>
                      </a:r>
                      <a:endParaRPr sz="1800" spc="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Soyad</a:t>
                      </a:r>
                      <a:endParaRPr sz="1800" spc="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b="1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Telefon</a:t>
                      </a:r>
                      <a:endParaRPr sz="1800" spc="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350"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Ali</a:t>
                      </a:r>
                      <a:endParaRPr sz="1800" spc="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Coşkun</a:t>
                      </a:r>
                      <a:endParaRPr sz="1800" spc="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3710</a:t>
                      </a:r>
                      <a:endParaRPr sz="1800" spc="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Ali</a:t>
                      </a:r>
                      <a:endParaRPr sz="1800" spc="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Coşkun</a:t>
                      </a:r>
                      <a:endParaRPr sz="1800" spc="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3712</a:t>
                      </a:r>
                      <a:endParaRPr sz="1800" spc="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350"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Mehmet</a:t>
                      </a:r>
                      <a:endParaRPr sz="1800" spc="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Kaya</a:t>
                      </a:r>
                      <a:endParaRPr sz="1800" spc="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3714</a:t>
                      </a:r>
                      <a:endParaRPr sz="1800" spc="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23"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Mehmet</a:t>
                      </a:r>
                      <a:endParaRPr sz="1800" spc="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Kaya</a:t>
                      </a:r>
                      <a:endParaRPr sz="1800" spc="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3715</a:t>
                      </a:r>
                      <a:endParaRPr sz="1800" spc="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472"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Mehmet</a:t>
                      </a:r>
                      <a:endParaRPr sz="1800" spc="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Kaya</a:t>
                      </a:r>
                      <a:endParaRPr sz="1800" spc="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3716</a:t>
                      </a:r>
                      <a:endParaRPr sz="1800" spc="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23"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Ahmet</a:t>
                      </a:r>
                      <a:endParaRPr sz="1800" spc="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Demir</a:t>
                      </a:r>
                      <a:endParaRPr sz="1800" spc="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3750</a:t>
                      </a:r>
                      <a:endParaRPr sz="18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Altbilgi Yer Tutucusu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61003"/>
            <a:ext cx="536384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chemeClr val="accent5">
                    <a:lumMod val="50000"/>
                  </a:schemeClr>
                </a:solidFill>
              </a:rPr>
              <a:t>İkinci </a:t>
            </a:r>
            <a:r>
              <a:rPr spc="-10" dirty="0">
                <a:solidFill>
                  <a:schemeClr val="accent5">
                    <a:lumMod val="50000"/>
                  </a:schemeClr>
                </a:solidFill>
              </a:rPr>
              <a:t>Normal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Form</a:t>
            </a:r>
            <a:r>
              <a:rPr spc="-6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-1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293367"/>
            <a:ext cx="7788275" cy="156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Tabloda bir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birincil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anahtar olmalı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anahtar</a:t>
            </a:r>
            <a:r>
              <a:rPr sz="2400" spc="-16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olmayan 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sütunlar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birincil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anahtara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bağımlı</a:t>
            </a:r>
            <a:r>
              <a:rPr sz="2400" spc="-10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olmalı.</a:t>
            </a:r>
            <a:endParaRPr sz="24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Birincil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anahtar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birden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fazla sütundan</a:t>
            </a:r>
            <a:r>
              <a:rPr sz="2400" spc="-1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oluşuyorsa</a:t>
            </a:r>
            <a:endParaRPr sz="24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tablodaki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veriler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her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iki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sütuna da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bağımlı</a:t>
            </a:r>
            <a:r>
              <a:rPr sz="2400" spc="-10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olmalıdır.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44" y="5977229"/>
            <a:ext cx="5388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Öğrenci bilgileri 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not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bilgileri</a:t>
            </a:r>
            <a:r>
              <a:rPr sz="2400" spc="5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ayrılmalı.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37259" y="3062604"/>
          <a:ext cx="5615938" cy="2529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2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36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35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15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OgrenciVeNot</a:t>
                      </a:r>
                      <a:r>
                        <a:rPr sz="2000" b="1" spc="-11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9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Tablosu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u="heavy" spc="-5" dirty="0">
                          <a:solidFill>
                            <a:srgbClr val="4B4B4B"/>
                          </a:solidFill>
                          <a:uFill>
                            <a:solidFill>
                              <a:srgbClr val="4B4B4B"/>
                            </a:solidFill>
                          </a:uFill>
                          <a:latin typeface="Times New Roman"/>
                          <a:cs typeface="Times New Roman"/>
                        </a:rPr>
                        <a:t>ogrNo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204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Bolum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u="heavy" spc="-195" dirty="0">
                          <a:solidFill>
                            <a:srgbClr val="4B4B4B"/>
                          </a:solidFill>
                          <a:uFill>
                            <a:solidFill>
                              <a:srgbClr val="4B4B4B"/>
                            </a:solidFill>
                          </a:uFill>
                          <a:latin typeface="Arial"/>
                          <a:cs typeface="Arial"/>
                        </a:rPr>
                        <a:t>DersKodu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Not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759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6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Ali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1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Bilgisayar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12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c121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60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3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1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759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6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Ali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1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Bilgisayar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2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c122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0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3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760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4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Mehmet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1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Bilgisayar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2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c121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0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65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761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4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Kemal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Büro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2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c134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90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Altbilgi Yer Tutucusu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823" y="598043"/>
            <a:ext cx="536384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chemeClr val="accent5">
                    <a:lumMod val="50000"/>
                  </a:schemeClr>
                </a:solidFill>
              </a:rPr>
              <a:t>İkinci </a:t>
            </a:r>
            <a:r>
              <a:rPr spc="-10" dirty="0">
                <a:solidFill>
                  <a:schemeClr val="accent5">
                    <a:lumMod val="50000"/>
                  </a:schemeClr>
                </a:solidFill>
              </a:rPr>
              <a:t>Normal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Form</a:t>
            </a:r>
            <a:r>
              <a:rPr spc="-6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293368"/>
            <a:ext cx="57550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İkinci </a:t>
            </a:r>
            <a:r>
              <a:rPr sz="3200" spc="-10" dirty="0">
                <a:solidFill>
                  <a:srgbClr val="4B4B4B"/>
                </a:solidFill>
                <a:latin typeface="Arial"/>
                <a:cs typeface="Arial"/>
              </a:rPr>
              <a:t>normal </a:t>
            </a: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forma </a:t>
            </a:r>
            <a:r>
              <a:rPr sz="3200" spc="-15" dirty="0">
                <a:solidFill>
                  <a:srgbClr val="4B4B4B"/>
                </a:solidFill>
                <a:latin typeface="Arial"/>
                <a:cs typeface="Arial"/>
              </a:rPr>
              <a:t>uygun</a:t>
            </a:r>
            <a:r>
              <a:rPr sz="3200" spc="-5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hali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1232" y="2414523"/>
          <a:ext cx="3248660" cy="2055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2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35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b="1" spc="-17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Ogrenci</a:t>
                      </a:r>
                      <a:r>
                        <a:rPr sz="2000" b="1" spc="-11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9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Tablosu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ogrNo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204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Bolum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759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5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Ali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1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Bilgisayar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3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760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4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Mehmet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11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Bilgisayar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761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14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Kemal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Büro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65650" y="2486532"/>
          <a:ext cx="3399789" cy="25299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2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350">
                <a:tc gridSpan="3"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b="1" spc="-8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Not</a:t>
                      </a:r>
                      <a:r>
                        <a:rPr sz="2000" b="1" spc="-15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9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Tablosu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ogrNo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19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DersKodu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Not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350"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759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12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c121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60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345"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11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759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12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c122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11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344"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760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12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c121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11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65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350"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761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2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c134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90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Altbilgi Yer Tutucusu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598043"/>
            <a:ext cx="598551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Üçüncü </a:t>
            </a:r>
            <a:r>
              <a:rPr spc="-10" dirty="0">
                <a:solidFill>
                  <a:schemeClr val="accent5">
                    <a:lumMod val="50000"/>
                  </a:schemeClr>
                </a:solidFill>
              </a:rPr>
              <a:t>Normal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Form</a:t>
            </a:r>
            <a:r>
              <a:rPr spc="-2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-1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293368"/>
            <a:ext cx="7806690" cy="1487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Anahtar </a:t>
            </a:r>
            <a:r>
              <a:rPr sz="3200" spc="-10" dirty="0">
                <a:solidFill>
                  <a:srgbClr val="4B4B4B"/>
                </a:solidFill>
                <a:latin typeface="Arial"/>
                <a:cs typeface="Arial"/>
              </a:rPr>
              <a:t>olmayan </a:t>
            </a: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sütunlar </a:t>
            </a:r>
            <a:r>
              <a:rPr sz="3200" spc="-10" dirty="0">
                <a:solidFill>
                  <a:srgbClr val="4B4B4B"/>
                </a:solidFill>
                <a:latin typeface="Arial"/>
                <a:cs typeface="Arial"/>
              </a:rPr>
              <a:t>anahtar </a:t>
            </a: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sütuna  tam </a:t>
            </a:r>
            <a:r>
              <a:rPr sz="3200" spc="-10" dirty="0">
                <a:solidFill>
                  <a:srgbClr val="4B4B4B"/>
                </a:solidFill>
                <a:latin typeface="Arial"/>
                <a:cs typeface="Arial"/>
              </a:rPr>
              <a:t>bağımlı olmalı. </a:t>
            </a: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Anahtar </a:t>
            </a:r>
            <a:r>
              <a:rPr sz="3200" spc="-15" dirty="0">
                <a:solidFill>
                  <a:srgbClr val="4B4B4B"/>
                </a:solidFill>
                <a:latin typeface="Arial"/>
                <a:cs typeface="Arial"/>
              </a:rPr>
              <a:t>olmayan  </a:t>
            </a:r>
            <a:r>
              <a:rPr sz="3200" spc="-10" dirty="0">
                <a:solidFill>
                  <a:srgbClr val="4B4B4B"/>
                </a:solidFill>
                <a:latin typeface="Arial"/>
                <a:cs typeface="Arial"/>
              </a:rPr>
              <a:t>sütuna bağımlı</a:t>
            </a:r>
            <a:r>
              <a:rPr sz="3200" spc="-2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4B4B4B"/>
                </a:solidFill>
                <a:latin typeface="Arial"/>
                <a:cs typeface="Arial"/>
              </a:rPr>
              <a:t>olmamalı.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53286" y="3062604"/>
          <a:ext cx="4546599" cy="2055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9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35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13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Ürün</a:t>
                      </a:r>
                      <a:r>
                        <a:rPr sz="2000" b="1" spc="-14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9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Tablosu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u="heavy" spc="-495" dirty="0">
                          <a:solidFill>
                            <a:srgbClr val="4B4B4B"/>
                          </a:solidFill>
                          <a:uFill>
                            <a:solidFill>
                              <a:srgbClr val="4B4B4B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u="heavy" spc="-10" dirty="0">
                          <a:solidFill>
                            <a:srgbClr val="4B4B4B"/>
                          </a:solidFill>
                          <a:uFill>
                            <a:solidFill>
                              <a:srgbClr val="4B4B4B"/>
                            </a:solidFill>
                          </a:uFill>
                          <a:latin typeface="Times New Roman"/>
                          <a:cs typeface="Times New Roman"/>
                        </a:rPr>
                        <a:t>ÜKodu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204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14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Birim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Birim</a:t>
                      </a:r>
                      <a:r>
                        <a:rPr sz="2000" b="1" spc="-16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Adı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k001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11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Alçı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1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Kg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3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k002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8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Tel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24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Cm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k003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15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Boya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2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Lt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Altbilgi Yer Tutucusu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9625" y="483184"/>
            <a:ext cx="598551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Üçüncü </a:t>
            </a:r>
            <a:r>
              <a:rPr spc="-10" dirty="0"/>
              <a:t>Normal </a:t>
            </a:r>
            <a:r>
              <a:rPr spc="-5" dirty="0"/>
              <a:t>Form</a:t>
            </a:r>
            <a:r>
              <a:rPr spc="-25" dirty="0"/>
              <a:t> </a:t>
            </a:r>
            <a:r>
              <a:rPr spc="-5" dirty="0"/>
              <a:t>-2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9223" y="2270505"/>
          <a:ext cx="3332479" cy="20554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9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351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b="1" spc="-13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Ürün</a:t>
                      </a:r>
                      <a:r>
                        <a:rPr sz="2000" b="1" spc="-14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9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Tablosu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u="heavy" spc="-500" dirty="0">
                          <a:solidFill>
                            <a:srgbClr val="4B4B4B"/>
                          </a:solidFill>
                          <a:uFill>
                            <a:solidFill>
                              <a:srgbClr val="4B4B4B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u="heavy" spc="-10" dirty="0">
                          <a:solidFill>
                            <a:srgbClr val="4B4B4B"/>
                          </a:solidFill>
                          <a:uFill>
                            <a:solidFill>
                              <a:srgbClr val="4B4B4B"/>
                            </a:solidFill>
                          </a:uFill>
                          <a:latin typeface="Times New Roman"/>
                          <a:cs typeface="Times New Roman"/>
                        </a:rPr>
                        <a:t>ÜKodu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b="1" spc="-204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b="1" spc="-14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Birim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3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k001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114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Alçı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3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k002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18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Tel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k003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15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Boya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781677" y="2270505"/>
          <a:ext cx="2428240" cy="20554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4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351">
                <a:tc gridSpan="2"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b="1" spc="-14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Birim</a:t>
                      </a:r>
                      <a:r>
                        <a:rPr sz="2000" b="1" spc="-12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9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Tablosu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23"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b="1" spc="-14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Birim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b="1" spc="-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Birim</a:t>
                      </a:r>
                      <a:r>
                        <a:rPr sz="2000" b="1" spc="-16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Adı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351"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Kg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344"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24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Cm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2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Lt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Altbilgi Yer Tutucusu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98043"/>
            <a:ext cx="58940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Normalizasyon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Örnek-1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55494"/>
              </p:ext>
            </p:extLst>
          </p:nvPr>
        </p:nvGraphicFramePr>
        <p:xfrm>
          <a:off x="1066800" y="2133600"/>
          <a:ext cx="6553200" cy="2450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0" u="heavy" spc="0" dirty="0">
                          <a:solidFill>
                            <a:srgbClr val="4B4B4B"/>
                          </a:solidFill>
                          <a:uFill>
                            <a:solidFill>
                              <a:srgbClr val="4B4B4B"/>
                            </a:solidFill>
                          </a:uFill>
                          <a:latin typeface="Arial"/>
                          <a:cs typeface="Arial"/>
                        </a:rPr>
                        <a:t>musteri</a:t>
                      </a:r>
                      <a:endParaRPr sz="2000" b="0" spc="0" dirty="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0" u="heavy" spc="0" dirty="0">
                          <a:solidFill>
                            <a:srgbClr val="4B4B4B"/>
                          </a:solidFill>
                          <a:uFill>
                            <a:solidFill>
                              <a:srgbClr val="4B4B4B"/>
                            </a:solidFill>
                          </a:uFill>
                          <a:latin typeface="Times New Roman"/>
                          <a:cs typeface="Times New Roman"/>
                        </a:rPr>
                        <a:t>Urun_id</a:t>
                      </a:r>
                      <a:endParaRPr sz="2000" b="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Sehir</a:t>
                      </a:r>
                      <a:endParaRPr sz="2000" spc="0" dirty="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SehirKodu</a:t>
                      </a:r>
                      <a:endParaRPr sz="2000" spc="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Miktar</a:t>
                      </a:r>
                      <a:endParaRPr sz="2000" spc="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M145</a:t>
                      </a:r>
                      <a:endParaRPr sz="2000" spc="0" dirty="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U1</a:t>
                      </a:r>
                      <a:endParaRPr sz="2000" spc="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Denizli</a:t>
                      </a:r>
                      <a:endParaRPr sz="2000" spc="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spc="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100</a:t>
                      </a:r>
                      <a:endParaRPr sz="2000" spc="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3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M145</a:t>
                      </a:r>
                      <a:endParaRPr sz="2000" spc="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U2</a:t>
                      </a:r>
                      <a:endParaRPr sz="2000" spc="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Denizli</a:t>
                      </a:r>
                      <a:endParaRPr sz="2000" spc="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spc="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150</a:t>
                      </a:r>
                      <a:endParaRPr sz="2000" spc="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M151</a:t>
                      </a:r>
                      <a:endParaRPr sz="2000" spc="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U2</a:t>
                      </a:r>
                      <a:endParaRPr sz="2000" spc="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Tokat</a:t>
                      </a:r>
                      <a:endParaRPr sz="2000" spc="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 spc="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75</a:t>
                      </a:r>
                      <a:endParaRPr sz="2000" spc="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M149</a:t>
                      </a:r>
                      <a:endParaRPr sz="2000" spc="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U3</a:t>
                      </a:r>
                      <a:endParaRPr sz="2000" spc="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Samsun</a:t>
                      </a:r>
                      <a:endParaRPr sz="2000" spc="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 spc="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200</a:t>
                      </a:r>
                      <a:endParaRPr sz="2000" spc="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M148</a:t>
                      </a:r>
                      <a:endParaRPr sz="2000" spc="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U1</a:t>
                      </a:r>
                      <a:endParaRPr sz="2000" spc="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Tokat</a:t>
                      </a:r>
                      <a:endParaRPr sz="2000" spc="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 spc="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140</a:t>
                      </a:r>
                      <a:endParaRPr sz="20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08965" y="1312418"/>
            <a:ext cx="4268470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1NF </a:t>
            </a:r>
            <a:r>
              <a:rPr sz="2800" spc="-20" dirty="0">
                <a:solidFill>
                  <a:srgbClr val="4B4B4B"/>
                </a:solidFill>
                <a:latin typeface="Arial"/>
                <a:cs typeface="Arial"/>
              </a:rPr>
              <a:t>Uygun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2NF</a:t>
            </a:r>
            <a:r>
              <a:rPr sz="2800" spc="-1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değil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83184"/>
            <a:ext cx="7597799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 err="1">
                <a:solidFill>
                  <a:schemeClr val="accent5">
                    <a:lumMod val="50000"/>
                  </a:schemeClr>
                </a:solidFill>
              </a:rPr>
              <a:t>Normalizasyon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5" dirty="0" err="1">
                <a:solidFill>
                  <a:schemeClr val="accent5">
                    <a:lumMod val="50000"/>
                  </a:schemeClr>
                </a:solidFill>
              </a:rPr>
              <a:t>Örnek</a:t>
            </a:r>
            <a:endParaRPr spc="-5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826418"/>
              </p:ext>
            </p:extLst>
          </p:nvPr>
        </p:nvGraphicFramePr>
        <p:xfrm>
          <a:off x="1109268" y="1406397"/>
          <a:ext cx="3895725" cy="24508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b="0" u="heavy" spc="-130" dirty="0">
                          <a:solidFill>
                            <a:srgbClr val="4B4B4B"/>
                          </a:solidFill>
                          <a:uFill>
                            <a:solidFill>
                              <a:srgbClr val="4B4B4B"/>
                            </a:solidFill>
                          </a:uFill>
                          <a:latin typeface="Arial"/>
                          <a:cs typeface="Arial"/>
                        </a:rPr>
                        <a:t>musteri</a:t>
                      </a:r>
                      <a:endParaRPr sz="2000" b="0" dirty="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b="0" u="heavy" spc="-5" dirty="0">
                          <a:solidFill>
                            <a:srgbClr val="4B4B4B"/>
                          </a:solidFill>
                          <a:uFill>
                            <a:solidFill>
                              <a:srgbClr val="4B4B4B"/>
                            </a:solidFill>
                          </a:uFill>
                          <a:latin typeface="Times New Roman"/>
                          <a:cs typeface="Times New Roman"/>
                        </a:rPr>
                        <a:t>Urun_id</a:t>
                      </a:r>
                      <a:endParaRPr sz="20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b="1" spc="-6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Miktar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spc="-7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M145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spc="-1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U1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spc="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4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spc="-7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M145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spc="-1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U2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spc="-11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150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spc="-7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M151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spc="-1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U2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spc="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75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7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M149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1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U3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200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7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M148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1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U1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140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705874"/>
              </p:ext>
            </p:extLst>
          </p:nvPr>
        </p:nvGraphicFramePr>
        <p:xfrm>
          <a:off x="5242178" y="1550416"/>
          <a:ext cx="3895725" cy="1976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350"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b="0" u="heavy" spc="-130" dirty="0">
                          <a:solidFill>
                            <a:srgbClr val="4B4B4B"/>
                          </a:solidFill>
                          <a:uFill>
                            <a:solidFill>
                              <a:srgbClr val="4B4B4B"/>
                            </a:solidFill>
                          </a:uFill>
                          <a:latin typeface="Arial"/>
                          <a:cs typeface="Arial"/>
                        </a:rPr>
                        <a:t>musteri</a:t>
                      </a:r>
                      <a:endParaRPr sz="2000" b="0" dirty="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b="1" spc="-16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Sehir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b="1" spc="-18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SehirKodu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spc="-7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M145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spc="-8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Denizli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350"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spc="-7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M151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spc="-13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Tokat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7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M149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17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Samsun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350"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7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M148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spc="-13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Tokat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85800" y="4125618"/>
            <a:ext cx="5530850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2NF </a:t>
            </a:r>
            <a:r>
              <a:rPr sz="2800" spc="-20" dirty="0">
                <a:solidFill>
                  <a:srgbClr val="4B4B4B"/>
                </a:solidFill>
                <a:latin typeface="Arial"/>
                <a:cs typeface="Arial"/>
              </a:rPr>
              <a:t>uygun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3NF </a:t>
            </a:r>
            <a:r>
              <a:rPr sz="2800" spc="-20" dirty="0">
                <a:solidFill>
                  <a:srgbClr val="4B4B4B"/>
                </a:solidFill>
                <a:latin typeface="Arial"/>
                <a:cs typeface="Arial"/>
              </a:rPr>
              <a:t>uygun</a:t>
            </a:r>
            <a:r>
              <a:rPr sz="2800" spc="5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değil.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0590" y="483184"/>
            <a:ext cx="7725409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 err="1">
                <a:solidFill>
                  <a:schemeClr val="accent5">
                    <a:lumMod val="50000"/>
                  </a:schemeClr>
                </a:solidFill>
              </a:rPr>
              <a:t>Normalizasyon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5" dirty="0" err="1">
                <a:solidFill>
                  <a:schemeClr val="accent5">
                    <a:lumMod val="50000"/>
                  </a:schemeClr>
                </a:solidFill>
              </a:rPr>
              <a:t>Örnek</a:t>
            </a:r>
            <a:endParaRPr spc="-5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78251"/>
              </p:ext>
            </p:extLst>
          </p:nvPr>
        </p:nvGraphicFramePr>
        <p:xfrm>
          <a:off x="1109268" y="1406397"/>
          <a:ext cx="3895725" cy="24508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b="0" u="heavy" spc="-130" dirty="0">
                          <a:solidFill>
                            <a:srgbClr val="4B4B4B"/>
                          </a:solidFill>
                          <a:uFill>
                            <a:solidFill>
                              <a:srgbClr val="4B4B4B"/>
                            </a:solidFill>
                          </a:uFill>
                          <a:latin typeface="Arial"/>
                          <a:cs typeface="Arial"/>
                        </a:rPr>
                        <a:t>musteri</a:t>
                      </a:r>
                      <a:endParaRPr sz="2000" b="0" dirty="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b="0" u="heavy" spc="-5" dirty="0">
                          <a:solidFill>
                            <a:srgbClr val="4B4B4B"/>
                          </a:solidFill>
                          <a:uFill>
                            <a:solidFill>
                              <a:srgbClr val="4B4B4B"/>
                            </a:solidFill>
                          </a:uFill>
                          <a:latin typeface="Times New Roman"/>
                          <a:cs typeface="Times New Roman"/>
                        </a:rPr>
                        <a:t>Urun_id</a:t>
                      </a:r>
                      <a:endParaRPr sz="2000" b="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b="0" spc="-6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Miktar</a:t>
                      </a:r>
                      <a:endParaRPr sz="2000" b="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b="0" spc="-7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M145</a:t>
                      </a:r>
                      <a:endParaRPr sz="2000" b="0" dirty="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b="0" spc="-1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U1</a:t>
                      </a:r>
                      <a:endParaRPr sz="2000" b="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b="0" spc="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100</a:t>
                      </a:r>
                      <a:endParaRPr sz="2000" b="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4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b="0" spc="-7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M145</a:t>
                      </a:r>
                      <a:endParaRPr sz="2000" b="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b="0" spc="-1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U2</a:t>
                      </a:r>
                      <a:endParaRPr sz="2000" b="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b="0" spc="-11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150</a:t>
                      </a:r>
                      <a:endParaRPr sz="2000" b="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b="0" spc="-7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M151</a:t>
                      </a:r>
                      <a:endParaRPr sz="2000" b="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b="0" spc="-1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U2</a:t>
                      </a:r>
                      <a:endParaRPr sz="2000" b="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b="0" spc="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75</a:t>
                      </a:r>
                      <a:endParaRPr sz="2000" b="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0" spc="-7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M149</a:t>
                      </a:r>
                      <a:endParaRPr sz="2000" b="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0" spc="-1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U3</a:t>
                      </a:r>
                      <a:endParaRPr sz="2000" b="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0" spc="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200</a:t>
                      </a:r>
                      <a:endParaRPr sz="2000" b="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0" spc="-7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M148</a:t>
                      </a:r>
                      <a:endParaRPr sz="2000" b="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0" spc="-10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U1</a:t>
                      </a:r>
                      <a:endParaRPr sz="2000" b="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0" spc="5" dirty="0">
                          <a:solidFill>
                            <a:srgbClr val="4B4B4B"/>
                          </a:solidFill>
                          <a:latin typeface="Times New Roman"/>
                          <a:cs typeface="Times New Roman"/>
                        </a:rPr>
                        <a:t>140</a:t>
                      </a:r>
                      <a:endParaRPr sz="20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781889"/>
              </p:ext>
            </p:extLst>
          </p:nvPr>
        </p:nvGraphicFramePr>
        <p:xfrm>
          <a:off x="5242178" y="1406397"/>
          <a:ext cx="2657475" cy="1976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350"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b="0" u="heavy" spc="-130" dirty="0">
                          <a:solidFill>
                            <a:srgbClr val="4B4B4B"/>
                          </a:solidFill>
                          <a:uFill>
                            <a:solidFill>
                              <a:srgbClr val="4B4B4B"/>
                            </a:solidFill>
                          </a:uFill>
                          <a:latin typeface="Arial"/>
                          <a:cs typeface="Arial"/>
                        </a:rPr>
                        <a:t>musteri</a:t>
                      </a:r>
                      <a:endParaRPr sz="2000" b="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b="0" spc="-18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SehirKodu</a:t>
                      </a:r>
                      <a:endParaRPr sz="2000" b="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b="0" spc="-7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M145</a:t>
                      </a:r>
                      <a:endParaRPr sz="2000" b="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b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b="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350"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b="0" spc="-7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M151</a:t>
                      </a:r>
                      <a:endParaRPr sz="2000" b="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b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 b="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b="0" spc="-7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M149</a:t>
                      </a:r>
                      <a:endParaRPr sz="2000" b="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b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 b="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350"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0" spc="-7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M148</a:t>
                      </a:r>
                      <a:endParaRPr sz="2000" b="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 b="0" dirty="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298845"/>
              </p:ext>
            </p:extLst>
          </p:nvPr>
        </p:nvGraphicFramePr>
        <p:xfrm>
          <a:off x="5242178" y="3638677"/>
          <a:ext cx="2491740" cy="15363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5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0" spc="-18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SehirKodu</a:t>
                      </a:r>
                      <a:endParaRPr sz="2000" b="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0" spc="-16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Sehir</a:t>
                      </a:r>
                      <a:endParaRPr sz="2000" b="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23"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b="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0" spc="-8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Denizli</a:t>
                      </a:r>
                      <a:endParaRPr sz="2000" b="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351"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 b="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0" spc="-13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Tokat</a:t>
                      </a:r>
                      <a:endParaRPr sz="2000" b="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23"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 b="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0" spc="-17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Samsun</a:t>
                      </a:r>
                      <a:endParaRPr sz="2000" b="0" dirty="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Altbilgi Yer Tutucusu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600075"/>
            <a:ext cx="591883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Varlık-İlişki</a:t>
            </a:r>
            <a:r>
              <a:rPr spc="-6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Modeli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371600"/>
            <a:ext cx="7747939" cy="261687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56870" indent="-344805">
              <a:lnSpc>
                <a:spcPct val="150000"/>
              </a:lnSpc>
              <a:spcBef>
                <a:spcPts val="84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Temel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Üç öğe</a:t>
            </a:r>
            <a:r>
              <a:rPr sz="2800" spc="-2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vardır;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50000"/>
              </a:lnSpc>
              <a:spcBef>
                <a:spcPts val="665"/>
              </a:spcBef>
              <a:buSzPct val="96428"/>
              <a:buFont typeface="Wingdings"/>
              <a:buChar char=""/>
              <a:tabLst>
                <a:tab pos="756920" algn="l"/>
              </a:tabLst>
            </a:pPr>
            <a:r>
              <a:rPr sz="2400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Varlık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 ;</a:t>
            </a:r>
            <a:r>
              <a:rPr sz="2400" spc="-5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Öğrenci,Ders,Araba,Notlar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50000"/>
              </a:lnSpc>
              <a:spcBef>
                <a:spcPts val="675"/>
              </a:spcBef>
              <a:buSzPct val="96428"/>
              <a:buFont typeface="Wingdings"/>
              <a:buChar char=""/>
              <a:tabLst>
                <a:tab pos="756920" algn="l"/>
              </a:tabLst>
            </a:pPr>
            <a:r>
              <a:rPr sz="2400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Nitelik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 ;</a:t>
            </a:r>
            <a:r>
              <a:rPr sz="2400" spc="-4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ogrNo,ad,soyad,dersKod,dersAd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50000"/>
              </a:lnSpc>
              <a:spcBef>
                <a:spcPts val="675"/>
              </a:spcBef>
              <a:buSzPct val="96428"/>
              <a:buFont typeface="Wingdings"/>
              <a:buChar char=""/>
              <a:tabLst>
                <a:tab pos="756920" algn="l"/>
              </a:tabLst>
            </a:pPr>
            <a:r>
              <a:rPr sz="2400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İlişki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 ; </a:t>
            </a: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Öğrenci.ogrNo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&lt;-- 1-n --&gt;</a:t>
            </a:r>
            <a:r>
              <a:rPr sz="2400" spc="-12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Notlar.ogrNo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653166"/>
            <a:ext cx="629412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Varlık-İlişki </a:t>
            </a:r>
            <a:r>
              <a:rPr dirty="0">
                <a:solidFill>
                  <a:schemeClr val="accent5">
                    <a:lumMod val="50000"/>
                  </a:schemeClr>
                </a:solidFill>
              </a:rPr>
              <a:t>Modeli-</a:t>
            </a:r>
            <a:r>
              <a:rPr spc="-4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Varlık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33435"/>
            <a:ext cx="8037195" cy="339788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05"/>
              </a:spcBef>
              <a:buFont typeface="Wingdings"/>
              <a:buChar char=""/>
              <a:tabLst>
                <a:tab pos="357505" algn="l"/>
              </a:tabLst>
            </a:pP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Varlık</a:t>
            </a:r>
            <a:r>
              <a:rPr sz="2800" spc="-3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Modelin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en </a:t>
            </a: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temel</a:t>
            </a:r>
            <a:r>
              <a:rPr sz="2400" spc="-8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öğesi</a:t>
            </a:r>
            <a:endParaRPr sz="2400">
              <a:latin typeface="Arial"/>
              <a:cs typeface="Arial"/>
            </a:endParaRPr>
          </a:p>
          <a:p>
            <a:pPr marL="756285" marR="692785" lvl="1" indent="-28702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Var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olan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benzerinde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ayıt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edilen her şey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varlık; 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öğrenci, ders,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kitap,</a:t>
            </a:r>
            <a:r>
              <a:rPr sz="2400" spc="-5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araba.</a:t>
            </a:r>
            <a:endParaRPr sz="2400">
              <a:latin typeface="Arial"/>
              <a:cs typeface="Arial"/>
            </a:endParaRPr>
          </a:p>
          <a:p>
            <a:pPr marL="756285" marR="947419" lvl="1" indent="-28702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Birden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fazla 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varlığın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oluşturduğu kümeye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varlık 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kümesi</a:t>
            </a:r>
            <a:r>
              <a:rPr sz="2400" spc="-5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denir.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80"/>
              </a:spcBef>
              <a:buClr>
                <a:srgbClr val="4B4B4B"/>
              </a:buClr>
              <a:buFont typeface="Wingdings"/>
              <a:buChar char=""/>
              <a:tabLst>
                <a:tab pos="838835" algn="l"/>
              </a:tabLst>
            </a:pPr>
            <a:r>
              <a:rPr dirty="0"/>
              <a:t>	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Model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içerisinde dikdörtgen ile gösterilir.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Varlığın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ismi  içine</a:t>
            </a:r>
            <a:r>
              <a:rPr sz="2400" spc="-2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yazılır.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5200" y="4954472"/>
            <a:ext cx="1584325" cy="864235"/>
          </a:xfrm>
          <a:prstGeom prst="rect">
            <a:avLst/>
          </a:prstGeom>
          <a:solidFill>
            <a:srgbClr val="66CCFF"/>
          </a:solidFill>
          <a:ln w="25400">
            <a:solidFill>
              <a:srgbClr val="4894BB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Times New Roman"/>
              <a:cs typeface="Times New Roman"/>
            </a:endParaRPr>
          </a:p>
          <a:p>
            <a:pPr marL="38798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Öğrenci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609" y="336626"/>
            <a:ext cx="6099632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Kullanılan</a:t>
            </a:r>
            <a:r>
              <a:rPr spc="-8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Semboller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43609" y="1697812"/>
            <a:ext cx="2736850" cy="4683760"/>
            <a:chOff x="1043609" y="1697812"/>
            <a:chExt cx="2736850" cy="4683760"/>
          </a:xfrm>
        </p:grpSpPr>
        <p:sp>
          <p:nvSpPr>
            <p:cNvPr id="4" name="object 4"/>
            <p:cNvSpPr/>
            <p:nvPr/>
          </p:nvSpPr>
          <p:spPr>
            <a:xfrm>
              <a:off x="1043609" y="1697812"/>
              <a:ext cx="2736850" cy="781050"/>
            </a:xfrm>
            <a:custGeom>
              <a:avLst/>
              <a:gdLst/>
              <a:ahLst/>
              <a:cxnLst/>
              <a:rect l="l" t="t" r="r" b="b"/>
              <a:pathLst>
                <a:path w="2736850" h="781050">
                  <a:moveTo>
                    <a:pt x="2736342" y="0"/>
                  </a:moveTo>
                  <a:lnTo>
                    <a:pt x="0" y="0"/>
                  </a:lnTo>
                  <a:lnTo>
                    <a:pt x="0" y="780592"/>
                  </a:lnTo>
                  <a:lnTo>
                    <a:pt x="2736342" y="780592"/>
                  </a:lnTo>
                  <a:lnTo>
                    <a:pt x="2736342" y="0"/>
                  </a:lnTo>
                  <a:close/>
                </a:path>
              </a:pathLst>
            </a:custGeom>
            <a:solidFill>
              <a:srgbClr val="D2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3609" y="2478354"/>
              <a:ext cx="2736850" cy="781050"/>
            </a:xfrm>
            <a:custGeom>
              <a:avLst/>
              <a:gdLst/>
              <a:ahLst/>
              <a:cxnLst/>
              <a:rect l="l" t="t" r="r" b="b"/>
              <a:pathLst>
                <a:path w="2736850" h="781050">
                  <a:moveTo>
                    <a:pt x="2736342" y="0"/>
                  </a:moveTo>
                  <a:lnTo>
                    <a:pt x="0" y="0"/>
                  </a:lnTo>
                  <a:lnTo>
                    <a:pt x="0" y="780592"/>
                  </a:lnTo>
                  <a:lnTo>
                    <a:pt x="2736342" y="780592"/>
                  </a:lnTo>
                  <a:lnTo>
                    <a:pt x="2736342" y="0"/>
                  </a:lnTo>
                  <a:close/>
                </a:path>
              </a:pathLst>
            </a:custGeom>
            <a:solidFill>
              <a:srgbClr val="EA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3609" y="3258896"/>
              <a:ext cx="2736850" cy="781050"/>
            </a:xfrm>
            <a:custGeom>
              <a:avLst/>
              <a:gdLst/>
              <a:ahLst/>
              <a:cxnLst/>
              <a:rect l="l" t="t" r="r" b="b"/>
              <a:pathLst>
                <a:path w="2736850" h="781050">
                  <a:moveTo>
                    <a:pt x="2736342" y="0"/>
                  </a:moveTo>
                  <a:lnTo>
                    <a:pt x="0" y="0"/>
                  </a:lnTo>
                  <a:lnTo>
                    <a:pt x="0" y="780592"/>
                  </a:lnTo>
                  <a:lnTo>
                    <a:pt x="2736342" y="780592"/>
                  </a:lnTo>
                  <a:lnTo>
                    <a:pt x="2736342" y="0"/>
                  </a:lnTo>
                  <a:close/>
                </a:path>
              </a:pathLst>
            </a:custGeom>
            <a:solidFill>
              <a:srgbClr val="D2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3609" y="4039565"/>
              <a:ext cx="2736850" cy="781050"/>
            </a:xfrm>
            <a:custGeom>
              <a:avLst/>
              <a:gdLst/>
              <a:ahLst/>
              <a:cxnLst/>
              <a:rect l="l" t="t" r="r" b="b"/>
              <a:pathLst>
                <a:path w="2736850" h="781050">
                  <a:moveTo>
                    <a:pt x="2736342" y="0"/>
                  </a:moveTo>
                  <a:lnTo>
                    <a:pt x="0" y="0"/>
                  </a:lnTo>
                  <a:lnTo>
                    <a:pt x="0" y="780592"/>
                  </a:lnTo>
                  <a:lnTo>
                    <a:pt x="2736342" y="780592"/>
                  </a:lnTo>
                  <a:lnTo>
                    <a:pt x="2736342" y="0"/>
                  </a:lnTo>
                  <a:close/>
                </a:path>
              </a:pathLst>
            </a:custGeom>
            <a:solidFill>
              <a:srgbClr val="EA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3609" y="4820145"/>
              <a:ext cx="2736850" cy="781050"/>
            </a:xfrm>
            <a:custGeom>
              <a:avLst/>
              <a:gdLst/>
              <a:ahLst/>
              <a:cxnLst/>
              <a:rect l="l" t="t" r="r" b="b"/>
              <a:pathLst>
                <a:path w="2736850" h="781050">
                  <a:moveTo>
                    <a:pt x="2736342" y="0"/>
                  </a:moveTo>
                  <a:lnTo>
                    <a:pt x="0" y="0"/>
                  </a:lnTo>
                  <a:lnTo>
                    <a:pt x="0" y="780592"/>
                  </a:lnTo>
                  <a:lnTo>
                    <a:pt x="2736342" y="780592"/>
                  </a:lnTo>
                  <a:lnTo>
                    <a:pt x="2736342" y="0"/>
                  </a:lnTo>
                  <a:close/>
                </a:path>
              </a:pathLst>
            </a:custGeom>
            <a:solidFill>
              <a:srgbClr val="D2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3609" y="5600737"/>
              <a:ext cx="2736850" cy="781050"/>
            </a:xfrm>
            <a:custGeom>
              <a:avLst/>
              <a:gdLst/>
              <a:ahLst/>
              <a:cxnLst/>
              <a:rect l="l" t="t" r="r" b="b"/>
              <a:pathLst>
                <a:path w="2736850" h="781050">
                  <a:moveTo>
                    <a:pt x="2736342" y="0"/>
                  </a:moveTo>
                  <a:lnTo>
                    <a:pt x="0" y="0"/>
                  </a:lnTo>
                  <a:lnTo>
                    <a:pt x="0" y="780592"/>
                  </a:lnTo>
                  <a:lnTo>
                    <a:pt x="2736342" y="780592"/>
                  </a:lnTo>
                  <a:lnTo>
                    <a:pt x="2736342" y="0"/>
                  </a:lnTo>
                  <a:close/>
                </a:path>
              </a:pathLst>
            </a:custGeom>
            <a:solidFill>
              <a:srgbClr val="EA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750948" y="1760105"/>
            <a:ext cx="1465580" cy="4562475"/>
            <a:chOff x="1750948" y="1760105"/>
            <a:chExt cx="1465580" cy="4562475"/>
          </a:xfrm>
        </p:grpSpPr>
        <p:sp>
          <p:nvSpPr>
            <p:cNvPr id="11" name="object 11"/>
            <p:cNvSpPr/>
            <p:nvPr/>
          </p:nvSpPr>
          <p:spPr>
            <a:xfrm>
              <a:off x="1824354" y="1772805"/>
              <a:ext cx="1368425" cy="576580"/>
            </a:xfrm>
            <a:custGeom>
              <a:avLst/>
              <a:gdLst/>
              <a:ahLst/>
              <a:cxnLst/>
              <a:rect l="l" t="t" r="r" b="b"/>
              <a:pathLst>
                <a:path w="1368425" h="576580">
                  <a:moveTo>
                    <a:pt x="1368170" y="0"/>
                  </a:moveTo>
                  <a:lnTo>
                    <a:pt x="0" y="0"/>
                  </a:lnTo>
                  <a:lnTo>
                    <a:pt x="0" y="576059"/>
                  </a:lnTo>
                  <a:lnTo>
                    <a:pt x="1368170" y="576059"/>
                  </a:lnTo>
                  <a:lnTo>
                    <a:pt x="1368170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24354" y="1772805"/>
              <a:ext cx="1368425" cy="576580"/>
            </a:xfrm>
            <a:custGeom>
              <a:avLst/>
              <a:gdLst/>
              <a:ahLst/>
              <a:cxnLst/>
              <a:rect l="l" t="t" r="r" b="b"/>
              <a:pathLst>
                <a:path w="1368425" h="576580">
                  <a:moveTo>
                    <a:pt x="0" y="576059"/>
                  </a:moveTo>
                  <a:lnTo>
                    <a:pt x="1368170" y="576059"/>
                  </a:lnTo>
                  <a:lnTo>
                    <a:pt x="1368170" y="0"/>
                  </a:lnTo>
                  <a:lnTo>
                    <a:pt x="0" y="0"/>
                  </a:lnTo>
                  <a:lnTo>
                    <a:pt x="0" y="576059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63648" y="5733262"/>
              <a:ext cx="1440180" cy="576580"/>
            </a:xfrm>
            <a:custGeom>
              <a:avLst/>
              <a:gdLst/>
              <a:ahLst/>
              <a:cxnLst/>
              <a:rect l="l" t="t" r="r" b="b"/>
              <a:pathLst>
                <a:path w="1440180" h="576579">
                  <a:moveTo>
                    <a:pt x="1440180" y="0"/>
                  </a:moveTo>
                  <a:lnTo>
                    <a:pt x="0" y="0"/>
                  </a:lnTo>
                  <a:lnTo>
                    <a:pt x="0" y="576059"/>
                  </a:lnTo>
                  <a:lnTo>
                    <a:pt x="1440180" y="576059"/>
                  </a:lnTo>
                  <a:lnTo>
                    <a:pt x="1440180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63648" y="5733262"/>
              <a:ext cx="1440180" cy="576580"/>
            </a:xfrm>
            <a:custGeom>
              <a:avLst/>
              <a:gdLst/>
              <a:ahLst/>
              <a:cxnLst/>
              <a:rect l="l" t="t" r="r" b="b"/>
              <a:pathLst>
                <a:path w="1440180" h="576579">
                  <a:moveTo>
                    <a:pt x="0" y="576059"/>
                  </a:moveTo>
                  <a:lnTo>
                    <a:pt x="1440180" y="576059"/>
                  </a:lnTo>
                  <a:lnTo>
                    <a:pt x="1440180" y="0"/>
                  </a:lnTo>
                  <a:lnTo>
                    <a:pt x="0" y="0"/>
                  </a:lnTo>
                  <a:lnTo>
                    <a:pt x="0" y="576059"/>
                  </a:lnTo>
                  <a:close/>
                </a:path>
              </a:pathLst>
            </a:custGeom>
            <a:ln w="25399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79675" y="2564892"/>
              <a:ext cx="1008380" cy="576580"/>
            </a:xfrm>
            <a:custGeom>
              <a:avLst/>
              <a:gdLst/>
              <a:ahLst/>
              <a:cxnLst/>
              <a:rect l="l" t="t" r="r" b="b"/>
              <a:pathLst>
                <a:path w="1008380" h="576580">
                  <a:moveTo>
                    <a:pt x="504063" y="0"/>
                  </a:moveTo>
                  <a:lnTo>
                    <a:pt x="445279" y="1937"/>
                  </a:lnTo>
                  <a:lnTo>
                    <a:pt x="388486" y="7604"/>
                  </a:lnTo>
                  <a:lnTo>
                    <a:pt x="334064" y="16786"/>
                  </a:lnTo>
                  <a:lnTo>
                    <a:pt x="282389" y="29267"/>
                  </a:lnTo>
                  <a:lnTo>
                    <a:pt x="233841" y="44830"/>
                  </a:lnTo>
                  <a:lnTo>
                    <a:pt x="188798" y="63261"/>
                  </a:lnTo>
                  <a:lnTo>
                    <a:pt x="147637" y="84343"/>
                  </a:lnTo>
                  <a:lnTo>
                    <a:pt x="110737" y="107861"/>
                  </a:lnTo>
                  <a:lnTo>
                    <a:pt x="78477" y="133599"/>
                  </a:lnTo>
                  <a:lnTo>
                    <a:pt x="51233" y="161341"/>
                  </a:lnTo>
                  <a:lnTo>
                    <a:pt x="13312" y="221975"/>
                  </a:lnTo>
                  <a:lnTo>
                    <a:pt x="0" y="288036"/>
                  </a:lnTo>
                  <a:lnTo>
                    <a:pt x="3391" y="321636"/>
                  </a:lnTo>
                  <a:lnTo>
                    <a:pt x="29386" y="385199"/>
                  </a:lnTo>
                  <a:lnTo>
                    <a:pt x="78477" y="442472"/>
                  </a:lnTo>
                  <a:lnTo>
                    <a:pt x="110737" y="468210"/>
                  </a:lnTo>
                  <a:lnTo>
                    <a:pt x="147637" y="491728"/>
                  </a:lnTo>
                  <a:lnTo>
                    <a:pt x="188798" y="512810"/>
                  </a:lnTo>
                  <a:lnTo>
                    <a:pt x="233841" y="531241"/>
                  </a:lnTo>
                  <a:lnTo>
                    <a:pt x="282389" y="546804"/>
                  </a:lnTo>
                  <a:lnTo>
                    <a:pt x="334064" y="559285"/>
                  </a:lnTo>
                  <a:lnTo>
                    <a:pt x="388486" y="568467"/>
                  </a:lnTo>
                  <a:lnTo>
                    <a:pt x="445279" y="574134"/>
                  </a:lnTo>
                  <a:lnTo>
                    <a:pt x="504063" y="576072"/>
                  </a:lnTo>
                  <a:lnTo>
                    <a:pt x="562846" y="574134"/>
                  </a:lnTo>
                  <a:lnTo>
                    <a:pt x="619639" y="568467"/>
                  </a:lnTo>
                  <a:lnTo>
                    <a:pt x="674061" y="559285"/>
                  </a:lnTo>
                  <a:lnTo>
                    <a:pt x="725736" y="546804"/>
                  </a:lnTo>
                  <a:lnTo>
                    <a:pt x="774284" y="531241"/>
                  </a:lnTo>
                  <a:lnTo>
                    <a:pt x="819327" y="512810"/>
                  </a:lnTo>
                  <a:lnTo>
                    <a:pt x="860488" y="491728"/>
                  </a:lnTo>
                  <a:lnTo>
                    <a:pt x="897388" y="468210"/>
                  </a:lnTo>
                  <a:lnTo>
                    <a:pt x="929648" y="442472"/>
                  </a:lnTo>
                  <a:lnTo>
                    <a:pt x="956892" y="414730"/>
                  </a:lnTo>
                  <a:lnTo>
                    <a:pt x="994813" y="354096"/>
                  </a:lnTo>
                  <a:lnTo>
                    <a:pt x="1008126" y="288036"/>
                  </a:lnTo>
                  <a:lnTo>
                    <a:pt x="1004734" y="254435"/>
                  </a:lnTo>
                  <a:lnTo>
                    <a:pt x="978739" y="190872"/>
                  </a:lnTo>
                  <a:lnTo>
                    <a:pt x="929648" y="133599"/>
                  </a:lnTo>
                  <a:lnTo>
                    <a:pt x="897388" y="107861"/>
                  </a:lnTo>
                  <a:lnTo>
                    <a:pt x="860488" y="84343"/>
                  </a:lnTo>
                  <a:lnTo>
                    <a:pt x="819327" y="63261"/>
                  </a:lnTo>
                  <a:lnTo>
                    <a:pt x="774284" y="44830"/>
                  </a:lnTo>
                  <a:lnTo>
                    <a:pt x="725736" y="29267"/>
                  </a:lnTo>
                  <a:lnTo>
                    <a:pt x="674061" y="16786"/>
                  </a:lnTo>
                  <a:lnTo>
                    <a:pt x="619639" y="7604"/>
                  </a:lnTo>
                  <a:lnTo>
                    <a:pt x="562846" y="1937"/>
                  </a:lnTo>
                  <a:lnTo>
                    <a:pt x="504063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79675" y="2564892"/>
              <a:ext cx="1008380" cy="576580"/>
            </a:xfrm>
            <a:custGeom>
              <a:avLst/>
              <a:gdLst/>
              <a:ahLst/>
              <a:cxnLst/>
              <a:rect l="l" t="t" r="r" b="b"/>
              <a:pathLst>
                <a:path w="1008380" h="576580">
                  <a:moveTo>
                    <a:pt x="0" y="288036"/>
                  </a:moveTo>
                  <a:lnTo>
                    <a:pt x="13312" y="221975"/>
                  </a:lnTo>
                  <a:lnTo>
                    <a:pt x="51233" y="161341"/>
                  </a:lnTo>
                  <a:lnTo>
                    <a:pt x="78477" y="133599"/>
                  </a:lnTo>
                  <a:lnTo>
                    <a:pt x="110737" y="107861"/>
                  </a:lnTo>
                  <a:lnTo>
                    <a:pt x="147637" y="84343"/>
                  </a:lnTo>
                  <a:lnTo>
                    <a:pt x="188798" y="63261"/>
                  </a:lnTo>
                  <a:lnTo>
                    <a:pt x="233841" y="44830"/>
                  </a:lnTo>
                  <a:lnTo>
                    <a:pt x="282389" y="29267"/>
                  </a:lnTo>
                  <a:lnTo>
                    <a:pt x="334064" y="16786"/>
                  </a:lnTo>
                  <a:lnTo>
                    <a:pt x="388486" y="7604"/>
                  </a:lnTo>
                  <a:lnTo>
                    <a:pt x="445279" y="1937"/>
                  </a:lnTo>
                  <a:lnTo>
                    <a:pt x="504063" y="0"/>
                  </a:lnTo>
                  <a:lnTo>
                    <a:pt x="562846" y="1937"/>
                  </a:lnTo>
                  <a:lnTo>
                    <a:pt x="619639" y="7604"/>
                  </a:lnTo>
                  <a:lnTo>
                    <a:pt x="674061" y="16786"/>
                  </a:lnTo>
                  <a:lnTo>
                    <a:pt x="725736" y="29267"/>
                  </a:lnTo>
                  <a:lnTo>
                    <a:pt x="774284" y="44830"/>
                  </a:lnTo>
                  <a:lnTo>
                    <a:pt x="819327" y="63261"/>
                  </a:lnTo>
                  <a:lnTo>
                    <a:pt x="860488" y="84343"/>
                  </a:lnTo>
                  <a:lnTo>
                    <a:pt x="897388" y="107861"/>
                  </a:lnTo>
                  <a:lnTo>
                    <a:pt x="929648" y="133599"/>
                  </a:lnTo>
                  <a:lnTo>
                    <a:pt x="956892" y="161341"/>
                  </a:lnTo>
                  <a:lnTo>
                    <a:pt x="994813" y="221975"/>
                  </a:lnTo>
                  <a:lnTo>
                    <a:pt x="1008126" y="288036"/>
                  </a:lnTo>
                  <a:lnTo>
                    <a:pt x="1004734" y="321636"/>
                  </a:lnTo>
                  <a:lnTo>
                    <a:pt x="994813" y="354096"/>
                  </a:lnTo>
                  <a:lnTo>
                    <a:pt x="956892" y="414730"/>
                  </a:lnTo>
                  <a:lnTo>
                    <a:pt x="929648" y="442472"/>
                  </a:lnTo>
                  <a:lnTo>
                    <a:pt x="897388" y="468210"/>
                  </a:lnTo>
                  <a:lnTo>
                    <a:pt x="860488" y="491728"/>
                  </a:lnTo>
                  <a:lnTo>
                    <a:pt x="819327" y="512810"/>
                  </a:lnTo>
                  <a:lnTo>
                    <a:pt x="774284" y="531241"/>
                  </a:lnTo>
                  <a:lnTo>
                    <a:pt x="725736" y="546804"/>
                  </a:lnTo>
                  <a:lnTo>
                    <a:pt x="674061" y="559285"/>
                  </a:lnTo>
                  <a:lnTo>
                    <a:pt x="619639" y="568467"/>
                  </a:lnTo>
                  <a:lnTo>
                    <a:pt x="562846" y="574134"/>
                  </a:lnTo>
                  <a:lnTo>
                    <a:pt x="504063" y="576072"/>
                  </a:lnTo>
                  <a:lnTo>
                    <a:pt x="445279" y="574134"/>
                  </a:lnTo>
                  <a:lnTo>
                    <a:pt x="388486" y="568467"/>
                  </a:lnTo>
                  <a:lnTo>
                    <a:pt x="334064" y="559285"/>
                  </a:lnTo>
                  <a:lnTo>
                    <a:pt x="282389" y="546804"/>
                  </a:lnTo>
                  <a:lnTo>
                    <a:pt x="233841" y="531241"/>
                  </a:lnTo>
                  <a:lnTo>
                    <a:pt x="188798" y="512810"/>
                  </a:lnTo>
                  <a:lnTo>
                    <a:pt x="147637" y="491728"/>
                  </a:lnTo>
                  <a:lnTo>
                    <a:pt x="110737" y="468210"/>
                  </a:lnTo>
                  <a:lnTo>
                    <a:pt x="78477" y="442472"/>
                  </a:lnTo>
                  <a:lnTo>
                    <a:pt x="51233" y="414730"/>
                  </a:lnTo>
                  <a:lnTo>
                    <a:pt x="13312" y="354096"/>
                  </a:lnTo>
                  <a:lnTo>
                    <a:pt x="0" y="288036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79675" y="3429000"/>
              <a:ext cx="1008380" cy="576580"/>
            </a:xfrm>
            <a:custGeom>
              <a:avLst/>
              <a:gdLst/>
              <a:ahLst/>
              <a:cxnLst/>
              <a:rect l="l" t="t" r="r" b="b"/>
              <a:pathLst>
                <a:path w="1008380" h="576579">
                  <a:moveTo>
                    <a:pt x="504063" y="0"/>
                  </a:moveTo>
                  <a:lnTo>
                    <a:pt x="445279" y="1937"/>
                  </a:lnTo>
                  <a:lnTo>
                    <a:pt x="388486" y="7604"/>
                  </a:lnTo>
                  <a:lnTo>
                    <a:pt x="334064" y="16786"/>
                  </a:lnTo>
                  <a:lnTo>
                    <a:pt x="282389" y="29267"/>
                  </a:lnTo>
                  <a:lnTo>
                    <a:pt x="233841" y="44830"/>
                  </a:lnTo>
                  <a:lnTo>
                    <a:pt x="188798" y="63261"/>
                  </a:lnTo>
                  <a:lnTo>
                    <a:pt x="147637" y="84343"/>
                  </a:lnTo>
                  <a:lnTo>
                    <a:pt x="110737" y="107861"/>
                  </a:lnTo>
                  <a:lnTo>
                    <a:pt x="78477" y="133599"/>
                  </a:lnTo>
                  <a:lnTo>
                    <a:pt x="51233" y="161341"/>
                  </a:lnTo>
                  <a:lnTo>
                    <a:pt x="13312" y="221975"/>
                  </a:lnTo>
                  <a:lnTo>
                    <a:pt x="0" y="288036"/>
                  </a:lnTo>
                  <a:lnTo>
                    <a:pt x="3391" y="321636"/>
                  </a:lnTo>
                  <a:lnTo>
                    <a:pt x="29386" y="385199"/>
                  </a:lnTo>
                  <a:lnTo>
                    <a:pt x="78477" y="442472"/>
                  </a:lnTo>
                  <a:lnTo>
                    <a:pt x="110737" y="468210"/>
                  </a:lnTo>
                  <a:lnTo>
                    <a:pt x="147637" y="491728"/>
                  </a:lnTo>
                  <a:lnTo>
                    <a:pt x="188798" y="512810"/>
                  </a:lnTo>
                  <a:lnTo>
                    <a:pt x="233841" y="531241"/>
                  </a:lnTo>
                  <a:lnTo>
                    <a:pt x="282389" y="546804"/>
                  </a:lnTo>
                  <a:lnTo>
                    <a:pt x="334064" y="559285"/>
                  </a:lnTo>
                  <a:lnTo>
                    <a:pt x="388486" y="568467"/>
                  </a:lnTo>
                  <a:lnTo>
                    <a:pt x="445279" y="574134"/>
                  </a:lnTo>
                  <a:lnTo>
                    <a:pt x="504063" y="576072"/>
                  </a:lnTo>
                  <a:lnTo>
                    <a:pt x="562846" y="574134"/>
                  </a:lnTo>
                  <a:lnTo>
                    <a:pt x="619639" y="568467"/>
                  </a:lnTo>
                  <a:lnTo>
                    <a:pt x="674061" y="559285"/>
                  </a:lnTo>
                  <a:lnTo>
                    <a:pt x="725736" y="546804"/>
                  </a:lnTo>
                  <a:lnTo>
                    <a:pt x="774284" y="531241"/>
                  </a:lnTo>
                  <a:lnTo>
                    <a:pt x="819327" y="512810"/>
                  </a:lnTo>
                  <a:lnTo>
                    <a:pt x="860488" y="491728"/>
                  </a:lnTo>
                  <a:lnTo>
                    <a:pt x="897388" y="468210"/>
                  </a:lnTo>
                  <a:lnTo>
                    <a:pt x="929648" y="442472"/>
                  </a:lnTo>
                  <a:lnTo>
                    <a:pt x="956892" y="414730"/>
                  </a:lnTo>
                  <a:lnTo>
                    <a:pt x="994813" y="354096"/>
                  </a:lnTo>
                  <a:lnTo>
                    <a:pt x="1008126" y="288036"/>
                  </a:lnTo>
                  <a:lnTo>
                    <a:pt x="1004734" y="254435"/>
                  </a:lnTo>
                  <a:lnTo>
                    <a:pt x="978739" y="190872"/>
                  </a:lnTo>
                  <a:lnTo>
                    <a:pt x="929648" y="133599"/>
                  </a:lnTo>
                  <a:lnTo>
                    <a:pt x="897388" y="107861"/>
                  </a:lnTo>
                  <a:lnTo>
                    <a:pt x="860488" y="84343"/>
                  </a:lnTo>
                  <a:lnTo>
                    <a:pt x="819327" y="63261"/>
                  </a:lnTo>
                  <a:lnTo>
                    <a:pt x="774284" y="44830"/>
                  </a:lnTo>
                  <a:lnTo>
                    <a:pt x="725736" y="29267"/>
                  </a:lnTo>
                  <a:lnTo>
                    <a:pt x="674061" y="16786"/>
                  </a:lnTo>
                  <a:lnTo>
                    <a:pt x="619639" y="7604"/>
                  </a:lnTo>
                  <a:lnTo>
                    <a:pt x="562846" y="1937"/>
                  </a:lnTo>
                  <a:lnTo>
                    <a:pt x="504063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79675" y="3429000"/>
              <a:ext cx="1008380" cy="576580"/>
            </a:xfrm>
            <a:custGeom>
              <a:avLst/>
              <a:gdLst/>
              <a:ahLst/>
              <a:cxnLst/>
              <a:rect l="l" t="t" r="r" b="b"/>
              <a:pathLst>
                <a:path w="1008380" h="576579">
                  <a:moveTo>
                    <a:pt x="0" y="288036"/>
                  </a:moveTo>
                  <a:lnTo>
                    <a:pt x="13312" y="221975"/>
                  </a:lnTo>
                  <a:lnTo>
                    <a:pt x="51233" y="161341"/>
                  </a:lnTo>
                  <a:lnTo>
                    <a:pt x="78477" y="133599"/>
                  </a:lnTo>
                  <a:lnTo>
                    <a:pt x="110737" y="107861"/>
                  </a:lnTo>
                  <a:lnTo>
                    <a:pt x="147637" y="84343"/>
                  </a:lnTo>
                  <a:lnTo>
                    <a:pt x="188798" y="63261"/>
                  </a:lnTo>
                  <a:lnTo>
                    <a:pt x="233841" y="44830"/>
                  </a:lnTo>
                  <a:lnTo>
                    <a:pt x="282389" y="29267"/>
                  </a:lnTo>
                  <a:lnTo>
                    <a:pt x="334064" y="16786"/>
                  </a:lnTo>
                  <a:lnTo>
                    <a:pt x="388486" y="7604"/>
                  </a:lnTo>
                  <a:lnTo>
                    <a:pt x="445279" y="1937"/>
                  </a:lnTo>
                  <a:lnTo>
                    <a:pt x="504063" y="0"/>
                  </a:lnTo>
                  <a:lnTo>
                    <a:pt x="562846" y="1937"/>
                  </a:lnTo>
                  <a:lnTo>
                    <a:pt x="619639" y="7604"/>
                  </a:lnTo>
                  <a:lnTo>
                    <a:pt x="674061" y="16786"/>
                  </a:lnTo>
                  <a:lnTo>
                    <a:pt x="725736" y="29267"/>
                  </a:lnTo>
                  <a:lnTo>
                    <a:pt x="774284" y="44830"/>
                  </a:lnTo>
                  <a:lnTo>
                    <a:pt x="819327" y="63261"/>
                  </a:lnTo>
                  <a:lnTo>
                    <a:pt x="860488" y="84343"/>
                  </a:lnTo>
                  <a:lnTo>
                    <a:pt x="897388" y="107861"/>
                  </a:lnTo>
                  <a:lnTo>
                    <a:pt x="929648" y="133599"/>
                  </a:lnTo>
                  <a:lnTo>
                    <a:pt x="956892" y="161341"/>
                  </a:lnTo>
                  <a:lnTo>
                    <a:pt x="994813" y="221975"/>
                  </a:lnTo>
                  <a:lnTo>
                    <a:pt x="1008126" y="288036"/>
                  </a:lnTo>
                  <a:lnTo>
                    <a:pt x="1004734" y="321636"/>
                  </a:lnTo>
                  <a:lnTo>
                    <a:pt x="994813" y="354096"/>
                  </a:lnTo>
                  <a:lnTo>
                    <a:pt x="956892" y="414730"/>
                  </a:lnTo>
                  <a:lnTo>
                    <a:pt x="929648" y="442472"/>
                  </a:lnTo>
                  <a:lnTo>
                    <a:pt x="897388" y="468210"/>
                  </a:lnTo>
                  <a:lnTo>
                    <a:pt x="860488" y="491728"/>
                  </a:lnTo>
                  <a:lnTo>
                    <a:pt x="819327" y="512810"/>
                  </a:lnTo>
                  <a:lnTo>
                    <a:pt x="774284" y="531241"/>
                  </a:lnTo>
                  <a:lnTo>
                    <a:pt x="725736" y="546804"/>
                  </a:lnTo>
                  <a:lnTo>
                    <a:pt x="674061" y="559285"/>
                  </a:lnTo>
                  <a:lnTo>
                    <a:pt x="619639" y="568467"/>
                  </a:lnTo>
                  <a:lnTo>
                    <a:pt x="562846" y="574134"/>
                  </a:lnTo>
                  <a:lnTo>
                    <a:pt x="504063" y="576072"/>
                  </a:lnTo>
                  <a:lnTo>
                    <a:pt x="445279" y="574134"/>
                  </a:lnTo>
                  <a:lnTo>
                    <a:pt x="388486" y="568467"/>
                  </a:lnTo>
                  <a:lnTo>
                    <a:pt x="334064" y="559285"/>
                  </a:lnTo>
                  <a:lnTo>
                    <a:pt x="282389" y="546804"/>
                  </a:lnTo>
                  <a:lnTo>
                    <a:pt x="233841" y="531241"/>
                  </a:lnTo>
                  <a:lnTo>
                    <a:pt x="188798" y="512810"/>
                  </a:lnTo>
                  <a:lnTo>
                    <a:pt x="147637" y="491728"/>
                  </a:lnTo>
                  <a:lnTo>
                    <a:pt x="110737" y="468210"/>
                  </a:lnTo>
                  <a:lnTo>
                    <a:pt x="78477" y="442472"/>
                  </a:lnTo>
                  <a:lnTo>
                    <a:pt x="51233" y="414730"/>
                  </a:lnTo>
                  <a:lnTo>
                    <a:pt x="13312" y="354096"/>
                  </a:lnTo>
                  <a:lnTo>
                    <a:pt x="0" y="288036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07666" y="4941189"/>
              <a:ext cx="1008380" cy="576580"/>
            </a:xfrm>
            <a:custGeom>
              <a:avLst/>
              <a:gdLst/>
              <a:ahLst/>
              <a:cxnLst/>
              <a:rect l="l" t="t" r="r" b="b"/>
              <a:pathLst>
                <a:path w="1008380" h="576579">
                  <a:moveTo>
                    <a:pt x="504063" y="0"/>
                  </a:moveTo>
                  <a:lnTo>
                    <a:pt x="445279" y="1937"/>
                  </a:lnTo>
                  <a:lnTo>
                    <a:pt x="388486" y="7604"/>
                  </a:lnTo>
                  <a:lnTo>
                    <a:pt x="334064" y="16786"/>
                  </a:lnTo>
                  <a:lnTo>
                    <a:pt x="282389" y="29267"/>
                  </a:lnTo>
                  <a:lnTo>
                    <a:pt x="233841" y="44830"/>
                  </a:lnTo>
                  <a:lnTo>
                    <a:pt x="188798" y="63261"/>
                  </a:lnTo>
                  <a:lnTo>
                    <a:pt x="147637" y="84343"/>
                  </a:lnTo>
                  <a:lnTo>
                    <a:pt x="110737" y="107861"/>
                  </a:lnTo>
                  <a:lnTo>
                    <a:pt x="78477" y="133599"/>
                  </a:lnTo>
                  <a:lnTo>
                    <a:pt x="51233" y="161341"/>
                  </a:lnTo>
                  <a:lnTo>
                    <a:pt x="13312" y="221975"/>
                  </a:lnTo>
                  <a:lnTo>
                    <a:pt x="0" y="288036"/>
                  </a:lnTo>
                  <a:lnTo>
                    <a:pt x="3391" y="321613"/>
                  </a:lnTo>
                  <a:lnTo>
                    <a:pt x="29386" y="385149"/>
                  </a:lnTo>
                  <a:lnTo>
                    <a:pt x="78477" y="442415"/>
                  </a:lnTo>
                  <a:lnTo>
                    <a:pt x="110737" y="468156"/>
                  </a:lnTo>
                  <a:lnTo>
                    <a:pt x="147637" y="491680"/>
                  </a:lnTo>
                  <a:lnTo>
                    <a:pt x="188798" y="512770"/>
                  </a:lnTo>
                  <a:lnTo>
                    <a:pt x="233841" y="531210"/>
                  </a:lnTo>
                  <a:lnTo>
                    <a:pt x="282389" y="546782"/>
                  </a:lnTo>
                  <a:lnTo>
                    <a:pt x="334064" y="559271"/>
                  </a:lnTo>
                  <a:lnTo>
                    <a:pt x="388486" y="568460"/>
                  </a:lnTo>
                  <a:lnTo>
                    <a:pt x="445279" y="574133"/>
                  </a:lnTo>
                  <a:lnTo>
                    <a:pt x="504063" y="576072"/>
                  </a:lnTo>
                  <a:lnTo>
                    <a:pt x="562846" y="574133"/>
                  </a:lnTo>
                  <a:lnTo>
                    <a:pt x="619639" y="568460"/>
                  </a:lnTo>
                  <a:lnTo>
                    <a:pt x="674061" y="559271"/>
                  </a:lnTo>
                  <a:lnTo>
                    <a:pt x="725736" y="546782"/>
                  </a:lnTo>
                  <a:lnTo>
                    <a:pt x="774284" y="531210"/>
                  </a:lnTo>
                  <a:lnTo>
                    <a:pt x="819327" y="512770"/>
                  </a:lnTo>
                  <a:lnTo>
                    <a:pt x="860488" y="491680"/>
                  </a:lnTo>
                  <a:lnTo>
                    <a:pt x="897388" y="468156"/>
                  </a:lnTo>
                  <a:lnTo>
                    <a:pt x="929648" y="442415"/>
                  </a:lnTo>
                  <a:lnTo>
                    <a:pt x="956892" y="414674"/>
                  </a:lnTo>
                  <a:lnTo>
                    <a:pt x="994813" y="354056"/>
                  </a:lnTo>
                  <a:lnTo>
                    <a:pt x="1008126" y="288036"/>
                  </a:lnTo>
                  <a:lnTo>
                    <a:pt x="1004734" y="254435"/>
                  </a:lnTo>
                  <a:lnTo>
                    <a:pt x="978739" y="190872"/>
                  </a:lnTo>
                  <a:lnTo>
                    <a:pt x="929648" y="133599"/>
                  </a:lnTo>
                  <a:lnTo>
                    <a:pt x="897388" y="107861"/>
                  </a:lnTo>
                  <a:lnTo>
                    <a:pt x="860488" y="84343"/>
                  </a:lnTo>
                  <a:lnTo>
                    <a:pt x="819327" y="63261"/>
                  </a:lnTo>
                  <a:lnTo>
                    <a:pt x="774284" y="44830"/>
                  </a:lnTo>
                  <a:lnTo>
                    <a:pt x="725736" y="29267"/>
                  </a:lnTo>
                  <a:lnTo>
                    <a:pt x="674061" y="16786"/>
                  </a:lnTo>
                  <a:lnTo>
                    <a:pt x="619639" y="7604"/>
                  </a:lnTo>
                  <a:lnTo>
                    <a:pt x="562846" y="1937"/>
                  </a:lnTo>
                  <a:lnTo>
                    <a:pt x="504063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39467" y="4872989"/>
              <a:ext cx="1148715" cy="688975"/>
            </a:xfrm>
            <a:custGeom>
              <a:avLst/>
              <a:gdLst/>
              <a:ahLst/>
              <a:cxnLst/>
              <a:rect l="l" t="t" r="r" b="b"/>
              <a:pathLst>
                <a:path w="1148714" h="688975">
                  <a:moveTo>
                    <a:pt x="68199" y="356235"/>
                  </a:moveTo>
                  <a:lnTo>
                    <a:pt x="81511" y="290174"/>
                  </a:lnTo>
                  <a:lnTo>
                    <a:pt x="119432" y="229540"/>
                  </a:lnTo>
                  <a:lnTo>
                    <a:pt x="146676" y="201798"/>
                  </a:lnTo>
                  <a:lnTo>
                    <a:pt x="178936" y="176060"/>
                  </a:lnTo>
                  <a:lnTo>
                    <a:pt x="215836" y="152542"/>
                  </a:lnTo>
                  <a:lnTo>
                    <a:pt x="256997" y="131460"/>
                  </a:lnTo>
                  <a:lnTo>
                    <a:pt x="302040" y="113029"/>
                  </a:lnTo>
                  <a:lnTo>
                    <a:pt x="350588" y="97466"/>
                  </a:lnTo>
                  <a:lnTo>
                    <a:pt x="402263" y="84985"/>
                  </a:lnTo>
                  <a:lnTo>
                    <a:pt x="456685" y="75803"/>
                  </a:lnTo>
                  <a:lnTo>
                    <a:pt x="513478" y="70136"/>
                  </a:lnTo>
                  <a:lnTo>
                    <a:pt x="572262" y="68199"/>
                  </a:lnTo>
                  <a:lnTo>
                    <a:pt x="631045" y="70136"/>
                  </a:lnTo>
                  <a:lnTo>
                    <a:pt x="687838" y="75803"/>
                  </a:lnTo>
                  <a:lnTo>
                    <a:pt x="742260" y="84985"/>
                  </a:lnTo>
                  <a:lnTo>
                    <a:pt x="793935" y="97466"/>
                  </a:lnTo>
                  <a:lnTo>
                    <a:pt x="842483" y="113029"/>
                  </a:lnTo>
                  <a:lnTo>
                    <a:pt x="887526" y="131460"/>
                  </a:lnTo>
                  <a:lnTo>
                    <a:pt x="928687" y="152542"/>
                  </a:lnTo>
                  <a:lnTo>
                    <a:pt x="965587" y="176060"/>
                  </a:lnTo>
                  <a:lnTo>
                    <a:pt x="997847" y="201798"/>
                  </a:lnTo>
                  <a:lnTo>
                    <a:pt x="1025091" y="229540"/>
                  </a:lnTo>
                  <a:lnTo>
                    <a:pt x="1063012" y="290174"/>
                  </a:lnTo>
                  <a:lnTo>
                    <a:pt x="1076325" y="356235"/>
                  </a:lnTo>
                  <a:lnTo>
                    <a:pt x="1072933" y="389812"/>
                  </a:lnTo>
                  <a:lnTo>
                    <a:pt x="1063012" y="422255"/>
                  </a:lnTo>
                  <a:lnTo>
                    <a:pt x="1025091" y="482873"/>
                  </a:lnTo>
                  <a:lnTo>
                    <a:pt x="997847" y="510614"/>
                  </a:lnTo>
                  <a:lnTo>
                    <a:pt x="965587" y="536355"/>
                  </a:lnTo>
                  <a:lnTo>
                    <a:pt x="928687" y="559879"/>
                  </a:lnTo>
                  <a:lnTo>
                    <a:pt x="887526" y="580969"/>
                  </a:lnTo>
                  <a:lnTo>
                    <a:pt x="842483" y="599409"/>
                  </a:lnTo>
                  <a:lnTo>
                    <a:pt x="793935" y="614981"/>
                  </a:lnTo>
                  <a:lnTo>
                    <a:pt x="742260" y="627470"/>
                  </a:lnTo>
                  <a:lnTo>
                    <a:pt x="687838" y="636659"/>
                  </a:lnTo>
                  <a:lnTo>
                    <a:pt x="631045" y="642332"/>
                  </a:lnTo>
                  <a:lnTo>
                    <a:pt x="572262" y="644271"/>
                  </a:lnTo>
                  <a:lnTo>
                    <a:pt x="513478" y="642332"/>
                  </a:lnTo>
                  <a:lnTo>
                    <a:pt x="456685" y="636659"/>
                  </a:lnTo>
                  <a:lnTo>
                    <a:pt x="402263" y="627470"/>
                  </a:lnTo>
                  <a:lnTo>
                    <a:pt x="350588" y="614981"/>
                  </a:lnTo>
                  <a:lnTo>
                    <a:pt x="302040" y="599409"/>
                  </a:lnTo>
                  <a:lnTo>
                    <a:pt x="256997" y="580969"/>
                  </a:lnTo>
                  <a:lnTo>
                    <a:pt x="215836" y="559879"/>
                  </a:lnTo>
                  <a:lnTo>
                    <a:pt x="178936" y="536355"/>
                  </a:lnTo>
                  <a:lnTo>
                    <a:pt x="146676" y="510614"/>
                  </a:lnTo>
                  <a:lnTo>
                    <a:pt x="119432" y="482873"/>
                  </a:lnTo>
                  <a:lnTo>
                    <a:pt x="81511" y="422255"/>
                  </a:lnTo>
                  <a:lnTo>
                    <a:pt x="68199" y="356235"/>
                  </a:lnTo>
                  <a:close/>
                </a:path>
                <a:path w="1148714" h="688975">
                  <a:moveTo>
                    <a:pt x="0" y="344424"/>
                  </a:moveTo>
                  <a:lnTo>
                    <a:pt x="11664" y="275003"/>
                  </a:lnTo>
                  <a:lnTo>
                    <a:pt x="45118" y="210347"/>
                  </a:lnTo>
                  <a:lnTo>
                    <a:pt x="69295" y="180239"/>
                  </a:lnTo>
                  <a:lnTo>
                    <a:pt x="98054" y="151841"/>
                  </a:lnTo>
                  <a:lnTo>
                    <a:pt x="131106" y="125327"/>
                  </a:lnTo>
                  <a:lnTo>
                    <a:pt x="168163" y="100869"/>
                  </a:lnTo>
                  <a:lnTo>
                    <a:pt x="208937" y="78641"/>
                  </a:lnTo>
                  <a:lnTo>
                    <a:pt x="253138" y="58815"/>
                  </a:lnTo>
                  <a:lnTo>
                    <a:pt x="300478" y="41564"/>
                  </a:lnTo>
                  <a:lnTo>
                    <a:pt x="350668" y="27062"/>
                  </a:lnTo>
                  <a:lnTo>
                    <a:pt x="403421" y="15482"/>
                  </a:lnTo>
                  <a:lnTo>
                    <a:pt x="458447" y="6996"/>
                  </a:lnTo>
                  <a:lnTo>
                    <a:pt x="515459" y="1777"/>
                  </a:lnTo>
                  <a:lnTo>
                    <a:pt x="574167" y="0"/>
                  </a:lnTo>
                  <a:lnTo>
                    <a:pt x="632874" y="1777"/>
                  </a:lnTo>
                  <a:lnTo>
                    <a:pt x="689886" y="6996"/>
                  </a:lnTo>
                  <a:lnTo>
                    <a:pt x="744912" y="15482"/>
                  </a:lnTo>
                  <a:lnTo>
                    <a:pt x="797665" y="27062"/>
                  </a:lnTo>
                  <a:lnTo>
                    <a:pt x="847855" y="41564"/>
                  </a:lnTo>
                  <a:lnTo>
                    <a:pt x="895195" y="58815"/>
                  </a:lnTo>
                  <a:lnTo>
                    <a:pt x="939396" y="78641"/>
                  </a:lnTo>
                  <a:lnTo>
                    <a:pt x="980170" y="100869"/>
                  </a:lnTo>
                  <a:lnTo>
                    <a:pt x="1017227" y="125327"/>
                  </a:lnTo>
                  <a:lnTo>
                    <a:pt x="1050279" y="151841"/>
                  </a:lnTo>
                  <a:lnTo>
                    <a:pt x="1079038" y="180239"/>
                  </a:lnTo>
                  <a:lnTo>
                    <a:pt x="1103215" y="210347"/>
                  </a:lnTo>
                  <a:lnTo>
                    <a:pt x="1136669" y="275003"/>
                  </a:lnTo>
                  <a:lnTo>
                    <a:pt x="1148333" y="344424"/>
                  </a:lnTo>
                  <a:lnTo>
                    <a:pt x="1145369" y="379645"/>
                  </a:lnTo>
                  <a:lnTo>
                    <a:pt x="1136669" y="413850"/>
                  </a:lnTo>
                  <a:lnTo>
                    <a:pt x="1103215" y="478520"/>
                  </a:lnTo>
                  <a:lnTo>
                    <a:pt x="1079038" y="508637"/>
                  </a:lnTo>
                  <a:lnTo>
                    <a:pt x="1050279" y="537046"/>
                  </a:lnTo>
                  <a:lnTo>
                    <a:pt x="1017227" y="563572"/>
                  </a:lnTo>
                  <a:lnTo>
                    <a:pt x="980170" y="588041"/>
                  </a:lnTo>
                  <a:lnTo>
                    <a:pt x="939396" y="610282"/>
                  </a:lnTo>
                  <a:lnTo>
                    <a:pt x="895195" y="630119"/>
                  </a:lnTo>
                  <a:lnTo>
                    <a:pt x="847855" y="647380"/>
                  </a:lnTo>
                  <a:lnTo>
                    <a:pt x="797665" y="661892"/>
                  </a:lnTo>
                  <a:lnTo>
                    <a:pt x="744912" y="673480"/>
                  </a:lnTo>
                  <a:lnTo>
                    <a:pt x="689886" y="681973"/>
                  </a:lnTo>
                  <a:lnTo>
                    <a:pt x="632874" y="687195"/>
                  </a:lnTo>
                  <a:lnTo>
                    <a:pt x="574167" y="688975"/>
                  </a:lnTo>
                  <a:lnTo>
                    <a:pt x="515459" y="687195"/>
                  </a:lnTo>
                  <a:lnTo>
                    <a:pt x="458447" y="681973"/>
                  </a:lnTo>
                  <a:lnTo>
                    <a:pt x="403421" y="673480"/>
                  </a:lnTo>
                  <a:lnTo>
                    <a:pt x="350668" y="661892"/>
                  </a:lnTo>
                  <a:lnTo>
                    <a:pt x="300478" y="647380"/>
                  </a:lnTo>
                  <a:lnTo>
                    <a:pt x="253138" y="630119"/>
                  </a:lnTo>
                  <a:lnTo>
                    <a:pt x="208937" y="610282"/>
                  </a:lnTo>
                  <a:lnTo>
                    <a:pt x="168163" y="588041"/>
                  </a:lnTo>
                  <a:lnTo>
                    <a:pt x="131106" y="563572"/>
                  </a:lnTo>
                  <a:lnTo>
                    <a:pt x="98054" y="537046"/>
                  </a:lnTo>
                  <a:lnTo>
                    <a:pt x="69295" y="508637"/>
                  </a:lnTo>
                  <a:lnTo>
                    <a:pt x="45118" y="478520"/>
                  </a:lnTo>
                  <a:lnTo>
                    <a:pt x="11664" y="413850"/>
                  </a:lnTo>
                  <a:lnTo>
                    <a:pt x="0" y="344424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45588" y="4077080"/>
              <a:ext cx="936625" cy="648335"/>
            </a:xfrm>
            <a:custGeom>
              <a:avLst/>
              <a:gdLst/>
              <a:ahLst/>
              <a:cxnLst/>
              <a:rect l="l" t="t" r="r" b="b"/>
              <a:pathLst>
                <a:path w="936625" h="648335">
                  <a:moveTo>
                    <a:pt x="468122" y="0"/>
                  </a:moveTo>
                  <a:lnTo>
                    <a:pt x="0" y="323977"/>
                  </a:lnTo>
                  <a:lnTo>
                    <a:pt x="468122" y="648081"/>
                  </a:lnTo>
                  <a:lnTo>
                    <a:pt x="936117" y="323977"/>
                  </a:lnTo>
                  <a:lnTo>
                    <a:pt x="468122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45588" y="4077080"/>
              <a:ext cx="936625" cy="648335"/>
            </a:xfrm>
            <a:custGeom>
              <a:avLst/>
              <a:gdLst/>
              <a:ahLst/>
              <a:cxnLst/>
              <a:rect l="l" t="t" r="r" b="b"/>
              <a:pathLst>
                <a:path w="936625" h="648335">
                  <a:moveTo>
                    <a:pt x="0" y="323977"/>
                  </a:moveTo>
                  <a:lnTo>
                    <a:pt x="468122" y="0"/>
                  </a:lnTo>
                  <a:lnTo>
                    <a:pt x="936117" y="323977"/>
                  </a:lnTo>
                  <a:lnTo>
                    <a:pt x="468122" y="648081"/>
                  </a:lnTo>
                  <a:lnTo>
                    <a:pt x="0" y="323977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95702" y="3870960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80">
                  <a:moveTo>
                    <a:pt x="576072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037259" y="1190371"/>
          <a:ext cx="7642859" cy="51846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6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14">
                <a:tc gridSpan="3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Sembol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Açıklama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0668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2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Varlık</a:t>
                      </a:r>
                      <a:r>
                        <a:rPr sz="1800" spc="-4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kümesi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0542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Nitelik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0541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Anahtar</a:t>
                      </a:r>
                      <a:r>
                        <a:rPr sz="1800" spc="-7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nitelik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066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İlişki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058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894B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Çok değerli</a:t>
                      </a:r>
                      <a:r>
                        <a:rPr sz="1800" spc="-8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nitelik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05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4894BB"/>
                      </a:solidFill>
                      <a:prstDash val="solid"/>
                    </a:lnR>
                    <a:lnT w="12700" cap="flat" cmpd="sng" algn="ctr">
                      <a:solidFill>
                        <a:srgbClr val="489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894BB"/>
                      </a:solidFill>
                      <a:prstDash val="solid"/>
                    </a:lnL>
                    <a:lnR w="28575">
                      <a:solidFill>
                        <a:srgbClr val="4894BB"/>
                      </a:solidFill>
                      <a:prstDash val="solid"/>
                    </a:lnR>
                    <a:lnT w="12700">
                      <a:solidFill>
                        <a:srgbClr val="4894BB"/>
                      </a:solidFill>
                      <a:prstDash val="solid"/>
                    </a:lnT>
                    <a:lnB w="38100">
                      <a:solidFill>
                        <a:srgbClr val="4894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894BB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Zayıf varlık</a:t>
                      </a:r>
                      <a:r>
                        <a:rPr sz="1800" spc="-2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kümesi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Altbilgi Yer Tutucusu 2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  <p:extLst>
      <p:ext uri="{BB962C8B-B14F-4D97-AF65-F5344CB8AC3E}">
        <p14:creationId xmlns:p14="http://schemas.microsoft.com/office/powerpoint/2010/main" val="75487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615" y="482168"/>
            <a:ext cx="65436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Varlık-İlişki Modeli -</a:t>
            </a:r>
            <a:r>
              <a:rPr spc="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Nitelik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473" y="1048422"/>
            <a:ext cx="7963534" cy="370014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00"/>
              </a:spcBef>
              <a:buFont typeface="Wingdings"/>
              <a:buChar char=""/>
              <a:tabLst>
                <a:tab pos="357505" algn="l"/>
              </a:tabLst>
            </a:pP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Nitelik</a:t>
            </a:r>
            <a:endParaRPr sz="2800" dirty="0">
              <a:latin typeface="Arial"/>
              <a:cs typeface="Arial"/>
            </a:endParaRPr>
          </a:p>
          <a:p>
            <a:pPr marL="756285" marR="899160" lvl="1" indent="-287020">
              <a:lnSpc>
                <a:spcPct val="100000"/>
              </a:lnSpc>
              <a:spcBef>
                <a:spcPts val="570"/>
              </a:spcBef>
              <a:buFont typeface="Wingdings"/>
              <a:buChar char=""/>
              <a:tabLst>
                <a:tab pos="756920" algn="l"/>
              </a:tabLst>
            </a:pPr>
            <a:r>
              <a:rPr sz="2300" spc="-5" dirty="0">
                <a:solidFill>
                  <a:srgbClr val="4B4B4B"/>
                </a:solidFill>
                <a:latin typeface="Arial"/>
                <a:cs typeface="Arial"/>
              </a:rPr>
              <a:t>Varlıkların </a:t>
            </a:r>
            <a:r>
              <a:rPr sz="2300" spc="-10" dirty="0">
                <a:solidFill>
                  <a:srgbClr val="4B4B4B"/>
                </a:solidFill>
                <a:latin typeface="Arial"/>
                <a:cs typeface="Arial"/>
              </a:rPr>
              <a:t>herbir özelliği </a:t>
            </a:r>
            <a:r>
              <a:rPr sz="2300" spc="-5" dirty="0">
                <a:solidFill>
                  <a:srgbClr val="4B4B4B"/>
                </a:solidFill>
                <a:latin typeface="Arial"/>
                <a:cs typeface="Arial"/>
              </a:rPr>
              <a:t>nitelik olarak </a:t>
            </a:r>
            <a:r>
              <a:rPr sz="2300" dirty="0">
                <a:solidFill>
                  <a:srgbClr val="4B4B4B"/>
                </a:solidFill>
                <a:latin typeface="Arial"/>
                <a:cs typeface="Arial"/>
              </a:rPr>
              <a:t>ifade </a:t>
            </a:r>
            <a:r>
              <a:rPr sz="2300" spc="-10" dirty="0">
                <a:solidFill>
                  <a:srgbClr val="4B4B4B"/>
                </a:solidFill>
                <a:latin typeface="Arial"/>
                <a:cs typeface="Arial"/>
              </a:rPr>
              <a:t>edilir.  </a:t>
            </a:r>
            <a:r>
              <a:rPr sz="2300" spc="-5" dirty="0">
                <a:solidFill>
                  <a:srgbClr val="4B4B4B"/>
                </a:solidFill>
                <a:latin typeface="Arial"/>
                <a:cs typeface="Arial"/>
              </a:rPr>
              <a:t>ogrNo,ad,soyad,dersKod,dersAd</a:t>
            </a:r>
            <a:endParaRPr sz="2300" dirty="0">
              <a:latin typeface="Arial"/>
              <a:cs typeface="Arial"/>
            </a:endParaRPr>
          </a:p>
          <a:p>
            <a:pPr marL="756285" marR="819150" lvl="1" indent="-287020">
              <a:lnSpc>
                <a:spcPct val="100000"/>
              </a:lnSpc>
              <a:spcBef>
                <a:spcPts val="560"/>
              </a:spcBef>
              <a:buFont typeface="Wingdings"/>
              <a:buChar char=""/>
              <a:tabLst>
                <a:tab pos="756920" algn="l"/>
              </a:tabLst>
            </a:pPr>
            <a:r>
              <a:rPr sz="2300" spc="-10" dirty="0">
                <a:solidFill>
                  <a:srgbClr val="4B4B4B"/>
                </a:solidFill>
                <a:latin typeface="Arial"/>
                <a:cs typeface="Arial"/>
              </a:rPr>
              <a:t>Model </a:t>
            </a:r>
            <a:r>
              <a:rPr sz="2300" spc="-5" dirty="0">
                <a:solidFill>
                  <a:srgbClr val="4B4B4B"/>
                </a:solidFill>
                <a:latin typeface="Arial"/>
                <a:cs typeface="Arial"/>
              </a:rPr>
              <a:t>içerisinde </a:t>
            </a:r>
            <a:r>
              <a:rPr sz="2300" spc="-10" dirty="0">
                <a:solidFill>
                  <a:srgbClr val="4B4B4B"/>
                </a:solidFill>
                <a:latin typeface="Arial"/>
                <a:cs typeface="Arial"/>
              </a:rPr>
              <a:t>oval </a:t>
            </a:r>
            <a:r>
              <a:rPr sz="2300" spc="-5" dirty="0">
                <a:solidFill>
                  <a:srgbClr val="4B4B4B"/>
                </a:solidFill>
                <a:latin typeface="Arial"/>
                <a:cs typeface="Arial"/>
              </a:rPr>
              <a:t>gösterilir. </a:t>
            </a:r>
            <a:r>
              <a:rPr sz="2300" spc="-10" dirty="0">
                <a:solidFill>
                  <a:srgbClr val="4B4B4B"/>
                </a:solidFill>
                <a:latin typeface="Arial"/>
                <a:cs typeface="Arial"/>
              </a:rPr>
              <a:t>Niteliğin </a:t>
            </a:r>
            <a:r>
              <a:rPr sz="2300" spc="10" dirty="0">
                <a:solidFill>
                  <a:srgbClr val="4B4B4B"/>
                </a:solidFill>
                <a:latin typeface="Arial"/>
                <a:cs typeface="Arial"/>
              </a:rPr>
              <a:t>ismi </a:t>
            </a:r>
            <a:r>
              <a:rPr sz="2300" spc="-5" dirty="0">
                <a:solidFill>
                  <a:srgbClr val="4B4B4B"/>
                </a:solidFill>
                <a:latin typeface="Arial"/>
                <a:cs typeface="Arial"/>
              </a:rPr>
              <a:t>içine  </a:t>
            </a:r>
            <a:r>
              <a:rPr sz="2300" spc="-10" dirty="0">
                <a:solidFill>
                  <a:srgbClr val="4B4B4B"/>
                </a:solidFill>
                <a:latin typeface="Arial"/>
                <a:cs typeface="Arial"/>
              </a:rPr>
              <a:t>yazılır.</a:t>
            </a:r>
            <a:endParaRPr sz="23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50"/>
              </a:spcBef>
              <a:buFont typeface="Wingdings"/>
              <a:buChar char=""/>
              <a:tabLst>
                <a:tab pos="756920" algn="l"/>
              </a:tabLst>
            </a:pPr>
            <a:r>
              <a:rPr sz="2300" spc="-5" dirty="0">
                <a:solidFill>
                  <a:srgbClr val="4B4B4B"/>
                </a:solidFill>
                <a:latin typeface="Arial"/>
                <a:cs typeface="Arial"/>
              </a:rPr>
              <a:t>Nitelik </a:t>
            </a:r>
            <a:r>
              <a:rPr sz="2300" spc="-10" dirty="0">
                <a:solidFill>
                  <a:srgbClr val="4B4B4B"/>
                </a:solidFill>
                <a:latin typeface="Arial"/>
                <a:cs typeface="Arial"/>
              </a:rPr>
              <a:t>bulunduğu </a:t>
            </a:r>
            <a:r>
              <a:rPr sz="2300" spc="-5" dirty="0">
                <a:solidFill>
                  <a:srgbClr val="4B4B4B"/>
                </a:solidFill>
                <a:latin typeface="Arial"/>
                <a:cs typeface="Arial"/>
              </a:rPr>
              <a:t>varlığa düz </a:t>
            </a:r>
            <a:r>
              <a:rPr sz="2300" spc="-10" dirty="0">
                <a:solidFill>
                  <a:srgbClr val="4B4B4B"/>
                </a:solidFill>
                <a:latin typeface="Arial"/>
                <a:cs typeface="Arial"/>
              </a:rPr>
              <a:t>çizgi </a:t>
            </a:r>
            <a:r>
              <a:rPr sz="2300" spc="-5" dirty="0">
                <a:solidFill>
                  <a:srgbClr val="4B4B4B"/>
                </a:solidFill>
                <a:latin typeface="Arial"/>
                <a:cs typeface="Arial"/>
              </a:rPr>
              <a:t>ile</a:t>
            </a:r>
            <a:r>
              <a:rPr sz="2300" spc="4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4B4B4B"/>
                </a:solidFill>
                <a:latin typeface="Arial"/>
                <a:cs typeface="Arial"/>
              </a:rPr>
              <a:t>bağlanır</a:t>
            </a:r>
            <a:endParaRPr sz="23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55"/>
              </a:spcBef>
              <a:buFont typeface="Wingdings"/>
              <a:buChar char=""/>
              <a:tabLst>
                <a:tab pos="756920" algn="l"/>
              </a:tabLst>
            </a:pPr>
            <a:r>
              <a:rPr sz="2300" spc="-5" dirty="0">
                <a:solidFill>
                  <a:srgbClr val="4B4B4B"/>
                </a:solidFill>
                <a:latin typeface="Arial"/>
                <a:cs typeface="Arial"/>
              </a:rPr>
              <a:t>Varitabanında her tablonun </a:t>
            </a:r>
            <a:r>
              <a:rPr sz="2300" spc="-10" dirty="0">
                <a:solidFill>
                  <a:srgbClr val="4B4B4B"/>
                </a:solidFill>
                <a:latin typeface="Arial"/>
                <a:cs typeface="Arial"/>
              </a:rPr>
              <a:t>bir </a:t>
            </a:r>
            <a:r>
              <a:rPr sz="2300" spc="-5" dirty="0">
                <a:solidFill>
                  <a:srgbClr val="4B4B4B"/>
                </a:solidFill>
                <a:latin typeface="Arial"/>
                <a:cs typeface="Arial"/>
              </a:rPr>
              <a:t>sütununu </a:t>
            </a:r>
            <a:r>
              <a:rPr sz="2300" dirty="0">
                <a:solidFill>
                  <a:srgbClr val="4B4B4B"/>
                </a:solidFill>
                <a:latin typeface="Arial"/>
                <a:cs typeface="Arial"/>
              </a:rPr>
              <a:t>ifade</a:t>
            </a:r>
            <a:r>
              <a:rPr sz="2300" spc="-5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4B4B4B"/>
                </a:solidFill>
                <a:latin typeface="Arial"/>
                <a:cs typeface="Arial"/>
              </a:rPr>
              <a:t>eder.</a:t>
            </a:r>
            <a:endParaRPr sz="23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55"/>
              </a:spcBef>
              <a:buFont typeface="Wingdings"/>
              <a:buChar char=""/>
              <a:tabLst>
                <a:tab pos="756920" algn="l"/>
              </a:tabLst>
            </a:pPr>
            <a:r>
              <a:rPr sz="2300" spc="-5" dirty="0">
                <a:solidFill>
                  <a:srgbClr val="4B4B4B"/>
                </a:solidFill>
                <a:latin typeface="Arial"/>
                <a:cs typeface="Arial"/>
              </a:rPr>
              <a:t>Niteliğin değeri her bir varlık için </a:t>
            </a:r>
            <a:r>
              <a:rPr sz="2300" dirty="0">
                <a:solidFill>
                  <a:srgbClr val="4B4B4B"/>
                </a:solidFill>
                <a:latin typeface="Arial"/>
                <a:cs typeface="Arial"/>
              </a:rPr>
              <a:t>farklıysa </a:t>
            </a:r>
            <a:r>
              <a:rPr sz="2300" spc="-5" dirty="0">
                <a:solidFill>
                  <a:srgbClr val="4B4B4B"/>
                </a:solidFill>
                <a:latin typeface="Arial"/>
                <a:cs typeface="Arial"/>
              </a:rPr>
              <a:t>anahtar</a:t>
            </a:r>
            <a:r>
              <a:rPr sz="2300" spc="-4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4B4B4B"/>
                </a:solidFill>
                <a:latin typeface="Arial"/>
                <a:cs typeface="Arial"/>
              </a:rPr>
              <a:t>nitelik</a:t>
            </a:r>
            <a:endParaRPr sz="2300" dirty="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300" spc="-5" dirty="0">
                <a:solidFill>
                  <a:srgbClr val="4B4B4B"/>
                </a:solidFill>
                <a:latin typeface="Arial"/>
                <a:cs typeface="Arial"/>
              </a:rPr>
              <a:t>olarak </a:t>
            </a:r>
            <a:r>
              <a:rPr sz="2300" spc="-10" dirty="0">
                <a:solidFill>
                  <a:srgbClr val="4B4B4B"/>
                </a:solidFill>
                <a:latin typeface="Arial"/>
                <a:cs typeface="Arial"/>
              </a:rPr>
              <a:t>belirlenir. </a:t>
            </a:r>
            <a:r>
              <a:rPr sz="2300" spc="10" dirty="0">
                <a:solidFill>
                  <a:srgbClr val="4B4B4B"/>
                </a:solidFill>
                <a:latin typeface="Arial"/>
                <a:cs typeface="Arial"/>
              </a:rPr>
              <a:t>Şema </a:t>
            </a:r>
            <a:r>
              <a:rPr sz="2300" spc="-5" dirty="0">
                <a:solidFill>
                  <a:srgbClr val="4B4B4B"/>
                </a:solidFill>
                <a:latin typeface="Arial"/>
                <a:cs typeface="Arial"/>
              </a:rPr>
              <a:t>içerisinde altı</a:t>
            </a:r>
            <a:r>
              <a:rPr sz="2300" spc="-3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B4B4B"/>
                </a:solidFill>
                <a:latin typeface="Arial"/>
                <a:cs typeface="Arial"/>
              </a:rPr>
              <a:t>çizilidir.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5883" y="5379326"/>
            <a:ext cx="1224280" cy="576580"/>
          </a:xfrm>
          <a:custGeom>
            <a:avLst/>
            <a:gdLst/>
            <a:ahLst/>
            <a:cxnLst/>
            <a:rect l="l" t="t" r="r" b="b"/>
            <a:pathLst>
              <a:path w="1224279" h="576579">
                <a:moveTo>
                  <a:pt x="1224140" y="0"/>
                </a:moveTo>
                <a:lnTo>
                  <a:pt x="0" y="0"/>
                </a:lnTo>
                <a:lnTo>
                  <a:pt x="0" y="576059"/>
                </a:lnTo>
                <a:lnTo>
                  <a:pt x="1224140" y="576059"/>
                </a:lnTo>
                <a:lnTo>
                  <a:pt x="1224140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35883" y="5368759"/>
            <a:ext cx="1224280" cy="586740"/>
          </a:xfrm>
          <a:prstGeom prst="rect">
            <a:avLst/>
          </a:prstGeom>
          <a:ln w="25400">
            <a:solidFill>
              <a:srgbClr val="4894BB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124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Personel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15507" y="4784471"/>
            <a:ext cx="1105535" cy="673735"/>
            <a:chOff x="6215507" y="4784471"/>
            <a:chExt cx="1105535" cy="673735"/>
          </a:xfrm>
        </p:grpSpPr>
        <p:sp>
          <p:nvSpPr>
            <p:cNvPr id="7" name="object 7"/>
            <p:cNvSpPr/>
            <p:nvPr/>
          </p:nvSpPr>
          <p:spPr>
            <a:xfrm>
              <a:off x="6228207" y="4797171"/>
              <a:ext cx="1080135" cy="648335"/>
            </a:xfrm>
            <a:custGeom>
              <a:avLst/>
              <a:gdLst/>
              <a:ahLst/>
              <a:cxnLst/>
              <a:rect l="l" t="t" r="r" b="b"/>
              <a:pathLst>
                <a:path w="1080134" h="648335">
                  <a:moveTo>
                    <a:pt x="540003" y="0"/>
                  </a:moveTo>
                  <a:lnTo>
                    <a:pt x="481171" y="1900"/>
                  </a:lnTo>
                  <a:lnTo>
                    <a:pt x="424172" y="7471"/>
                  </a:lnTo>
                  <a:lnTo>
                    <a:pt x="369336" y="16515"/>
                  </a:lnTo>
                  <a:lnTo>
                    <a:pt x="316992" y="28833"/>
                  </a:lnTo>
                  <a:lnTo>
                    <a:pt x="267471" y="44228"/>
                  </a:lnTo>
                  <a:lnTo>
                    <a:pt x="221101" y="62504"/>
                  </a:lnTo>
                  <a:lnTo>
                    <a:pt x="178213" y="83461"/>
                  </a:lnTo>
                  <a:lnTo>
                    <a:pt x="139137" y="106904"/>
                  </a:lnTo>
                  <a:lnTo>
                    <a:pt x="104200" y="132633"/>
                  </a:lnTo>
                  <a:lnTo>
                    <a:pt x="73735" y="160452"/>
                  </a:lnTo>
                  <a:lnTo>
                    <a:pt x="48069" y="190163"/>
                  </a:lnTo>
                  <a:lnTo>
                    <a:pt x="12456" y="254471"/>
                  </a:lnTo>
                  <a:lnTo>
                    <a:pt x="0" y="323976"/>
                  </a:lnTo>
                  <a:lnTo>
                    <a:pt x="3169" y="359282"/>
                  </a:lnTo>
                  <a:lnTo>
                    <a:pt x="27533" y="426397"/>
                  </a:lnTo>
                  <a:lnTo>
                    <a:pt x="73735" y="487534"/>
                  </a:lnTo>
                  <a:lnTo>
                    <a:pt x="104200" y="515364"/>
                  </a:lnTo>
                  <a:lnTo>
                    <a:pt x="139137" y="541106"/>
                  </a:lnTo>
                  <a:lnTo>
                    <a:pt x="178213" y="564561"/>
                  </a:lnTo>
                  <a:lnTo>
                    <a:pt x="221101" y="585531"/>
                  </a:lnTo>
                  <a:lnTo>
                    <a:pt x="267471" y="603819"/>
                  </a:lnTo>
                  <a:lnTo>
                    <a:pt x="316992" y="619225"/>
                  </a:lnTo>
                  <a:lnTo>
                    <a:pt x="369336" y="631552"/>
                  </a:lnTo>
                  <a:lnTo>
                    <a:pt x="424172" y="640603"/>
                  </a:lnTo>
                  <a:lnTo>
                    <a:pt x="481171" y="646178"/>
                  </a:lnTo>
                  <a:lnTo>
                    <a:pt x="540003" y="648080"/>
                  </a:lnTo>
                  <a:lnTo>
                    <a:pt x="598860" y="646178"/>
                  </a:lnTo>
                  <a:lnTo>
                    <a:pt x="655879" y="640603"/>
                  </a:lnTo>
                  <a:lnTo>
                    <a:pt x="710733" y="631552"/>
                  </a:lnTo>
                  <a:lnTo>
                    <a:pt x="763092" y="619225"/>
                  </a:lnTo>
                  <a:lnTo>
                    <a:pt x="812625" y="603819"/>
                  </a:lnTo>
                  <a:lnTo>
                    <a:pt x="859005" y="585531"/>
                  </a:lnTo>
                  <a:lnTo>
                    <a:pt x="901901" y="564561"/>
                  </a:lnTo>
                  <a:lnTo>
                    <a:pt x="940985" y="541106"/>
                  </a:lnTo>
                  <a:lnTo>
                    <a:pt x="975925" y="515364"/>
                  </a:lnTo>
                  <a:lnTo>
                    <a:pt x="1006395" y="487534"/>
                  </a:lnTo>
                  <a:lnTo>
                    <a:pt x="1032062" y="457812"/>
                  </a:lnTo>
                  <a:lnTo>
                    <a:pt x="1067677" y="393488"/>
                  </a:lnTo>
                  <a:lnTo>
                    <a:pt x="1080135" y="323976"/>
                  </a:lnTo>
                  <a:lnTo>
                    <a:pt x="1076965" y="288673"/>
                  </a:lnTo>
                  <a:lnTo>
                    <a:pt x="1052600" y="221569"/>
                  </a:lnTo>
                  <a:lnTo>
                    <a:pt x="1006395" y="160452"/>
                  </a:lnTo>
                  <a:lnTo>
                    <a:pt x="975925" y="132633"/>
                  </a:lnTo>
                  <a:lnTo>
                    <a:pt x="940985" y="106904"/>
                  </a:lnTo>
                  <a:lnTo>
                    <a:pt x="901901" y="83461"/>
                  </a:lnTo>
                  <a:lnTo>
                    <a:pt x="859005" y="62504"/>
                  </a:lnTo>
                  <a:lnTo>
                    <a:pt x="812625" y="44228"/>
                  </a:lnTo>
                  <a:lnTo>
                    <a:pt x="763092" y="28833"/>
                  </a:lnTo>
                  <a:lnTo>
                    <a:pt x="710733" y="16515"/>
                  </a:lnTo>
                  <a:lnTo>
                    <a:pt x="655879" y="7471"/>
                  </a:lnTo>
                  <a:lnTo>
                    <a:pt x="598860" y="1900"/>
                  </a:lnTo>
                  <a:lnTo>
                    <a:pt x="540003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28207" y="4797171"/>
              <a:ext cx="1080135" cy="648335"/>
            </a:xfrm>
            <a:custGeom>
              <a:avLst/>
              <a:gdLst/>
              <a:ahLst/>
              <a:cxnLst/>
              <a:rect l="l" t="t" r="r" b="b"/>
              <a:pathLst>
                <a:path w="1080134" h="648335">
                  <a:moveTo>
                    <a:pt x="0" y="323976"/>
                  </a:moveTo>
                  <a:lnTo>
                    <a:pt x="12456" y="254471"/>
                  </a:lnTo>
                  <a:lnTo>
                    <a:pt x="48069" y="190163"/>
                  </a:lnTo>
                  <a:lnTo>
                    <a:pt x="73735" y="160452"/>
                  </a:lnTo>
                  <a:lnTo>
                    <a:pt x="104200" y="132633"/>
                  </a:lnTo>
                  <a:lnTo>
                    <a:pt x="139137" y="106904"/>
                  </a:lnTo>
                  <a:lnTo>
                    <a:pt x="178213" y="83461"/>
                  </a:lnTo>
                  <a:lnTo>
                    <a:pt x="221101" y="62504"/>
                  </a:lnTo>
                  <a:lnTo>
                    <a:pt x="267471" y="44228"/>
                  </a:lnTo>
                  <a:lnTo>
                    <a:pt x="316992" y="28833"/>
                  </a:lnTo>
                  <a:lnTo>
                    <a:pt x="369336" y="16515"/>
                  </a:lnTo>
                  <a:lnTo>
                    <a:pt x="424172" y="7471"/>
                  </a:lnTo>
                  <a:lnTo>
                    <a:pt x="481171" y="1900"/>
                  </a:lnTo>
                  <a:lnTo>
                    <a:pt x="540003" y="0"/>
                  </a:lnTo>
                  <a:lnTo>
                    <a:pt x="598860" y="1900"/>
                  </a:lnTo>
                  <a:lnTo>
                    <a:pt x="655879" y="7471"/>
                  </a:lnTo>
                  <a:lnTo>
                    <a:pt x="710733" y="16515"/>
                  </a:lnTo>
                  <a:lnTo>
                    <a:pt x="763092" y="28833"/>
                  </a:lnTo>
                  <a:lnTo>
                    <a:pt x="812625" y="44228"/>
                  </a:lnTo>
                  <a:lnTo>
                    <a:pt x="859005" y="62504"/>
                  </a:lnTo>
                  <a:lnTo>
                    <a:pt x="901901" y="83461"/>
                  </a:lnTo>
                  <a:lnTo>
                    <a:pt x="940985" y="106904"/>
                  </a:lnTo>
                  <a:lnTo>
                    <a:pt x="975925" y="132633"/>
                  </a:lnTo>
                  <a:lnTo>
                    <a:pt x="1006395" y="160452"/>
                  </a:lnTo>
                  <a:lnTo>
                    <a:pt x="1032062" y="190163"/>
                  </a:lnTo>
                  <a:lnTo>
                    <a:pt x="1067677" y="254471"/>
                  </a:lnTo>
                  <a:lnTo>
                    <a:pt x="1080135" y="323976"/>
                  </a:lnTo>
                  <a:lnTo>
                    <a:pt x="1076965" y="359282"/>
                  </a:lnTo>
                  <a:lnTo>
                    <a:pt x="1067677" y="393488"/>
                  </a:lnTo>
                  <a:lnTo>
                    <a:pt x="1032062" y="457812"/>
                  </a:lnTo>
                  <a:lnTo>
                    <a:pt x="1006395" y="487534"/>
                  </a:lnTo>
                  <a:lnTo>
                    <a:pt x="975925" y="515364"/>
                  </a:lnTo>
                  <a:lnTo>
                    <a:pt x="940985" y="541106"/>
                  </a:lnTo>
                  <a:lnTo>
                    <a:pt x="901901" y="564561"/>
                  </a:lnTo>
                  <a:lnTo>
                    <a:pt x="859005" y="585531"/>
                  </a:lnTo>
                  <a:lnTo>
                    <a:pt x="812625" y="603819"/>
                  </a:lnTo>
                  <a:lnTo>
                    <a:pt x="763092" y="619225"/>
                  </a:lnTo>
                  <a:lnTo>
                    <a:pt x="710733" y="631552"/>
                  </a:lnTo>
                  <a:lnTo>
                    <a:pt x="655879" y="640603"/>
                  </a:lnTo>
                  <a:lnTo>
                    <a:pt x="598860" y="646178"/>
                  </a:lnTo>
                  <a:lnTo>
                    <a:pt x="540003" y="648080"/>
                  </a:lnTo>
                  <a:lnTo>
                    <a:pt x="481171" y="646178"/>
                  </a:lnTo>
                  <a:lnTo>
                    <a:pt x="424172" y="640603"/>
                  </a:lnTo>
                  <a:lnTo>
                    <a:pt x="369336" y="631552"/>
                  </a:lnTo>
                  <a:lnTo>
                    <a:pt x="316992" y="619225"/>
                  </a:lnTo>
                  <a:lnTo>
                    <a:pt x="267471" y="603819"/>
                  </a:lnTo>
                  <a:lnTo>
                    <a:pt x="221101" y="585531"/>
                  </a:lnTo>
                  <a:lnTo>
                    <a:pt x="178213" y="564561"/>
                  </a:lnTo>
                  <a:lnTo>
                    <a:pt x="139137" y="541106"/>
                  </a:lnTo>
                  <a:lnTo>
                    <a:pt x="104200" y="515364"/>
                  </a:lnTo>
                  <a:lnTo>
                    <a:pt x="73735" y="487534"/>
                  </a:lnTo>
                  <a:lnTo>
                    <a:pt x="48069" y="457812"/>
                  </a:lnTo>
                  <a:lnTo>
                    <a:pt x="12456" y="393488"/>
                  </a:lnTo>
                  <a:lnTo>
                    <a:pt x="0" y="323976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629527" y="4967478"/>
            <a:ext cx="282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215507" y="5864568"/>
            <a:ext cx="1105535" cy="673735"/>
            <a:chOff x="6215507" y="5864568"/>
            <a:chExt cx="1105535" cy="673735"/>
          </a:xfrm>
        </p:grpSpPr>
        <p:sp>
          <p:nvSpPr>
            <p:cNvPr id="11" name="object 11"/>
            <p:cNvSpPr/>
            <p:nvPr/>
          </p:nvSpPr>
          <p:spPr>
            <a:xfrm>
              <a:off x="6228207" y="5877268"/>
              <a:ext cx="1080135" cy="648335"/>
            </a:xfrm>
            <a:custGeom>
              <a:avLst/>
              <a:gdLst/>
              <a:ahLst/>
              <a:cxnLst/>
              <a:rect l="l" t="t" r="r" b="b"/>
              <a:pathLst>
                <a:path w="1080134" h="648334">
                  <a:moveTo>
                    <a:pt x="540003" y="0"/>
                  </a:moveTo>
                  <a:lnTo>
                    <a:pt x="481171" y="1901"/>
                  </a:lnTo>
                  <a:lnTo>
                    <a:pt x="424172" y="7474"/>
                  </a:lnTo>
                  <a:lnTo>
                    <a:pt x="369336" y="16520"/>
                  </a:lnTo>
                  <a:lnTo>
                    <a:pt x="316992" y="28842"/>
                  </a:lnTo>
                  <a:lnTo>
                    <a:pt x="267471" y="44242"/>
                  </a:lnTo>
                  <a:lnTo>
                    <a:pt x="221101" y="62523"/>
                  </a:lnTo>
                  <a:lnTo>
                    <a:pt x="178213" y="83486"/>
                  </a:lnTo>
                  <a:lnTo>
                    <a:pt x="139137" y="106934"/>
                  </a:lnTo>
                  <a:lnTo>
                    <a:pt x="104200" y="132669"/>
                  </a:lnTo>
                  <a:lnTo>
                    <a:pt x="73735" y="160494"/>
                  </a:lnTo>
                  <a:lnTo>
                    <a:pt x="48069" y="190210"/>
                  </a:lnTo>
                  <a:lnTo>
                    <a:pt x="12456" y="254528"/>
                  </a:lnTo>
                  <a:lnTo>
                    <a:pt x="0" y="324040"/>
                  </a:lnTo>
                  <a:lnTo>
                    <a:pt x="3169" y="359347"/>
                  </a:lnTo>
                  <a:lnTo>
                    <a:pt x="27533" y="426459"/>
                  </a:lnTo>
                  <a:lnTo>
                    <a:pt x="73735" y="487586"/>
                  </a:lnTo>
                  <a:lnTo>
                    <a:pt x="104200" y="515411"/>
                  </a:lnTo>
                  <a:lnTo>
                    <a:pt x="139137" y="541146"/>
                  </a:lnTo>
                  <a:lnTo>
                    <a:pt x="178213" y="564594"/>
                  </a:lnTo>
                  <a:lnTo>
                    <a:pt x="221101" y="585557"/>
                  </a:lnTo>
                  <a:lnTo>
                    <a:pt x="267471" y="603838"/>
                  </a:lnTo>
                  <a:lnTo>
                    <a:pt x="316992" y="619238"/>
                  </a:lnTo>
                  <a:lnTo>
                    <a:pt x="369336" y="631560"/>
                  </a:lnTo>
                  <a:lnTo>
                    <a:pt x="424172" y="640606"/>
                  </a:lnTo>
                  <a:lnTo>
                    <a:pt x="481171" y="646179"/>
                  </a:lnTo>
                  <a:lnTo>
                    <a:pt x="540003" y="648081"/>
                  </a:lnTo>
                  <a:lnTo>
                    <a:pt x="598860" y="646179"/>
                  </a:lnTo>
                  <a:lnTo>
                    <a:pt x="655879" y="640606"/>
                  </a:lnTo>
                  <a:lnTo>
                    <a:pt x="710733" y="631560"/>
                  </a:lnTo>
                  <a:lnTo>
                    <a:pt x="763092" y="619238"/>
                  </a:lnTo>
                  <a:lnTo>
                    <a:pt x="812625" y="603838"/>
                  </a:lnTo>
                  <a:lnTo>
                    <a:pt x="859005" y="585557"/>
                  </a:lnTo>
                  <a:lnTo>
                    <a:pt x="901901" y="564594"/>
                  </a:lnTo>
                  <a:lnTo>
                    <a:pt x="940985" y="541146"/>
                  </a:lnTo>
                  <a:lnTo>
                    <a:pt x="975925" y="515411"/>
                  </a:lnTo>
                  <a:lnTo>
                    <a:pt x="1006395" y="487586"/>
                  </a:lnTo>
                  <a:lnTo>
                    <a:pt x="1032062" y="457870"/>
                  </a:lnTo>
                  <a:lnTo>
                    <a:pt x="1067677" y="393552"/>
                  </a:lnTo>
                  <a:lnTo>
                    <a:pt x="1080135" y="324040"/>
                  </a:lnTo>
                  <a:lnTo>
                    <a:pt x="1076965" y="288733"/>
                  </a:lnTo>
                  <a:lnTo>
                    <a:pt x="1052600" y="221621"/>
                  </a:lnTo>
                  <a:lnTo>
                    <a:pt x="1006395" y="160494"/>
                  </a:lnTo>
                  <a:lnTo>
                    <a:pt x="975925" y="132669"/>
                  </a:lnTo>
                  <a:lnTo>
                    <a:pt x="940985" y="106934"/>
                  </a:lnTo>
                  <a:lnTo>
                    <a:pt x="901901" y="83486"/>
                  </a:lnTo>
                  <a:lnTo>
                    <a:pt x="859005" y="62523"/>
                  </a:lnTo>
                  <a:lnTo>
                    <a:pt x="812625" y="44242"/>
                  </a:lnTo>
                  <a:lnTo>
                    <a:pt x="763092" y="28842"/>
                  </a:lnTo>
                  <a:lnTo>
                    <a:pt x="710733" y="16520"/>
                  </a:lnTo>
                  <a:lnTo>
                    <a:pt x="655879" y="7474"/>
                  </a:lnTo>
                  <a:lnTo>
                    <a:pt x="598860" y="1901"/>
                  </a:lnTo>
                  <a:lnTo>
                    <a:pt x="540003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28207" y="5877268"/>
              <a:ext cx="1080135" cy="648335"/>
            </a:xfrm>
            <a:custGeom>
              <a:avLst/>
              <a:gdLst/>
              <a:ahLst/>
              <a:cxnLst/>
              <a:rect l="l" t="t" r="r" b="b"/>
              <a:pathLst>
                <a:path w="1080134" h="648334">
                  <a:moveTo>
                    <a:pt x="0" y="324040"/>
                  </a:moveTo>
                  <a:lnTo>
                    <a:pt x="12456" y="254528"/>
                  </a:lnTo>
                  <a:lnTo>
                    <a:pt x="48069" y="190210"/>
                  </a:lnTo>
                  <a:lnTo>
                    <a:pt x="73735" y="160494"/>
                  </a:lnTo>
                  <a:lnTo>
                    <a:pt x="104200" y="132669"/>
                  </a:lnTo>
                  <a:lnTo>
                    <a:pt x="139137" y="106934"/>
                  </a:lnTo>
                  <a:lnTo>
                    <a:pt x="178213" y="83486"/>
                  </a:lnTo>
                  <a:lnTo>
                    <a:pt x="221101" y="62523"/>
                  </a:lnTo>
                  <a:lnTo>
                    <a:pt x="267471" y="44242"/>
                  </a:lnTo>
                  <a:lnTo>
                    <a:pt x="316992" y="28842"/>
                  </a:lnTo>
                  <a:lnTo>
                    <a:pt x="369336" y="16520"/>
                  </a:lnTo>
                  <a:lnTo>
                    <a:pt x="424172" y="7474"/>
                  </a:lnTo>
                  <a:lnTo>
                    <a:pt x="481171" y="1901"/>
                  </a:lnTo>
                  <a:lnTo>
                    <a:pt x="540003" y="0"/>
                  </a:lnTo>
                  <a:lnTo>
                    <a:pt x="598860" y="1901"/>
                  </a:lnTo>
                  <a:lnTo>
                    <a:pt x="655879" y="7474"/>
                  </a:lnTo>
                  <a:lnTo>
                    <a:pt x="710733" y="16520"/>
                  </a:lnTo>
                  <a:lnTo>
                    <a:pt x="763092" y="28842"/>
                  </a:lnTo>
                  <a:lnTo>
                    <a:pt x="812625" y="44242"/>
                  </a:lnTo>
                  <a:lnTo>
                    <a:pt x="859005" y="62523"/>
                  </a:lnTo>
                  <a:lnTo>
                    <a:pt x="901901" y="83486"/>
                  </a:lnTo>
                  <a:lnTo>
                    <a:pt x="940985" y="106934"/>
                  </a:lnTo>
                  <a:lnTo>
                    <a:pt x="975925" y="132669"/>
                  </a:lnTo>
                  <a:lnTo>
                    <a:pt x="1006395" y="160494"/>
                  </a:lnTo>
                  <a:lnTo>
                    <a:pt x="1032062" y="190210"/>
                  </a:lnTo>
                  <a:lnTo>
                    <a:pt x="1067677" y="254528"/>
                  </a:lnTo>
                  <a:lnTo>
                    <a:pt x="1080135" y="324040"/>
                  </a:lnTo>
                  <a:lnTo>
                    <a:pt x="1076965" y="359347"/>
                  </a:lnTo>
                  <a:lnTo>
                    <a:pt x="1067677" y="393552"/>
                  </a:lnTo>
                  <a:lnTo>
                    <a:pt x="1032062" y="457870"/>
                  </a:lnTo>
                  <a:lnTo>
                    <a:pt x="1006395" y="487586"/>
                  </a:lnTo>
                  <a:lnTo>
                    <a:pt x="975925" y="515411"/>
                  </a:lnTo>
                  <a:lnTo>
                    <a:pt x="940985" y="541146"/>
                  </a:lnTo>
                  <a:lnTo>
                    <a:pt x="901901" y="564594"/>
                  </a:lnTo>
                  <a:lnTo>
                    <a:pt x="859005" y="585557"/>
                  </a:lnTo>
                  <a:lnTo>
                    <a:pt x="812625" y="603838"/>
                  </a:lnTo>
                  <a:lnTo>
                    <a:pt x="763092" y="619238"/>
                  </a:lnTo>
                  <a:lnTo>
                    <a:pt x="710733" y="631560"/>
                  </a:lnTo>
                  <a:lnTo>
                    <a:pt x="655879" y="640606"/>
                  </a:lnTo>
                  <a:lnTo>
                    <a:pt x="598860" y="646179"/>
                  </a:lnTo>
                  <a:lnTo>
                    <a:pt x="540003" y="648081"/>
                  </a:lnTo>
                  <a:lnTo>
                    <a:pt x="481171" y="646179"/>
                  </a:lnTo>
                  <a:lnTo>
                    <a:pt x="424172" y="640606"/>
                  </a:lnTo>
                  <a:lnTo>
                    <a:pt x="369336" y="631560"/>
                  </a:lnTo>
                  <a:lnTo>
                    <a:pt x="316992" y="619238"/>
                  </a:lnTo>
                  <a:lnTo>
                    <a:pt x="267471" y="603838"/>
                  </a:lnTo>
                  <a:lnTo>
                    <a:pt x="221101" y="585557"/>
                  </a:lnTo>
                  <a:lnTo>
                    <a:pt x="178213" y="564594"/>
                  </a:lnTo>
                  <a:lnTo>
                    <a:pt x="139137" y="541146"/>
                  </a:lnTo>
                  <a:lnTo>
                    <a:pt x="104200" y="515411"/>
                  </a:lnTo>
                  <a:lnTo>
                    <a:pt x="73735" y="487586"/>
                  </a:lnTo>
                  <a:lnTo>
                    <a:pt x="48069" y="457870"/>
                  </a:lnTo>
                  <a:lnTo>
                    <a:pt x="12456" y="393552"/>
                  </a:lnTo>
                  <a:lnTo>
                    <a:pt x="0" y="324040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473697" y="6047943"/>
            <a:ext cx="588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aa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ş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78939" y="4784471"/>
            <a:ext cx="1105535" cy="673735"/>
            <a:chOff x="1678939" y="4784471"/>
            <a:chExt cx="1105535" cy="673735"/>
          </a:xfrm>
        </p:grpSpPr>
        <p:sp>
          <p:nvSpPr>
            <p:cNvPr id="15" name="object 15"/>
            <p:cNvSpPr/>
            <p:nvPr/>
          </p:nvSpPr>
          <p:spPr>
            <a:xfrm>
              <a:off x="1691639" y="4797171"/>
              <a:ext cx="1080135" cy="648335"/>
            </a:xfrm>
            <a:custGeom>
              <a:avLst/>
              <a:gdLst/>
              <a:ahLst/>
              <a:cxnLst/>
              <a:rect l="l" t="t" r="r" b="b"/>
              <a:pathLst>
                <a:path w="1080135" h="648335">
                  <a:moveTo>
                    <a:pt x="540131" y="0"/>
                  </a:moveTo>
                  <a:lnTo>
                    <a:pt x="481274" y="1900"/>
                  </a:lnTo>
                  <a:lnTo>
                    <a:pt x="424255" y="7471"/>
                  </a:lnTo>
                  <a:lnTo>
                    <a:pt x="369401" y="16515"/>
                  </a:lnTo>
                  <a:lnTo>
                    <a:pt x="317042" y="28833"/>
                  </a:lnTo>
                  <a:lnTo>
                    <a:pt x="267509" y="44228"/>
                  </a:lnTo>
                  <a:lnTo>
                    <a:pt x="221129" y="62504"/>
                  </a:lnTo>
                  <a:lnTo>
                    <a:pt x="178233" y="83461"/>
                  </a:lnTo>
                  <a:lnTo>
                    <a:pt x="139149" y="106904"/>
                  </a:lnTo>
                  <a:lnTo>
                    <a:pt x="104209" y="132633"/>
                  </a:lnTo>
                  <a:lnTo>
                    <a:pt x="73739" y="160452"/>
                  </a:lnTo>
                  <a:lnTo>
                    <a:pt x="48072" y="190163"/>
                  </a:lnTo>
                  <a:lnTo>
                    <a:pt x="12457" y="254471"/>
                  </a:lnTo>
                  <a:lnTo>
                    <a:pt x="0" y="323976"/>
                  </a:lnTo>
                  <a:lnTo>
                    <a:pt x="3169" y="359282"/>
                  </a:lnTo>
                  <a:lnTo>
                    <a:pt x="27534" y="426397"/>
                  </a:lnTo>
                  <a:lnTo>
                    <a:pt x="73739" y="487534"/>
                  </a:lnTo>
                  <a:lnTo>
                    <a:pt x="104209" y="515364"/>
                  </a:lnTo>
                  <a:lnTo>
                    <a:pt x="139149" y="541106"/>
                  </a:lnTo>
                  <a:lnTo>
                    <a:pt x="178233" y="564561"/>
                  </a:lnTo>
                  <a:lnTo>
                    <a:pt x="221129" y="585531"/>
                  </a:lnTo>
                  <a:lnTo>
                    <a:pt x="267509" y="603819"/>
                  </a:lnTo>
                  <a:lnTo>
                    <a:pt x="317042" y="619225"/>
                  </a:lnTo>
                  <a:lnTo>
                    <a:pt x="369401" y="631552"/>
                  </a:lnTo>
                  <a:lnTo>
                    <a:pt x="424255" y="640603"/>
                  </a:lnTo>
                  <a:lnTo>
                    <a:pt x="481274" y="646178"/>
                  </a:lnTo>
                  <a:lnTo>
                    <a:pt x="540131" y="648080"/>
                  </a:lnTo>
                  <a:lnTo>
                    <a:pt x="598963" y="646178"/>
                  </a:lnTo>
                  <a:lnTo>
                    <a:pt x="655962" y="640603"/>
                  </a:lnTo>
                  <a:lnTo>
                    <a:pt x="710798" y="631552"/>
                  </a:lnTo>
                  <a:lnTo>
                    <a:pt x="763142" y="619225"/>
                  </a:lnTo>
                  <a:lnTo>
                    <a:pt x="812663" y="603819"/>
                  </a:lnTo>
                  <a:lnTo>
                    <a:pt x="859033" y="585531"/>
                  </a:lnTo>
                  <a:lnTo>
                    <a:pt x="901921" y="564561"/>
                  </a:lnTo>
                  <a:lnTo>
                    <a:pt x="940997" y="541106"/>
                  </a:lnTo>
                  <a:lnTo>
                    <a:pt x="975934" y="515364"/>
                  </a:lnTo>
                  <a:lnTo>
                    <a:pt x="1006399" y="487534"/>
                  </a:lnTo>
                  <a:lnTo>
                    <a:pt x="1032065" y="457812"/>
                  </a:lnTo>
                  <a:lnTo>
                    <a:pt x="1067678" y="393488"/>
                  </a:lnTo>
                  <a:lnTo>
                    <a:pt x="1080135" y="323976"/>
                  </a:lnTo>
                  <a:lnTo>
                    <a:pt x="1076965" y="288673"/>
                  </a:lnTo>
                  <a:lnTo>
                    <a:pt x="1052601" y="221569"/>
                  </a:lnTo>
                  <a:lnTo>
                    <a:pt x="1006399" y="160452"/>
                  </a:lnTo>
                  <a:lnTo>
                    <a:pt x="975934" y="132633"/>
                  </a:lnTo>
                  <a:lnTo>
                    <a:pt x="940997" y="106904"/>
                  </a:lnTo>
                  <a:lnTo>
                    <a:pt x="901921" y="83461"/>
                  </a:lnTo>
                  <a:lnTo>
                    <a:pt x="859033" y="62504"/>
                  </a:lnTo>
                  <a:lnTo>
                    <a:pt x="812663" y="44228"/>
                  </a:lnTo>
                  <a:lnTo>
                    <a:pt x="763142" y="28833"/>
                  </a:lnTo>
                  <a:lnTo>
                    <a:pt x="710798" y="16515"/>
                  </a:lnTo>
                  <a:lnTo>
                    <a:pt x="655962" y="7471"/>
                  </a:lnTo>
                  <a:lnTo>
                    <a:pt x="598963" y="1900"/>
                  </a:lnTo>
                  <a:lnTo>
                    <a:pt x="540131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91639" y="4797171"/>
              <a:ext cx="1080135" cy="648335"/>
            </a:xfrm>
            <a:custGeom>
              <a:avLst/>
              <a:gdLst/>
              <a:ahLst/>
              <a:cxnLst/>
              <a:rect l="l" t="t" r="r" b="b"/>
              <a:pathLst>
                <a:path w="1080135" h="648335">
                  <a:moveTo>
                    <a:pt x="0" y="323976"/>
                  </a:moveTo>
                  <a:lnTo>
                    <a:pt x="12457" y="254471"/>
                  </a:lnTo>
                  <a:lnTo>
                    <a:pt x="48072" y="190163"/>
                  </a:lnTo>
                  <a:lnTo>
                    <a:pt x="73739" y="160452"/>
                  </a:lnTo>
                  <a:lnTo>
                    <a:pt x="104209" y="132633"/>
                  </a:lnTo>
                  <a:lnTo>
                    <a:pt x="139149" y="106904"/>
                  </a:lnTo>
                  <a:lnTo>
                    <a:pt x="178233" y="83461"/>
                  </a:lnTo>
                  <a:lnTo>
                    <a:pt x="221129" y="62504"/>
                  </a:lnTo>
                  <a:lnTo>
                    <a:pt x="267509" y="44228"/>
                  </a:lnTo>
                  <a:lnTo>
                    <a:pt x="317042" y="28833"/>
                  </a:lnTo>
                  <a:lnTo>
                    <a:pt x="369401" y="16515"/>
                  </a:lnTo>
                  <a:lnTo>
                    <a:pt x="424255" y="7471"/>
                  </a:lnTo>
                  <a:lnTo>
                    <a:pt x="481274" y="1900"/>
                  </a:lnTo>
                  <a:lnTo>
                    <a:pt x="540131" y="0"/>
                  </a:lnTo>
                  <a:lnTo>
                    <a:pt x="598963" y="1900"/>
                  </a:lnTo>
                  <a:lnTo>
                    <a:pt x="655962" y="7471"/>
                  </a:lnTo>
                  <a:lnTo>
                    <a:pt x="710798" y="16515"/>
                  </a:lnTo>
                  <a:lnTo>
                    <a:pt x="763142" y="28833"/>
                  </a:lnTo>
                  <a:lnTo>
                    <a:pt x="812663" y="44228"/>
                  </a:lnTo>
                  <a:lnTo>
                    <a:pt x="859033" y="62504"/>
                  </a:lnTo>
                  <a:lnTo>
                    <a:pt x="901921" y="83461"/>
                  </a:lnTo>
                  <a:lnTo>
                    <a:pt x="940997" y="106904"/>
                  </a:lnTo>
                  <a:lnTo>
                    <a:pt x="975934" y="132633"/>
                  </a:lnTo>
                  <a:lnTo>
                    <a:pt x="1006399" y="160452"/>
                  </a:lnTo>
                  <a:lnTo>
                    <a:pt x="1032065" y="190163"/>
                  </a:lnTo>
                  <a:lnTo>
                    <a:pt x="1067678" y="254471"/>
                  </a:lnTo>
                  <a:lnTo>
                    <a:pt x="1080135" y="323976"/>
                  </a:lnTo>
                  <a:lnTo>
                    <a:pt x="1076965" y="359282"/>
                  </a:lnTo>
                  <a:lnTo>
                    <a:pt x="1067678" y="393488"/>
                  </a:lnTo>
                  <a:lnTo>
                    <a:pt x="1032065" y="457812"/>
                  </a:lnTo>
                  <a:lnTo>
                    <a:pt x="1006399" y="487534"/>
                  </a:lnTo>
                  <a:lnTo>
                    <a:pt x="975934" y="515364"/>
                  </a:lnTo>
                  <a:lnTo>
                    <a:pt x="940997" y="541106"/>
                  </a:lnTo>
                  <a:lnTo>
                    <a:pt x="901921" y="564561"/>
                  </a:lnTo>
                  <a:lnTo>
                    <a:pt x="859033" y="585531"/>
                  </a:lnTo>
                  <a:lnTo>
                    <a:pt x="812663" y="603819"/>
                  </a:lnTo>
                  <a:lnTo>
                    <a:pt x="763142" y="619225"/>
                  </a:lnTo>
                  <a:lnTo>
                    <a:pt x="710798" y="631552"/>
                  </a:lnTo>
                  <a:lnTo>
                    <a:pt x="655962" y="640603"/>
                  </a:lnTo>
                  <a:lnTo>
                    <a:pt x="598963" y="646178"/>
                  </a:lnTo>
                  <a:lnTo>
                    <a:pt x="540131" y="648080"/>
                  </a:lnTo>
                  <a:lnTo>
                    <a:pt x="481274" y="646178"/>
                  </a:lnTo>
                  <a:lnTo>
                    <a:pt x="424255" y="640603"/>
                  </a:lnTo>
                  <a:lnTo>
                    <a:pt x="369401" y="631552"/>
                  </a:lnTo>
                  <a:lnTo>
                    <a:pt x="317042" y="619225"/>
                  </a:lnTo>
                  <a:lnTo>
                    <a:pt x="267509" y="603819"/>
                  </a:lnTo>
                  <a:lnTo>
                    <a:pt x="221129" y="585531"/>
                  </a:lnTo>
                  <a:lnTo>
                    <a:pt x="178233" y="564561"/>
                  </a:lnTo>
                  <a:lnTo>
                    <a:pt x="139149" y="541106"/>
                  </a:lnTo>
                  <a:lnTo>
                    <a:pt x="104209" y="515364"/>
                  </a:lnTo>
                  <a:lnTo>
                    <a:pt x="73739" y="487534"/>
                  </a:lnTo>
                  <a:lnTo>
                    <a:pt x="48072" y="457812"/>
                  </a:lnTo>
                  <a:lnTo>
                    <a:pt x="12457" y="393488"/>
                  </a:lnTo>
                  <a:lnTo>
                    <a:pt x="0" y="323976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828800" y="5025132"/>
            <a:ext cx="78486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1600" u="sng" spc="-1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per_id</a:t>
            </a:r>
            <a:endParaRPr sz="1600" u="sng" dirty="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637665" y="5851868"/>
            <a:ext cx="1105535" cy="673735"/>
            <a:chOff x="1750948" y="6008585"/>
            <a:chExt cx="1105535" cy="673735"/>
          </a:xfrm>
        </p:grpSpPr>
        <p:sp>
          <p:nvSpPr>
            <p:cNvPr id="19" name="object 19"/>
            <p:cNvSpPr/>
            <p:nvPr/>
          </p:nvSpPr>
          <p:spPr>
            <a:xfrm>
              <a:off x="1763648" y="6021285"/>
              <a:ext cx="1080135" cy="648335"/>
            </a:xfrm>
            <a:custGeom>
              <a:avLst/>
              <a:gdLst/>
              <a:ahLst/>
              <a:cxnLst/>
              <a:rect l="l" t="t" r="r" b="b"/>
              <a:pathLst>
                <a:path w="1080135" h="648334">
                  <a:moveTo>
                    <a:pt x="540131" y="0"/>
                  </a:moveTo>
                  <a:lnTo>
                    <a:pt x="481274" y="1901"/>
                  </a:lnTo>
                  <a:lnTo>
                    <a:pt x="424255" y="7473"/>
                  </a:lnTo>
                  <a:lnTo>
                    <a:pt x="369401" y="16519"/>
                  </a:lnTo>
                  <a:lnTo>
                    <a:pt x="317042" y="28840"/>
                  </a:lnTo>
                  <a:lnTo>
                    <a:pt x="267509" y="44239"/>
                  </a:lnTo>
                  <a:lnTo>
                    <a:pt x="221129" y="62519"/>
                  </a:lnTo>
                  <a:lnTo>
                    <a:pt x="178233" y="83481"/>
                  </a:lnTo>
                  <a:lnTo>
                    <a:pt x="139149" y="106929"/>
                  </a:lnTo>
                  <a:lnTo>
                    <a:pt x="104209" y="132663"/>
                  </a:lnTo>
                  <a:lnTo>
                    <a:pt x="73739" y="160488"/>
                  </a:lnTo>
                  <a:lnTo>
                    <a:pt x="48072" y="190205"/>
                  </a:lnTo>
                  <a:lnTo>
                    <a:pt x="12457" y="254524"/>
                  </a:lnTo>
                  <a:lnTo>
                    <a:pt x="0" y="324040"/>
                  </a:lnTo>
                  <a:lnTo>
                    <a:pt x="3169" y="359347"/>
                  </a:lnTo>
                  <a:lnTo>
                    <a:pt x="27534" y="426459"/>
                  </a:lnTo>
                  <a:lnTo>
                    <a:pt x="73739" y="487586"/>
                  </a:lnTo>
                  <a:lnTo>
                    <a:pt x="104209" y="515411"/>
                  </a:lnTo>
                  <a:lnTo>
                    <a:pt x="139149" y="541146"/>
                  </a:lnTo>
                  <a:lnTo>
                    <a:pt x="178233" y="564594"/>
                  </a:lnTo>
                  <a:lnTo>
                    <a:pt x="221129" y="585557"/>
                  </a:lnTo>
                  <a:lnTo>
                    <a:pt x="267509" y="603838"/>
                  </a:lnTo>
                  <a:lnTo>
                    <a:pt x="317042" y="619238"/>
                  </a:lnTo>
                  <a:lnTo>
                    <a:pt x="369401" y="631560"/>
                  </a:lnTo>
                  <a:lnTo>
                    <a:pt x="424255" y="640606"/>
                  </a:lnTo>
                  <a:lnTo>
                    <a:pt x="481274" y="646179"/>
                  </a:lnTo>
                  <a:lnTo>
                    <a:pt x="540131" y="648080"/>
                  </a:lnTo>
                  <a:lnTo>
                    <a:pt x="598963" y="646179"/>
                  </a:lnTo>
                  <a:lnTo>
                    <a:pt x="655962" y="640606"/>
                  </a:lnTo>
                  <a:lnTo>
                    <a:pt x="710798" y="631560"/>
                  </a:lnTo>
                  <a:lnTo>
                    <a:pt x="763142" y="619238"/>
                  </a:lnTo>
                  <a:lnTo>
                    <a:pt x="812663" y="603838"/>
                  </a:lnTo>
                  <a:lnTo>
                    <a:pt x="859033" y="585557"/>
                  </a:lnTo>
                  <a:lnTo>
                    <a:pt x="901921" y="564594"/>
                  </a:lnTo>
                  <a:lnTo>
                    <a:pt x="940997" y="541146"/>
                  </a:lnTo>
                  <a:lnTo>
                    <a:pt x="975934" y="515411"/>
                  </a:lnTo>
                  <a:lnTo>
                    <a:pt x="1006399" y="487586"/>
                  </a:lnTo>
                  <a:lnTo>
                    <a:pt x="1032065" y="457870"/>
                  </a:lnTo>
                  <a:lnTo>
                    <a:pt x="1067678" y="393552"/>
                  </a:lnTo>
                  <a:lnTo>
                    <a:pt x="1080134" y="324040"/>
                  </a:lnTo>
                  <a:lnTo>
                    <a:pt x="1076965" y="288731"/>
                  </a:lnTo>
                  <a:lnTo>
                    <a:pt x="1052601" y="221616"/>
                  </a:lnTo>
                  <a:lnTo>
                    <a:pt x="1006399" y="160488"/>
                  </a:lnTo>
                  <a:lnTo>
                    <a:pt x="975934" y="132663"/>
                  </a:lnTo>
                  <a:lnTo>
                    <a:pt x="940997" y="106929"/>
                  </a:lnTo>
                  <a:lnTo>
                    <a:pt x="901921" y="83481"/>
                  </a:lnTo>
                  <a:lnTo>
                    <a:pt x="859033" y="62519"/>
                  </a:lnTo>
                  <a:lnTo>
                    <a:pt x="812663" y="44239"/>
                  </a:lnTo>
                  <a:lnTo>
                    <a:pt x="763142" y="28840"/>
                  </a:lnTo>
                  <a:lnTo>
                    <a:pt x="710798" y="16519"/>
                  </a:lnTo>
                  <a:lnTo>
                    <a:pt x="655962" y="7473"/>
                  </a:lnTo>
                  <a:lnTo>
                    <a:pt x="598963" y="1901"/>
                  </a:lnTo>
                  <a:lnTo>
                    <a:pt x="540131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63648" y="6021285"/>
              <a:ext cx="1080135" cy="648335"/>
            </a:xfrm>
            <a:custGeom>
              <a:avLst/>
              <a:gdLst/>
              <a:ahLst/>
              <a:cxnLst/>
              <a:rect l="l" t="t" r="r" b="b"/>
              <a:pathLst>
                <a:path w="1080135" h="648334">
                  <a:moveTo>
                    <a:pt x="0" y="324040"/>
                  </a:moveTo>
                  <a:lnTo>
                    <a:pt x="12457" y="254524"/>
                  </a:lnTo>
                  <a:lnTo>
                    <a:pt x="48072" y="190205"/>
                  </a:lnTo>
                  <a:lnTo>
                    <a:pt x="73739" y="160488"/>
                  </a:lnTo>
                  <a:lnTo>
                    <a:pt x="104209" y="132663"/>
                  </a:lnTo>
                  <a:lnTo>
                    <a:pt x="139149" y="106929"/>
                  </a:lnTo>
                  <a:lnTo>
                    <a:pt x="178233" y="83481"/>
                  </a:lnTo>
                  <a:lnTo>
                    <a:pt x="221129" y="62519"/>
                  </a:lnTo>
                  <a:lnTo>
                    <a:pt x="267509" y="44239"/>
                  </a:lnTo>
                  <a:lnTo>
                    <a:pt x="317042" y="28840"/>
                  </a:lnTo>
                  <a:lnTo>
                    <a:pt x="369401" y="16519"/>
                  </a:lnTo>
                  <a:lnTo>
                    <a:pt x="424255" y="7473"/>
                  </a:lnTo>
                  <a:lnTo>
                    <a:pt x="481274" y="1901"/>
                  </a:lnTo>
                  <a:lnTo>
                    <a:pt x="540131" y="0"/>
                  </a:lnTo>
                  <a:lnTo>
                    <a:pt x="598963" y="1901"/>
                  </a:lnTo>
                  <a:lnTo>
                    <a:pt x="655962" y="7473"/>
                  </a:lnTo>
                  <a:lnTo>
                    <a:pt x="710798" y="16519"/>
                  </a:lnTo>
                  <a:lnTo>
                    <a:pt x="763142" y="28840"/>
                  </a:lnTo>
                  <a:lnTo>
                    <a:pt x="812663" y="44239"/>
                  </a:lnTo>
                  <a:lnTo>
                    <a:pt x="859033" y="62519"/>
                  </a:lnTo>
                  <a:lnTo>
                    <a:pt x="901921" y="83481"/>
                  </a:lnTo>
                  <a:lnTo>
                    <a:pt x="940997" y="106929"/>
                  </a:lnTo>
                  <a:lnTo>
                    <a:pt x="975934" y="132663"/>
                  </a:lnTo>
                  <a:lnTo>
                    <a:pt x="1006399" y="160488"/>
                  </a:lnTo>
                  <a:lnTo>
                    <a:pt x="1032065" y="190205"/>
                  </a:lnTo>
                  <a:lnTo>
                    <a:pt x="1067678" y="254524"/>
                  </a:lnTo>
                  <a:lnTo>
                    <a:pt x="1080134" y="324040"/>
                  </a:lnTo>
                  <a:lnTo>
                    <a:pt x="1076965" y="359347"/>
                  </a:lnTo>
                  <a:lnTo>
                    <a:pt x="1067678" y="393552"/>
                  </a:lnTo>
                  <a:lnTo>
                    <a:pt x="1032065" y="457870"/>
                  </a:lnTo>
                  <a:lnTo>
                    <a:pt x="1006399" y="487586"/>
                  </a:lnTo>
                  <a:lnTo>
                    <a:pt x="975934" y="515411"/>
                  </a:lnTo>
                  <a:lnTo>
                    <a:pt x="940997" y="541146"/>
                  </a:lnTo>
                  <a:lnTo>
                    <a:pt x="901921" y="564594"/>
                  </a:lnTo>
                  <a:lnTo>
                    <a:pt x="859033" y="585557"/>
                  </a:lnTo>
                  <a:lnTo>
                    <a:pt x="812663" y="603838"/>
                  </a:lnTo>
                  <a:lnTo>
                    <a:pt x="763142" y="619238"/>
                  </a:lnTo>
                  <a:lnTo>
                    <a:pt x="710798" y="631560"/>
                  </a:lnTo>
                  <a:lnTo>
                    <a:pt x="655962" y="640606"/>
                  </a:lnTo>
                  <a:lnTo>
                    <a:pt x="598963" y="646179"/>
                  </a:lnTo>
                  <a:lnTo>
                    <a:pt x="540131" y="648080"/>
                  </a:lnTo>
                  <a:lnTo>
                    <a:pt x="481274" y="646179"/>
                  </a:lnTo>
                  <a:lnTo>
                    <a:pt x="424255" y="640606"/>
                  </a:lnTo>
                  <a:lnTo>
                    <a:pt x="369401" y="631560"/>
                  </a:lnTo>
                  <a:lnTo>
                    <a:pt x="317042" y="619238"/>
                  </a:lnTo>
                  <a:lnTo>
                    <a:pt x="267509" y="603838"/>
                  </a:lnTo>
                  <a:lnTo>
                    <a:pt x="221129" y="585557"/>
                  </a:lnTo>
                  <a:lnTo>
                    <a:pt x="178233" y="564594"/>
                  </a:lnTo>
                  <a:lnTo>
                    <a:pt x="139149" y="541146"/>
                  </a:lnTo>
                  <a:lnTo>
                    <a:pt x="104209" y="515411"/>
                  </a:lnTo>
                  <a:lnTo>
                    <a:pt x="73739" y="487586"/>
                  </a:lnTo>
                  <a:lnTo>
                    <a:pt x="48072" y="457870"/>
                  </a:lnTo>
                  <a:lnTo>
                    <a:pt x="12457" y="393552"/>
                  </a:lnTo>
                  <a:lnTo>
                    <a:pt x="0" y="324040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954847" y="6075133"/>
            <a:ext cx="5327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göre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13660" y="5121147"/>
            <a:ext cx="3615054" cy="1080770"/>
          </a:xfrm>
          <a:custGeom>
            <a:avLst/>
            <a:gdLst/>
            <a:ahLst/>
            <a:cxnLst/>
            <a:rect l="l" t="t" r="r" b="b"/>
            <a:pathLst>
              <a:path w="3615054" h="1080770">
                <a:moveTo>
                  <a:pt x="0" y="229107"/>
                </a:moveTo>
                <a:lnTo>
                  <a:pt x="1022223" y="252094"/>
                </a:lnTo>
              </a:path>
              <a:path w="3615054" h="1080770">
                <a:moveTo>
                  <a:pt x="72008" y="995044"/>
                </a:moveTo>
                <a:lnTo>
                  <a:pt x="950213" y="756119"/>
                </a:lnTo>
              </a:path>
              <a:path w="3615054" h="1080770">
                <a:moveTo>
                  <a:pt x="2246376" y="324103"/>
                </a:moveTo>
                <a:lnTo>
                  <a:pt x="3614547" y="0"/>
                </a:lnTo>
              </a:path>
              <a:path w="3615054" h="1080770">
                <a:moveTo>
                  <a:pt x="2102357" y="684110"/>
                </a:moveTo>
                <a:lnTo>
                  <a:pt x="3614547" y="1080160"/>
                </a:lnTo>
              </a:path>
            </a:pathLst>
          </a:custGeom>
          <a:ln w="9525">
            <a:solidFill>
              <a:srgbClr val="5FC8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Altbilgi Yer Tutucusu 2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3665" y="501837"/>
            <a:ext cx="7460996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Varlık-İlişki Modeli</a:t>
            </a:r>
            <a:r>
              <a:rPr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spc="-5" dirty="0">
                <a:solidFill>
                  <a:srgbClr val="002060"/>
                </a:solidFill>
              </a:rPr>
              <a:t>Nitelik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473" y="1130401"/>
            <a:ext cx="6986270" cy="134874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00"/>
              </a:spcBef>
              <a:buFont typeface="Wingdings"/>
              <a:buChar char=""/>
              <a:tabLst>
                <a:tab pos="357505" algn="l"/>
              </a:tabLst>
            </a:pP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Nitelik</a:t>
            </a:r>
            <a:r>
              <a:rPr sz="2800" spc="-3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(Devamı)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90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Birden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fazla değere sahip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nitelikler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çok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değerli  niteliklerdir 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çift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çizgi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ile</a:t>
            </a:r>
            <a:r>
              <a:rPr sz="2400" spc="3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gösterilir.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88152" y="3063760"/>
            <a:ext cx="1224280" cy="576580"/>
          </a:xfrm>
          <a:custGeom>
            <a:avLst/>
            <a:gdLst/>
            <a:ahLst/>
            <a:cxnLst/>
            <a:rect l="l" t="t" r="r" b="b"/>
            <a:pathLst>
              <a:path w="1224279" h="576579">
                <a:moveTo>
                  <a:pt x="1224140" y="0"/>
                </a:moveTo>
                <a:lnTo>
                  <a:pt x="0" y="0"/>
                </a:lnTo>
                <a:lnTo>
                  <a:pt x="0" y="576059"/>
                </a:lnTo>
                <a:lnTo>
                  <a:pt x="1224140" y="576059"/>
                </a:lnTo>
                <a:lnTo>
                  <a:pt x="1224140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88152" y="3063760"/>
            <a:ext cx="1224280" cy="576580"/>
          </a:xfrm>
          <a:prstGeom prst="rect">
            <a:avLst/>
          </a:prstGeom>
          <a:ln w="25400">
            <a:solidFill>
              <a:srgbClr val="4894BB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15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Personel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647558" y="2546985"/>
            <a:ext cx="1105535" cy="673735"/>
            <a:chOff x="7647558" y="2546985"/>
            <a:chExt cx="1105535" cy="673735"/>
          </a:xfrm>
        </p:grpSpPr>
        <p:sp>
          <p:nvSpPr>
            <p:cNvPr id="7" name="object 7"/>
            <p:cNvSpPr/>
            <p:nvPr/>
          </p:nvSpPr>
          <p:spPr>
            <a:xfrm>
              <a:off x="7660258" y="2559685"/>
              <a:ext cx="1080135" cy="648335"/>
            </a:xfrm>
            <a:custGeom>
              <a:avLst/>
              <a:gdLst/>
              <a:ahLst/>
              <a:cxnLst/>
              <a:rect l="l" t="t" r="r" b="b"/>
              <a:pathLst>
                <a:path w="1080134" h="648335">
                  <a:moveTo>
                    <a:pt x="540131" y="0"/>
                  </a:moveTo>
                  <a:lnTo>
                    <a:pt x="481274" y="1902"/>
                  </a:lnTo>
                  <a:lnTo>
                    <a:pt x="424255" y="7477"/>
                  </a:lnTo>
                  <a:lnTo>
                    <a:pt x="369401" y="16528"/>
                  </a:lnTo>
                  <a:lnTo>
                    <a:pt x="317042" y="28855"/>
                  </a:lnTo>
                  <a:lnTo>
                    <a:pt x="267509" y="44261"/>
                  </a:lnTo>
                  <a:lnTo>
                    <a:pt x="221129" y="62549"/>
                  </a:lnTo>
                  <a:lnTo>
                    <a:pt x="178233" y="83519"/>
                  </a:lnTo>
                  <a:lnTo>
                    <a:pt x="139149" y="106974"/>
                  </a:lnTo>
                  <a:lnTo>
                    <a:pt x="104209" y="132716"/>
                  </a:lnTo>
                  <a:lnTo>
                    <a:pt x="73739" y="160546"/>
                  </a:lnTo>
                  <a:lnTo>
                    <a:pt x="48072" y="190268"/>
                  </a:lnTo>
                  <a:lnTo>
                    <a:pt x="12457" y="254592"/>
                  </a:lnTo>
                  <a:lnTo>
                    <a:pt x="0" y="324103"/>
                  </a:lnTo>
                  <a:lnTo>
                    <a:pt x="3169" y="359407"/>
                  </a:lnTo>
                  <a:lnTo>
                    <a:pt x="27534" y="426511"/>
                  </a:lnTo>
                  <a:lnTo>
                    <a:pt x="73739" y="487628"/>
                  </a:lnTo>
                  <a:lnTo>
                    <a:pt x="104209" y="515447"/>
                  </a:lnTo>
                  <a:lnTo>
                    <a:pt x="139149" y="541176"/>
                  </a:lnTo>
                  <a:lnTo>
                    <a:pt x="178233" y="564619"/>
                  </a:lnTo>
                  <a:lnTo>
                    <a:pt x="221129" y="585576"/>
                  </a:lnTo>
                  <a:lnTo>
                    <a:pt x="267509" y="603852"/>
                  </a:lnTo>
                  <a:lnTo>
                    <a:pt x="317042" y="619247"/>
                  </a:lnTo>
                  <a:lnTo>
                    <a:pt x="369401" y="631565"/>
                  </a:lnTo>
                  <a:lnTo>
                    <a:pt x="424255" y="640609"/>
                  </a:lnTo>
                  <a:lnTo>
                    <a:pt x="481274" y="646180"/>
                  </a:lnTo>
                  <a:lnTo>
                    <a:pt x="540131" y="648080"/>
                  </a:lnTo>
                  <a:lnTo>
                    <a:pt x="598963" y="646180"/>
                  </a:lnTo>
                  <a:lnTo>
                    <a:pt x="655962" y="640609"/>
                  </a:lnTo>
                  <a:lnTo>
                    <a:pt x="710798" y="631565"/>
                  </a:lnTo>
                  <a:lnTo>
                    <a:pt x="763142" y="619247"/>
                  </a:lnTo>
                  <a:lnTo>
                    <a:pt x="812663" y="603852"/>
                  </a:lnTo>
                  <a:lnTo>
                    <a:pt x="859033" y="585576"/>
                  </a:lnTo>
                  <a:lnTo>
                    <a:pt x="901921" y="564619"/>
                  </a:lnTo>
                  <a:lnTo>
                    <a:pt x="940997" y="541176"/>
                  </a:lnTo>
                  <a:lnTo>
                    <a:pt x="975934" y="515447"/>
                  </a:lnTo>
                  <a:lnTo>
                    <a:pt x="1006399" y="487628"/>
                  </a:lnTo>
                  <a:lnTo>
                    <a:pt x="1032065" y="457917"/>
                  </a:lnTo>
                  <a:lnTo>
                    <a:pt x="1067678" y="393609"/>
                  </a:lnTo>
                  <a:lnTo>
                    <a:pt x="1080135" y="324103"/>
                  </a:lnTo>
                  <a:lnTo>
                    <a:pt x="1076965" y="288798"/>
                  </a:lnTo>
                  <a:lnTo>
                    <a:pt x="1052601" y="221683"/>
                  </a:lnTo>
                  <a:lnTo>
                    <a:pt x="1006399" y="160546"/>
                  </a:lnTo>
                  <a:lnTo>
                    <a:pt x="975934" y="132716"/>
                  </a:lnTo>
                  <a:lnTo>
                    <a:pt x="940997" y="106974"/>
                  </a:lnTo>
                  <a:lnTo>
                    <a:pt x="901921" y="83519"/>
                  </a:lnTo>
                  <a:lnTo>
                    <a:pt x="859033" y="62549"/>
                  </a:lnTo>
                  <a:lnTo>
                    <a:pt x="812663" y="44261"/>
                  </a:lnTo>
                  <a:lnTo>
                    <a:pt x="763142" y="28855"/>
                  </a:lnTo>
                  <a:lnTo>
                    <a:pt x="710798" y="16528"/>
                  </a:lnTo>
                  <a:lnTo>
                    <a:pt x="655962" y="7477"/>
                  </a:lnTo>
                  <a:lnTo>
                    <a:pt x="598963" y="1902"/>
                  </a:lnTo>
                  <a:lnTo>
                    <a:pt x="540131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60258" y="2559685"/>
              <a:ext cx="1080135" cy="648335"/>
            </a:xfrm>
            <a:custGeom>
              <a:avLst/>
              <a:gdLst/>
              <a:ahLst/>
              <a:cxnLst/>
              <a:rect l="l" t="t" r="r" b="b"/>
              <a:pathLst>
                <a:path w="1080134" h="648335">
                  <a:moveTo>
                    <a:pt x="0" y="324103"/>
                  </a:moveTo>
                  <a:lnTo>
                    <a:pt x="12457" y="254592"/>
                  </a:lnTo>
                  <a:lnTo>
                    <a:pt x="48072" y="190268"/>
                  </a:lnTo>
                  <a:lnTo>
                    <a:pt x="73739" y="160546"/>
                  </a:lnTo>
                  <a:lnTo>
                    <a:pt x="104209" y="132716"/>
                  </a:lnTo>
                  <a:lnTo>
                    <a:pt x="139149" y="106974"/>
                  </a:lnTo>
                  <a:lnTo>
                    <a:pt x="178233" y="83519"/>
                  </a:lnTo>
                  <a:lnTo>
                    <a:pt x="221129" y="62549"/>
                  </a:lnTo>
                  <a:lnTo>
                    <a:pt x="267509" y="44261"/>
                  </a:lnTo>
                  <a:lnTo>
                    <a:pt x="317042" y="28855"/>
                  </a:lnTo>
                  <a:lnTo>
                    <a:pt x="369401" y="16528"/>
                  </a:lnTo>
                  <a:lnTo>
                    <a:pt x="424255" y="7477"/>
                  </a:lnTo>
                  <a:lnTo>
                    <a:pt x="481274" y="1902"/>
                  </a:lnTo>
                  <a:lnTo>
                    <a:pt x="540131" y="0"/>
                  </a:lnTo>
                  <a:lnTo>
                    <a:pt x="598963" y="1902"/>
                  </a:lnTo>
                  <a:lnTo>
                    <a:pt x="655962" y="7477"/>
                  </a:lnTo>
                  <a:lnTo>
                    <a:pt x="710798" y="16528"/>
                  </a:lnTo>
                  <a:lnTo>
                    <a:pt x="763142" y="28855"/>
                  </a:lnTo>
                  <a:lnTo>
                    <a:pt x="812663" y="44261"/>
                  </a:lnTo>
                  <a:lnTo>
                    <a:pt x="859033" y="62549"/>
                  </a:lnTo>
                  <a:lnTo>
                    <a:pt x="901921" y="83519"/>
                  </a:lnTo>
                  <a:lnTo>
                    <a:pt x="940997" y="106974"/>
                  </a:lnTo>
                  <a:lnTo>
                    <a:pt x="975934" y="132716"/>
                  </a:lnTo>
                  <a:lnTo>
                    <a:pt x="1006399" y="160546"/>
                  </a:lnTo>
                  <a:lnTo>
                    <a:pt x="1032065" y="190268"/>
                  </a:lnTo>
                  <a:lnTo>
                    <a:pt x="1067678" y="254592"/>
                  </a:lnTo>
                  <a:lnTo>
                    <a:pt x="1080135" y="324103"/>
                  </a:lnTo>
                  <a:lnTo>
                    <a:pt x="1076965" y="359407"/>
                  </a:lnTo>
                  <a:lnTo>
                    <a:pt x="1067678" y="393609"/>
                  </a:lnTo>
                  <a:lnTo>
                    <a:pt x="1032065" y="457917"/>
                  </a:lnTo>
                  <a:lnTo>
                    <a:pt x="1006399" y="487628"/>
                  </a:lnTo>
                  <a:lnTo>
                    <a:pt x="975934" y="515447"/>
                  </a:lnTo>
                  <a:lnTo>
                    <a:pt x="940997" y="541176"/>
                  </a:lnTo>
                  <a:lnTo>
                    <a:pt x="901921" y="564619"/>
                  </a:lnTo>
                  <a:lnTo>
                    <a:pt x="859033" y="585576"/>
                  </a:lnTo>
                  <a:lnTo>
                    <a:pt x="812663" y="603852"/>
                  </a:lnTo>
                  <a:lnTo>
                    <a:pt x="763142" y="619247"/>
                  </a:lnTo>
                  <a:lnTo>
                    <a:pt x="710798" y="631565"/>
                  </a:lnTo>
                  <a:lnTo>
                    <a:pt x="655962" y="640609"/>
                  </a:lnTo>
                  <a:lnTo>
                    <a:pt x="598963" y="646180"/>
                  </a:lnTo>
                  <a:lnTo>
                    <a:pt x="540131" y="648080"/>
                  </a:lnTo>
                  <a:lnTo>
                    <a:pt x="481274" y="646180"/>
                  </a:lnTo>
                  <a:lnTo>
                    <a:pt x="424255" y="640609"/>
                  </a:lnTo>
                  <a:lnTo>
                    <a:pt x="369401" y="631565"/>
                  </a:lnTo>
                  <a:lnTo>
                    <a:pt x="317042" y="619247"/>
                  </a:lnTo>
                  <a:lnTo>
                    <a:pt x="267509" y="603852"/>
                  </a:lnTo>
                  <a:lnTo>
                    <a:pt x="221129" y="585576"/>
                  </a:lnTo>
                  <a:lnTo>
                    <a:pt x="178233" y="564619"/>
                  </a:lnTo>
                  <a:lnTo>
                    <a:pt x="139149" y="541176"/>
                  </a:lnTo>
                  <a:lnTo>
                    <a:pt x="104209" y="515447"/>
                  </a:lnTo>
                  <a:lnTo>
                    <a:pt x="73739" y="487628"/>
                  </a:lnTo>
                  <a:lnTo>
                    <a:pt x="48072" y="457917"/>
                  </a:lnTo>
                  <a:lnTo>
                    <a:pt x="12457" y="393609"/>
                  </a:lnTo>
                  <a:lnTo>
                    <a:pt x="0" y="324103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062086" y="2728976"/>
            <a:ext cx="282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719568" y="3555110"/>
            <a:ext cx="1105535" cy="673735"/>
            <a:chOff x="7719568" y="3555110"/>
            <a:chExt cx="1105535" cy="673735"/>
          </a:xfrm>
        </p:grpSpPr>
        <p:sp>
          <p:nvSpPr>
            <p:cNvPr id="11" name="object 11"/>
            <p:cNvSpPr/>
            <p:nvPr/>
          </p:nvSpPr>
          <p:spPr>
            <a:xfrm>
              <a:off x="7732268" y="3567810"/>
              <a:ext cx="1080135" cy="648335"/>
            </a:xfrm>
            <a:custGeom>
              <a:avLst/>
              <a:gdLst/>
              <a:ahLst/>
              <a:cxnLst/>
              <a:rect l="l" t="t" r="r" b="b"/>
              <a:pathLst>
                <a:path w="1080134" h="648335">
                  <a:moveTo>
                    <a:pt x="540130" y="0"/>
                  </a:moveTo>
                  <a:lnTo>
                    <a:pt x="481274" y="1900"/>
                  </a:lnTo>
                  <a:lnTo>
                    <a:pt x="424255" y="7472"/>
                  </a:lnTo>
                  <a:lnTo>
                    <a:pt x="369401" y="16516"/>
                  </a:lnTo>
                  <a:lnTo>
                    <a:pt x="317042" y="28835"/>
                  </a:lnTo>
                  <a:lnTo>
                    <a:pt x="267509" y="44233"/>
                  </a:lnTo>
                  <a:lnTo>
                    <a:pt x="221129" y="62512"/>
                  </a:lnTo>
                  <a:lnTo>
                    <a:pt x="178233" y="83474"/>
                  </a:lnTo>
                  <a:lnTo>
                    <a:pt x="139149" y="106923"/>
                  </a:lnTo>
                  <a:lnTo>
                    <a:pt x="104209" y="132661"/>
                  </a:lnTo>
                  <a:lnTo>
                    <a:pt x="73739" y="160490"/>
                  </a:lnTo>
                  <a:lnTo>
                    <a:pt x="48072" y="190213"/>
                  </a:lnTo>
                  <a:lnTo>
                    <a:pt x="12457" y="254554"/>
                  </a:lnTo>
                  <a:lnTo>
                    <a:pt x="0" y="324103"/>
                  </a:lnTo>
                  <a:lnTo>
                    <a:pt x="3169" y="359407"/>
                  </a:lnTo>
                  <a:lnTo>
                    <a:pt x="27534" y="426511"/>
                  </a:lnTo>
                  <a:lnTo>
                    <a:pt x="73739" y="487628"/>
                  </a:lnTo>
                  <a:lnTo>
                    <a:pt x="104209" y="515447"/>
                  </a:lnTo>
                  <a:lnTo>
                    <a:pt x="139149" y="541176"/>
                  </a:lnTo>
                  <a:lnTo>
                    <a:pt x="178233" y="564619"/>
                  </a:lnTo>
                  <a:lnTo>
                    <a:pt x="221129" y="585576"/>
                  </a:lnTo>
                  <a:lnTo>
                    <a:pt x="267509" y="603852"/>
                  </a:lnTo>
                  <a:lnTo>
                    <a:pt x="317042" y="619247"/>
                  </a:lnTo>
                  <a:lnTo>
                    <a:pt x="369401" y="631565"/>
                  </a:lnTo>
                  <a:lnTo>
                    <a:pt x="424255" y="640609"/>
                  </a:lnTo>
                  <a:lnTo>
                    <a:pt x="481274" y="646180"/>
                  </a:lnTo>
                  <a:lnTo>
                    <a:pt x="540130" y="648081"/>
                  </a:lnTo>
                  <a:lnTo>
                    <a:pt x="598963" y="646180"/>
                  </a:lnTo>
                  <a:lnTo>
                    <a:pt x="655962" y="640609"/>
                  </a:lnTo>
                  <a:lnTo>
                    <a:pt x="710798" y="631565"/>
                  </a:lnTo>
                  <a:lnTo>
                    <a:pt x="763142" y="619247"/>
                  </a:lnTo>
                  <a:lnTo>
                    <a:pt x="812663" y="603852"/>
                  </a:lnTo>
                  <a:lnTo>
                    <a:pt x="859033" y="585576"/>
                  </a:lnTo>
                  <a:lnTo>
                    <a:pt x="901921" y="564619"/>
                  </a:lnTo>
                  <a:lnTo>
                    <a:pt x="940997" y="541176"/>
                  </a:lnTo>
                  <a:lnTo>
                    <a:pt x="975934" y="515447"/>
                  </a:lnTo>
                  <a:lnTo>
                    <a:pt x="1006399" y="487628"/>
                  </a:lnTo>
                  <a:lnTo>
                    <a:pt x="1032065" y="457917"/>
                  </a:lnTo>
                  <a:lnTo>
                    <a:pt x="1067678" y="393609"/>
                  </a:lnTo>
                  <a:lnTo>
                    <a:pt x="1080134" y="324103"/>
                  </a:lnTo>
                  <a:lnTo>
                    <a:pt x="1076965" y="288776"/>
                  </a:lnTo>
                  <a:lnTo>
                    <a:pt x="1052601" y="221634"/>
                  </a:lnTo>
                  <a:lnTo>
                    <a:pt x="1006399" y="160490"/>
                  </a:lnTo>
                  <a:lnTo>
                    <a:pt x="975934" y="132661"/>
                  </a:lnTo>
                  <a:lnTo>
                    <a:pt x="940997" y="106923"/>
                  </a:lnTo>
                  <a:lnTo>
                    <a:pt x="901921" y="83474"/>
                  </a:lnTo>
                  <a:lnTo>
                    <a:pt x="859033" y="62512"/>
                  </a:lnTo>
                  <a:lnTo>
                    <a:pt x="812663" y="44233"/>
                  </a:lnTo>
                  <a:lnTo>
                    <a:pt x="763142" y="28835"/>
                  </a:lnTo>
                  <a:lnTo>
                    <a:pt x="710798" y="16516"/>
                  </a:lnTo>
                  <a:lnTo>
                    <a:pt x="655962" y="7472"/>
                  </a:lnTo>
                  <a:lnTo>
                    <a:pt x="598963" y="1900"/>
                  </a:lnTo>
                  <a:lnTo>
                    <a:pt x="540130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32268" y="3567810"/>
              <a:ext cx="1080135" cy="648335"/>
            </a:xfrm>
            <a:custGeom>
              <a:avLst/>
              <a:gdLst/>
              <a:ahLst/>
              <a:cxnLst/>
              <a:rect l="l" t="t" r="r" b="b"/>
              <a:pathLst>
                <a:path w="1080134" h="648335">
                  <a:moveTo>
                    <a:pt x="0" y="324103"/>
                  </a:moveTo>
                  <a:lnTo>
                    <a:pt x="12457" y="254554"/>
                  </a:lnTo>
                  <a:lnTo>
                    <a:pt x="48072" y="190213"/>
                  </a:lnTo>
                  <a:lnTo>
                    <a:pt x="73739" y="160490"/>
                  </a:lnTo>
                  <a:lnTo>
                    <a:pt x="104209" y="132661"/>
                  </a:lnTo>
                  <a:lnTo>
                    <a:pt x="139149" y="106923"/>
                  </a:lnTo>
                  <a:lnTo>
                    <a:pt x="178233" y="83474"/>
                  </a:lnTo>
                  <a:lnTo>
                    <a:pt x="221129" y="62512"/>
                  </a:lnTo>
                  <a:lnTo>
                    <a:pt x="267509" y="44233"/>
                  </a:lnTo>
                  <a:lnTo>
                    <a:pt x="317042" y="28835"/>
                  </a:lnTo>
                  <a:lnTo>
                    <a:pt x="369401" y="16516"/>
                  </a:lnTo>
                  <a:lnTo>
                    <a:pt x="424255" y="7472"/>
                  </a:lnTo>
                  <a:lnTo>
                    <a:pt x="481274" y="1900"/>
                  </a:lnTo>
                  <a:lnTo>
                    <a:pt x="540130" y="0"/>
                  </a:lnTo>
                  <a:lnTo>
                    <a:pt x="598963" y="1900"/>
                  </a:lnTo>
                  <a:lnTo>
                    <a:pt x="655962" y="7472"/>
                  </a:lnTo>
                  <a:lnTo>
                    <a:pt x="710798" y="16516"/>
                  </a:lnTo>
                  <a:lnTo>
                    <a:pt x="763142" y="28835"/>
                  </a:lnTo>
                  <a:lnTo>
                    <a:pt x="812663" y="44233"/>
                  </a:lnTo>
                  <a:lnTo>
                    <a:pt x="859033" y="62512"/>
                  </a:lnTo>
                  <a:lnTo>
                    <a:pt x="901921" y="83474"/>
                  </a:lnTo>
                  <a:lnTo>
                    <a:pt x="940997" y="106923"/>
                  </a:lnTo>
                  <a:lnTo>
                    <a:pt x="975934" y="132661"/>
                  </a:lnTo>
                  <a:lnTo>
                    <a:pt x="1006399" y="160490"/>
                  </a:lnTo>
                  <a:lnTo>
                    <a:pt x="1032065" y="190213"/>
                  </a:lnTo>
                  <a:lnTo>
                    <a:pt x="1067678" y="254554"/>
                  </a:lnTo>
                  <a:lnTo>
                    <a:pt x="1080134" y="324103"/>
                  </a:lnTo>
                  <a:lnTo>
                    <a:pt x="1076965" y="359407"/>
                  </a:lnTo>
                  <a:lnTo>
                    <a:pt x="1067678" y="393609"/>
                  </a:lnTo>
                  <a:lnTo>
                    <a:pt x="1032065" y="457917"/>
                  </a:lnTo>
                  <a:lnTo>
                    <a:pt x="1006399" y="487628"/>
                  </a:lnTo>
                  <a:lnTo>
                    <a:pt x="975934" y="515447"/>
                  </a:lnTo>
                  <a:lnTo>
                    <a:pt x="940997" y="541176"/>
                  </a:lnTo>
                  <a:lnTo>
                    <a:pt x="901921" y="564619"/>
                  </a:lnTo>
                  <a:lnTo>
                    <a:pt x="859033" y="585576"/>
                  </a:lnTo>
                  <a:lnTo>
                    <a:pt x="812663" y="603852"/>
                  </a:lnTo>
                  <a:lnTo>
                    <a:pt x="763142" y="619247"/>
                  </a:lnTo>
                  <a:lnTo>
                    <a:pt x="710798" y="631565"/>
                  </a:lnTo>
                  <a:lnTo>
                    <a:pt x="655962" y="640609"/>
                  </a:lnTo>
                  <a:lnTo>
                    <a:pt x="598963" y="646180"/>
                  </a:lnTo>
                  <a:lnTo>
                    <a:pt x="540130" y="648081"/>
                  </a:lnTo>
                  <a:lnTo>
                    <a:pt x="481274" y="646180"/>
                  </a:lnTo>
                  <a:lnTo>
                    <a:pt x="424255" y="640609"/>
                  </a:lnTo>
                  <a:lnTo>
                    <a:pt x="369401" y="631565"/>
                  </a:lnTo>
                  <a:lnTo>
                    <a:pt x="317042" y="619247"/>
                  </a:lnTo>
                  <a:lnTo>
                    <a:pt x="267509" y="603852"/>
                  </a:lnTo>
                  <a:lnTo>
                    <a:pt x="221129" y="585576"/>
                  </a:lnTo>
                  <a:lnTo>
                    <a:pt x="178233" y="564619"/>
                  </a:lnTo>
                  <a:lnTo>
                    <a:pt x="139149" y="541176"/>
                  </a:lnTo>
                  <a:lnTo>
                    <a:pt x="104209" y="515447"/>
                  </a:lnTo>
                  <a:lnTo>
                    <a:pt x="73739" y="487628"/>
                  </a:lnTo>
                  <a:lnTo>
                    <a:pt x="48072" y="457917"/>
                  </a:lnTo>
                  <a:lnTo>
                    <a:pt x="12457" y="393609"/>
                  </a:lnTo>
                  <a:lnTo>
                    <a:pt x="0" y="324103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978520" y="3737609"/>
            <a:ext cx="587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aa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ş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119245" y="2546985"/>
            <a:ext cx="1105535" cy="673735"/>
            <a:chOff x="4119245" y="2546985"/>
            <a:chExt cx="1105535" cy="673735"/>
          </a:xfrm>
        </p:grpSpPr>
        <p:sp>
          <p:nvSpPr>
            <p:cNvPr id="15" name="object 15"/>
            <p:cNvSpPr/>
            <p:nvPr/>
          </p:nvSpPr>
          <p:spPr>
            <a:xfrm>
              <a:off x="4131945" y="2559685"/>
              <a:ext cx="1080135" cy="648335"/>
            </a:xfrm>
            <a:custGeom>
              <a:avLst/>
              <a:gdLst/>
              <a:ahLst/>
              <a:cxnLst/>
              <a:rect l="l" t="t" r="r" b="b"/>
              <a:pathLst>
                <a:path w="1080135" h="648335">
                  <a:moveTo>
                    <a:pt x="540003" y="0"/>
                  </a:moveTo>
                  <a:lnTo>
                    <a:pt x="481171" y="1902"/>
                  </a:lnTo>
                  <a:lnTo>
                    <a:pt x="424172" y="7477"/>
                  </a:lnTo>
                  <a:lnTo>
                    <a:pt x="369336" y="16528"/>
                  </a:lnTo>
                  <a:lnTo>
                    <a:pt x="316992" y="28855"/>
                  </a:lnTo>
                  <a:lnTo>
                    <a:pt x="267471" y="44261"/>
                  </a:lnTo>
                  <a:lnTo>
                    <a:pt x="221101" y="62549"/>
                  </a:lnTo>
                  <a:lnTo>
                    <a:pt x="178213" y="83519"/>
                  </a:lnTo>
                  <a:lnTo>
                    <a:pt x="139137" y="106974"/>
                  </a:lnTo>
                  <a:lnTo>
                    <a:pt x="104200" y="132716"/>
                  </a:lnTo>
                  <a:lnTo>
                    <a:pt x="73735" y="160546"/>
                  </a:lnTo>
                  <a:lnTo>
                    <a:pt x="48069" y="190268"/>
                  </a:lnTo>
                  <a:lnTo>
                    <a:pt x="12456" y="254592"/>
                  </a:lnTo>
                  <a:lnTo>
                    <a:pt x="0" y="324103"/>
                  </a:lnTo>
                  <a:lnTo>
                    <a:pt x="3169" y="359407"/>
                  </a:lnTo>
                  <a:lnTo>
                    <a:pt x="27533" y="426511"/>
                  </a:lnTo>
                  <a:lnTo>
                    <a:pt x="73735" y="487628"/>
                  </a:lnTo>
                  <a:lnTo>
                    <a:pt x="104200" y="515447"/>
                  </a:lnTo>
                  <a:lnTo>
                    <a:pt x="139137" y="541176"/>
                  </a:lnTo>
                  <a:lnTo>
                    <a:pt x="178213" y="564619"/>
                  </a:lnTo>
                  <a:lnTo>
                    <a:pt x="221101" y="585576"/>
                  </a:lnTo>
                  <a:lnTo>
                    <a:pt x="267471" y="603852"/>
                  </a:lnTo>
                  <a:lnTo>
                    <a:pt x="316992" y="619247"/>
                  </a:lnTo>
                  <a:lnTo>
                    <a:pt x="369336" y="631565"/>
                  </a:lnTo>
                  <a:lnTo>
                    <a:pt x="424172" y="640609"/>
                  </a:lnTo>
                  <a:lnTo>
                    <a:pt x="481171" y="646180"/>
                  </a:lnTo>
                  <a:lnTo>
                    <a:pt x="540003" y="648080"/>
                  </a:lnTo>
                  <a:lnTo>
                    <a:pt x="598860" y="646180"/>
                  </a:lnTo>
                  <a:lnTo>
                    <a:pt x="655879" y="640609"/>
                  </a:lnTo>
                  <a:lnTo>
                    <a:pt x="710733" y="631565"/>
                  </a:lnTo>
                  <a:lnTo>
                    <a:pt x="763092" y="619247"/>
                  </a:lnTo>
                  <a:lnTo>
                    <a:pt x="812625" y="603852"/>
                  </a:lnTo>
                  <a:lnTo>
                    <a:pt x="859005" y="585576"/>
                  </a:lnTo>
                  <a:lnTo>
                    <a:pt x="901901" y="564619"/>
                  </a:lnTo>
                  <a:lnTo>
                    <a:pt x="940985" y="541176"/>
                  </a:lnTo>
                  <a:lnTo>
                    <a:pt x="975925" y="515447"/>
                  </a:lnTo>
                  <a:lnTo>
                    <a:pt x="1006395" y="487628"/>
                  </a:lnTo>
                  <a:lnTo>
                    <a:pt x="1032062" y="457917"/>
                  </a:lnTo>
                  <a:lnTo>
                    <a:pt x="1067677" y="393609"/>
                  </a:lnTo>
                  <a:lnTo>
                    <a:pt x="1080134" y="324103"/>
                  </a:lnTo>
                  <a:lnTo>
                    <a:pt x="1076965" y="288798"/>
                  </a:lnTo>
                  <a:lnTo>
                    <a:pt x="1052600" y="221683"/>
                  </a:lnTo>
                  <a:lnTo>
                    <a:pt x="1006395" y="160546"/>
                  </a:lnTo>
                  <a:lnTo>
                    <a:pt x="975925" y="132716"/>
                  </a:lnTo>
                  <a:lnTo>
                    <a:pt x="940985" y="106974"/>
                  </a:lnTo>
                  <a:lnTo>
                    <a:pt x="901901" y="83519"/>
                  </a:lnTo>
                  <a:lnTo>
                    <a:pt x="859005" y="62549"/>
                  </a:lnTo>
                  <a:lnTo>
                    <a:pt x="812625" y="44261"/>
                  </a:lnTo>
                  <a:lnTo>
                    <a:pt x="763092" y="28855"/>
                  </a:lnTo>
                  <a:lnTo>
                    <a:pt x="710733" y="16528"/>
                  </a:lnTo>
                  <a:lnTo>
                    <a:pt x="655879" y="7477"/>
                  </a:lnTo>
                  <a:lnTo>
                    <a:pt x="598860" y="1902"/>
                  </a:lnTo>
                  <a:lnTo>
                    <a:pt x="540003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31945" y="2559685"/>
              <a:ext cx="1080135" cy="648335"/>
            </a:xfrm>
            <a:custGeom>
              <a:avLst/>
              <a:gdLst/>
              <a:ahLst/>
              <a:cxnLst/>
              <a:rect l="l" t="t" r="r" b="b"/>
              <a:pathLst>
                <a:path w="1080135" h="648335">
                  <a:moveTo>
                    <a:pt x="0" y="324103"/>
                  </a:moveTo>
                  <a:lnTo>
                    <a:pt x="12456" y="254592"/>
                  </a:lnTo>
                  <a:lnTo>
                    <a:pt x="48069" y="190268"/>
                  </a:lnTo>
                  <a:lnTo>
                    <a:pt x="73735" y="160546"/>
                  </a:lnTo>
                  <a:lnTo>
                    <a:pt x="104200" y="132716"/>
                  </a:lnTo>
                  <a:lnTo>
                    <a:pt x="139137" y="106974"/>
                  </a:lnTo>
                  <a:lnTo>
                    <a:pt x="178213" y="83519"/>
                  </a:lnTo>
                  <a:lnTo>
                    <a:pt x="221101" y="62549"/>
                  </a:lnTo>
                  <a:lnTo>
                    <a:pt x="267471" y="44261"/>
                  </a:lnTo>
                  <a:lnTo>
                    <a:pt x="316992" y="28855"/>
                  </a:lnTo>
                  <a:lnTo>
                    <a:pt x="369336" y="16528"/>
                  </a:lnTo>
                  <a:lnTo>
                    <a:pt x="424172" y="7477"/>
                  </a:lnTo>
                  <a:lnTo>
                    <a:pt x="481171" y="1902"/>
                  </a:lnTo>
                  <a:lnTo>
                    <a:pt x="540003" y="0"/>
                  </a:lnTo>
                  <a:lnTo>
                    <a:pt x="598860" y="1902"/>
                  </a:lnTo>
                  <a:lnTo>
                    <a:pt x="655879" y="7477"/>
                  </a:lnTo>
                  <a:lnTo>
                    <a:pt x="710733" y="16528"/>
                  </a:lnTo>
                  <a:lnTo>
                    <a:pt x="763092" y="28855"/>
                  </a:lnTo>
                  <a:lnTo>
                    <a:pt x="812625" y="44261"/>
                  </a:lnTo>
                  <a:lnTo>
                    <a:pt x="859005" y="62549"/>
                  </a:lnTo>
                  <a:lnTo>
                    <a:pt x="901901" y="83519"/>
                  </a:lnTo>
                  <a:lnTo>
                    <a:pt x="940985" y="106974"/>
                  </a:lnTo>
                  <a:lnTo>
                    <a:pt x="975925" y="132716"/>
                  </a:lnTo>
                  <a:lnTo>
                    <a:pt x="1006395" y="160546"/>
                  </a:lnTo>
                  <a:lnTo>
                    <a:pt x="1032062" y="190268"/>
                  </a:lnTo>
                  <a:lnTo>
                    <a:pt x="1067677" y="254592"/>
                  </a:lnTo>
                  <a:lnTo>
                    <a:pt x="1080134" y="324103"/>
                  </a:lnTo>
                  <a:lnTo>
                    <a:pt x="1076965" y="359407"/>
                  </a:lnTo>
                  <a:lnTo>
                    <a:pt x="1067677" y="393609"/>
                  </a:lnTo>
                  <a:lnTo>
                    <a:pt x="1032062" y="457917"/>
                  </a:lnTo>
                  <a:lnTo>
                    <a:pt x="1006395" y="487628"/>
                  </a:lnTo>
                  <a:lnTo>
                    <a:pt x="975925" y="515447"/>
                  </a:lnTo>
                  <a:lnTo>
                    <a:pt x="940985" y="541176"/>
                  </a:lnTo>
                  <a:lnTo>
                    <a:pt x="901901" y="564619"/>
                  </a:lnTo>
                  <a:lnTo>
                    <a:pt x="859005" y="585576"/>
                  </a:lnTo>
                  <a:lnTo>
                    <a:pt x="812625" y="603852"/>
                  </a:lnTo>
                  <a:lnTo>
                    <a:pt x="763092" y="619247"/>
                  </a:lnTo>
                  <a:lnTo>
                    <a:pt x="710733" y="631565"/>
                  </a:lnTo>
                  <a:lnTo>
                    <a:pt x="655879" y="640609"/>
                  </a:lnTo>
                  <a:lnTo>
                    <a:pt x="598860" y="646180"/>
                  </a:lnTo>
                  <a:lnTo>
                    <a:pt x="540003" y="648080"/>
                  </a:lnTo>
                  <a:lnTo>
                    <a:pt x="481171" y="646180"/>
                  </a:lnTo>
                  <a:lnTo>
                    <a:pt x="424172" y="640609"/>
                  </a:lnTo>
                  <a:lnTo>
                    <a:pt x="369336" y="631565"/>
                  </a:lnTo>
                  <a:lnTo>
                    <a:pt x="316992" y="619247"/>
                  </a:lnTo>
                  <a:lnTo>
                    <a:pt x="267471" y="603852"/>
                  </a:lnTo>
                  <a:lnTo>
                    <a:pt x="221101" y="585576"/>
                  </a:lnTo>
                  <a:lnTo>
                    <a:pt x="178213" y="564619"/>
                  </a:lnTo>
                  <a:lnTo>
                    <a:pt x="139137" y="541176"/>
                  </a:lnTo>
                  <a:lnTo>
                    <a:pt x="104200" y="515447"/>
                  </a:lnTo>
                  <a:lnTo>
                    <a:pt x="73735" y="487628"/>
                  </a:lnTo>
                  <a:lnTo>
                    <a:pt x="48069" y="457917"/>
                  </a:lnTo>
                  <a:lnTo>
                    <a:pt x="12456" y="393609"/>
                  </a:lnTo>
                  <a:lnTo>
                    <a:pt x="0" y="324103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377054" y="2744216"/>
            <a:ext cx="5905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per_</a:t>
            </a:r>
            <a:r>
              <a:rPr sz="16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id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191253" y="3483102"/>
            <a:ext cx="1105535" cy="673735"/>
            <a:chOff x="4191253" y="3483102"/>
            <a:chExt cx="1105535" cy="673735"/>
          </a:xfrm>
        </p:grpSpPr>
        <p:sp>
          <p:nvSpPr>
            <p:cNvPr id="19" name="object 19"/>
            <p:cNvSpPr/>
            <p:nvPr/>
          </p:nvSpPr>
          <p:spPr>
            <a:xfrm>
              <a:off x="4203953" y="3495802"/>
              <a:ext cx="1080135" cy="648335"/>
            </a:xfrm>
            <a:custGeom>
              <a:avLst/>
              <a:gdLst/>
              <a:ahLst/>
              <a:cxnLst/>
              <a:rect l="l" t="t" r="r" b="b"/>
              <a:pathLst>
                <a:path w="1080135" h="648335">
                  <a:moveTo>
                    <a:pt x="540004" y="0"/>
                  </a:moveTo>
                  <a:lnTo>
                    <a:pt x="481171" y="1900"/>
                  </a:lnTo>
                  <a:lnTo>
                    <a:pt x="424172" y="7472"/>
                  </a:lnTo>
                  <a:lnTo>
                    <a:pt x="369336" y="16516"/>
                  </a:lnTo>
                  <a:lnTo>
                    <a:pt x="316992" y="28835"/>
                  </a:lnTo>
                  <a:lnTo>
                    <a:pt x="267471" y="44233"/>
                  </a:lnTo>
                  <a:lnTo>
                    <a:pt x="221101" y="62512"/>
                  </a:lnTo>
                  <a:lnTo>
                    <a:pt x="178213" y="83474"/>
                  </a:lnTo>
                  <a:lnTo>
                    <a:pt x="139137" y="106923"/>
                  </a:lnTo>
                  <a:lnTo>
                    <a:pt x="104200" y="132661"/>
                  </a:lnTo>
                  <a:lnTo>
                    <a:pt x="73735" y="160490"/>
                  </a:lnTo>
                  <a:lnTo>
                    <a:pt x="48069" y="190213"/>
                  </a:lnTo>
                  <a:lnTo>
                    <a:pt x="12456" y="254554"/>
                  </a:lnTo>
                  <a:lnTo>
                    <a:pt x="0" y="324104"/>
                  </a:lnTo>
                  <a:lnTo>
                    <a:pt x="3169" y="359407"/>
                  </a:lnTo>
                  <a:lnTo>
                    <a:pt x="27533" y="426511"/>
                  </a:lnTo>
                  <a:lnTo>
                    <a:pt x="73735" y="487628"/>
                  </a:lnTo>
                  <a:lnTo>
                    <a:pt x="104200" y="515447"/>
                  </a:lnTo>
                  <a:lnTo>
                    <a:pt x="139137" y="541176"/>
                  </a:lnTo>
                  <a:lnTo>
                    <a:pt x="178213" y="564619"/>
                  </a:lnTo>
                  <a:lnTo>
                    <a:pt x="221101" y="585576"/>
                  </a:lnTo>
                  <a:lnTo>
                    <a:pt x="267471" y="603852"/>
                  </a:lnTo>
                  <a:lnTo>
                    <a:pt x="316992" y="619247"/>
                  </a:lnTo>
                  <a:lnTo>
                    <a:pt x="369336" y="631565"/>
                  </a:lnTo>
                  <a:lnTo>
                    <a:pt x="424172" y="640609"/>
                  </a:lnTo>
                  <a:lnTo>
                    <a:pt x="481171" y="646180"/>
                  </a:lnTo>
                  <a:lnTo>
                    <a:pt x="540004" y="648081"/>
                  </a:lnTo>
                  <a:lnTo>
                    <a:pt x="598860" y="646180"/>
                  </a:lnTo>
                  <a:lnTo>
                    <a:pt x="655879" y="640609"/>
                  </a:lnTo>
                  <a:lnTo>
                    <a:pt x="710733" y="631565"/>
                  </a:lnTo>
                  <a:lnTo>
                    <a:pt x="763092" y="619247"/>
                  </a:lnTo>
                  <a:lnTo>
                    <a:pt x="812625" y="603852"/>
                  </a:lnTo>
                  <a:lnTo>
                    <a:pt x="859005" y="585576"/>
                  </a:lnTo>
                  <a:lnTo>
                    <a:pt x="901901" y="564619"/>
                  </a:lnTo>
                  <a:lnTo>
                    <a:pt x="940985" y="541176"/>
                  </a:lnTo>
                  <a:lnTo>
                    <a:pt x="975925" y="515447"/>
                  </a:lnTo>
                  <a:lnTo>
                    <a:pt x="1006395" y="487628"/>
                  </a:lnTo>
                  <a:lnTo>
                    <a:pt x="1032062" y="457917"/>
                  </a:lnTo>
                  <a:lnTo>
                    <a:pt x="1067677" y="393609"/>
                  </a:lnTo>
                  <a:lnTo>
                    <a:pt x="1080135" y="324104"/>
                  </a:lnTo>
                  <a:lnTo>
                    <a:pt x="1076965" y="288776"/>
                  </a:lnTo>
                  <a:lnTo>
                    <a:pt x="1052600" y="221634"/>
                  </a:lnTo>
                  <a:lnTo>
                    <a:pt x="1006395" y="160490"/>
                  </a:lnTo>
                  <a:lnTo>
                    <a:pt x="975925" y="132661"/>
                  </a:lnTo>
                  <a:lnTo>
                    <a:pt x="940985" y="106923"/>
                  </a:lnTo>
                  <a:lnTo>
                    <a:pt x="901901" y="83474"/>
                  </a:lnTo>
                  <a:lnTo>
                    <a:pt x="859005" y="62512"/>
                  </a:lnTo>
                  <a:lnTo>
                    <a:pt x="812625" y="44233"/>
                  </a:lnTo>
                  <a:lnTo>
                    <a:pt x="763092" y="28835"/>
                  </a:lnTo>
                  <a:lnTo>
                    <a:pt x="710733" y="16516"/>
                  </a:lnTo>
                  <a:lnTo>
                    <a:pt x="655879" y="7472"/>
                  </a:lnTo>
                  <a:lnTo>
                    <a:pt x="598860" y="1900"/>
                  </a:lnTo>
                  <a:lnTo>
                    <a:pt x="540004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03953" y="3495802"/>
              <a:ext cx="1080135" cy="648335"/>
            </a:xfrm>
            <a:custGeom>
              <a:avLst/>
              <a:gdLst/>
              <a:ahLst/>
              <a:cxnLst/>
              <a:rect l="l" t="t" r="r" b="b"/>
              <a:pathLst>
                <a:path w="1080135" h="648335">
                  <a:moveTo>
                    <a:pt x="0" y="324104"/>
                  </a:moveTo>
                  <a:lnTo>
                    <a:pt x="12456" y="254554"/>
                  </a:lnTo>
                  <a:lnTo>
                    <a:pt x="48069" y="190213"/>
                  </a:lnTo>
                  <a:lnTo>
                    <a:pt x="73735" y="160490"/>
                  </a:lnTo>
                  <a:lnTo>
                    <a:pt x="104200" y="132661"/>
                  </a:lnTo>
                  <a:lnTo>
                    <a:pt x="139137" y="106923"/>
                  </a:lnTo>
                  <a:lnTo>
                    <a:pt x="178213" y="83474"/>
                  </a:lnTo>
                  <a:lnTo>
                    <a:pt x="221101" y="62512"/>
                  </a:lnTo>
                  <a:lnTo>
                    <a:pt x="267471" y="44233"/>
                  </a:lnTo>
                  <a:lnTo>
                    <a:pt x="316992" y="28835"/>
                  </a:lnTo>
                  <a:lnTo>
                    <a:pt x="369336" y="16516"/>
                  </a:lnTo>
                  <a:lnTo>
                    <a:pt x="424172" y="7472"/>
                  </a:lnTo>
                  <a:lnTo>
                    <a:pt x="481171" y="1900"/>
                  </a:lnTo>
                  <a:lnTo>
                    <a:pt x="540004" y="0"/>
                  </a:lnTo>
                  <a:lnTo>
                    <a:pt x="598860" y="1900"/>
                  </a:lnTo>
                  <a:lnTo>
                    <a:pt x="655879" y="7472"/>
                  </a:lnTo>
                  <a:lnTo>
                    <a:pt x="710733" y="16516"/>
                  </a:lnTo>
                  <a:lnTo>
                    <a:pt x="763092" y="28835"/>
                  </a:lnTo>
                  <a:lnTo>
                    <a:pt x="812625" y="44233"/>
                  </a:lnTo>
                  <a:lnTo>
                    <a:pt x="859005" y="62512"/>
                  </a:lnTo>
                  <a:lnTo>
                    <a:pt x="901901" y="83474"/>
                  </a:lnTo>
                  <a:lnTo>
                    <a:pt x="940985" y="106923"/>
                  </a:lnTo>
                  <a:lnTo>
                    <a:pt x="975925" y="132661"/>
                  </a:lnTo>
                  <a:lnTo>
                    <a:pt x="1006395" y="160490"/>
                  </a:lnTo>
                  <a:lnTo>
                    <a:pt x="1032062" y="190213"/>
                  </a:lnTo>
                  <a:lnTo>
                    <a:pt x="1067677" y="254554"/>
                  </a:lnTo>
                  <a:lnTo>
                    <a:pt x="1080135" y="324104"/>
                  </a:lnTo>
                  <a:lnTo>
                    <a:pt x="1076965" y="359407"/>
                  </a:lnTo>
                  <a:lnTo>
                    <a:pt x="1067677" y="393609"/>
                  </a:lnTo>
                  <a:lnTo>
                    <a:pt x="1032062" y="457917"/>
                  </a:lnTo>
                  <a:lnTo>
                    <a:pt x="1006395" y="487628"/>
                  </a:lnTo>
                  <a:lnTo>
                    <a:pt x="975925" y="515447"/>
                  </a:lnTo>
                  <a:lnTo>
                    <a:pt x="940985" y="541176"/>
                  </a:lnTo>
                  <a:lnTo>
                    <a:pt x="901901" y="564619"/>
                  </a:lnTo>
                  <a:lnTo>
                    <a:pt x="859005" y="585576"/>
                  </a:lnTo>
                  <a:lnTo>
                    <a:pt x="812625" y="603852"/>
                  </a:lnTo>
                  <a:lnTo>
                    <a:pt x="763092" y="619247"/>
                  </a:lnTo>
                  <a:lnTo>
                    <a:pt x="710733" y="631565"/>
                  </a:lnTo>
                  <a:lnTo>
                    <a:pt x="655879" y="640609"/>
                  </a:lnTo>
                  <a:lnTo>
                    <a:pt x="598860" y="646180"/>
                  </a:lnTo>
                  <a:lnTo>
                    <a:pt x="540004" y="648081"/>
                  </a:lnTo>
                  <a:lnTo>
                    <a:pt x="481171" y="646180"/>
                  </a:lnTo>
                  <a:lnTo>
                    <a:pt x="424172" y="640609"/>
                  </a:lnTo>
                  <a:lnTo>
                    <a:pt x="369336" y="631565"/>
                  </a:lnTo>
                  <a:lnTo>
                    <a:pt x="316992" y="619247"/>
                  </a:lnTo>
                  <a:lnTo>
                    <a:pt x="267471" y="603852"/>
                  </a:lnTo>
                  <a:lnTo>
                    <a:pt x="221101" y="585576"/>
                  </a:lnTo>
                  <a:lnTo>
                    <a:pt x="178213" y="564619"/>
                  </a:lnTo>
                  <a:lnTo>
                    <a:pt x="139137" y="541176"/>
                  </a:lnTo>
                  <a:lnTo>
                    <a:pt x="104200" y="515447"/>
                  </a:lnTo>
                  <a:lnTo>
                    <a:pt x="73735" y="487628"/>
                  </a:lnTo>
                  <a:lnTo>
                    <a:pt x="48069" y="457917"/>
                  </a:lnTo>
                  <a:lnTo>
                    <a:pt x="12456" y="393609"/>
                  </a:lnTo>
                  <a:lnTo>
                    <a:pt x="0" y="324104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479416" y="3680841"/>
            <a:ext cx="5327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göre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207317" y="2879026"/>
            <a:ext cx="2529840" cy="1925955"/>
            <a:chOff x="5207317" y="2879026"/>
            <a:chExt cx="2529840" cy="1925955"/>
          </a:xfrm>
        </p:grpSpPr>
        <p:sp>
          <p:nvSpPr>
            <p:cNvPr id="23" name="object 23"/>
            <p:cNvSpPr/>
            <p:nvPr/>
          </p:nvSpPr>
          <p:spPr>
            <a:xfrm>
              <a:off x="5212079" y="2883789"/>
              <a:ext cx="2520315" cy="1008380"/>
            </a:xfrm>
            <a:custGeom>
              <a:avLst/>
              <a:gdLst/>
              <a:ahLst/>
              <a:cxnLst/>
              <a:rect l="l" t="t" r="r" b="b"/>
              <a:pathLst>
                <a:path w="2520315" h="1008379">
                  <a:moveTo>
                    <a:pt x="0" y="0"/>
                  </a:moveTo>
                  <a:lnTo>
                    <a:pt x="576072" y="179959"/>
                  </a:lnTo>
                </a:path>
                <a:path w="2520315" h="1008379">
                  <a:moveTo>
                    <a:pt x="72009" y="936117"/>
                  </a:moveTo>
                  <a:lnTo>
                    <a:pt x="576072" y="756031"/>
                  </a:lnTo>
                </a:path>
                <a:path w="2520315" h="1008379">
                  <a:moveTo>
                    <a:pt x="1728089" y="540003"/>
                  </a:moveTo>
                  <a:lnTo>
                    <a:pt x="2448179" y="0"/>
                  </a:lnTo>
                </a:path>
                <a:path w="2520315" h="1008379">
                  <a:moveTo>
                    <a:pt x="1800098" y="756031"/>
                  </a:moveTo>
                  <a:lnTo>
                    <a:pt x="2520188" y="1008126"/>
                  </a:lnTo>
                </a:path>
              </a:pathLst>
            </a:custGeom>
            <a:ln w="9525">
              <a:solidFill>
                <a:srgbClr val="5FC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20205" y="4071874"/>
              <a:ext cx="1080135" cy="720090"/>
            </a:xfrm>
            <a:custGeom>
              <a:avLst/>
              <a:gdLst/>
              <a:ahLst/>
              <a:cxnLst/>
              <a:rect l="l" t="t" r="r" b="b"/>
              <a:pathLst>
                <a:path w="1080134" h="720089">
                  <a:moveTo>
                    <a:pt x="0" y="360044"/>
                  </a:moveTo>
                  <a:lnTo>
                    <a:pt x="10967" y="287473"/>
                  </a:lnTo>
                  <a:lnTo>
                    <a:pt x="42423" y="219884"/>
                  </a:lnTo>
                  <a:lnTo>
                    <a:pt x="65158" y="188410"/>
                  </a:lnTo>
                  <a:lnTo>
                    <a:pt x="92201" y="158725"/>
                  </a:lnTo>
                  <a:lnTo>
                    <a:pt x="123282" y="131008"/>
                  </a:lnTo>
                  <a:lnTo>
                    <a:pt x="158130" y="105441"/>
                  </a:lnTo>
                  <a:lnTo>
                    <a:pt x="196475" y="82205"/>
                  </a:lnTo>
                  <a:lnTo>
                    <a:pt x="238044" y="61480"/>
                  </a:lnTo>
                  <a:lnTo>
                    <a:pt x="282567" y="43448"/>
                  </a:lnTo>
                  <a:lnTo>
                    <a:pt x="329773" y="28289"/>
                  </a:lnTo>
                  <a:lnTo>
                    <a:pt x="379391" y="16183"/>
                  </a:lnTo>
                  <a:lnTo>
                    <a:pt x="431149" y="7313"/>
                  </a:lnTo>
                  <a:lnTo>
                    <a:pt x="484777" y="1858"/>
                  </a:lnTo>
                  <a:lnTo>
                    <a:pt x="540003" y="0"/>
                  </a:lnTo>
                  <a:lnTo>
                    <a:pt x="595230" y="1858"/>
                  </a:lnTo>
                  <a:lnTo>
                    <a:pt x="648858" y="7313"/>
                  </a:lnTo>
                  <a:lnTo>
                    <a:pt x="700616" y="16183"/>
                  </a:lnTo>
                  <a:lnTo>
                    <a:pt x="750234" y="28289"/>
                  </a:lnTo>
                  <a:lnTo>
                    <a:pt x="797440" y="43448"/>
                  </a:lnTo>
                  <a:lnTo>
                    <a:pt x="841963" y="61480"/>
                  </a:lnTo>
                  <a:lnTo>
                    <a:pt x="883532" y="82205"/>
                  </a:lnTo>
                  <a:lnTo>
                    <a:pt x="921877" y="105441"/>
                  </a:lnTo>
                  <a:lnTo>
                    <a:pt x="956725" y="131008"/>
                  </a:lnTo>
                  <a:lnTo>
                    <a:pt x="987806" y="158725"/>
                  </a:lnTo>
                  <a:lnTo>
                    <a:pt x="1014849" y="188410"/>
                  </a:lnTo>
                  <a:lnTo>
                    <a:pt x="1037584" y="219884"/>
                  </a:lnTo>
                  <a:lnTo>
                    <a:pt x="1069040" y="287473"/>
                  </a:lnTo>
                  <a:lnTo>
                    <a:pt x="1080008" y="360044"/>
                  </a:lnTo>
                  <a:lnTo>
                    <a:pt x="1077220" y="396863"/>
                  </a:lnTo>
                  <a:lnTo>
                    <a:pt x="1069040" y="432616"/>
                  </a:lnTo>
                  <a:lnTo>
                    <a:pt x="1037584" y="500205"/>
                  </a:lnTo>
                  <a:lnTo>
                    <a:pt x="1014849" y="531679"/>
                  </a:lnTo>
                  <a:lnTo>
                    <a:pt x="987806" y="561364"/>
                  </a:lnTo>
                  <a:lnTo>
                    <a:pt x="956725" y="589081"/>
                  </a:lnTo>
                  <a:lnTo>
                    <a:pt x="921877" y="614648"/>
                  </a:lnTo>
                  <a:lnTo>
                    <a:pt x="883532" y="637884"/>
                  </a:lnTo>
                  <a:lnTo>
                    <a:pt x="841963" y="658609"/>
                  </a:lnTo>
                  <a:lnTo>
                    <a:pt x="797440" y="676641"/>
                  </a:lnTo>
                  <a:lnTo>
                    <a:pt x="750234" y="691800"/>
                  </a:lnTo>
                  <a:lnTo>
                    <a:pt x="700616" y="703906"/>
                  </a:lnTo>
                  <a:lnTo>
                    <a:pt x="648858" y="712776"/>
                  </a:lnTo>
                  <a:lnTo>
                    <a:pt x="595230" y="718231"/>
                  </a:lnTo>
                  <a:lnTo>
                    <a:pt x="540003" y="720089"/>
                  </a:lnTo>
                  <a:lnTo>
                    <a:pt x="484777" y="718231"/>
                  </a:lnTo>
                  <a:lnTo>
                    <a:pt x="431149" y="712776"/>
                  </a:lnTo>
                  <a:lnTo>
                    <a:pt x="379391" y="703906"/>
                  </a:lnTo>
                  <a:lnTo>
                    <a:pt x="329773" y="691800"/>
                  </a:lnTo>
                  <a:lnTo>
                    <a:pt x="282567" y="676641"/>
                  </a:lnTo>
                  <a:lnTo>
                    <a:pt x="238044" y="658609"/>
                  </a:lnTo>
                  <a:lnTo>
                    <a:pt x="196475" y="637884"/>
                  </a:lnTo>
                  <a:lnTo>
                    <a:pt x="158130" y="614648"/>
                  </a:lnTo>
                  <a:lnTo>
                    <a:pt x="123282" y="589081"/>
                  </a:lnTo>
                  <a:lnTo>
                    <a:pt x="92201" y="561364"/>
                  </a:lnTo>
                  <a:lnTo>
                    <a:pt x="65158" y="531679"/>
                  </a:lnTo>
                  <a:lnTo>
                    <a:pt x="42423" y="500205"/>
                  </a:lnTo>
                  <a:lnTo>
                    <a:pt x="10967" y="432616"/>
                  </a:lnTo>
                  <a:lnTo>
                    <a:pt x="0" y="360044"/>
                  </a:lnTo>
                  <a:close/>
                </a:path>
                <a:path w="1080134" h="720089">
                  <a:moveTo>
                    <a:pt x="179959" y="360044"/>
                  </a:moveTo>
                  <a:lnTo>
                    <a:pt x="202480" y="422859"/>
                  </a:lnTo>
                  <a:lnTo>
                    <a:pt x="229108" y="450897"/>
                  </a:lnTo>
                  <a:lnTo>
                    <a:pt x="264625" y="476011"/>
                  </a:lnTo>
                  <a:lnTo>
                    <a:pt x="308017" y="497697"/>
                  </a:lnTo>
                  <a:lnTo>
                    <a:pt x="358267" y="515445"/>
                  </a:lnTo>
                  <a:lnTo>
                    <a:pt x="414358" y="528751"/>
                  </a:lnTo>
                  <a:lnTo>
                    <a:pt x="475276" y="537106"/>
                  </a:lnTo>
                  <a:lnTo>
                    <a:pt x="540003" y="540003"/>
                  </a:lnTo>
                  <a:lnTo>
                    <a:pt x="604731" y="537106"/>
                  </a:lnTo>
                  <a:lnTo>
                    <a:pt x="665649" y="528751"/>
                  </a:lnTo>
                  <a:lnTo>
                    <a:pt x="721740" y="515445"/>
                  </a:lnTo>
                  <a:lnTo>
                    <a:pt x="771990" y="497697"/>
                  </a:lnTo>
                  <a:lnTo>
                    <a:pt x="815382" y="476011"/>
                  </a:lnTo>
                  <a:lnTo>
                    <a:pt x="850899" y="450897"/>
                  </a:lnTo>
                  <a:lnTo>
                    <a:pt x="877527" y="422859"/>
                  </a:lnTo>
                  <a:lnTo>
                    <a:pt x="900049" y="360044"/>
                  </a:lnTo>
                  <a:lnTo>
                    <a:pt x="877527" y="297230"/>
                  </a:lnTo>
                  <a:lnTo>
                    <a:pt x="850900" y="269192"/>
                  </a:lnTo>
                  <a:lnTo>
                    <a:pt x="815382" y="244078"/>
                  </a:lnTo>
                  <a:lnTo>
                    <a:pt x="771990" y="222392"/>
                  </a:lnTo>
                  <a:lnTo>
                    <a:pt x="721741" y="204644"/>
                  </a:lnTo>
                  <a:lnTo>
                    <a:pt x="665649" y="191338"/>
                  </a:lnTo>
                  <a:lnTo>
                    <a:pt x="604731" y="182983"/>
                  </a:lnTo>
                  <a:lnTo>
                    <a:pt x="540003" y="180086"/>
                  </a:lnTo>
                  <a:lnTo>
                    <a:pt x="475276" y="182983"/>
                  </a:lnTo>
                  <a:lnTo>
                    <a:pt x="414358" y="191338"/>
                  </a:lnTo>
                  <a:lnTo>
                    <a:pt x="358267" y="204644"/>
                  </a:lnTo>
                  <a:lnTo>
                    <a:pt x="308017" y="222392"/>
                  </a:lnTo>
                  <a:lnTo>
                    <a:pt x="264625" y="244078"/>
                  </a:lnTo>
                  <a:lnTo>
                    <a:pt x="229107" y="269192"/>
                  </a:lnTo>
                  <a:lnTo>
                    <a:pt x="202480" y="297230"/>
                  </a:lnTo>
                  <a:lnTo>
                    <a:pt x="185758" y="327683"/>
                  </a:lnTo>
                  <a:lnTo>
                    <a:pt x="179959" y="360044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90600" y="4150645"/>
            <a:ext cx="6987920" cy="204414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R="1045210" algn="r">
              <a:lnSpc>
                <a:spcPct val="100000"/>
              </a:lnSpc>
              <a:spcBef>
                <a:spcPts val="1100"/>
              </a:spcBef>
            </a:pPr>
            <a:r>
              <a:rPr lang="tr-TR" sz="1800" spc="-15" dirty="0">
                <a:solidFill>
                  <a:srgbClr val="4B4B4B"/>
                </a:solidFill>
                <a:latin typeface="Arial"/>
                <a:cs typeface="Arial"/>
              </a:rPr>
              <a:t>       </a:t>
            </a:r>
            <a:r>
              <a:rPr sz="1800" spc="-15" dirty="0" err="1">
                <a:solidFill>
                  <a:srgbClr val="4B4B4B"/>
                </a:solidFill>
                <a:latin typeface="Arial"/>
                <a:cs typeface="Arial"/>
              </a:rPr>
              <a:t>y</a:t>
            </a:r>
            <a:r>
              <a:rPr sz="1800" dirty="0" err="1">
                <a:solidFill>
                  <a:srgbClr val="4B4B4B"/>
                </a:solidFill>
                <a:latin typeface="Arial"/>
                <a:cs typeface="Arial"/>
              </a:rPr>
              <a:t>di</a:t>
            </a:r>
            <a:r>
              <a:rPr sz="1800" spc="-5" dirty="0" err="1">
                <a:solidFill>
                  <a:srgbClr val="4B4B4B"/>
                </a:solidFill>
                <a:latin typeface="Arial"/>
                <a:cs typeface="Arial"/>
              </a:rPr>
              <a:t>l</a:t>
            </a:r>
            <a:endParaRPr sz="1800" dirty="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1340"/>
              </a:spcBef>
              <a:buFont typeface="Wingdings"/>
              <a:buChar char=""/>
              <a:tabLst>
                <a:tab pos="299720" algn="l"/>
              </a:tabLst>
            </a:pPr>
            <a:endParaRPr lang="tr-TR" sz="700" dirty="0">
              <a:solidFill>
                <a:srgbClr val="4B4B4B"/>
              </a:solidFill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1340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Domain (Etki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alanı); Niteliğin alabileceği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değer 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aralığıdır.Örneğin öğrenci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notları </a:t>
            </a: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0-100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arasında  olmalıdır.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Etki alanı ER şemasında</a:t>
            </a:r>
            <a:r>
              <a:rPr sz="2400" spc="-15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gösterilmez.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400165" y="3639820"/>
            <a:ext cx="360045" cy="432434"/>
          </a:xfrm>
          <a:custGeom>
            <a:avLst/>
            <a:gdLst/>
            <a:ahLst/>
            <a:cxnLst/>
            <a:rect l="l" t="t" r="r" b="b"/>
            <a:pathLst>
              <a:path w="360045" h="432435">
                <a:moveTo>
                  <a:pt x="0" y="0"/>
                </a:moveTo>
                <a:lnTo>
                  <a:pt x="360044" y="432053"/>
                </a:lnTo>
              </a:path>
            </a:pathLst>
          </a:custGeom>
          <a:ln w="9525">
            <a:solidFill>
              <a:srgbClr val="5FC8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Altbilgi Yer Tutucusu 2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845" y="634131"/>
            <a:ext cx="595693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Varlık-İlişki Modeli</a:t>
            </a:r>
            <a:r>
              <a:rPr spc="-2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dirty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dirty="0">
                <a:solidFill>
                  <a:srgbClr val="002060"/>
                </a:solidFill>
              </a:rPr>
              <a:t>İlişki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33435"/>
            <a:ext cx="7774940" cy="3837304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05"/>
              </a:spcBef>
              <a:buFont typeface="Wingdings"/>
              <a:buChar char=""/>
              <a:tabLst>
                <a:tab pos="357505" algn="l"/>
              </a:tabLst>
            </a:pP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İlişki</a:t>
            </a:r>
            <a:r>
              <a:rPr sz="2800" spc="-16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95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Farklı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varlık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kümeleri arasındaki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ilişkileri </a:t>
            </a: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ifade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eder. 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Öğrenci 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dersler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arasında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ders alma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ilişkisi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vardır.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Model içerisinde baklava dilimi ile gösterilir.</a:t>
            </a:r>
            <a:r>
              <a:rPr sz="2400" spc="8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İlişkinin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ismi içerisine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 yazılır.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Baklava dilimi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ilişkili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olduğu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varlıklara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düz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çizgi</a:t>
            </a:r>
            <a:r>
              <a:rPr sz="2400" spc="15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ile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bağlanır.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Varlıklar arasında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1-1,1-n,ve n-m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ilişki</a:t>
            </a:r>
            <a:r>
              <a:rPr sz="2400" spc="-2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olabilir.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İki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varlık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kümesi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arasında birden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fazla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ilişki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olabilir.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2416</Words>
  <Application>Microsoft Office PowerPoint</Application>
  <PresentationFormat>Ekran Gösterisi (4:3)</PresentationFormat>
  <Paragraphs>641</Paragraphs>
  <Slides>39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39</vt:i4>
      </vt:variant>
    </vt:vector>
  </HeadingPairs>
  <TitlesOfParts>
    <vt:vector size="44" baseType="lpstr">
      <vt:lpstr>Arial</vt:lpstr>
      <vt:lpstr>Calibri</vt:lpstr>
      <vt:lpstr>Times New Roman</vt:lpstr>
      <vt:lpstr>Wingdings</vt:lpstr>
      <vt:lpstr>Office Theme</vt:lpstr>
      <vt:lpstr>PowerPoint Sunusu</vt:lpstr>
      <vt:lpstr>Veritabanı Tasarımı</vt:lpstr>
      <vt:lpstr>İlişkisel Veritabanı Kavramsal  Tasarım</vt:lpstr>
      <vt:lpstr>Varlık-İlişki Modeli</vt:lpstr>
      <vt:lpstr>Varlık-İlişki Modeli- Varlık</vt:lpstr>
      <vt:lpstr>Kullanılan Semboller</vt:lpstr>
      <vt:lpstr>Varlık-İlişki Modeli - Nitelik</vt:lpstr>
      <vt:lpstr>Varlık-İlişki Modeli -Nitelik</vt:lpstr>
      <vt:lpstr>Varlık-İlişki Modeli -İlişki</vt:lpstr>
      <vt:lpstr>Varlık-İlişki Modeli –İlişki</vt:lpstr>
      <vt:lpstr>Varlık-İlişki Modeli – İlişki</vt:lpstr>
      <vt:lpstr>Varlık-İlişki Modeli – İlişki</vt:lpstr>
      <vt:lpstr>Varlık-İlişki Modeli –İlişki (Davam) Öğrenci ders arasındaki 1-n ilişki</vt:lpstr>
      <vt:lpstr>Varlık-İlişki Modeli – İlişki</vt:lpstr>
      <vt:lpstr>Varlık-İlişki Modeli – İlişki</vt:lpstr>
      <vt:lpstr>Varlık-İlişki Modeli- (Zayıf Varlık Kümeleri)</vt:lpstr>
      <vt:lpstr>Bire-bir İlişkilerin Tabloya Dönüşümü</vt:lpstr>
      <vt:lpstr>Bire-bir İlişkilerin Tabloya Dönüşümü</vt:lpstr>
      <vt:lpstr>Bire-çok İlişkilerin Tabloya Dönüşümü</vt:lpstr>
      <vt:lpstr>Bire-çok ilişkilerin tabloya dönüşümü</vt:lpstr>
      <vt:lpstr>Çoğa-çok İlişkilerin Tabloya Dönüşümü</vt:lpstr>
      <vt:lpstr>Çoğa-çok İlişkilerin Tabloya Dönüşümü</vt:lpstr>
      <vt:lpstr>Çok Değerli Niteliklerin Tabloya  Dönüşümü</vt:lpstr>
      <vt:lpstr>Çok Değerli Niteliklerin Tabloya  Dönüşümü</vt:lpstr>
      <vt:lpstr>Normalizasyon</vt:lpstr>
      <vt:lpstr>Normalizasyon -Tanım</vt:lpstr>
      <vt:lpstr>Normalizasyon – Giriş</vt:lpstr>
      <vt:lpstr>Normalizasyon Amaçları</vt:lpstr>
      <vt:lpstr>Normalizasyon Kuralları</vt:lpstr>
      <vt:lpstr>Birinci Normal Form -1</vt:lpstr>
      <vt:lpstr>Birinci Normal Form -2</vt:lpstr>
      <vt:lpstr>Birinci Normal Form -3</vt:lpstr>
      <vt:lpstr>İkinci Normal Form -1</vt:lpstr>
      <vt:lpstr>İkinci Normal Form -2</vt:lpstr>
      <vt:lpstr>Üçüncü Normal Form -1</vt:lpstr>
      <vt:lpstr>Üçüncü Normal Form -2</vt:lpstr>
      <vt:lpstr>Normalizasyon Örnek-1</vt:lpstr>
      <vt:lpstr>Normalizasyon Örnek</vt:lpstr>
      <vt:lpstr>Normalizasyon Örnek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Temel Kavramlar</dc:title>
  <dc:creator>ali coskun</dc:creator>
  <cp:lastModifiedBy>Adem AKKUŞ</cp:lastModifiedBy>
  <cp:revision>11</cp:revision>
  <dcterms:created xsi:type="dcterms:W3CDTF">2023-05-26T06:30:41Z</dcterms:created>
  <dcterms:modified xsi:type="dcterms:W3CDTF">2024-12-01T09:52:48Z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2012-07-09T00:00:00Z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2023-05-26T00:00:00Z</vt:filetime>
  </property>
</Properties>
</file>