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2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riş" id="{9D7B7363-CBD2-44AE-BFFB-4B814E3FC113}">
          <p14:sldIdLst>
            <p14:sldId id="256"/>
            <p14:sldId id="257"/>
            <p14:sldId id="283"/>
            <p14:sldId id="284"/>
            <p14:sldId id="285"/>
            <p14:sldId id="286"/>
            <p14:sldId id="287"/>
          </p14:sldIdLst>
        </p14:section>
        <p14:section name="Veri Saklama" id="{2DC70CD4-6126-44AB-8EE6-84669AE8FF99}">
          <p14:sldIdLst>
            <p14:sldId id="282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9EC"/>
    <a:srgbClr val="E4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138" y="6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DB754-E588-496A-A352-9A4348503485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94BE-C670-4473-AAD6-D6EF501781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0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7364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8166" y="1734388"/>
            <a:ext cx="6887845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43200" y="6474023"/>
            <a:ext cx="3840480" cy="307777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dirty="0"/>
              <a:t> Bilgisayar Mühendisi </a:t>
            </a:r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dirty="0"/>
              <a:t> Uzm. Bilişim </a:t>
            </a:r>
            <a:r>
              <a:rPr lang="tr-TR" dirty="0" err="1"/>
              <a:t>Tekn</a:t>
            </a:r>
            <a:r>
              <a:rPr lang="tr-TR" dirty="0"/>
              <a:t>. </a:t>
            </a:r>
            <a:r>
              <a:rPr lang="tr-TR" dirty="0" err="1"/>
              <a:t>Öğrt</a:t>
            </a:r>
            <a:r>
              <a:rPr lang="tr-TR" dirty="0"/>
              <a:t>. </a:t>
            </a:r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dirty="0"/>
              <a:t> Eğitmen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C57FD-EA7E-4834-A315-E44133342E84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B4B4B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DE1F-05DF-4E06-BB26-0707E7A3C7BD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10" name="Holder 4"/>
          <p:cNvSpPr>
            <a:spLocks noGrp="1"/>
          </p:cNvSpPr>
          <p:nvPr>
            <p:ph type="ftr" sz="quarter" idx="5"/>
          </p:nvPr>
        </p:nvSpPr>
        <p:spPr>
          <a:xfrm>
            <a:off x="2743200" y="6474023"/>
            <a:ext cx="3840480" cy="307777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dirty="0"/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dirty="0"/>
              <a:t> Uzm. Bilişim </a:t>
            </a:r>
            <a:r>
              <a:rPr lang="tr-TR" dirty="0" err="1"/>
              <a:t>Tekn</a:t>
            </a:r>
            <a:r>
              <a:rPr lang="tr-TR" dirty="0"/>
              <a:t>. </a:t>
            </a:r>
            <a:r>
              <a:rPr lang="tr-TR" dirty="0" err="1"/>
              <a:t>Öğrt</a:t>
            </a:r>
            <a:r>
              <a:rPr lang="tr-TR" dirty="0"/>
              <a:t>. </a:t>
            </a:r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dirty="0"/>
              <a:t> Eğitmen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5121D-F9EF-4CC8-BD42-A25134459427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5"/>
          </p:nvPr>
        </p:nvSpPr>
        <p:spPr>
          <a:xfrm>
            <a:off x="2743200" y="6474023"/>
            <a:ext cx="3840480" cy="307777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Adem AKKUŞ</a:t>
            </a:r>
          </a:p>
          <a:p>
            <a:r>
              <a:rPr lang="tr-TR" sz="800" dirty="0">
                <a:solidFill>
                  <a:srgbClr val="002060"/>
                </a:solidFill>
              </a:rPr>
              <a:t>|</a:t>
            </a:r>
            <a:r>
              <a:rPr lang="tr-TR" dirty="0"/>
              <a:t> Bilgisayar Mühendisi </a:t>
            </a:r>
            <a:r>
              <a:rPr lang="tr-TR" sz="800" b="1" dirty="0"/>
              <a:t>|</a:t>
            </a:r>
            <a:r>
              <a:rPr lang="tr-TR" dirty="0"/>
              <a:t> Uzm. Bilişim </a:t>
            </a:r>
            <a:r>
              <a:rPr lang="tr-TR" dirty="0" err="1"/>
              <a:t>Tekn</a:t>
            </a:r>
            <a:r>
              <a:rPr lang="tr-TR" dirty="0"/>
              <a:t>. </a:t>
            </a:r>
            <a:r>
              <a:rPr lang="tr-TR" dirty="0" err="1"/>
              <a:t>Öğrt</a:t>
            </a:r>
            <a:r>
              <a:rPr lang="tr-TR" dirty="0"/>
              <a:t>. </a:t>
            </a:r>
            <a:r>
              <a:rPr lang="tr-TR" sz="800" b="1" dirty="0">
                <a:solidFill>
                  <a:srgbClr val="002060"/>
                </a:solidFill>
              </a:rPr>
              <a:t>|</a:t>
            </a:r>
            <a:r>
              <a:rPr lang="tr-TR" dirty="0"/>
              <a:t> Eğitmen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5C12-B6DF-44E0-8513-2A13B38D8F4C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>
          <a:xfrm>
            <a:off x="2743200" y="6474023"/>
            <a:ext cx="3840480" cy="307777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Adem AKKUŞ</a:t>
            </a:r>
          </a:p>
          <a:p>
            <a:r>
              <a:rPr lang="tr-TR" sz="800" dirty="0">
                <a:solidFill>
                  <a:srgbClr val="002060"/>
                </a:solidFill>
              </a:rPr>
              <a:t>|</a:t>
            </a:r>
            <a:r>
              <a:rPr lang="tr-TR" dirty="0"/>
              <a:t> Bilgisayar Mühendisi </a:t>
            </a:r>
            <a:r>
              <a:rPr lang="tr-TR" sz="800" b="1" dirty="0"/>
              <a:t>|</a:t>
            </a:r>
            <a:r>
              <a:rPr lang="tr-TR" dirty="0"/>
              <a:t> Uzm. Bilişim </a:t>
            </a:r>
            <a:r>
              <a:rPr lang="tr-TR" dirty="0" err="1"/>
              <a:t>Tekn</a:t>
            </a:r>
            <a:r>
              <a:rPr lang="tr-TR" dirty="0"/>
              <a:t>. </a:t>
            </a:r>
            <a:r>
              <a:rPr lang="tr-TR" dirty="0" err="1"/>
              <a:t>Öğrt</a:t>
            </a:r>
            <a:r>
              <a:rPr lang="tr-TR" dirty="0"/>
              <a:t>. </a:t>
            </a:r>
            <a:r>
              <a:rPr lang="tr-TR" sz="800" b="1" dirty="0">
                <a:solidFill>
                  <a:srgbClr val="002060"/>
                </a:solidFill>
              </a:rPr>
              <a:t>|</a:t>
            </a:r>
            <a:r>
              <a:rPr lang="tr-TR" dirty="0"/>
              <a:t> Eğitmen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00C8A-B87D-4F1A-AD4D-5A4D59C88332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5" name="Holder 4"/>
          <p:cNvSpPr>
            <a:spLocks noGrp="1"/>
          </p:cNvSpPr>
          <p:nvPr>
            <p:ph type="ftr" sz="quarter" idx="5"/>
          </p:nvPr>
        </p:nvSpPr>
        <p:spPr>
          <a:xfrm>
            <a:off x="2743200" y="6474023"/>
            <a:ext cx="3840480" cy="307777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Adem AKKUŞ</a:t>
            </a:r>
          </a:p>
          <a:p>
            <a:r>
              <a:rPr lang="tr-TR" sz="800" dirty="0">
                <a:solidFill>
                  <a:srgbClr val="002060"/>
                </a:solidFill>
              </a:rPr>
              <a:t>|</a:t>
            </a:r>
            <a:r>
              <a:rPr lang="tr-TR" dirty="0"/>
              <a:t> Bilgisayar Mühendisi </a:t>
            </a:r>
            <a:r>
              <a:rPr lang="tr-TR" sz="800" b="1" dirty="0"/>
              <a:t>|</a:t>
            </a:r>
            <a:r>
              <a:rPr lang="tr-TR" dirty="0"/>
              <a:t> Uzm. Bilişim </a:t>
            </a:r>
            <a:r>
              <a:rPr lang="tr-TR" dirty="0" err="1"/>
              <a:t>Tekn</a:t>
            </a:r>
            <a:r>
              <a:rPr lang="tr-TR" dirty="0"/>
              <a:t>. </a:t>
            </a:r>
            <a:r>
              <a:rPr lang="tr-TR" dirty="0" err="1"/>
              <a:t>Öğrt</a:t>
            </a:r>
            <a:r>
              <a:rPr lang="tr-TR" dirty="0"/>
              <a:t>. </a:t>
            </a:r>
            <a:r>
              <a:rPr lang="tr-TR" sz="800" b="1" dirty="0">
                <a:solidFill>
                  <a:srgbClr val="002060"/>
                </a:solidFill>
              </a:rPr>
              <a:t>|</a:t>
            </a:r>
            <a:r>
              <a:rPr lang="tr-TR" dirty="0"/>
              <a:t> Eğitmen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5800" y="483184"/>
            <a:ext cx="7543799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800" y="1050213"/>
            <a:ext cx="7620000" cy="4123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B4B4B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 | Bilgisayar Mühendisi | Uzm. Bilişim Tekn. Öğrt. | Eğitmen</a:t>
            </a:r>
            <a:endParaRPr lang="tr-TR" sz="90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2F326-8BA3-4DA2-BF01-9CE1FD52F972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2365217"/>
            <a:ext cx="5486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tr-TR" sz="4800" b="1" spc="-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Veritabanı</a:t>
            </a:r>
            <a:endParaRPr sz="480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0750" y="2971800"/>
            <a:ext cx="550545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b="1" spc="-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Temel</a:t>
            </a:r>
            <a:r>
              <a:rPr sz="4800" b="1" spc="-7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Kavramlar</a:t>
            </a:r>
            <a:endParaRPr sz="480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000" y="5502992"/>
            <a:ext cx="5448554" cy="486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tr-TR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Adem AKKUŞ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tr-TR" sz="1200" spc="-5" dirty="0">
                <a:solidFill>
                  <a:srgbClr val="4B4B4B"/>
                </a:solidFill>
                <a:latin typeface="Arial"/>
                <a:cs typeface="Arial"/>
              </a:rPr>
              <a:t>| Bilgisayar Mühendisi |Uzm. Bilişim Tekn. Öğrt. | Eğitmen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0" y="1126243"/>
            <a:ext cx="7953678" cy="3790781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75285" indent="-363220" algn="just">
              <a:lnSpc>
                <a:spcPct val="100000"/>
              </a:lnSpc>
              <a:spcBef>
                <a:spcPts val="840"/>
              </a:spcBef>
              <a:buSzPct val="96875"/>
              <a:buFont typeface="Wingdings"/>
              <a:buChar char=""/>
              <a:tabLst>
                <a:tab pos="375920" algn="l"/>
              </a:tabLst>
            </a:pP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Doğrudan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erişimli</a:t>
            </a:r>
            <a:r>
              <a:rPr sz="2400" spc="-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dosyalar</a:t>
            </a:r>
            <a:endParaRPr sz="2400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65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Oluşma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nedeni;Sıralı erişimli dosyalarda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veriye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ulaşmak için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dosyanın tamamen</a:t>
            </a:r>
            <a:r>
              <a:rPr sz="2400" spc="-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taranması.</a:t>
            </a:r>
            <a:endParaRPr sz="2400" dirty="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Veriye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doğrudan erişim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söz</a:t>
            </a:r>
            <a:r>
              <a:rPr sz="2400" spc="-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konusu.</a:t>
            </a:r>
            <a:endParaRPr sz="2400" dirty="0">
              <a:latin typeface="Arial"/>
              <a:cs typeface="Arial"/>
            </a:endParaRPr>
          </a:p>
          <a:p>
            <a:pPr marL="756285" marR="429259" lvl="1" indent="-287020" algn="just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lang="tr-TR" sz="2400" dirty="0" smtClean="0">
                <a:solidFill>
                  <a:srgbClr val="4B4B4B"/>
                </a:solidFill>
                <a:latin typeface="Arial"/>
                <a:cs typeface="Arial"/>
              </a:rPr>
              <a:t>GDS </a:t>
            </a:r>
            <a:r>
              <a:rPr sz="2400" dirty="0" smtClean="0">
                <a:solidFill>
                  <a:srgbClr val="4B4B4B"/>
                </a:solidFill>
                <a:latin typeface="Arial"/>
                <a:cs typeface="Arial"/>
              </a:rPr>
              <a:t>her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satır için indeks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bilgisine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sahiptir(benzersiz)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yani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her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bir satırın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indeks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değeri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bellek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bilgisine</a:t>
            </a:r>
            <a:r>
              <a:rPr sz="2400" spc="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sahip.</a:t>
            </a:r>
            <a:endParaRPr sz="2400" dirty="0">
              <a:latin typeface="Arial"/>
              <a:cs typeface="Arial"/>
            </a:endParaRPr>
          </a:p>
          <a:p>
            <a:pPr marL="756285" marR="72390" lvl="1" indent="-287020" algn="just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Aranan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verinin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karşılık geldiği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indeks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değerinin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göstermiş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olduğu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adres okunarak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bilgiye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ulaşılır.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63409" y="506730"/>
            <a:ext cx="78244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5" dirty="0">
                <a:solidFill>
                  <a:schemeClr val="accent1">
                    <a:lumMod val="50000"/>
                  </a:schemeClr>
                </a:solidFill>
              </a:rPr>
              <a:t>Geleneksel </a:t>
            </a:r>
            <a:r>
              <a:rPr sz="3600" spc="-15" dirty="0" err="1">
                <a:solidFill>
                  <a:schemeClr val="accent1">
                    <a:lumMod val="50000"/>
                  </a:schemeClr>
                </a:solidFill>
              </a:rPr>
              <a:t>Dosyalama</a:t>
            </a:r>
            <a:r>
              <a:rPr sz="3600" spc="12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4000" dirty="0" err="1">
                <a:solidFill>
                  <a:schemeClr val="accent1">
                    <a:lumMod val="50000"/>
                  </a:schemeClr>
                </a:solidFill>
              </a:rPr>
              <a:t>Sistemleri</a:t>
            </a:r>
            <a:endParaRPr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40431"/>
              </p:ext>
            </p:extLst>
          </p:nvPr>
        </p:nvGraphicFramePr>
        <p:xfrm>
          <a:off x="791846" y="1406525"/>
          <a:ext cx="3322954" cy="1584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986">
                <a:tc gridSpan="3">
                  <a:txBody>
                    <a:bodyPr/>
                    <a:lstStyle/>
                    <a:p>
                      <a:pPr marL="10185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Veri</a:t>
                      </a:r>
                      <a:r>
                        <a:rPr sz="1800" spc="-4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Dosyası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759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Ali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Bilgisayar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760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Mehmet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Bilgisayar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786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Kemal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Büro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97703" y="1334388"/>
          <a:ext cx="2735580" cy="1584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986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İndeks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Adres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759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0x87a17862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86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760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0x77d17645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86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786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0x65f15863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543048" y="2362200"/>
            <a:ext cx="2792984" cy="3746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304032" y="4077080"/>
            <a:ext cx="2032000" cy="2032000"/>
          </a:xfrm>
          <a:custGeom>
            <a:avLst/>
            <a:gdLst/>
            <a:ahLst/>
            <a:cxnLst/>
            <a:rect l="l" t="t" r="r" b="b"/>
            <a:pathLst>
              <a:path w="2032000" h="2032000">
                <a:moveTo>
                  <a:pt x="0" y="1016000"/>
                </a:moveTo>
                <a:lnTo>
                  <a:pt x="1105" y="968175"/>
                </a:lnTo>
                <a:lnTo>
                  <a:pt x="4390" y="920918"/>
                </a:lnTo>
                <a:lnTo>
                  <a:pt x="9804" y="874280"/>
                </a:lnTo>
                <a:lnTo>
                  <a:pt x="17300" y="828308"/>
                </a:lnTo>
                <a:lnTo>
                  <a:pt x="26828" y="783051"/>
                </a:lnTo>
                <a:lnTo>
                  <a:pt x="38340" y="738558"/>
                </a:lnTo>
                <a:lnTo>
                  <a:pt x="51787" y="694878"/>
                </a:lnTo>
                <a:lnTo>
                  <a:pt x="67120" y="652060"/>
                </a:lnTo>
                <a:lnTo>
                  <a:pt x="84291" y="610152"/>
                </a:lnTo>
                <a:lnTo>
                  <a:pt x="103251" y="569204"/>
                </a:lnTo>
                <a:lnTo>
                  <a:pt x="123951" y="529263"/>
                </a:lnTo>
                <a:lnTo>
                  <a:pt x="146341" y="490380"/>
                </a:lnTo>
                <a:lnTo>
                  <a:pt x="170375" y="452602"/>
                </a:lnTo>
                <a:lnTo>
                  <a:pt x="196002" y="415978"/>
                </a:lnTo>
                <a:lnTo>
                  <a:pt x="223174" y="380558"/>
                </a:lnTo>
                <a:lnTo>
                  <a:pt x="251843" y="346390"/>
                </a:lnTo>
                <a:lnTo>
                  <a:pt x="281959" y="313523"/>
                </a:lnTo>
                <a:lnTo>
                  <a:pt x="313474" y="282005"/>
                </a:lnTo>
                <a:lnTo>
                  <a:pt x="346339" y="251886"/>
                </a:lnTo>
                <a:lnTo>
                  <a:pt x="380505" y="223214"/>
                </a:lnTo>
                <a:lnTo>
                  <a:pt x="415923" y="196039"/>
                </a:lnTo>
                <a:lnTo>
                  <a:pt x="452546" y="170408"/>
                </a:lnTo>
                <a:lnTo>
                  <a:pt x="490323" y="146371"/>
                </a:lnTo>
                <a:lnTo>
                  <a:pt x="529207" y="123976"/>
                </a:lnTo>
                <a:lnTo>
                  <a:pt x="569148" y="103273"/>
                </a:lnTo>
                <a:lnTo>
                  <a:pt x="610098" y="84310"/>
                </a:lnTo>
                <a:lnTo>
                  <a:pt x="652008" y="67136"/>
                </a:lnTo>
                <a:lnTo>
                  <a:pt x="694830" y="51799"/>
                </a:lnTo>
                <a:lnTo>
                  <a:pt x="738514" y="38349"/>
                </a:lnTo>
                <a:lnTo>
                  <a:pt x="783011" y="26835"/>
                </a:lnTo>
                <a:lnTo>
                  <a:pt x="828274" y="17304"/>
                </a:lnTo>
                <a:lnTo>
                  <a:pt x="874253" y="9807"/>
                </a:lnTo>
                <a:lnTo>
                  <a:pt x="920899" y="4391"/>
                </a:lnTo>
                <a:lnTo>
                  <a:pt x="968164" y="1105"/>
                </a:lnTo>
                <a:lnTo>
                  <a:pt x="1016000" y="0"/>
                </a:lnTo>
                <a:lnTo>
                  <a:pt x="1063824" y="1105"/>
                </a:lnTo>
                <a:lnTo>
                  <a:pt x="1111081" y="4391"/>
                </a:lnTo>
                <a:lnTo>
                  <a:pt x="1157719" y="9807"/>
                </a:lnTo>
                <a:lnTo>
                  <a:pt x="1203691" y="17304"/>
                </a:lnTo>
                <a:lnTo>
                  <a:pt x="1248948" y="26835"/>
                </a:lnTo>
                <a:lnTo>
                  <a:pt x="1293441" y="38349"/>
                </a:lnTo>
                <a:lnTo>
                  <a:pt x="1337121" y="51799"/>
                </a:lnTo>
                <a:lnTo>
                  <a:pt x="1379939" y="67136"/>
                </a:lnTo>
                <a:lnTo>
                  <a:pt x="1421847" y="84310"/>
                </a:lnTo>
                <a:lnTo>
                  <a:pt x="1462795" y="103273"/>
                </a:lnTo>
                <a:lnTo>
                  <a:pt x="1502736" y="123976"/>
                </a:lnTo>
                <a:lnTo>
                  <a:pt x="1541619" y="146371"/>
                </a:lnTo>
                <a:lnTo>
                  <a:pt x="1579397" y="170408"/>
                </a:lnTo>
                <a:lnTo>
                  <a:pt x="1616021" y="196039"/>
                </a:lnTo>
                <a:lnTo>
                  <a:pt x="1651441" y="223214"/>
                </a:lnTo>
                <a:lnTo>
                  <a:pt x="1685609" y="251886"/>
                </a:lnTo>
                <a:lnTo>
                  <a:pt x="1718476" y="282005"/>
                </a:lnTo>
                <a:lnTo>
                  <a:pt x="1749994" y="313523"/>
                </a:lnTo>
                <a:lnTo>
                  <a:pt x="1780113" y="346390"/>
                </a:lnTo>
                <a:lnTo>
                  <a:pt x="1808785" y="380558"/>
                </a:lnTo>
                <a:lnTo>
                  <a:pt x="1835960" y="415978"/>
                </a:lnTo>
                <a:lnTo>
                  <a:pt x="1861591" y="452602"/>
                </a:lnTo>
                <a:lnTo>
                  <a:pt x="1885628" y="490380"/>
                </a:lnTo>
                <a:lnTo>
                  <a:pt x="1908023" y="529263"/>
                </a:lnTo>
                <a:lnTo>
                  <a:pt x="1928726" y="569204"/>
                </a:lnTo>
                <a:lnTo>
                  <a:pt x="1947689" y="610152"/>
                </a:lnTo>
                <a:lnTo>
                  <a:pt x="1964863" y="652060"/>
                </a:lnTo>
                <a:lnTo>
                  <a:pt x="1980200" y="694878"/>
                </a:lnTo>
                <a:lnTo>
                  <a:pt x="1993650" y="738558"/>
                </a:lnTo>
                <a:lnTo>
                  <a:pt x="2005164" y="783051"/>
                </a:lnTo>
                <a:lnTo>
                  <a:pt x="2014695" y="828308"/>
                </a:lnTo>
                <a:lnTo>
                  <a:pt x="2022192" y="874280"/>
                </a:lnTo>
                <a:lnTo>
                  <a:pt x="2027608" y="920918"/>
                </a:lnTo>
                <a:lnTo>
                  <a:pt x="2030894" y="968175"/>
                </a:lnTo>
                <a:lnTo>
                  <a:pt x="2032000" y="1016000"/>
                </a:lnTo>
                <a:lnTo>
                  <a:pt x="2030894" y="1063826"/>
                </a:lnTo>
                <a:lnTo>
                  <a:pt x="2027608" y="1111084"/>
                </a:lnTo>
                <a:lnTo>
                  <a:pt x="2022192" y="1157724"/>
                </a:lnTo>
                <a:lnTo>
                  <a:pt x="2014695" y="1203697"/>
                </a:lnTo>
                <a:lnTo>
                  <a:pt x="2005164" y="1248955"/>
                </a:lnTo>
                <a:lnTo>
                  <a:pt x="1993650" y="1293449"/>
                </a:lnTo>
                <a:lnTo>
                  <a:pt x="1980200" y="1337129"/>
                </a:lnTo>
                <a:lnTo>
                  <a:pt x="1964863" y="1379947"/>
                </a:lnTo>
                <a:lnTo>
                  <a:pt x="1947689" y="1421855"/>
                </a:lnTo>
                <a:lnTo>
                  <a:pt x="1928726" y="1462804"/>
                </a:lnTo>
                <a:lnTo>
                  <a:pt x="1908023" y="1502744"/>
                </a:lnTo>
                <a:lnTo>
                  <a:pt x="1885628" y="1541627"/>
                </a:lnTo>
                <a:lnTo>
                  <a:pt x="1861591" y="1579404"/>
                </a:lnTo>
                <a:lnTo>
                  <a:pt x="1835960" y="1616027"/>
                </a:lnTo>
                <a:lnTo>
                  <a:pt x="1808785" y="1651447"/>
                </a:lnTo>
                <a:lnTo>
                  <a:pt x="1780113" y="1685614"/>
                </a:lnTo>
                <a:lnTo>
                  <a:pt x="1749994" y="1718480"/>
                </a:lnTo>
                <a:lnTo>
                  <a:pt x="1718476" y="1749996"/>
                </a:lnTo>
                <a:lnTo>
                  <a:pt x="1685609" y="1780114"/>
                </a:lnTo>
                <a:lnTo>
                  <a:pt x="1651441" y="1808785"/>
                </a:lnTo>
                <a:lnTo>
                  <a:pt x="1616021" y="1835959"/>
                </a:lnTo>
                <a:lnTo>
                  <a:pt x="1579397" y="1861589"/>
                </a:lnTo>
                <a:lnTo>
                  <a:pt x="1541619" y="1885625"/>
                </a:lnTo>
                <a:lnTo>
                  <a:pt x="1502736" y="1908018"/>
                </a:lnTo>
                <a:lnTo>
                  <a:pt x="1462795" y="1928720"/>
                </a:lnTo>
                <a:lnTo>
                  <a:pt x="1421847" y="1947682"/>
                </a:lnTo>
                <a:lnTo>
                  <a:pt x="1379939" y="1964855"/>
                </a:lnTo>
                <a:lnTo>
                  <a:pt x="1337121" y="1980191"/>
                </a:lnTo>
                <a:lnTo>
                  <a:pt x="1293441" y="1993640"/>
                </a:lnTo>
                <a:lnTo>
                  <a:pt x="1248948" y="2005154"/>
                </a:lnTo>
                <a:lnTo>
                  <a:pt x="1203691" y="2014684"/>
                </a:lnTo>
                <a:lnTo>
                  <a:pt x="1157719" y="2022181"/>
                </a:lnTo>
                <a:lnTo>
                  <a:pt x="1111081" y="2027596"/>
                </a:lnTo>
                <a:lnTo>
                  <a:pt x="1063824" y="2030881"/>
                </a:lnTo>
                <a:lnTo>
                  <a:pt x="1016000" y="2031987"/>
                </a:lnTo>
                <a:lnTo>
                  <a:pt x="968164" y="2030881"/>
                </a:lnTo>
                <a:lnTo>
                  <a:pt x="920899" y="2027596"/>
                </a:lnTo>
                <a:lnTo>
                  <a:pt x="874253" y="2022181"/>
                </a:lnTo>
                <a:lnTo>
                  <a:pt x="828274" y="2014684"/>
                </a:lnTo>
                <a:lnTo>
                  <a:pt x="783011" y="2005154"/>
                </a:lnTo>
                <a:lnTo>
                  <a:pt x="738514" y="1993640"/>
                </a:lnTo>
                <a:lnTo>
                  <a:pt x="694830" y="1980191"/>
                </a:lnTo>
                <a:lnTo>
                  <a:pt x="652008" y="1964855"/>
                </a:lnTo>
                <a:lnTo>
                  <a:pt x="610098" y="1947682"/>
                </a:lnTo>
                <a:lnTo>
                  <a:pt x="569148" y="1928720"/>
                </a:lnTo>
                <a:lnTo>
                  <a:pt x="529207" y="1908018"/>
                </a:lnTo>
                <a:lnTo>
                  <a:pt x="490323" y="1885625"/>
                </a:lnTo>
                <a:lnTo>
                  <a:pt x="452546" y="1861589"/>
                </a:lnTo>
                <a:lnTo>
                  <a:pt x="415923" y="1835959"/>
                </a:lnTo>
                <a:lnTo>
                  <a:pt x="380505" y="1808785"/>
                </a:lnTo>
                <a:lnTo>
                  <a:pt x="346339" y="1780114"/>
                </a:lnTo>
                <a:lnTo>
                  <a:pt x="313474" y="1749996"/>
                </a:lnTo>
                <a:lnTo>
                  <a:pt x="281959" y="1718480"/>
                </a:lnTo>
                <a:lnTo>
                  <a:pt x="251843" y="1685614"/>
                </a:lnTo>
                <a:lnTo>
                  <a:pt x="223174" y="1651447"/>
                </a:lnTo>
                <a:lnTo>
                  <a:pt x="196002" y="1616027"/>
                </a:lnTo>
                <a:lnTo>
                  <a:pt x="170375" y="1579404"/>
                </a:lnTo>
                <a:lnTo>
                  <a:pt x="146341" y="1541627"/>
                </a:lnTo>
                <a:lnTo>
                  <a:pt x="123951" y="1502744"/>
                </a:lnTo>
                <a:lnTo>
                  <a:pt x="103251" y="1462804"/>
                </a:lnTo>
                <a:lnTo>
                  <a:pt x="84291" y="1421855"/>
                </a:lnTo>
                <a:lnTo>
                  <a:pt x="67120" y="1379947"/>
                </a:lnTo>
                <a:lnTo>
                  <a:pt x="51787" y="1337129"/>
                </a:lnTo>
                <a:lnTo>
                  <a:pt x="38340" y="1293449"/>
                </a:lnTo>
                <a:lnTo>
                  <a:pt x="26828" y="1248955"/>
                </a:lnTo>
                <a:lnTo>
                  <a:pt x="17300" y="1203697"/>
                </a:lnTo>
                <a:lnTo>
                  <a:pt x="9804" y="1157724"/>
                </a:lnTo>
                <a:lnTo>
                  <a:pt x="4390" y="1111084"/>
                </a:lnTo>
                <a:lnTo>
                  <a:pt x="1105" y="1063826"/>
                </a:lnTo>
                <a:lnTo>
                  <a:pt x="0" y="1016000"/>
                </a:lnTo>
                <a:close/>
              </a:path>
              <a:path w="2032000" h="2032000">
                <a:moveTo>
                  <a:pt x="211962" y="1028827"/>
                </a:moveTo>
                <a:lnTo>
                  <a:pt x="213343" y="981064"/>
                </a:lnTo>
                <a:lnTo>
                  <a:pt x="217432" y="934028"/>
                </a:lnTo>
                <a:lnTo>
                  <a:pt x="224154" y="887796"/>
                </a:lnTo>
                <a:lnTo>
                  <a:pt x="233433" y="842444"/>
                </a:lnTo>
                <a:lnTo>
                  <a:pt x="245193" y="798048"/>
                </a:lnTo>
                <a:lnTo>
                  <a:pt x="259356" y="754684"/>
                </a:lnTo>
                <a:lnTo>
                  <a:pt x="275847" y="712428"/>
                </a:lnTo>
                <a:lnTo>
                  <a:pt x="294590" y="671357"/>
                </a:lnTo>
                <a:lnTo>
                  <a:pt x="315508" y="631546"/>
                </a:lnTo>
                <a:lnTo>
                  <a:pt x="338525" y="593073"/>
                </a:lnTo>
                <a:lnTo>
                  <a:pt x="363565" y="556012"/>
                </a:lnTo>
                <a:lnTo>
                  <a:pt x="390550" y="520441"/>
                </a:lnTo>
                <a:lnTo>
                  <a:pt x="419406" y="486436"/>
                </a:lnTo>
                <a:lnTo>
                  <a:pt x="450056" y="454072"/>
                </a:lnTo>
                <a:lnTo>
                  <a:pt x="482423" y="423426"/>
                </a:lnTo>
                <a:lnTo>
                  <a:pt x="516431" y="394574"/>
                </a:lnTo>
                <a:lnTo>
                  <a:pt x="552004" y="367593"/>
                </a:lnTo>
                <a:lnTo>
                  <a:pt x="589065" y="342558"/>
                </a:lnTo>
                <a:lnTo>
                  <a:pt x="627539" y="319546"/>
                </a:lnTo>
                <a:lnTo>
                  <a:pt x="667348" y="298632"/>
                </a:lnTo>
                <a:lnTo>
                  <a:pt x="708417" y="279894"/>
                </a:lnTo>
                <a:lnTo>
                  <a:pt x="750670" y="263406"/>
                </a:lnTo>
                <a:lnTo>
                  <a:pt x="794029" y="249247"/>
                </a:lnTo>
                <a:lnTo>
                  <a:pt x="838420" y="237491"/>
                </a:lnTo>
                <a:lnTo>
                  <a:pt x="883765" y="228214"/>
                </a:lnTo>
                <a:lnTo>
                  <a:pt x="929987" y="221494"/>
                </a:lnTo>
                <a:lnTo>
                  <a:pt x="977012" y="217406"/>
                </a:lnTo>
                <a:lnTo>
                  <a:pt x="1024763" y="216027"/>
                </a:lnTo>
                <a:lnTo>
                  <a:pt x="1072525" y="217406"/>
                </a:lnTo>
                <a:lnTo>
                  <a:pt x="1119561" y="221494"/>
                </a:lnTo>
                <a:lnTo>
                  <a:pt x="1165793" y="228214"/>
                </a:lnTo>
                <a:lnTo>
                  <a:pt x="1211145" y="237491"/>
                </a:lnTo>
                <a:lnTo>
                  <a:pt x="1255541" y="249247"/>
                </a:lnTo>
                <a:lnTo>
                  <a:pt x="1298905" y="263406"/>
                </a:lnTo>
                <a:lnTo>
                  <a:pt x="1341161" y="279894"/>
                </a:lnTo>
                <a:lnTo>
                  <a:pt x="1382232" y="298632"/>
                </a:lnTo>
                <a:lnTo>
                  <a:pt x="1422043" y="319546"/>
                </a:lnTo>
                <a:lnTo>
                  <a:pt x="1460516" y="342558"/>
                </a:lnTo>
                <a:lnTo>
                  <a:pt x="1497577" y="367593"/>
                </a:lnTo>
                <a:lnTo>
                  <a:pt x="1533148" y="394574"/>
                </a:lnTo>
                <a:lnTo>
                  <a:pt x="1567153" y="423426"/>
                </a:lnTo>
                <a:lnTo>
                  <a:pt x="1599517" y="454072"/>
                </a:lnTo>
                <a:lnTo>
                  <a:pt x="1630163" y="486436"/>
                </a:lnTo>
                <a:lnTo>
                  <a:pt x="1659015" y="520441"/>
                </a:lnTo>
                <a:lnTo>
                  <a:pt x="1685996" y="556012"/>
                </a:lnTo>
                <a:lnTo>
                  <a:pt x="1711031" y="593073"/>
                </a:lnTo>
                <a:lnTo>
                  <a:pt x="1734043" y="631546"/>
                </a:lnTo>
                <a:lnTo>
                  <a:pt x="1754957" y="671357"/>
                </a:lnTo>
                <a:lnTo>
                  <a:pt x="1773695" y="712428"/>
                </a:lnTo>
                <a:lnTo>
                  <a:pt x="1790183" y="754684"/>
                </a:lnTo>
                <a:lnTo>
                  <a:pt x="1804342" y="798048"/>
                </a:lnTo>
                <a:lnTo>
                  <a:pt x="1816098" y="842444"/>
                </a:lnTo>
                <a:lnTo>
                  <a:pt x="1825375" y="887796"/>
                </a:lnTo>
                <a:lnTo>
                  <a:pt x="1832095" y="934028"/>
                </a:lnTo>
                <a:lnTo>
                  <a:pt x="1836183" y="981064"/>
                </a:lnTo>
                <a:lnTo>
                  <a:pt x="1837563" y="1028827"/>
                </a:lnTo>
                <a:lnTo>
                  <a:pt x="1836183" y="1076589"/>
                </a:lnTo>
                <a:lnTo>
                  <a:pt x="1832095" y="1123625"/>
                </a:lnTo>
                <a:lnTo>
                  <a:pt x="1825375" y="1169857"/>
                </a:lnTo>
                <a:lnTo>
                  <a:pt x="1816098" y="1215208"/>
                </a:lnTo>
                <a:lnTo>
                  <a:pt x="1804342" y="1259604"/>
                </a:lnTo>
                <a:lnTo>
                  <a:pt x="1790183" y="1302968"/>
                </a:lnTo>
                <a:lnTo>
                  <a:pt x="1773695" y="1345223"/>
                </a:lnTo>
                <a:lnTo>
                  <a:pt x="1754957" y="1386294"/>
                </a:lnTo>
                <a:lnTo>
                  <a:pt x="1734043" y="1426104"/>
                </a:lnTo>
                <a:lnTo>
                  <a:pt x="1711031" y="1464577"/>
                </a:lnTo>
                <a:lnTo>
                  <a:pt x="1685996" y="1501636"/>
                </a:lnTo>
                <a:lnTo>
                  <a:pt x="1659015" y="1537207"/>
                </a:lnTo>
                <a:lnTo>
                  <a:pt x="1630163" y="1571211"/>
                </a:lnTo>
                <a:lnTo>
                  <a:pt x="1599517" y="1603575"/>
                </a:lnTo>
                <a:lnTo>
                  <a:pt x="1567153" y="1634220"/>
                </a:lnTo>
                <a:lnTo>
                  <a:pt x="1533148" y="1663071"/>
                </a:lnTo>
                <a:lnTo>
                  <a:pt x="1497577" y="1690052"/>
                </a:lnTo>
                <a:lnTo>
                  <a:pt x="1460516" y="1715086"/>
                </a:lnTo>
                <a:lnTo>
                  <a:pt x="1422043" y="1738098"/>
                </a:lnTo>
                <a:lnTo>
                  <a:pt x="1382232" y="1759011"/>
                </a:lnTo>
                <a:lnTo>
                  <a:pt x="1341161" y="1777749"/>
                </a:lnTo>
                <a:lnTo>
                  <a:pt x="1298905" y="1794235"/>
                </a:lnTo>
                <a:lnTo>
                  <a:pt x="1255541" y="1808395"/>
                </a:lnTo>
                <a:lnTo>
                  <a:pt x="1211145" y="1820150"/>
                </a:lnTo>
                <a:lnTo>
                  <a:pt x="1165793" y="1829426"/>
                </a:lnTo>
                <a:lnTo>
                  <a:pt x="1119561" y="1836146"/>
                </a:lnTo>
                <a:lnTo>
                  <a:pt x="1072525" y="1840234"/>
                </a:lnTo>
                <a:lnTo>
                  <a:pt x="1024763" y="1841614"/>
                </a:lnTo>
                <a:lnTo>
                  <a:pt x="977012" y="1840234"/>
                </a:lnTo>
                <a:lnTo>
                  <a:pt x="929987" y="1836146"/>
                </a:lnTo>
                <a:lnTo>
                  <a:pt x="883765" y="1829426"/>
                </a:lnTo>
                <a:lnTo>
                  <a:pt x="838420" y="1820150"/>
                </a:lnTo>
                <a:lnTo>
                  <a:pt x="794029" y="1808395"/>
                </a:lnTo>
                <a:lnTo>
                  <a:pt x="750670" y="1794235"/>
                </a:lnTo>
                <a:lnTo>
                  <a:pt x="708417" y="1777749"/>
                </a:lnTo>
                <a:lnTo>
                  <a:pt x="667348" y="1759011"/>
                </a:lnTo>
                <a:lnTo>
                  <a:pt x="627539" y="1738098"/>
                </a:lnTo>
                <a:lnTo>
                  <a:pt x="589065" y="1715086"/>
                </a:lnTo>
                <a:lnTo>
                  <a:pt x="552004" y="1690052"/>
                </a:lnTo>
                <a:lnTo>
                  <a:pt x="516431" y="1663071"/>
                </a:lnTo>
                <a:lnTo>
                  <a:pt x="482423" y="1634220"/>
                </a:lnTo>
                <a:lnTo>
                  <a:pt x="450056" y="1603575"/>
                </a:lnTo>
                <a:lnTo>
                  <a:pt x="419406" y="1571211"/>
                </a:lnTo>
                <a:lnTo>
                  <a:pt x="390550" y="1537207"/>
                </a:lnTo>
                <a:lnTo>
                  <a:pt x="363565" y="1501636"/>
                </a:lnTo>
                <a:lnTo>
                  <a:pt x="338525" y="1464577"/>
                </a:lnTo>
                <a:lnTo>
                  <a:pt x="315508" y="1426104"/>
                </a:lnTo>
                <a:lnTo>
                  <a:pt x="294590" y="1386294"/>
                </a:lnTo>
                <a:lnTo>
                  <a:pt x="275847" y="1345223"/>
                </a:lnTo>
                <a:lnTo>
                  <a:pt x="259356" y="1302968"/>
                </a:lnTo>
                <a:lnTo>
                  <a:pt x="245193" y="1259604"/>
                </a:lnTo>
                <a:lnTo>
                  <a:pt x="233433" y="1215208"/>
                </a:lnTo>
                <a:lnTo>
                  <a:pt x="224154" y="1169857"/>
                </a:lnTo>
                <a:lnTo>
                  <a:pt x="217432" y="1123625"/>
                </a:lnTo>
                <a:lnTo>
                  <a:pt x="213343" y="1076589"/>
                </a:lnTo>
                <a:lnTo>
                  <a:pt x="211962" y="1028827"/>
                </a:lnTo>
                <a:close/>
              </a:path>
              <a:path w="2032000" h="2032000">
                <a:moveTo>
                  <a:pt x="427989" y="1113663"/>
                </a:moveTo>
                <a:lnTo>
                  <a:pt x="429824" y="1066022"/>
                </a:lnTo>
                <a:lnTo>
                  <a:pt x="435235" y="1019385"/>
                </a:lnTo>
                <a:lnTo>
                  <a:pt x="444089" y="973885"/>
                </a:lnTo>
                <a:lnTo>
                  <a:pt x="456250" y="929660"/>
                </a:lnTo>
                <a:lnTo>
                  <a:pt x="471582" y="886845"/>
                </a:lnTo>
                <a:lnTo>
                  <a:pt x="489949" y="845574"/>
                </a:lnTo>
                <a:lnTo>
                  <a:pt x="511217" y="805984"/>
                </a:lnTo>
                <a:lnTo>
                  <a:pt x="535249" y="768210"/>
                </a:lnTo>
                <a:lnTo>
                  <a:pt x="561910" y="732387"/>
                </a:lnTo>
                <a:lnTo>
                  <a:pt x="591065" y="698651"/>
                </a:lnTo>
                <a:lnTo>
                  <a:pt x="622578" y="667138"/>
                </a:lnTo>
                <a:lnTo>
                  <a:pt x="656314" y="637983"/>
                </a:lnTo>
                <a:lnTo>
                  <a:pt x="692137" y="611322"/>
                </a:lnTo>
                <a:lnTo>
                  <a:pt x="729911" y="587290"/>
                </a:lnTo>
                <a:lnTo>
                  <a:pt x="769501" y="566022"/>
                </a:lnTo>
                <a:lnTo>
                  <a:pt x="810772" y="547655"/>
                </a:lnTo>
                <a:lnTo>
                  <a:pt x="853587" y="532323"/>
                </a:lnTo>
                <a:lnTo>
                  <a:pt x="897812" y="520162"/>
                </a:lnTo>
                <a:lnTo>
                  <a:pt x="943312" y="511308"/>
                </a:lnTo>
                <a:lnTo>
                  <a:pt x="989949" y="505897"/>
                </a:lnTo>
                <a:lnTo>
                  <a:pt x="1037589" y="504063"/>
                </a:lnTo>
                <a:lnTo>
                  <a:pt x="1085230" y="505897"/>
                </a:lnTo>
                <a:lnTo>
                  <a:pt x="1131867" y="511308"/>
                </a:lnTo>
                <a:lnTo>
                  <a:pt x="1177367" y="520162"/>
                </a:lnTo>
                <a:lnTo>
                  <a:pt x="1221592" y="532323"/>
                </a:lnTo>
                <a:lnTo>
                  <a:pt x="1264407" y="547655"/>
                </a:lnTo>
                <a:lnTo>
                  <a:pt x="1305678" y="566022"/>
                </a:lnTo>
                <a:lnTo>
                  <a:pt x="1345268" y="587290"/>
                </a:lnTo>
                <a:lnTo>
                  <a:pt x="1383042" y="611322"/>
                </a:lnTo>
                <a:lnTo>
                  <a:pt x="1418865" y="637983"/>
                </a:lnTo>
                <a:lnTo>
                  <a:pt x="1452601" y="667138"/>
                </a:lnTo>
                <a:lnTo>
                  <a:pt x="1484114" y="698651"/>
                </a:lnTo>
                <a:lnTo>
                  <a:pt x="1513269" y="732387"/>
                </a:lnTo>
                <a:lnTo>
                  <a:pt x="1539930" y="768210"/>
                </a:lnTo>
                <a:lnTo>
                  <a:pt x="1563962" y="805984"/>
                </a:lnTo>
                <a:lnTo>
                  <a:pt x="1585230" y="845574"/>
                </a:lnTo>
                <a:lnTo>
                  <a:pt x="1603597" y="886845"/>
                </a:lnTo>
                <a:lnTo>
                  <a:pt x="1618929" y="929660"/>
                </a:lnTo>
                <a:lnTo>
                  <a:pt x="1631090" y="973885"/>
                </a:lnTo>
                <a:lnTo>
                  <a:pt x="1639944" y="1019385"/>
                </a:lnTo>
                <a:lnTo>
                  <a:pt x="1645355" y="1066022"/>
                </a:lnTo>
                <a:lnTo>
                  <a:pt x="1647189" y="1113663"/>
                </a:lnTo>
                <a:lnTo>
                  <a:pt x="1645355" y="1161303"/>
                </a:lnTo>
                <a:lnTo>
                  <a:pt x="1639944" y="1207940"/>
                </a:lnTo>
                <a:lnTo>
                  <a:pt x="1631090" y="1253439"/>
                </a:lnTo>
                <a:lnTo>
                  <a:pt x="1618929" y="1297663"/>
                </a:lnTo>
                <a:lnTo>
                  <a:pt x="1603597" y="1340478"/>
                </a:lnTo>
                <a:lnTo>
                  <a:pt x="1585230" y="1381748"/>
                </a:lnTo>
                <a:lnTo>
                  <a:pt x="1563962" y="1421338"/>
                </a:lnTo>
                <a:lnTo>
                  <a:pt x="1539930" y="1459111"/>
                </a:lnTo>
                <a:lnTo>
                  <a:pt x="1513269" y="1494933"/>
                </a:lnTo>
                <a:lnTo>
                  <a:pt x="1484114" y="1528668"/>
                </a:lnTo>
                <a:lnTo>
                  <a:pt x="1452601" y="1560180"/>
                </a:lnTo>
                <a:lnTo>
                  <a:pt x="1418865" y="1589334"/>
                </a:lnTo>
                <a:lnTo>
                  <a:pt x="1383042" y="1615994"/>
                </a:lnTo>
                <a:lnTo>
                  <a:pt x="1345268" y="1640026"/>
                </a:lnTo>
                <a:lnTo>
                  <a:pt x="1305678" y="1661293"/>
                </a:lnTo>
                <a:lnTo>
                  <a:pt x="1264407" y="1679659"/>
                </a:lnTo>
                <a:lnTo>
                  <a:pt x="1221592" y="1694991"/>
                </a:lnTo>
                <a:lnTo>
                  <a:pt x="1177367" y="1707151"/>
                </a:lnTo>
                <a:lnTo>
                  <a:pt x="1131867" y="1716004"/>
                </a:lnTo>
                <a:lnTo>
                  <a:pt x="1085230" y="1721416"/>
                </a:lnTo>
                <a:lnTo>
                  <a:pt x="1037589" y="1723250"/>
                </a:lnTo>
                <a:lnTo>
                  <a:pt x="989949" y="1721416"/>
                </a:lnTo>
                <a:lnTo>
                  <a:pt x="943312" y="1716004"/>
                </a:lnTo>
                <a:lnTo>
                  <a:pt x="897812" y="1707151"/>
                </a:lnTo>
                <a:lnTo>
                  <a:pt x="853587" y="1694991"/>
                </a:lnTo>
                <a:lnTo>
                  <a:pt x="810772" y="1679659"/>
                </a:lnTo>
                <a:lnTo>
                  <a:pt x="769501" y="1661293"/>
                </a:lnTo>
                <a:lnTo>
                  <a:pt x="729911" y="1640026"/>
                </a:lnTo>
                <a:lnTo>
                  <a:pt x="692137" y="1615994"/>
                </a:lnTo>
                <a:lnTo>
                  <a:pt x="656314" y="1589334"/>
                </a:lnTo>
                <a:lnTo>
                  <a:pt x="622578" y="1560180"/>
                </a:lnTo>
                <a:lnTo>
                  <a:pt x="591065" y="1528668"/>
                </a:lnTo>
                <a:lnTo>
                  <a:pt x="561910" y="1494933"/>
                </a:lnTo>
                <a:lnTo>
                  <a:pt x="535249" y="1459111"/>
                </a:lnTo>
                <a:lnTo>
                  <a:pt x="511217" y="1421338"/>
                </a:lnTo>
                <a:lnTo>
                  <a:pt x="489949" y="1381748"/>
                </a:lnTo>
                <a:lnTo>
                  <a:pt x="471582" y="1340478"/>
                </a:lnTo>
                <a:lnTo>
                  <a:pt x="456250" y="1297663"/>
                </a:lnTo>
                <a:lnTo>
                  <a:pt x="444089" y="1253439"/>
                </a:lnTo>
                <a:lnTo>
                  <a:pt x="435235" y="1207940"/>
                </a:lnTo>
                <a:lnTo>
                  <a:pt x="429824" y="1161303"/>
                </a:lnTo>
                <a:lnTo>
                  <a:pt x="427989" y="1113663"/>
                </a:lnTo>
                <a:close/>
              </a:path>
              <a:path w="2032000" h="2032000">
                <a:moveTo>
                  <a:pt x="644016" y="1126490"/>
                </a:moveTo>
                <a:lnTo>
                  <a:pt x="646751" y="1079102"/>
                </a:lnTo>
                <a:lnTo>
                  <a:pt x="654752" y="1033318"/>
                </a:lnTo>
                <a:lnTo>
                  <a:pt x="667713" y="989443"/>
                </a:lnTo>
                <a:lnTo>
                  <a:pt x="685330" y="947782"/>
                </a:lnTo>
                <a:lnTo>
                  <a:pt x="707298" y="908641"/>
                </a:lnTo>
                <a:lnTo>
                  <a:pt x="733310" y="872324"/>
                </a:lnTo>
                <a:lnTo>
                  <a:pt x="763063" y="839136"/>
                </a:lnTo>
                <a:lnTo>
                  <a:pt x="796251" y="809383"/>
                </a:lnTo>
                <a:lnTo>
                  <a:pt x="832568" y="783371"/>
                </a:lnTo>
                <a:lnTo>
                  <a:pt x="871709" y="761403"/>
                </a:lnTo>
                <a:lnTo>
                  <a:pt x="913370" y="743786"/>
                </a:lnTo>
                <a:lnTo>
                  <a:pt x="957245" y="730825"/>
                </a:lnTo>
                <a:lnTo>
                  <a:pt x="1003029" y="722824"/>
                </a:lnTo>
                <a:lnTo>
                  <a:pt x="1050416" y="720090"/>
                </a:lnTo>
                <a:lnTo>
                  <a:pt x="1097827" y="722824"/>
                </a:lnTo>
                <a:lnTo>
                  <a:pt x="1143628" y="730825"/>
                </a:lnTo>
                <a:lnTo>
                  <a:pt x="1187513" y="743786"/>
                </a:lnTo>
                <a:lnTo>
                  <a:pt x="1229179" y="761403"/>
                </a:lnTo>
                <a:lnTo>
                  <a:pt x="1268321" y="783371"/>
                </a:lnTo>
                <a:lnTo>
                  <a:pt x="1304636" y="809383"/>
                </a:lnTo>
                <a:lnTo>
                  <a:pt x="1337817" y="839136"/>
                </a:lnTo>
                <a:lnTo>
                  <a:pt x="1367563" y="872324"/>
                </a:lnTo>
                <a:lnTo>
                  <a:pt x="1393566" y="908641"/>
                </a:lnTo>
                <a:lnTo>
                  <a:pt x="1415525" y="947782"/>
                </a:lnTo>
                <a:lnTo>
                  <a:pt x="1433133" y="989443"/>
                </a:lnTo>
                <a:lnTo>
                  <a:pt x="1446088" y="1033318"/>
                </a:lnTo>
                <a:lnTo>
                  <a:pt x="1454084" y="1079102"/>
                </a:lnTo>
                <a:lnTo>
                  <a:pt x="1456816" y="1126490"/>
                </a:lnTo>
                <a:lnTo>
                  <a:pt x="1454084" y="1173877"/>
                </a:lnTo>
                <a:lnTo>
                  <a:pt x="1446088" y="1219660"/>
                </a:lnTo>
                <a:lnTo>
                  <a:pt x="1433133" y="1263534"/>
                </a:lnTo>
                <a:lnTo>
                  <a:pt x="1415525" y="1305194"/>
                </a:lnTo>
                <a:lnTo>
                  <a:pt x="1393566" y="1344335"/>
                </a:lnTo>
                <a:lnTo>
                  <a:pt x="1367563" y="1380650"/>
                </a:lnTo>
                <a:lnTo>
                  <a:pt x="1337817" y="1413837"/>
                </a:lnTo>
                <a:lnTo>
                  <a:pt x="1304636" y="1443588"/>
                </a:lnTo>
                <a:lnTo>
                  <a:pt x="1268321" y="1469599"/>
                </a:lnTo>
                <a:lnTo>
                  <a:pt x="1229179" y="1491565"/>
                </a:lnTo>
                <a:lnTo>
                  <a:pt x="1187513" y="1509181"/>
                </a:lnTo>
                <a:lnTo>
                  <a:pt x="1143628" y="1522142"/>
                </a:lnTo>
                <a:lnTo>
                  <a:pt x="1097827" y="1530142"/>
                </a:lnTo>
                <a:lnTo>
                  <a:pt x="1050416" y="1532877"/>
                </a:lnTo>
                <a:lnTo>
                  <a:pt x="1003029" y="1530142"/>
                </a:lnTo>
                <a:lnTo>
                  <a:pt x="957245" y="1522142"/>
                </a:lnTo>
                <a:lnTo>
                  <a:pt x="913370" y="1509181"/>
                </a:lnTo>
                <a:lnTo>
                  <a:pt x="871709" y="1491565"/>
                </a:lnTo>
                <a:lnTo>
                  <a:pt x="832568" y="1469599"/>
                </a:lnTo>
                <a:lnTo>
                  <a:pt x="796251" y="1443588"/>
                </a:lnTo>
                <a:lnTo>
                  <a:pt x="763063" y="1413837"/>
                </a:lnTo>
                <a:lnTo>
                  <a:pt x="733310" y="1380650"/>
                </a:lnTo>
                <a:lnTo>
                  <a:pt x="707298" y="1344335"/>
                </a:lnTo>
                <a:lnTo>
                  <a:pt x="685330" y="1305194"/>
                </a:lnTo>
                <a:lnTo>
                  <a:pt x="667713" y="1263534"/>
                </a:lnTo>
                <a:lnTo>
                  <a:pt x="654752" y="1219660"/>
                </a:lnTo>
                <a:lnTo>
                  <a:pt x="646751" y="1173877"/>
                </a:lnTo>
                <a:lnTo>
                  <a:pt x="644016" y="112649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663409" y="506730"/>
            <a:ext cx="78244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5" dirty="0">
                <a:solidFill>
                  <a:schemeClr val="accent1">
                    <a:lumMod val="50000"/>
                  </a:schemeClr>
                </a:solidFill>
              </a:rPr>
              <a:t>Geleneksel </a:t>
            </a:r>
            <a:r>
              <a:rPr sz="3600" spc="-15" dirty="0" err="1">
                <a:solidFill>
                  <a:schemeClr val="accent1">
                    <a:lumMod val="50000"/>
                  </a:schemeClr>
                </a:solidFill>
              </a:rPr>
              <a:t>Dosyalama</a:t>
            </a:r>
            <a:r>
              <a:rPr sz="3600" spc="12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4000" dirty="0" err="1">
                <a:solidFill>
                  <a:schemeClr val="accent1">
                    <a:lumMod val="50000"/>
                  </a:schemeClr>
                </a:solidFill>
              </a:rPr>
              <a:t>Sistemleri</a:t>
            </a:r>
            <a:endParaRPr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33400"/>
            <a:ext cx="776254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13990" algn="l"/>
              </a:tabLst>
            </a:pPr>
            <a:r>
              <a:rPr spc="-5" dirty="0">
                <a:solidFill>
                  <a:schemeClr val="accent1">
                    <a:lumMod val="50000"/>
                  </a:schemeClr>
                </a:solidFill>
              </a:rPr>
              <a:t>Veritabanı	</a:t>
            </a:r>
            <a:r>
              <a:rPr spc="-10" dirty="0">
                <a:solidFill>
                  <a:schemeClr val="accent1">
                    <a:lumMod val="50000"/>
                  </a:schemeClr>
                </a:solidFill>
              </a:rPr>
              <a:t>Nedir?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351859"/>
            <a:ext cx="7921956" cy="463677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45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Veritabanı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ortaya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çıkış</a:t>
            </a:r>
            <a:r>
              <a:rPr sz="2400" spc="-9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hikayesi</a:t>
            </a:r>
            <a:endParaRPr sz="2400" dirty="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Saklanan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işlenen veri miktarındaki</a:t>
            </a:r>
            <a:r>
              <a:rPr sz="2400" spc="-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artış</a:t>
            </a:r>
            <a:endParaRPr sz="2400" dirty="0">
              <a:latin typeface="Arial"/>
              <a:cs typeface="Arial"/>
            </a:endParaRPr>
          </a:p>
          <a:p>
            <a:pPr marL="756285" lvl="1" indent="-287020" algn="just">
              <a:lnSpc>
                <a:spcPts val="2735"/>
              </a:lnSpc>
              <a:spcBef>
                <a:spcPts val="290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Veri tabanı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olmayan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sistemin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verilerinin</a:t>
            </a:r>
            <a:r>
              <a:rPr sz="2400" spc="-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kalıcı</a:t>
            </a:r>
            <a:endParaRPr sz="2400" dirty="0">
              <a:latin typeface="Arial"/>
              <a:cs typeface="Arial"/>
            </a:endParaRPr>
          </a:p>
          <a:p>
            <a:pPr marL="756285" algn="just">
              <a:lnSpc>
                <a:spcPts val="2735"/>
              </a:lnSpc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olmaması.</a:t>
            </a:r>
            <a:endParaRPr sz="2400" dirty="0">
              <a:latin typeface="Arial"/>
              <a:cs typeface="Arial"/>
            </a:endParaRPr>
          </a:p>
          <a:p>
            <a:pPr marL="356870" marR="5080" indent="-344805" algn="just">
              <a:lnSpc>
                <a:spcPts val="2930"/>
              </a:lnSpc>
              <a:spcBef>
                <a:spcPts val="66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Veritabanı; tanım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olarak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herhangi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bir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konuda</a:t>
            </a:r>
            <a:r>
              <a:rPr sz="2400" spc="-3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birbiri  ile ilişkili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düzenli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bilgiler</a:t>
            </a:r>
            <a:r>
              <a:rPr sz="2400" spc="-19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topluluğudur.</a:t>
            </a:r>
            <a:endParaRPr sz="2400" dirty="0">
              <a:latin typeface="Arial"/>
              <a:cs typeface="Arial"/>
            </a:endParaRPr>
          </a:p>
          <a:p>
            <a:pPr marL="756285" marR="167640" lvl="1" indent="-287020" algn="just">
              <a:lnSpc>
                <a:spcPts val="259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Geleneksel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dosyalama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sistemine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göre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verilere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erişim 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hızlı.</a:t>
            </a:r>
            <a:endParaRPr sz="2400" dirty="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54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Gereksiz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veri tekrarını</a:t>
            </a:r>
            <a:r>
              <a:rPr sz="2400" spc="-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engeller.</a:t>
            </a:r>
            <a:endParaRPr sz="2400" dirty="0">
              <a:latin typeface="Arial"/>
              <a:cs typeface="Arial"/>
            </a:endParaRPr>
          </a:p>
          <a:p>
            <a:pPr marL="756285" marR="678180" lvl="1" indent="-287020" algn="just">
              <a:lnSpc>
                <a:spcPct val="9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Her ihtiyaca, büyük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veya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küçük bütün otomasyon  sistemleri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günümüzde artık veri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tabanı  kullanmaktadır.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974" y="448734"/>
            <a:ext cx="7636511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13990" algn="l"/>
              </a:tabLst>
            </a:pPr>
            <a:r>
              <a:rPr spc="-5" dirty="0">
                <a:solidFill>
                  <a:schemeClr val="accent1">
                    <a:lumMod val="50000"/>
                  </a:schemeClr>
                </a:solidFill>
              </a:rPr>
              <a:t>Veritabanı	</a:t>
            </a:r>
            <a:r>
              <a:rPr spc="-10" dirty="0" err="1">
                <a:solidFill>
                  <a:schemeClr val="accent1">
                    <a:lumMod val="50000"/>
                  </a:schemeClr>
                </a:solidFill>
              </a:rPr>
              <a:t>Kavramları</a:t>
            </a:r>
            <a:r>
              <a:rPr spc="1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spc="-5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066800"/>
            <a:ext cx="7879080" cy="1883849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10"/>
              </a:spcBef>
              <a:buFont typeface="Wingdings"/>
              <a:buChar char=""/>
              <a:tabLst>
                <a:tab pos="357505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Tablo;</a:t>
            </a:r>
            <a:endParaRPr sz="2400" dirty="0">
              <a:latin typeface="Arial"/>
              <a:cs typeface="Arial"/>
            </a:endParaRPr>
          </a:p>
          <a:p>
            <a:pPr marL="361950" lvl="1" indent="-285750" algn="just">
              <a:lnSpc>
                <a:spcPct val="100000"/>
              </a:lnSpc>
              <a:spcBef>
                <a:spcPts val="495"/>
              </a:spcBef>
              <a:buFont typeface="Wingdings"/>
              <a:buChar char=""/>
            </a:pP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Veritabanı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içerisinde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verilerin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tutulduğu</a:t>
            </a:r>
            <a:r>
              <a:rPr sz="2000" spc="229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kısımdır.</a:t>
            </a:r>
            <a:endParaRPr sz="2000" dirty="0">
              <a:latin typeface="Arial"/>
              <a:cs typeface="Arial"/>
            </a:endParaRPr>
          </a:p>
          <a:p>
            <a:pPr marL="361950" lvl="1" indent="-28575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</a:pP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Satır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sütunlardan</a:t>
            </a:r>
            <a:r>
              <a:rPr sz="2000" spc="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oluşmaktadır.</a:t>
            </a:r>
            <a:endParaRPr sz="2000" dirty="0">
              <a:latin typeface="Arial"/>
              <a:cs typeface="Arial"/>
            </a:endParaRPr>
          </a:p>
          <a:p>
            <a:pPr marL="361950" marR="5080" lvl="1" indent="-28575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Tablo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içerisinde her satır </a:t>
            </a:r>
            <a:r>
              <a:rPr sz="2000" spc="-10" dirty="0" err="1">
                <a:solidFill>
                  <a:srgbClr val="4B4B4B"/>
                </a:solidFill>
                <a:latin typeface="Arial"/>
                <a:cs typeface="Arial"/>
              </a:rPr>
              <a:t>bir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kay</a:t>
            </a:r>
            <a:r>
              <a:rPr lang="tr-TR" sz="2000" spc="-15" dirty="0" err="1">
                <a:solidFill>
                  <a:srgbClr val="4B4B4B"/>
                </a:solidFill>
                <a:latin typeface="Arial"/>
                <a:cs typeface="Arial"/>
              </a:rPr>
              <a:t>ıt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 ,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her sütun her 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bir kayıta ait bir özelliği </a:t>
            </a:r>
            <a:r>
              <a:rPr sz="2000" spc="-10" dirty="0" err="1">
                <a:solidFill>
                  <a:srgbClr val="4B4B4B"/>
                </a:solidFill>
                <a:latin typeface="Arial"/>
                <a:cs typeface="Arial"/>
              </a:rPr>
              <a:t>ifade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 err="1">
                <a:solidFill>
                  <a:srgbClr val="4B4B4B"/>
                </a:solidFill>
                <a:latin typeface="Arial"/>
                <a:cs typeface="Arial"/>
              </a:rPr>
              <a:t>eder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 her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bir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sütuna 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field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25" dirty="0" err="1">
                <a:solidFill>
                  <a:srgbClr val="4B4B4B"/>
                </a:solidFill>
                <a:latin typeface="Arial"/>
                <a:cs typeface="Arial"/>
              </a:rPr>
              <a:t>ya</a:t>
            </a:r>
            <a:r>
              <a:rPr lang="tr-TR" sz="2000" spc="-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B4B4B"/>
                </a:solidFill>
                <a:latin typeface="Arial"/>
                <a:cs typeface="Arial"/>
              </a:rPr>
              <a:t>da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alan</a:t>
            </a:r>
            <a:r>
              <a:rPr sz="2000" spc="1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denir.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7846"/>
              </p:ext>
            </p:extLst>
          </p:nvPr>
        </p:nvGraphicFramePr>
        <p:xfrm>
          <a:off x="789943" y="3200400"/>
          <a:ext cx="4391657" cy="1728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694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Personel </a:t>
                      </a:r>
                      <a:r>
                        <a:rPr sz="1400" spc="-3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Tablosu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PerNo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Adı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2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Soyad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Bölüm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759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Ali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Coşkun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Bilgisayar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5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760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Mehmet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2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Kaya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Bilgisayar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786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Kemal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Köse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Büro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580126" y="3962400"/>
            <a:ext cx="2880360" cy="646430"/>
          </a:xfrm>
          <a:prstGeom prst="rect">
            <a:avLst/>
          </a:prstGeom>
          <a:ln w="9525">
            <a:solidFill>
              <a:srgbClr val="4B4B4B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Her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satır bir kaydı</a:t>
            </a:r>
            <a:r>
              <a:rPr sz="1800" spc="-1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B4B4B"/>
                </a:solidFill>
                <a:latin typeface="Arial"/>
                <a:cs typeface="Arial"/>
              </a:rPr>
              <a:t>temsil</a:t>
            </a:r>
            <a:endParaRPr sz="1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etmekte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81599" y="4267200"/>
            <a:ext cx="398653" cy="455295"/>
          </a:xfrm>
          <a:custGeom>
            <a:avLst/>
            <a:gdLst/>
            <a:ahLst/>
            <a:cxnLst/>
            <a:rect l="l" t="t" r="r" b="b"/>
            <a:pathLst>
              <a:path w="504189" h="455295">
                <a:moveTo>
                  <a:pt x="245617" y="442340"/>
                </a:moveTo>
                <a:lnTo>
                  <a:pt x="0" y="442340"/>
                </a:lnTo>
                <a:lnTo>
                  <a:pt x="0" y="455040"/>
                </a:lnTo>
                <a:lnTo>
                  <a:pt x="255524" y="455040"/>
                </a:lnTo>
                <a:lnTo>
                  <a:pt x="258317" y="452119"/>
                </a:lnTo>
                <a:lnTo>
                  <a:pt x="258317" y="448690"/>
                </a:lnTo>
                <a:lnTo>
                  <a:pt x="245617" y="448690"/>
                </a:lnTo>
                <a:lnTo>
                  <a:pt x="245617" y="442340"/>
                </a:lnTo>
                <a:close/>
              </a:path>
              <a:path w="504189" h="455295">
                <a:moveTo>
                  <a:pt x="468067" y="45465"/>
                </a:moveTo>
                <a:lnTo>
                  <a:pt x="248538" y="45465"/>
                </a:lnTo>
                <a:lnTo>
                  <a:pt x="245617" y="48259"/>
                </a:lnTo>
                <a:lnTo>
                  <a:pt x="245617" y="448690"/>
                </a:lnTo>
                <a:lnTo>
                  <a:pt x="251967" y="442340"/>
                </a:lnTo>
                <a:lnTo>
                  <a:pt x="258317" y="442340"/>
                </a:lnTo>
                <a:lnTo>
                  <a:pt x="258317" y="58165"/>
                </a:lnTo>
                <a:lnTo>
                  <a:pt x="251967" y="58165"/>
                </a:lnTo>
                <a:lnTo>
                  <a:pt x="258317" y="51815"/>
                </a:lnTo>
                <a:lnTo>
                  <a:pt x="478735" y="51815"/>
                </a:lnTo>
                <a:lnTo>
                  <a:pt x="468067" y="45465"/>
                </a:lnTo>
                <a:close/>
              </a:path>
              <a:path w="504189" h="455295">
                <a:moveTo>
                  <a:pt x="258317" y="442340"/>
                </a:moveTo>
                <a:lnTo>
                  <a:pt x="251967" y="442340"/>
                </a:lnTo>
                <a:lnTo>
                  <a:pt x="245617" y="448690"/>
                </a:lnTo>
                <a:lnTo>
                  <a:pt x="258317" y="448690"/>
                </a:lnTo>
                <a:lnTo>
                  <a:pt x="258317" y="442340"/>
                </a:lnTo>
                <a:close/>
              </a:path>
              <a:path w="504189" h="455295">
                <a:moveTo>
                  <a:pt x="478844" y="51752"/>
                </a:moveTo>
                <a:lnTo>
                  <a:pt x="409066" y="92456"/>
                </a:lnTo>
                <a:lnTo>
                  <a:pt x="408050" y="96393"/>
                </a:lnTo>
                <a:lnTo>
                  <a:pt x="411607" y="102488"/>
                </a:lnTo>
                <a:lnTo>
                  <a:pt x="415416" y="103504"/>
                </a:lnTo>
                <a:lnTo>
                  <a:pt x="493172" y="58165"/>
                </a:lnTo>
                <a:lnTo>
                  <a:pt x="491489" y="58165"/>
                </a:lnTo>
                <a:lnTo>
                  <a:pt x="491489" y="57276"/>
                </a:lnTo>
                <a:lnTo>
                  <a:pt x="488314" y="57276"/>
                </a:lnTo>
                <a:lnTo>
                  <a:pt x="478844" y="51752"/>
                </a:lnTo>
                <a:close/>
              </a:path>
              <a:path w="504189" h="455295">
                <a:moveTo>
                  <a:pt x="258317" y="51815"/>
                </a:moveTo>
                <a:lnTo>
                  <a:pt x="251967" y="58165"/>
                </a:lnTo>
                <a:lnTo>
                  <a:pt x="258317" y="58165"/>
                </a:lnTo>
                <a:lnTo>
                  <a:pt x="258317" y="51815"/>
                </a:lnTo>
                <a:close/>
              </a:path>
              <a:path w="504189" h="455295">
                <a:moveTo>
                  <a:pt x="478735" y="51815"/>
                </a:moveTo>
                <a:lnTo>
                  <a:pt x="258317" y="51815"/>
                </a:lnTo>
                <a:lnTo>
                  <a:pt x="258317" y="58165"/>
                </a:lnTo>
                <a:lnTo>
                  <a:pt x="467849" y="58165"/>
                </a:lnTo>
                <a:lnTo>
                  <a:pt x="478735" y="51815"/>
                </a:lnTo>
                <a:close/>
              </a:path>
              <a:path w="504189" h="455295">
                <a:moveTo>
                  <a:pt x="493200" y="45465"/>
                </a:moveTo>
                <a:lnTo>
                  <a:pt x="491489" y="45465"/>
                </a:lnTo>
                <a:lnTo>
                  <a:pt x="491489" y="58165"/>
                </a:lnTo>
                <a:lnTo>
                  <a:pt x="493172" y="58165"/>
                </a:lnTo>
                <a:lnTo>
                  <a:pt x="504063" y="51815"/>
                </a:lnTo>
                <a:lnTo>
                  <a:pt x="493200" y="45465"/>
                </a:lnTo>
                <a:close/>
              </a:path>
              <a:path w="504189" h="455295">
                <a:moveTo>
                  <a:pt x="488314" y="46227"/>
                </a:moveTo>
                <a:lnTo>
                  <a:pt x="478844" y="51752"/>
                </a:lnTo>
                <a:lnTo>
                  <a:pt x="488314" y="57276"/>
                </a:lnTo>
                <a:lnTo>
                  <a:pt x="488314" y="46227"/>
                </a:lnTo>
                <a:close/>
              </a:path>
              <a:path w="504189" h="455295">
                <a:moveTo>
                  <a:pt x="491489" y="46227"/>
                </a:moveTo>
                <a:lnTo>
                  <a:pt x="488314" y="46227"/>
                </a:lnTo>
                <a:lnTo>
                  <a:pt x="488314" y="57276"/>
                </a:lnTo>
                <a:lnTo>
                  <a:pt x="491489" y="57276"/>
                </a:lnTo>
                <a:lnTo>
                  <a:pt x="491489" y="46227"/>
                </a:lnTo>
                <a:close/>
              </a:path>
              <a:path w="504189" h="455295">
                <a:moveTo>
                  <a:pt x="415416" y="0"/>
                </a:moveTo>
                <a:lnTo>
                  <a:pt x="411607" y="1015"/>
                </a:lnTo>
                <a:lnTo>
                  <a:pt x="408050" y="7112"/>
                </a:lnTo>
                <a:lnTo>
                  <a:pt x="409066" y="11049"/>
                </a:lnTo>
                <a:lnTo>
                  <a:pt x="478844" y="51752"/>
                </a:lnTo>
                <a:lnTo>
                  <a:pt x="488314" y="46227"/>
                </a:lnTo>
                <a:lnTo>
                  <a:pt x="491489" y="46227"/>
                </a:lnTo>
                <a:lnTo>
                  <a:pt x="491489" y="45465"/>
                </a:lnTo>
                <a:lnTo>
                  <a:pt x="493200" y="45465"/>
                </a:lnTo>
                <a:lnTo>
                  <a:pt x="415416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667000" y="5105400"/>
            <a:ext cx="4838317" cy="873316"/>
          </a:xfrm>
          <a:prstGeom prst="rect">
            <a:avLst/>
          </a:prstGeom>
          <a:ln w="9525">
            <a:solidFill>
              <a:srgbClr val="4B4B4B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075" marR="309245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Her </a:t>
            </a:r>
            <a:r>
              <a:rPr sz="1800" spc="5" dirty="0">
                <a:solidFill>
                  <a:srgbClr val="4B4B4B"/>
                </a:solidFill>
                <a:latin typeface="Arial"/>
                <a:cs typeface="Arial"/>
              </a:rPr>
              <a:t>sütün farklı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bir özelliği </a:t>
            </a:r>
            <a:r>
              <a:rPr sz="1800" spc="5" dirty="0">
                <a:solidFill>
                  <a:srgbClr val="4B4B4B"/>
                </a:solidFill>
                <a:latin typeface="Arial"/>
                <a:cs typeface="Arial"/>
              </a:rPr>
              <a:t>ifade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eder</a:t>
            </a:r>
            <a:r>
              <a:rPr sz="1800" spc="-229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,  </a:t>
            </a:r>
            <a:r>
              <a:rPr sz="1800" dirty="0" err="1">
                <a:solidFill>
                  <a:srgbClr val="0070C0"/>
                </a:solidFill>
                <a:latin typeface="Arial"/>
                <a:cs typeface="Arial"/>
              </a:rPr>
              <a:t>PerNo</a:t>
            </a:r>
            <a:r>
              <a:rPr sz="1800" dirty="0" smtClean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lang="tr-TR" sz="1800" dirty="0" smtClean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dirty="0" err="1" smtClean="0">
                <a:solidFill>
                  <a:srgbClr val="0070C0"/>
                </a:solidFill>
                <a:latin typeface="Arial"/>
                <a:cs typeface="Arial"/>
              </a:rPr>
              <a:t>Adı</a:t>
            </a:r>
            <a:r>
              <a:rPr sz="1800" dirty="0" smtClean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lang="tr-TR" sz="1800" dirty="0" smtClean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dirty="0" err="1" smtClean="0">
                <a:solidFill>
                  <a:srgbClr val="0070C0"/>
                </a:solidFill>
                <a:latin typeface="Arial"/>
                <a:cs typeface="Arial"/>
              </a:rPr>
              <a:t>Soyadı</a:t>
            </a:r>
            <a:r>
              <a:rPr sz="1800" dirty="0" smtClean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lang="tr-TR" sz="1800" dirty="0" smtClean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dirty="0" err="1" smtClean="0">
                <a:solidFill>
                  <a:srgbClr val="0070C0"/>
                </a:solidFill>
                <a:latin typeface="Arial"/>
                <a:cs typeface="Arial"/>
              </a:rPr>
              <a:t>Bölüm</a:t>
            </a:r>
            <a:r>
              <a:rPr sz="1800" dirty="0" smtClean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B4B4B"/>
                </a:solidFill>
                <a:latin typeface="Arial"/>
                <a:cs typeface="Arial"/>
              </a:rPr>
              <a:t>buradaki 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alanlarımız.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67200" y="4876800"/>
            <a:ext cx="103378" cy="21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6244" y="1202295"/>
            <a:ext cx="8032115" cy="47148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800"/>
              </a:spcBef>
              <a:buFont typeface="Wingdings"/>
              <a:buChar char=""/>
              <a:tabLst>
                <a:tab pos="357505" algn="l"/>
              </a:tabLst>
            </a:pPr>
            <a:r>
              <a:rPr sz="24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Satır </a:t>
            </a:r>
            <a:r>
              <a:rPr sz="2400" spc="-2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ve</a:t>
            </a:r>
            <a:r>
              <a:rPr sz="2400" spc="-3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Sütun;</a:t>
            </a:r>
          </a:p>
          <a:p>
            <a:pPr marL="756285" lvl="1" indent="-287020" algn="just">
              <a:lnSpc>
                <a:spcPct val="100000"/>
              </a:lnSpc>
              <a:spcBef>
                <a:spcPts val="59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Tabloyu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oluşturan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temel</a:t>
            </a:r>
            <a:r>
              <a:rPr sz="2400" spc="-1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kavram.</a:t>
            </a:r>
            <a:endParaRPr sz="2400" dirty="0">
              <a:latin typeface="Arial"/>
              <a:cs typeface="Arial"/>
            </a:endParaRPr>
          </a:p>
          <a:p>
            <a:pPr marL="756285" marR="242570" lvl="1" indent="-287020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Sütun tablo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içerisinde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tutulan her bir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türüne 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verilen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isimdir,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tablo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içerisinde birden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fazla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kullanılır.</a:t>
            </a:r>
            <a:endParaRPr sz="2400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Satır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sütuna ait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gurubudur.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Örneğin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bir</a:t>
            </a:r>
            <a:r>
              <a:rPr sz="2400" spc="-1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öğrencinin  no,ad,soyad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bilgilerinin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tamamı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satırı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ifade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etmektedir.</a:t>
            </a:r>
            <a:endParaRPr sz="2400" dirty="0">
              <a:latin typeface="Arial"/>
              <a:cs typeface="Arial"/>
            </a:endParaRPr>
          </a:p>
          <a:p>
            <a:pPr marL="356870" indent="-344805" algn="just">
              <a:lnSpc>
                <a:spcPct val="100000"/>
              </a:lnSpc>
              <a:spcBef>
                <a:spcPts val="660"/>
              </a:spcBef>
              <a:buFont typeface="Wingdings"/>
              <a:buChar char=""/>
              <a:tabLst>
                <a:tab pos="357505" algn="l"/>
              </a:tabLst>
            </a:pPr>
            <a:r>
              <a:rPr sz="24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Veri</a:t>
            </a:r>
            <a:r>
              <a:rPr sz="2400" spc="-4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Tipleri</a:t>
            </a:r>
          </a:p>
          <a:p>
            <a:pPr marL="756285" lvl="1" indent="-287020" algn="just">
              <a:lnSpc>
                <a:spcPct val="100000"/>
              </a:lnSpc>
              <a:spcBef>
                <a:spcPts val="59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Oluşturulan veritabanında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tutulan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verilerin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hepsi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aynı</a:t>
            </a:r>
            <a:endParaRPr sz="2400" dirty="0">
              <a:latin typeface="Arial"/>
              <a:cs typeface="Arial"/>
            </a:endParaRPr>
          </a:p>
          <a:p>
            <a:pPr marL="756285" algn="just">
              <a:lnSpc>
                <a:spcPct val="100000"/>
              </a:lnSpc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türden</a:t>
            </a:r>
            <a:r>
              <a:rPr sz="2400" spc="-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değildir.</a:t>
            </a:r>
            <a:endParaRPr sz="2400" dirty="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Her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veriye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göre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farklı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tipi</a:t>
            </a:r>
            <a:r>
              <a:rPr sz="2400" spc="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oluşturulur.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823974" y="448734"/>
            <a:ext cx="7636511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13990" algn="l"/>
              </a:tabLst>
            </a:pPr>
            <a:r>
              <a:rPr spc="-5" dirty="0">
                <a:solidFill>
                  <a:schemeClr val="accent1">
                    <a:lumMod val="50000"/>
                  </a:schemeClr>
                </a:solidFill>
              </a:rPr>
              <a:t>Veritabanı	</a:t>
            </a:r>
            <a:r>
              <a:rPr spc="-10" dirty="0" err="1">
                <a:solidFill>
                  <a:schemeClr val="accent1">
                    <a:lumMod val="50000"/>
                  </a:schemeClr>
                </a:solidFill>
              </a:rPr>
              <a:t>Kavramları</a:t>
            </a:r>
            <a:r>
              <a:rPr spc="1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spc="-5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6690" y="1215724"/>
            <a:ext cx="5391710" cy="3051476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75285" indent="-363220">
              <a:lnSpc>
                <a:spcPct val="100000"/>
              </a:lnSpc>
              <a:spcBef>
                <a:spcPts val="835"/>
              </a:spcBef>
              <a:buSzPct val="96875"/>
              <a:buFont typeface="Wingdings"/>
              <a:buChar char=""/>
              <a:tabLst>
                <a:tab pos="375920" algn="l"/>
              </a:tabLst>
            </a:pPr>
            <a:r>
              <a:rPr sz="24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Anahtar</a:t>
            </a:r>
            <a:r>
              <a:rPr sz="2400" spc="-3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Kullanımı</a:t>
            </a:r>
            <a:endParaRPr sz="2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"/>
              <a:tabLst>
                <a:tab pos="7569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Kayıtları birbirinden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ayrıt</a:t>
            </a:r>
            <a:r>
              <a:rPr sz="2400" spc="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etme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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Öğrenci</a:t>
            </a:r>
            <a:r>
              <a:rPr sz="2400" spc="-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Numaraları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Primary Key (Birincil</a:t>
            </a:r>
            <a:r>
              <a:rPr sz="2400" spc="-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Anahtar)</a:t>
            </a:r>
            <a:endParaRPr sz="2400" dirty="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Foreign Key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(Yabancı</a:t>
            </a:r>
            <a:r>
              <a:rPr sz="2400" spc="-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Anahtar)</a:t>
            </a:r>
            <a:endParaRPr sz="2400" dirty="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Unique Key (Tekil</a:t>
            </a:r>
            <a:r>
              <a:rPr sz="2400" spc="-8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Anahtar)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823974" y="448734"/>
            <a:ext cx="7636511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13990" algn="l"/>
              </a:tabLst>
            </a:pPr>
            <a:r>
              <a:rPr spc="-5" dirty="0">
                <a:solidFill>
                  <a:schemeClr val="accent1">
                    <a:lumMod val="50000"/>
                  </a:schemeClr>
                </a:solidFill>
              </a:rPr>
              <a:t>Veritabanı	</a:t>
            </a:r>
            <a:r>
              <a:rPr spc="-10" dirty="0" err="1">
                <a:solidFill>
                  <a:schemeClr val="accent1">
                    <a:lumMod val="50000"/>
                  </a:schemeClr>
                </a:solidFill>
              </a:rPr>
              <a:t>Kavramları</a:t>
            </a:r>
            <a:r>
              <a:rPr spc="1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spc="-5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210" y="483184"/>
            <a:ext cx="65436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tx2">
                    <a:lumMod val="75000"/>
                  </a:schemeClr>
                </a:solidFill>
              </a:rPr>
              <a:t>İstemci – Sunucu</a:t>
            </a:r>
            <a:r>
              <a:rPr spc="-3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-5" dirty="0">
                <a:solidFill>
                  <a:schemeClr val="tx2">
                    <a:lumMod val="75000"/>
                  </a:schemeClr>
                </a:solidFill>
              </a:rPr>
              <a:t>Mimarisi</a:t>
            </a:r>
          </a:p>
        </p:txBody>
      </p:sp>
      <p:sp>
        <p:nvSpPr>
          <p:cNvPr id="3" name="object 3"/>
          <p:cNvSpPr/>
          <p:nvPr/>
        </p:nvSpPr>
        <p:spPr>
          <a:xfrm>
            <a:off x="1724786" y="1600200"/>
            <a:ext cx="5694426" cy="3700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>
                <a:solidFill>
                  <a:schemeClr val="accent1">
                    <a:lumMod val="50000"/>
                  </a:schemeClr>
                </a:solidFill>
              </a:rPr>
              <a:t>Adem AKKUŞ</a:t>
            </a:r>
          </a:p>
          <a:p>
            <a:r>
              <a:rPr lang="tr-TR" sz="800">
                <a:solidFill>
                  <a:srgbClr val="002060"/>
                </a:solidFill>
              </a:rPr>
              <a:t>|</a:t>
            </a:r>
            <a:r>
              <a:rPr lang="tr-TR"/>
              <a:t> Bilgisayar Mühendisi </a:t>
            </a:r>
            <a:r>
              <a:rPr lang="tr-TR" sz="800" b="1"/>
              <a:t>|</a:t>
            </a:r>
            <a:r>
              <a:rPr lang="tr-TR"/>
              <a:t> Uzm. Bilişim Tekn. Öğrt. </a:t>
            </a:r>
            <a:r>
              <a:rPr lang="tr-TR" sz="800" b="1">
                <a:solidFill>
                  <a:srgbClr val="002060"/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47675"/>
            <a:ext cx="7221829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solidFill>
                  <a:schemeClr val="tx2">
                    <a:lumMod val="75000"/>
                  </a:schemeClr>
                </a:solidFill>
              </a:rPr>
              <a:t>VTYS </a:t>
            </a:r>
            <a:r>
              <a:rPr spc="-10" dirty="0" err="1">
                <a:solidFill>
                  <a:schemeClr val="tx2">
                    <a:lumMod val="75000"/>
                  </a:schemeClr>
                </a:solidFill>
              </a:rPr>
              <a:t>Sağladığı</a:t>
            </a:r>
            <a:r>
              <a:rPr spc="-1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-5" dirty="0" err="1">
                <a:solidFill>
                  <a:schemeClr val="tx2">
                    <a:lumMod val="75000"/>
                  </a:schemeClr>
                </a:solidFill>
              </a:rPr>
              <a:t>Yararlar</a:t>
            </a:r>
            <a:endParaRPr spc="-5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226312"/>
            <a:ext cx="7987969" cy="4026743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198120" algn="just">
              <a:lnSpc>
                <a:spcPts val="2110"/>
              </a:lnSpc>
              <a:spcBef>
                <a:spcPts val="600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000" b="1" spc="-5" dirty="0">
                <a:solidFill>
                  <a:srgbClr val="4B4B4B"/>
                </a:solidFill>
                <a:latin typeface="Arial"/>
                <a:cs typeface="Arial"/>
              </a:rPr>
              <a:t>Veri Tekrarı </a:t>
            </a: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(“Data </a:t>
            </a:r>
            <a:r>
              <a:rPr sz="2000" b="1" spc="-5" dirty="0">
                <a:solidFill>
                  <a:srgbClr val="4B4B4B"/>
                </a:solidFill>
                <a:latin typeface="Arial"/>
                <a:cs typeface="Arial"/>
              </a:rPr>
              <a:t>Redundancy”) :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Aynı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verinin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sürekli 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tekrarlanmasını önler.Aynı tablo içerisinde, </a:t>
            </a:r>
            <a:r>
              <a:rPr sz="2000" spc="5" dirty="0">
                <a:solidFill>
                  <a:srgbClr val="4B4B4B"/>
                </a:solidFill>
                <a:latin typeface="Arial"/>
                <a:cs typeface="Arial"/>
              </a:rPr>
              <a:t>farklı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bilgisayarlarda  vb. Veri </a:t>
            </a:r>
            <a:r>
              <a:rPr sz="2000" spc="5" dirty="0">
                <a:solidFill>
                  <a:srgbClr val="4B4B4B"/>
                </a:solidFill>
                <a:latin typeface="Arial"/>
                <a:cs typeface="Arial"/>
              </a:rPr>
              <a:t>Tekrarı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(“Data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Redundancy”)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azaltılır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ya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da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yok</a:t>
            </a:r>
            <a:r>
              <a:rPr sz="2000" spc="1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edilir.</a:t>
            </a:r>
            <a:endParaRPr sz="20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rgbClr val="4B4B4B"/>
              </a:buClr>
              <a:buFont typeface="Arial"/>
              <a:buChar char="•"/>
            </a:pP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80000"/>
              </a:lnSpc>
              <a:spcBef>
                <a:spcPts val="600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000" b="1" spc="-5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Tutarlılığı (“Data </a:t>
            </a:r>
            <a:r>
              <a:rPr sz="2000" b="1" spc="-5" dirty="0">
                <a:solidFill>
                  <a:srgbClr val="4B4B4B"/>
                </a:solidFill>
                <a:latin typeface="Arial"/>
                <a:cs typeface="Arial"/>
              </a:rPr>
              <a:t>Consistency”):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Aynı verinin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değişik 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yerlerde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birkaç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kopyasının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bulunması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“bakım”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zorluğu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getirir: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bir  yerde güncellenen bir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adres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bilgisi </a:t>
            </a:r>
            <a:r>
              <a:rPr sz="2000" spc="5" dirty="0">
                <a:solidFill>
                  <a:srgbClr val="4B4B4B"/>
                </a:solidFill>
                <a:latin typeface="Arial"/>
                <a:cs typeface="Arial"/>
              </a:rPr>
              <a:t>başka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yerde güncellenmeden  kalabilir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bu durum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tutarsızlığına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(“Data Inconsistency”)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yol 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açar.</a:t>
            </a:r>
            <a:endParaRPr sz="20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rgbClr val="4B4B4B"/>
              </a:buClr>
              <a:buFont typeface="Arial"/>
              <a:buChar char="•"/>
            </a:pPr>
            <a:endParaRPr sz="2000" dirty="0">
              <a:latin typeface="Arial"/>
              <a:cs typeface="Arial"/>
            </a:endParaRPr>
          </a:p>
          <a:p>
            <a:pPr marL="12700" marR="323850" algn="just">
              <a:lnSpc>
                <a:spcPct val="80000"/>
              </a:lnSpc>
              <a:spcBef>
                <a:spcPts val="600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000" b="1" spc="-5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000" b="1" spc="-10" dirty="0">
                <a:solidFill>
                  <a:srgbClr val="4B4B4B"/>
                </a:solidFill>
                <a:latin typeface="Arial"/>
                <a:cs typeface="Arial"/>
              </a:rPr>
              <a:t>Paylaşımı </a:t>
            </a: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/ Eşzamanlılık (“Concurrency”):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tabanı 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yönetim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sistemi (VTYS)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kullanılmadığı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durumlarda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veriye sıralı 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erişim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yapılır.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Yanı birden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çok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kullanıcı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aynı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anda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aynı veriye 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erişemez.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Bir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VTYS’de ise aynı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veritabanlarına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saniyede 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yüzlerce,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binlerce erişim</a:t>
            </a:r>
            <a:r>
              <a:rPr sz="2000" spc="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yapılabilir.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6244" y="1226312"/>
            <a:ext cx="8014334" cy="4026743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44000" marR="506095">
              <a:lnSpc>
                <a:spcPts val="2110"/>
              </a:lnSpc>
              <a:spcBef>
                <a:spcPts val="600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000" b="1" spc="-5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Bütünlüğü (“Data Integrity”):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Bir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tablodan bir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öğrenci 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kaydı silinirse,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öğrenci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var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olduğu diğer tüm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tablolardan  silinmelidir.</a:t>
            </a:r>
            <a:endParaRPr sz="2000" dirty="0">
              <a:latin typeface="Arial"/>
              <a:cs typeface="Arial"/>
            </a:endParaRPr>
          </a:p>
          <a:p>
            <a:pPr marL="144000">
              <a:lnSpc>
                <a:spcPct val="100000"/>
              </a:lnSpc>
              <a:spcBef>
                <a:spcPts val="600"/>
              </a:spcBef>
              <a:buClr>
                <a:srgbClr val="4B4B4B"/>
              </a:buClr>
              <a:buFont typeface="Arial"/>
              <a:buChar char="•"/>
            </a:pPr>
            <a:endParaRPr sz="2000" dirty="0">
              <a:latin typeface="Arial"/>
              <a:cs typeface="Arial"/>
            </a:endParaRPr>
          </a:p>
          <a:p>
            <a:pPr marL="144000" marR="8255">
              <a:lnSpc>
                <a:spcPct val="80000"/>
              </a:lnSpc>
              <a:spcBef>
                <a:spcPts val="600"/>
              </a:spcBef>
              <a:buSzPct val="95454"/>
              <a:buFont typeface="Arial"/>
              <a:buChar char="•"/>
              <a:tabLst>
                <a:tab pos="111760" algn="l"/>
                <a:tab pos="4570095" algn="l"/>
              </a:tabLst>
            </a:pPr>
            <a:r>
              <a:rPr sz="2000" b="1" spc="-5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Güvenliği</a:t>
            </a:r>
            <a:r>
              <a:rPr sz="2000" b="1" spc="-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(“Data</a:t>
            </a:r>
            <a:r>
              <a:rPr sz="2000" b="1" spc="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4B4B4B"/>
                </a:solidFill>
                <a:latin typeface="Arial"/>
                <a:cs typeface="Arial"/>
              </a:rPr>
              <a:t>Security”):	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Verinin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isteyerek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ya </a:t>
            </a:r>
            <a:r>
              <a:rPr sz="2000" spc="5" dirty="0">
                <a:solidFill>
                  <a:srgbClr val="4B4B4B"/>
                </a:solidFill>
                <a:latin typeface="Arial"/>
                <a:cs typeface="Arial"/>
              </a:rPr>
              <a:t>da 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yanlış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kullanım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sonucu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bozulmasını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önlemek için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çok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sıkı  mekanizmalar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mevcuttur.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Veri tabanına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girmek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için kullanıcı adı 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şifreyle korumanın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yanı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sıra kişiler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sadece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kendilerini  ilgilendiren tabloları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ya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da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tablo içinde belirli kolonları</a:t>
            </a:r>
            <a:r>
              <a:rPr sz="2000" spc="6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görebilirler.</a:t>
            </a:r>
            <a:endParaRPr sz="2000" dirty="0">
              <a:latin typeface="Arial"/>
              <a:cs typeface="Arial"/>
            </a:endParaRPr>
          </a:p>
          <a:p>
            <a:pPr marL="144000">
              <a:lnSpc>
                <a:spcPct val="100000"/>
              </a:lnSpc>
              <a:spcBef>
                <a:spcPts val="600"/>
              </a:spcBef>
              <a:buClr>
                <a:srgbClr val="4B4B4B"/>
              </a:buClr>
              <a:buFont typeface="Arial"/>
              <a:buChar char="•"/>
            </a:pPr>
            <a:endParaRPr sz="2000" dirty="0">
              <a:latin typeface="Arial"/>
              <a:cs typeface="Arial"/>
            </a:endParaRPr>
          </a:p>
          <a:p>
            <a:pPr marL="144000" marR="5080">
              <a:lnSpc>
                <a:spcPct val="80000"/>
              </a:lnSpc>
              <a:spcBef>
                <a:spcPts val="600"/>
              </a:spcBef>
              <a:buSzPct val="95454"/>
              <a:buFont typeface="Arial"/>
              <a:buChar char="•"/>
              <a:tabLst>
                <a:tab pos="111760" algn="l"/>
                <a:tab pos="5708015" algn="l"/>
              </a:tabLst>
            </a:pPr>
            <a:r>
              <a:rPr sz="2000" b="1" spc="-5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Bağımsızlığı</a:t>
            </a:r>
            <a:r>
              <a:rPr sz="2000" b="1" spc="-8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(“Data</a:t>
            </a:r>
            <a:r>
              <a:rPr sz="2000" b="1" spc="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Independence”):	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Programcı,  kullandığı verilerin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yapısı ve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organizasyonu ile ilgilenmek 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durumunda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değildir. VERİ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BAĞIMSIZLIĞI,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VTYS’lerinin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en temel 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amaçlarındandır.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1184249" y="447675"/>
            <a:ext cx="67995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solidFill>
                  <a:schemeClr val="tx2">
                    <a:lumMod val="75000"/>
                  </a:schemeClr>
                </a:solidFill>
              </a:rPr>
              <a:t>VTYS </a:t>
            </a:r>
            <a:r>
              <a:rPr spc="-10" dirty="0" err="1">
                <a:solidFill>
                  <a:schemeClr val="tx2">
                    <a:lumMod val="75000"/>
                  </a:schemeClr>
                </a:solidFill>
              </a:rPr>
              <a:t>Sağladığı</a:t>
            </a:r>
            <a:r>
              <a:rPr spc="-1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-5" dirty="0" err="1">
                <a:solidFill>
                  <a:schemeClr val="tx2">
                    <a:lumMod val="75000"/>
                  </a:schemeClr>
                </a:solidFill>
              </a:rPr>
              <a:t>Yararlar</a:t>
            </a:r>
            <a:endParaRPr spc="-5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83184"/>
            <a:ext cx="69342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13990" algn="l"/>
              </a:tabLst>
            </a:pPr>
            <a:r>
              <a:rPr spc="-5" dirty="0">
                <a:solidFill>
                  <a:schemeClr val="tx2">
                    <a:lumMod val="75000"/>
                  </a:schemeClr>
                </a:solidFill>
              </a:rPr>
              <a:t>Veritabanı	</a:t>
            </a:r>
            <a:r>
              <a:rPr spc="-10" dirty="0">
                <a:solidFill>
                  <a:schemeClr val="tx2">
                    <a:lumMod val="75000"/>
                  </a:schemeClr>
                </a:solidFill>
              </a:rPr>
              <a:t>Kullanıcıları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711" y="1216030"/>
            <a:ext cx="7771689" cy="455060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70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Veritabanı </a:t>
            </a:r>
            <a:r>
              <a:rPr sz="2400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Yöneticisi </a:t>
            </a: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(DBA-Database</a:t>
            </a:r>
            <a:r>
              <a:rPr sz="2400" spc="-4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Administrator)</a:t>
            </a:r>
          </a:p>
          <a:p>
            <a:pPr marL="469900" algn="just">
              <a:lnSpc>
                <a:spcPct val="100000"/>
              </a:lnSpc>
              <a:spcBef>
                <a:spcPts val="420"/>
              </a:spcBef>
            </a:pP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Tasarım,oluşturma 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işletiminden sorumludur.</a:t>
            </a:r>
            <a:r>
              <a:rPr sz="1600" spc="-18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Görevleri;</a:t>
            </a:r>
            <a:endParaRPr sz="1600" dirty="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Tasarımı</a:t>
            </a:r>
            <a:endParaRPr sz="1600" dirty="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84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Performans</a:t>
            </a:r>
            <a:r>
              <a:rPr sz="1600" spc="-6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Analizi</a:t>
            </a:r>
            <a:endParaRPr sz="1600" dirty="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Erişim Yetkilerini 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Düzenleme ve 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Erişim</a:t>
            </a:r>
            <a:r>
              <a:rPr sz="1600" spc="-2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Sağlama</a:t>
            </a:r>
            <a:endParaRPr sz="1600" dirty="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Yedekleme 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ve Geri</a:t>
            </a:r>
            <a:r>
              <a:rPr sz="1600" spc="-10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4B4B4B"/>
                </a:solidFill>
                <a:latin typeface="Arial"/>
                <a:cs typeface="Arial"/>
              </a:rPr>
              <a:t>Yükleme</a:t>
            </a:r>
            <a:endParaRPr sz="1600" dirty="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84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Veri Bütünlüğü</a:t>
            </a:r>
            <a:r>
              <a:rPr sz="1600" spc="-8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Sağlama</a:t>
            </a:r>
            <a:endParaRPr sz="1600" dirty="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Sistem 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Sürekliliği</a:t>
            </a:r>
            <a:r>
              <a:rPr sz="1600" spc="-1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Sağlama</a:t>
            </a:r>
            <a:endParaRPr sz="1600" dirty="0">
              <a:latin typeface="Arial"/>
              <a:cs typeface="Arial"/>
            </a:endParaRPr>
          </a:p>
          <a:p>
            <a:pPr marL="356870" indent="-344805" algn="just">
              <a:lnSpc>
                <a:spcPct val="100000"/>
              </a:lnSpc>
              <a:spcBef>
                <a:spcPts val="464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Uygulama</a:t>
            </a:r>
            <a:r>
              <a:rPr sz="2000" spc="3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Programcısı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80975" algn="just">
              <a:lnSpc>
                <a:spcPct val="100000"/>
              </a:lnSpc>
              <a:spcBef>
                <a:spcPts val="400"/>
              </a:spcBef>
            </a:pP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Son 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kullanıcılara yönelik 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uygulama </a:t>
            </a:r>
            <a:r>
              <a:rPr sz="1600" spc="-10" dirty="0">
                <a:solidFill>
                  <a:srgbClr val="4B4B4B"/>
                </a:solidFill>
                <a:latin typeface="Arial"/>
                <a:cs typeface="Arial"/>
              </a:rPr>
              <a:t>yazılım 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geliştirmek. 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1600" spc="5" dirty="0">
                <a:solidFill>
                  <a:srgbClr val="4B4B4B"/>
                </a:solidFill>
                <a:latin typeface="Arial"/>
                <a:cs typeface="Arial"/>
              </a:rPr>
              <a:t>işleme </a:t>
            </a:r>
            <a:r>
              <a:rPr sz="1600" spc="-5" dirty="0" err="1">
                <a:solidFill>
                  <a:srgbClr val="4B4B4B"/>
                </a:solidFill>
                <a:latin typeface="Arial"/>
                <a:cs typeface="Arial"/>
              </a:rPr>
              <a:t>dili</a:t>
            </a:r>
            <a:r>
              <a:rPr sz="1600" spc="-2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spc="-5" dirty="0" err="1">
                <a:solidFill>
                  <a:srgbClr val="4B4B4B"/>
                </a:solidFill>
                <a:latin typeface="Arial"/>
                <a:cs typeface="Arial"/>
              </a:rPr>
              <a:t>ve</a:t>
            </a:r>
            <a:r>
              <a:rPr lang="tr-TR" sz="1600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dirty="0" err="1">
                <a:solidFill>
                  <a:srgbClr val="4B4B4B"/>
                </a:solidFill>
                <a:latin typeface="Arial"/>
                <a:cs typeface="Arial"/>
              </a:rPr>
              <a:t>geliştirme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356870" indent="-344805" algn="just">
              <a:lnSpc>
                <a:spcPct val="100000"/>
              </a:lnSpc>
              <a:spcBef>
                <a:spcPts val="465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Sorgu </a:t>
            </a: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Dili</a:t>
            </a:r>
            <a:r>
              <a:rPr sz="2000" spc="5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Kullanıcıları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Mevcut sorgular dışındaki diğer sorguları hazırlamak. Veri</a:t>
            </a:r>
            <a:r>
              <a:rPr sz="1600" spc="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eklemek,silmek.</a:t>
            </a:r>
            <a:endParaRPr sz="1600" dirty="0">
              <a:latin typeface="Arial"/>
              <a:cs typeface="Arial"/>
            </a:endParaRPr>
          </a:p>
          <a:p>
            <a:pPr marL="356870" indent="-344805" algn="just">
              <a:lnSpc>
                <a:spcPct val="100000"/>
              </a:lnSpc>
              <a:spcBef>
                <a:spcPts val="47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Son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Kullanıcılar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R="4862830" algn="just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Yazılımı</a:t>
            </a:r>
            <a:r>
              <a:rPr sz="1600" spc="-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kullanan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495" y="483184"/>
            <a:ext cx="752030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 smtClean="0">
                <a:solidFill>
                  <a:schemeClr val="accent1">
                    <a:lumMod val="50000"/>
                  </a:schemeClr>
                </a:solidFill>
              </a:rPr>
              <a:t>Eğitmen Hakkında</a:t>
            </a:r>
            <a:endParaRPr spc="-5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676400" y="1676400"/>
            <a:ext cx="7086600" cy="308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r-TR" sz="1600" b="1" u="sng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EĞİTİM BİLGİLERİ</a:t>
            </a:r>
            <a:endParaRPr lang="tr-T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r-TR" sz="1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 </a:t>
            </a:r>
            <a:endParaRPr lang="tr-T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r-TR" sz="1600" b="1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2002 </a:t>
            </a:r>
            <a:r>
              <a:rPr lang="tr-TR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– 2007  </a:t>
            </a:r>
            <a:r>
              <a:rPr lang="tr-TR" sz="1600" dirty="0" smtClean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Gazi </a:t>
            </a:r>
            <a:r>
              <a:rPr lang="tr-TR" sz="1600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Üniversitesi, </a:t>
            </a:r>
            <a:r>
              <a:rPr lang="tr-TR" sz="1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Ankara, </a:t>
            </a:r>
            <a:r>
              <a:rPr lang="tr-TR" sz="1600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Lisans, </a:t>
            </a:r>
            <a:endParaRPr lang="tr-T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indent="457200">
              <a:lnSpc>
                <a:spcPct val="107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Teknik Eğitimi Fakültesi- Bilgisayar Sistemleri Öğretmenliği,</a:t>
            </a:r>
            <a:endParaRPr lang="tr-T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r-TR" sz="16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 </a:t>
            </a:r>
            <a:endParaRPr lang="tr-T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r-TR" sz="16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2020 -</a:t>
            </a:r>
            <a:r>
              <a:rPr lang="tr-TR" sz="1600" b="1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2022    </a:t>
            </a:r>
            <a:r>
              <a:rPr lang="tr-TR" sz="16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Gazi </a:t>
            </a:r>
            <a:r>
              <a:rPr lang="tr-TR" sz="1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Üniversitesi, Ankara, Lisans, </a:t>
            </a:r>
            <a:endParaRPr lang="tr-T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indent="457200">
              <a:lnSpc>
                <a:spcPct val="107000"/>
              </a:lnSpc>
              <a:spcAft>
                <a:spcPts val="0"/>
              </a:spcAft>
            </a:pPr>
            <a:r>
              <a:rPr lang="tr-TR" sz="1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Teknoloji Fakültesi- Bilgisayar Mühendisliği,</a:t>
            </a:r>
            <a:endParaRPr lang="tr-T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r-TR" sz="16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 </a:t>
            </a:r>
            <a:endParaRPr lang="tr-T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r-TR" sz="1600" b="1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2023 </a:t>
            </a:r>
            <a:r>
              <a:rPr lang="tr-TR" sz="16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-..</a:t>
            </a:r>
            <a:r>
              <a:rPr lang="tr-TR" sz="1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	   </a:t>
            </a:r>
            <a:r>
              <a:rPr lang="tr-TR" sz="16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    Gazi </a:t>
            </a:r>
            <a:r>
              <a:rPr lang="tr-TR" sz="1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Üniversitesi, Ankara, Yüksek Lisans, </a:t>
            </a:r>
            <a:endParaRPr lang="tr-T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indent="457200">
              <a:lnSpc>
                <a:spcPct val="107000"/>
              </a:lnSpc>
              <a:spcAft>
                <a:spcPts val="0"/>
              </a:spcAft>
            </a:pPr>
            <a:r>
              <a:rPr lang="tr-TR" sz="1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Bilişim Enstitüsü- Bilgisayar Bilimleri</a:t>
            </a:r>
            <a:br>
              <a:rPr lang="tr-TR" sz="1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</a:br>
            <a:endParaRPr lang="tr-T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ebupload.gazi.edu.tr/upload/1050/2022/4/4/4617d95e-de92-4809-8a94-3752295d3b37-gazi_universitesi_logo_20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05" y="2133600"/>
            <a:ext cx="480695" cy="48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ebupload.gazi.edu.tr/upload/1050/2022/4/4/4617d95e-de92-4809-8a94-3752295d3b37-gazi_universitesi_logo_20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03" y="2871838"/>
            <a:ext cx="480695" cy="48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webupload.gazi.edu.tr/upload/1050/2022/4/4/4617d95e-de92-4809-8a94-3752295d3b37-gazi_universitesi_logo_20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04" y="3733800"/>
            <a:ext cx="480695" cy="48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47675"/>
            <a:ext cx="69615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solidFill>
                  <a:srgbClr val="002060"/>
                </a:solidFill>
              </a:rPr>
              <a:t>Bilinen </a:t>
            </a:r>
            <a:r>
              <a:rPr spc="-10" dirty="0">
                <a:solidFill>
                  <a:srgbClr val="002060"/>
                </a:solidFill>
              </a:rPr>
              <a:t>VTYS</a:t>
            </a:r>
            <a:r>
              <a:rPr spc="-35" dirty="0">
                <a:solidFill>
                  <a:srgbClr val="002060"/>
                </a:solidFill>
              </a:rPr>
              <a:t> </a:t>
            </a:r>
            <a:r>
              <a:rPr spc="-5" dirty="0" err="1">
                <a:solidFill>
                  <a:srgbClr val="002060"/>
                </a:solidFill>
              </a:rPr>
              <a:t>Programları</a:t>
            </a:r>
            <a:endParaRPr spc="-5" dirty="0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140079"/>
            <a:ext cx="7674609" cy="43915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-25" dirty="0">
                <a:solidFill>
                  <a:srgbClr val="0070C0"/>
                </a:solidFill>
                <a:latin typeface="Arial"/>
                <a:cs typeface="Arial"/>
              </a:rPr>
              <a:t>Microsoft </a:t>
            </a:r>
            <a:r>
              <a:rPr sz="2200" spc="-330" dirty="0">
                <a:solidFill>
                  <a:srgbClr val="0070C0"/>
                </a:solidFill>
                <a:latin typeface="Arial"/>
                <a:cs typeface="Arial"/>
              </a:rPr>
              <a:t>SQL </a:t>
            </a:r>
            <a:r>
              <a:rPr sz="2200" spc="-110" dirty="0">
                <a:solidFill>
                  <a:srgbClr val="0070C0"/>
                </a:solidFill>
                <a:latin typeface="Arial"/>
                <a:cs typeface="Arial"/>
              </a:rPr>
              <a:t>Server: </a:t>
            </a:r>
            <a:r>
              <a:rPr sz="2200" spc="-75" dirty="0">
                <a:solidFill>
                  <a:srgbClr val="4B4B4B"/>
                </a:solidFill>
                <a:latin typeface="Arial"/>
                <a:cs typeface="Arial"/>
              </a:rPr>
              <a:t>Bir </a:t>
            </a:r>
            <a:r>
              <a:rPr sz="2200" spc="-15" dirty="0">
                <a:solidFill>
                  <a:srgbClr val="4B4B4B"/>
                </a:solidFill>
                <a:latin typeface="Arial"/>
                <a:cs typeface="Arial"/>
              </a:rPr>
              <a:t>orta </a:t>
            </a:r>
            <a:r>
              <a:rPr sz="2200" spc="-114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200" spc="-85" dirty="0">
                <a:solidFill>
                  <a:srgbClr val="4B4B4B"/>
                </a:solidFill>
                <a:latin typeface="Arial"/>
                <a:cs typeface="Arial"/>
              </a:rPr>
              <a:t>büyük </a:t>
            </a:r>
            <a:r>
              <a:rPr sz="2200" spc="-55" dirty="0">
                <a:solidFill>
                  <a:srgbClr val="4B4B4B"/>
                </a:solidFill>
                <a:latin typeface="Arial"/>
                <a:cs typeface="Arial"/>
              </a:rPr>
              <a:t>ölçekli</a:t>
            </a:r>
            <a:r>
              <a:rPr sz="2200" spc="-4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155" dirty="0">
                <a:solidFill>
                  <a:srgbClr val="4B4B4B"/>
                </a:solidFill>
                <a:latin typeface="Arial"/>
                <a:cs typeface="Arial"/>
              </a:rPr>
              <a:t>VTYS’dir.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spc="-100" dirty="0">
                <a:solidFill>
                  <a:srgbClr val="0070C0"/>
                </a:solidFill>
                <a:latin typeface="Arial"/>
                <a:cs typeface="Arial"/>
              </a:rPr>
              <a:t>Oracle:</a:t>
            </a:r>
            <a:r>
              <a:rPr sz="2200" spc="-18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4B4B4B"/>
                </a:solidFill>
                <a:latin typeface="Arial"/>
                <a:cs typeface="Arial"/>
              </a:rPr>
              <a:t>Daha</a:t>
            </a:r>
            <a:r>
              <a:rPr sz="2200" spc="-1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4B4B4B"/>
                </a:solidFill>
                <a:latin typeface="Arial"/>
                <a:cs typeface="Arial"/>
              </a:rPr>
              <a:t>çok</a:t>
            </a:r>
            <a:r>
              <a:rPr sz="2200" spc="-1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4B4B4B"/>
                </a:solidFill>
                <a:latin typeface="Arial"/>
                <a:cs typeface="Arial"/>
              </a:rPr>
              <a:t>yüksek</a:t>
            </a:r>
            <a:r>
              <a:rPr sz="2200" spc="-1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4B4B4B"/>
                </a:solidFill>
                <a:latin typeface="Arial"/>
                <a:cs typeface="Arial"/>
              </a:rPr>
              <a:t>ölçekli</a:t>
            </a:r>
            <a:r>
              <a:rPr sz="2200" spc="-16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4B4B4B"/>
                </a:solidFill>
                <a:latin typeface="Arial"/>
                <a:cs typeface="Arial"/>
              </a:rPr>
              <a:t>uygulamalarda</a:t>
            </a:r>
            <a:r>
              <a:rPr sz="2200" spc="-1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4B4B4B"/>
                </a:solidFill>
                <a:latin typeface="Arial"/>
                <a:cs typeface="Arial"/>
              </a:rPr>
              <a:t>tercih</a:t>
            </a:r>
            <a:r>
              <a:rPr sz="2200" spc="-1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4B4B4B"/>
                </a:solidFill>
                <a:latin typeface="Arial"/>
                <a:cs typeface="Arial"/>
              </a:rPr>
              <a:t>edilen</a:t>
            </a:r>
            <a:r>
              <a:rPr sz="2200" spc="-1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B4B4B"/>
                </a:solidFill>
                <a:latin typeface="Arial"/>
                <a:cs typeface="Arial"/>
              </a:rPr>
              <a:t>bir</a:t>
            </a:r>
            <a:endParaRPr sz="22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200" spc="-155" dirty="0">
                <a:solidFill>
                  <a:srgbClr val="4B4B4B"/>
                </a:solidFill>
                <a:latin typeface="Arial"/>
                <a:cs typeface="Arial"/>
              </a:rPr>
              <a:t>VTYS’dir.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 dirty="0">
              <a:latin typeface="Arial"/>
              <a:cs typeface="Arial"/>
            </a:endParaRPr>
          </a:p>
          <a:p>
            <a:pPr marL="356870" marR="260985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spc="-170" dirty="0">
                <a:solidFill>
                  <a:srgbClr val="0070C0"/>
                </a:solidFill>
                <a:latin typeface="Arial"/>
                <a:cs typeface="Arial"/>
              </a:rPr>
              <a:t>Sybase:</a:t>
            </a:r>
            <a:r>
              <a:rPr sz="2200" spc="-17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4B4B4B"/>
                </a:solidFill>
                <a:latin typeface="Arial"/>
                <a:cs typeface="Arial"/>
              </a:rPr>
              <a:t>Bir </a:t>
            </a:r>
            <a:r>
              <a:rPr sz="2200" spc="-15" dirty="0">
                <a:solidFill>
                  <a:srgbClr val="4B4B4B"/>
                </a:solidFill>
                <a:latin typeface="Arial"/>
                <a:cs typeface="Arial"/>
              </a:rPr>
              <a:t>orta </a:t>
            </a:r>
            <a:r>
              <a:rPr sz="2200" spc="-114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200" spc="-85" dirty="0">
                <a:solidFill>
                  <a:srgbClr val="4B4B4B"/>
                </a:solidFill>
                <a:latin typeface="Arial"/>
                <a:cs typeface="Arial"/>
              </a:rPr>
              <a:t>büyük </a:t>
            </a:r>
            <a:r>
              <a:rPr sz="2200" spc="-55" dirty="0">
                <a:solidFill>
                  <a:srgbClr val="4B4B4B"/>
                </a:solidFill>
                <a:latin typeface="Arial"/>
                <a:cs typeface="Arial"/>
              </a:rPr>
              <a:t>ölçekli</a:t>
            </a:r>
            <a:r>
              <a:rPr sz="2200" spc="-4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155" dirty="0">
                <a:solidFill>
                  <a:srgbClr val="4B4B4B"/>
                </a:solidFill>
                <a:latin typeface="Arial"/>
                <a:cs typeface="Arial"/>
              </a:rPr>
              <a:t>VTYS’dir. </a:t>
            </a:r>
            <a:r>
              <a:rPr sz="2200" spc="-95" dirty="0">
                <a:solidFill>
                  <a:srgbClr val="4B4B4B"/>
                </a:solidFill>
                <a:latin typeface="Arial"/>
                <a:cs typeface="Arial"/>
              </a:rPr>
              <a:t>Ülkemizde </a:t>
            </a:r>
            <a:r>
              <a:rPr sz="2200" spc="-120" dirty="0">
                <a:solidFill>
                  <a:srgbClr val="4B4B4B"/>
                </a:solidFill>
                <a:latin typeface="Arial"/>
                <a:cs typeface="Arial"/>
              </a:rPr>
              <a:t>daha </a:t>
            </a:r>
            <a:r>
              <a:rPr sz="2200" spc="-105" dirty="0">
                <a:solidFill>
                  <a:srgbClr val="4B4B4B"/>
                </a:solidFill>
                <a:latin typeface="Arial"/>
                <a:cs typeface="Arial"/>
              </a:rPr>
              <a:t>çok  bankacılık </a:t>
            </a:r>
            <a:r>
              <a:rPr sz="2200" spc="-114" dirty="0">
                <a:solidFill>
                  <a:srgbClr val="4B4B4B"/>
                </a:solidFill>
                <a:latin typeface="Arial"/>
                <a:cs typeface="Arial"/>
              </a:rPr>
              <a:t>ve kamusal </a:t>
            </a:r>
            <a:r>
              <a:rPr sz="2200" spc="-85" dirty="0">
                <a:solidFill>
                  <a:srgbClr val="4B4B4B"/>
                </a:solidFill>
                <a:latin typeface="Arial"/>
                <a:cs typeface="Arial"/>
              </a:rPr>
              <a:t>alanlarda </a:t>
            </a:r>
            <a:r>
              <a:rPr sz="2200" spc="-30" dirty="0">
                <a:solidFill>
                  <a:srgbClr val="4B4B4B"/>
                </a:solidFill>
                <a:latin typeface="Arial"/>
                <a:cs typeface="Arial"/>
              </a:rPr>
              <a:t>tercih</a:t>
            </a:r>
            <a:r>
              <a:rPr sz="2200" spc="-38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4B4B4B"/>
                </a:solidFill>
                <a:latin typeface="Arial"/>
                <a:cs typeface="Arial"/>
              </a:rPr>
              <a:t>edilmektedir.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200" spc="-35" dirty="0">
                <a:solidFill>
                  <a:srgbClr val="0070C0"/>
                </a:solidFill>
                <a:latin typeface="Arial"/>
                <a:cs typeface="Arial"/>
              </a:rPr>
              <a:t>Informix: </a:t>
            </a:r>
            <a:r>
              <a:rPr sz="2200" spc="-70" dirty="0">
                <a:solidFill>
                  <a:srgbClr val="4B4B4B"/>
                </a:solidFill>
                <a:latin typeface="Arial"/>
                <a:cs typeface="Arial"/>
              </a:rPr>
              <a:t>Orta </a:t>
            </a:r>
            <a:r>
              <a:rPr sz="2200" spc="-114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200" spc="-85" dirty="0">
                <a:solidFill>
                  <a:srgbClr val="4B4B4B"/>
                </a:solidFill>
                <a:latin typeface="Arial"/>
                <a:cs typeface="Arial"/>
              </a:rPr>
              <a:t>büyük </a:t>
            </a:r>
            <a:r>
              <a:rPr sz="2200" spc="-55" dirty="0">
                <a:solidFill>
                  <a:srgbClr val="4B4B4B"/>
                </a:solidFill>
                <a:latin typeface="Arial"/>
                <a:cs typeface="Arial"/>
              </a:rPr>
              <a:t>ölçekli</a:t>
            </a:r>
            <a:r>
              <a:rPr sz="2200" spc="-434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155" dirty="0">
                <a:solidFill>
                  <a:srgbClr val="4B4B4B"/>
                </a:solidFill>
                <a:latin typeface="Arial"/>
                <a:cs typeface="Arial"/>
              </a:rPr>
              <a:t>VTYS’dir.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•"/>
            </a:pPr>
            <a:endParaRPr sz="325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90" dirty="0">
                <a:solidFill>
                  <a:srgbClr val="0070C0"/>
                </a:solidFill>
                <a:latin typeface="Arial"/>
                <a:cs typeface="Arial"/>
              </a:rPr>
              <a:t>DB/2:</a:t>
            </a:r>
            <a:r>
              <a:rPr sz="2400" spc="-9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B4B4B"/>
                </a:solidFill>
                <a:latin typeface="Arial"/>
                <a:cs typeface="Arial"/>
              </a:rPr>
              <a:t>IBM’in </a:t>
            </a:r>
            <a:r>
              <a:rPr sz="2400" spc="-45" dirty="0">
                <a:solidFill>
                  <a:srgbClr val="4B4B4B"/>
                </a:solidFill>
                <a:latin typeface="Arial"/>
                <a:cs typeface="Arial"/>
              </a:rPr>
              <a:t>framework’lere </a:t>
            </a:r>
            <a:r>
              <a:rPr sz="2400" spc="-70" dirty="0">
                <a:solidFill>
                  <a:srgbClr val="4B4B4B"/>
                </a:solidFill>
                <a:latin typeface="Arial"/>
                <a:cs typeface="Arial"/>
              </a:rPr>
              <a:t>yönelik </a:t>
            </a:r>
            <a:r>
              <a:rPr sz="2400" spc="-90" dirty="0">
                <a:solidFill>
                  <a:srgbClr val="4B4B4B"/>
                </a:solidFill>
                <a:latin typeface="Arial"/>
                <a:cs typeface="Arial"/>
              </a:rPr>
              <a:t>büyük </a:t>
            </a:r>
            <a:r>
              <a:rPr sz="2400" spc="-70" dirty="0">
                <a:solidFill>
                  <a:srgbClr val="4B4B4B"/>
                </a:solidFill>
                <a:latin typeface="Arial"/>
                <a:cs typeface="Arial"/>
              </a:rPr>
              <a:t>ölçekli</a:t>
            </a:r>
            <a:r>
              <a:rPr sz="2400" spc="-49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4B4B4B"/>
                </a:solidFill>
                <a:latin typeface="Arial"/>
                <a:cs typeface="Arial"/>
              </a:rPr>
              <a:t>VTYS’dir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0381" y="6278067"/>
            <a:ext cx="22097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solidFill>
                  <a:srgbClr val="4B4B4B"/>
                </a:solidFill>
                <a:latin typeface="Arial"/>
                <a:cs typeface="Arial"/>
              </a:rPr>
              <a:t>15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711" y="1431112"/>
            <a:ext cx="7470140" cy="339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35915" indent="-3448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MySQL:</a:t>
            </a:r>
            <a:r>
              <a:rPr sz="2000" dirty="0">
                <a:solidFill>
                  <a:srgbClr val="4B4B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Genellikle Unix-Linux temelli Web uygulamalarında tercih  edilen bir VTYS’dir. Açık kod bir yazılımdır. Küçük-orta ölçeklidir.  Özellikle Web için geliştirilmiş bir VTYS’dir </a:t>
            </a:r>
            <a:r>
              <a:rPr sz="2000" dirty="0" err="1">
                <a:solidFill>
                  <a:srgbClr val="4B4B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denilebilir</a:t>
            </a:r>
            <a:r>
              <a:rPr sz="2000" dirty="0">
                <a:solidFill>
                  <a:srgbClr val="4B4B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000" dirty="0">
              <a:solidFill>
                <a:srgbClr val="4B4B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48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har char="•"/>
              <a:tabLst>
                <a:tab pos="356870" algn="l"/>
                <a:tab pos="357505" algn="l"/>
              </a:tabLst>
            </a:pPr>
            <a:r>
              <a:rPr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Postrage</a:t>
            </a:r>
            <a:r>
              <a:rPr sz="2000" dirty="0">
                <a:solidFill>
                  <a:srgbClr val="4B4B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sz="2000" dirty="0">
                <a:solidFill>
                  <a:srgbClr val="4B4B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Bu da MySQL gibi açık kod bir </a:t>
            </a:r>
            <a:r>
              <a:rPr sz="2000" dirty="0" err="1">
                <a:solidFill>
                  <a:srgbClr val="4B4B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VTYS’dir</a:t>
            </a:r>
            <a:r>
              <a:rPr sz="2000" dirty="0">
                <a:solidFill>
                  <a:srgbClr val="4B4B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000" dirty="0">
              <a:solidFill>
                <a:srgbClr val="4B4B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080" indent="-3448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Access: </a:t>
            </a:r>
            <a:r>
              <a:rPr sz="2000" dirty="0">
                <a:solidFill>
                  <a:srgbClr val="4B4B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Çoklu kullanıcı desteği yoktur. İşletim sisteminin sağladığı  güvenlik seçeneklerini kullanır. Bunun yanında belli </a:t>
            </a:r>
            <a:r>
              <a:rPr sz="2000" dirty="0" err="1">
                <a:solidFill>
                  <a:srgbClr val="4B4B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sayıda</a:t>
            </a:r>
            <a:r>
              <a:rPr sz="2000" dirty="0">
                <a:solidFill>
                  <a:srgbClr val="4B4B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solidFill>
                  <a:srgbClr val="4B4B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kayda</a:t>
            </a:r>
            <a:r>
              <a:rPr lang="tr-TR" sz="2000" dirty="0">
                <a:solidFill>
                  <a:srgbClr val="4B4B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solidFill>
                  <a:srgbClr val="4B4B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kadar</a:t>
            </a:r>
            <a:r>
              <a:rPr sz="2000" dirty="0">
                <a:solidFill>
                  <a:srgbClr val="4B4B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(1000000 civarı) ya da belli bir boyutun (yaklaşık 25MB) altına  kadar bir sorun çıkartmadan kullanılabilecek bir küçük ölçekli  VTYS’dir. Windows işletim sisteminde kullanılabilir.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0381" y="6278067"/>
            <a:ext cx="22097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solidFill>
                  <a:srgbClr val="4B4B4B"/>
                </a:solidFill>
                <a:latin typeface="Arial"/>
                <a:cs typeface="Arial"/>
              </a:rPr>
              <a:t>16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066800" y="447675"/>
            <a:ext cx="68853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solidFill>
                  <a:srgbClr val="002060"/>
                </a:solidFill>
              </a:rPr>
              <a:t>Bilinen </a:t>
            </a:r>
            <a:r>
              <a:rPr spc="-10" dirty="0">
                <a:solidFill>
                  <a:srgbClr val="002060"/>
                </a:solidFill>
              </a:rPr>
              <a:t>VTYS</a:t>
            </a:r>
            <a:r>
              <a:rPr spc="-35" dirty="0">
                <a:solidFill>
                  <a:srgbClr val="002060"/>
                </a:solidFill>
              </a:rPr>
              <a:t> </a:t>
            </a:r>
            <a:r>
              <a:rPr spc="-5" dirty="0" err="1">
                <a:solidFill>
                  <a:srgbClr val="002060"/>
                </a:solidFill>
              </a:rPr>
              <a:t>Programları</a:t>
            </a:r>
            <a:endParaRPr spc="-5" dirty="0">
              <a:solidFill>
                <a:srgbClr val="002060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23875"/>
            <a:ext cx="529996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2060"/>
                </a:solidFill>
              </a:rPr>
              <a:t>Veri</a:t>
            </a:r>
            <a:r>
              <a:rPr spc="-8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Modelleri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296416"/>
            <a:ext cx="8153400" cy="32355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Verilerin depolaması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,işlenmesi,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veriler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arası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ilişkilerin</a:t>
            </a:r>
            <a:r>
              <a:rPr sz="2400" spc="18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kurulması.</a:t>
            </a:r>
            <a:endParaRPr sz="2400" dirty="0">
              <a:latin typeface="Arial"/>
              <a:cs typeface="Arial"/>
            </a:endParaRPr>
          </a:p>
          <a:p>
            <a:pPr marL="356870" indent="-344805">
              <a:lnSpc>
                <a:spcPct val="15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spc="-5" dirty="0" err="1">
                <a:solidFill>
                  <a:srgbClr val="0070C0"/>
                </a:solidFill>
                <a:latin typeface="Arial"/>
                <a:cs typeface="Arial"/>
              </a:rPr>
              <a:t>Hiyeraşik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veri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modeli (Hierarchical Data</a:t>
            </a:r>
            <a:r>
              <a:rPr sz="2400" spc="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Model)</a:t>
            </a:r>
          </a:p>
          <a:p>
            <a:pPr marL="356870" indent="-344805">
              <a:lnSpc>
                <a:spcPct val="150000"/>
              </a:lnSpc>
              <a:spcBef>
                <a:spcPts val="6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5" dirty="0">
                <a:solidFill>
                  <a:srgbClr val="0070C0"/>
                </a:solidFill>
                <a:latin typeface="Arial"/>
                <a:cs typeface="Arial"/>
              </a:rPr>
              <a:t>Ağ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Veri 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Modeli (Network Data</a:t>
            </a:r>
            <a:r>
              <a:rPr sz="2400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Model)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56870" indent="-344805">
              <a:lnSpc>
                <a:spcPct val="150000"/>
              </a:lnSpc>
              <a:spcBef>
                <a:spcPts val="6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İlişkisel Veri 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Modeli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(Relational Data</a:t>
            </a:r>
            <a:r>
              <a:rPr sz="2400" spc="-7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Model)</a:t>
            </a:r>
          </a:p>
          <a:p>
            <a:pPr marL="356870" marR="1334770" indent="-344805">
              <a:lnSpc>
                <a:spcPct val="150000"/>
              </a:lnSpc>
              <a:spcBef>
                <a:spcPts val="67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Nesneye Yönelik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Veri 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Modeli </a:t>
            </a:r>
            <a:r>
              <a:rPr sz="2400" spc="5" dirty="0">
                <a:solidFill>
                  <a:srgbClr val="0070C0"/>
                </a:solidFill>
                <a:latin typeface="Arial"/>
                <a:cs typeface="Arial"/>
              </a:rPr>
              <a:t>(O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O Data</a:t>
            </a:r>
            <a:r>
              <a:rPr sz="2400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tr-TR" sz="2400" spc="-40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2400" dirty="0" err="1">
                <a:solidFill>
                  <a:srgbClr val="0070C0"/>
                </a:solidFill>
                <a:latin typeface="Arial"/>
                <a:cs typeface="Arial"/>
              </a:rPr>
              <a:t>odel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6244" y="1198570"/>
            <a:ext cx="6710680" cy="1631314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3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0070C0"/>
                </a:solidFill>
                <a:latin typeface="Arial"/>
                <a:cs typeface="Arial"/>
              </a:rPr>
              <a:t>Hiyeraşik </a:t>
            </a:r>
            <a:r>
              <a:rPr sz="3200" spc="-5" dirty="0">
                <a:solidFill>
                  <a:srgbClr val="0070C0"/>
                </a:solidFill>
                <a:latin typeface="Arial"/>
                <a:cs typeface="Arial"/>
              </a:rPr>
              <a:t>Veri</a:t>
            </a:r>
            <a:r>
              <a:rPr sz="3200" spc="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Arial"/>
                <a:cs typeface="Arial"/>
              </a:rPr>
              <a:t>Modeli</a:t>
            </a:r>
            <a:endParaRPr sz="32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İlk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veri</a:t>
            </a:r>
            <a:r>
              <a:rPr sz="28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modeli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Kayıtlar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ağaç(tree)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yapısında</a:t>
            </a:r>
            <a:r>
              <a:rPr sz="2800" spc="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sakanır.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3312387"/>
            <a:ext cx="3929379" cy="222694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Olumsuz</a:t>
            </a:r>
            <a:r>
              <a:rPr sz="2800" spc="-6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yanları;</a:t>
            </a:r>
            <a:endParaRPr sz="2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2997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Her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varlık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tek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varlığa</a:t>
            </a:r>
            <a:r>
              <a:rPr sz="2400" spc="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bağlı.</a:t>
            </a:r>
            <a:endParaRPr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2997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Arama kökten</a:t>
            </a:r>
            <a:r>
              <a:rPr sz="2400" spc="-9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dallara.</a:t>
            </a:r>
            <a:endParaRPr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2997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Kökten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silinirse</a:t>
            </a:r>
            <a:r>
              <a:rPr sz="2400" spc="-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dallar</a:t>
            </a:r>
            <a:endParaRPr sz="24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silinir.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64098" y="2931007"/>
            <a:ext cx="3384550" cy="3240405"/>
            <a:chOff x="5364098" y="2931007"/>
            <a:chExt cx="3384550" cy="3240405"/>
          </a:xfrm>
        </p:grpSpPr>
        <p:sp>
          <p:nvSpPr>
            <p:cNvPr id="6" name="object 6"/>
            <p:cNvSpPr/>
            <p:nvPr/>
          </p:nvSpPr>
          <p:spPr>
            <a:xfrm>
              <a:off x="5364098" y="2931007"/>
              <a:ext cx="3384550" cy="3240405"/>
            </a:xfrm>
            <a:custGeom>
              <a:avLst/>
              <a:gdLst/>
              <a:ahLst/>
              <a:cxnLst/>
              <a:rect l="l" t="t" r="r" b="b"/>
              <a:pathLst>
                <a:path w="3384550" h="3240404">
                  <a:moveTo>
                    <a:pt x="3384423" y="0"/>
                  </a:moveTo>
                  <a:lnTo>
                    <a:pt x="0" y="0"/>
                  </a:lnTo>
                  <a:lnTo>
                    <a:pt x="0" y="3240404"/>
                  </a:lnTo>
                  <a:lnTo>
                    <a:pt x="3384423" y="3240404"/>
                  </a:lnTo>
                  <a:lnTo>
                    <a:pt x="338442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6586981" y="3362324"/>
              <a:ext cx="939165" cy="626110"/>
            </a:xfrm>
            <a:custGeom>
              <a:avLst/>
              <a:gdLst/>
              <a:ahLst/>
              <a:cxnLst/>
              <a:rect l="l" t="t" r="r" b="b"/>
              <a:pathLst>
                <a:path w="939165" h="626110">
                  <a:moveTo>
                    <a:pt x="876046" y="0"/>
                  </a:moveTo>
                  <a:lnTo>
                    <a:pt x="62611" y="0"/>
                  </a:lnTo>
                  <a:lnTo>
                    <a:pt x="38201" y="4907"/>
                  </a:lnTo>
                  <a:lnTo>
                    <a:pt x="18303" y="18303"/>
                  </a:lnTo>
                  <a:lnTo>
                    <a:pt x="4907" y="38201"/>
                  </a:lnTo>
                  <a:lnTo>
                    <a:pt x="0" y="62611"/>
                  </a:lnTo>
                  <a:lnTo>
                    <a:pt x="0" y="563118"/>
                  </a:lnTo>
                  <a:lnTo>
                    <a:pt x="4907" y="587474"/>
                  </a:lnTo>
                  <a:lnTo>
                    <a:pt x="18303" y="607377"/>
                  </a:lnTo>
                  <a:lnTo>
                    <a:pt x="38201" y="620803"/>
                  </a:lnTo>
                  <a:lnTo>
                    <a:pt x="62611" y="625729"/>
                  </a:lnTo>
                  <a:lnTo>
                    <a:pt x="876046" y="625729"/>
                  </a:lnTo>
                  <a:lnTo>
                    <a:pt x="900402" y="620803"/>
                  </a:lnTo>
                  <a:lnTo>
                    <a:pt x="920305" y="607377"/>
                  </a:lnTo>
                  <a:lnTo>
                    <a:pt x="933731" y="587474"/>
                  </a:lnTo>
                  <a:lnTo>
                    <a:pt x="938657" y="563118"/>
                  </a:lnTo>
                  <a:lnTo>
                    <a:pt x="938657" y="62611"/>
                  </a:lnTo>
                  <a:lnTo>
                    <a:pt x="933731" y="38201"/>
                  </a:lnTo>
                  <a:lnTo>
                    <a:pt x="920305" y="18303"/>
                  </a:lnTo>
                  <a:lnTo>
                    <a:pt x="900402" y="4907"/>
                  </a:lnTo>
                  <a:lnTo>
                    <a:pt x="876046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6586981" y="3362324"/>
              <a:ext cx="939165" cy="626110"/>
            </a:xfrm>
            <a:custGeom>
              <a:avLst/>
              <a:gdLst/>
              <a:ahLst/>
              <a:cxnLst/>
              <a:rect l="l" t="t" r="r" b="b"/>
              <a:pathLst>
                <a:path w="939165" h="626110">
                  <a:moveTo>
                    <a:pt x="0" y="62611"/>
                  </a:moveTo>
                  <a:lnTo>
                    <a:pt x="4907" y="38201"/>
                  </a:lnTo>
                  <a:lnTo>
                    <a:pt x="18303" y="18303"/>
                  </a:lnTo>
                  <a:lnTo>
                    <a:pt x="38201" y="4907"/>
                  </a:lnTo>
                  <a:lnTo>
                    <a:pt x="62611" y="0"/>
                  </a:lnTo>
                  <a:lnTo>
                    <a:pt x="876046" y="0"/>
                  </a:lnTo>
                  <a:lnTo>
                    <a:pt x="900402" y="4907"/>
                  </a:lnTo>
                  <a:lnTo>
                    <a:pt x="920305" y="18303"/>
                  </a:lnTo>
                  <a:lnTo>
                    <a:pt x="933731" y="38201"/>
                  </a:lnTo>
                  <a:lnTo>
                    <a:pt x="938657" y="62611"/>
                  </a:lnTo>
                  <a:lnTo>
                    <a:pt x="938657" y="563118"/>
                  </a:lnTo>
                  <a:lnTo>
                    <a:pt x="933731" y="587474"/>
                  </a:lnTo>
                  <a:lnTo>
                    <a:pt x="920305" y="607377"/>
                  </a:lnTo>
                  <a:lnTo>
                    <a:pt x="900402" y="620803"/>
                  </a:lnTo>
                  <a:lnTo>
                    <a:pt x="876046" y="625729"/>
                  </a:lnTo>
                  <a:lnTo>
                    <a:pt x="62611" y="625729"/>
                  </a:lnTo>
                  <a:lnTo>
                    <a:pt x="38201" y="620803"/>
                  </a:lnTo>
                  <a:lnTo>
                    <a:pt x="18303" y="607377"/>
                  </a:lnTo>
                  <a:lnTo>
                    <a:pt x="4907" y="587474"/>
                  </a:lnTo>
                  <a:lnTo>
                    <a:pt x="0" y="563118"/>
                  </a:lnTo>
                  <a:lnTo>
                    <a:pt x="0" y="6261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888733" y="3551301"/>
            <a:ext cx="3479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Ok</a:t>
            </a:r>
            <a:r>
              <a:rPr sz="1300" spc="-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3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54065" y="3975353"/>
            <a:ext cx="1715135" cy="901700"/>
            <a:chOff x="5354065" y="3975353"/>
            <a:chExt cx="1715135" cy="901700"/>
          </a:xfrm>
        </p:grpSpPr>
        <p:sp>
          <p:nvSpPr>
            <p:cNvPr id="11" name="object 11"/>
            <p:cNvSpPr/>
            <p:nvPr/>
          </p:nvSpPr>
          <p:spPr>
            <a:xfrm>
              <a:off x="5836030" y="3988053"/>
              <a:ext cx="1220470" cy="250825"/>
            </a:xfrm>
            <a:custGeom>
              <a:avLst/>
              <a:gdLst/>
              <a:ahLst/>
              <a:cxnLst/>
              <a:rect l="l" t="t" r="r" b="b"/>
              <a:pathLst>
                <a:path w="1220470" h="250825">
                  <a:moveTo>
                    <a:pt x="1220216" y="0"/>
                  </a:moveTo>
                  <a:lnTo>
                    <a:pt x="1220216" y="125095"/>
                  </a:lnTo>
                  <a:lnTo>
                    <a:pt x="0" y="125095"/>
                  </a:lnTo>
                  <a:lnTo>
                    <a:pt x="0" y="250317"/>
                  </a:lnTo>
                </a:path>
              </a:pathLst>
            </a:custGeom>
            <a:ln w="25400">
              <a:solidFill>
                <a:srgbClr val="50A1C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366765" y="4238370"/>
              <a:ext cx="939165" cy="626110"/>
            </a:xfrm>
            <a:custGeom>
              <a:avLst/>
              <a:gdLst/>
              <a:ahLst/>
              <a:cxnLst/>
              <a:rect l="l" t="t" r="r" b="b"/>
              <a:pathLst>
                <a:path w="939164" h="626110">
                  <a:moveTo>
                    <a:pt x="876046" y="0"/>
                  </a:moveTo>
                  <a:lnTo>
                    <a:pt x="62484" y="0"/>
                  </a:lnTo>
                  <a:lnTo>
                    <a:pt x="38147" y="4907"/>
                  </a:lnTo>
                  <a:lnTo>
                    <a:pt x="18287" y="18303"/>
                  </a:lnTo>
                  <a:lnTo>
                    <a:pt x="4905" y="38201"/>
                  </a:lnTo>
                  <a:lnTo>
                    <a:pt x="0" y="62610"/>
                  </a:lnTo>
                  <a:lnTo>
                    <a:pt x="0" y="563117"/>
                  </a:lnTo>
                  <a:lnTo>
                    <a:pt x="4905" y="587527"/>
                  </a:lnTo>
                  <a:lnTo>
                    <a:pt x="18287" y="607425"/>
                  </a:lnTo>
                  <a:lnTo>
                    <a:pt x="38147" y="620821"/>
                  </a:lnTo>
                  <a:lnTo>
                    <a:pt x="62484" y="625728"/>
                  </a:lnTo>
                  <a:lnTo>
                    <a:pt x="876046" y="625728"/>
                  </a:lnTo>
                  <a:lnTo>
                    <a:pt x="900402" y="620821"/>
                  </a:lnTo>
                  <a:lnTo>
                    <a:pt x="920305" y="607425"/>
                  </a:lnTo>
                  <a:lnTo>
                    <a:pt x="933731" y="587527"/>
                  </a:lnTo>
                  <a:lnTo>
                    <a:pt x="938657" y="563117"/>
                  </a:lnTo>
                  <a:lnTo>
                    <a:pt x="938657" y="62610"/>
                  </a:lnTo>
                  <a:lnTo>
                    <a:pt x="933731" y="38201"/>
                  </a:lnTo>
                  <a:lnTo>
                    <a:pt x="920305" y="18303"/>
                  </a:lnTo>
                  <a:lnTo>
                    <a:pt x="900402" y="4907"/>
                  </a:lnTo>
                  <a:lnTo>
                    <a:pt x="876046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366765" y="4238370"/>
              <a:ext cx="939165" cy="626110"/>
            </a:xfrm>
            <a:custGeom>
              <a:avLst/>
              <a:gdLst/>
              <a:ahLst/>
              <a:cxnLst/>
              <a:rect l="l" t="t" r="r" b="b"/>
              <a:pathLst>
                <a:path w="939164" h="626110">
                  <a:moveTo>
                    <a:pt x="0" y="62610"/>
                  </a:moveTo>
                  <a:lnTo>
                    <a:pt x="4905" y="38201"/>
                  </a:lnTo>
                  <a:lnTo>
                    <a:pt x="18287" y="18303"/>
                  </a:lnTo>
                  <a:lnTo>
                    <a:pt x="38147" y="4907"/>
                  </a:lnTo>
                  <a:lnTo>
                    <a:pt x="62484" y="0"/>
                  </a:lnTo>
                  <a:lnTo>
                    <a:pt x="876046" y="0"/>
                  </a:lnTo>
                  <a:lnTo>
                    <a:pt x="900402" y="4907"/>
                  </a:lnTo>
                  <a:lnTo>
                    <a:pt x="920305" y="18303"/>
                  </a:lnTo>
                  <a:lnTo>
                    <a:pt x="933731" y="38201"/>
                  </a:lnTo>
                  <a:lnTo>
                    <a:pt x="938657" y="62610"/>
                  </a:lnTo>
                  <a:lnTo>
                    <a:pt x="938657" y="563117"/>
                  </a:lnTo>
                  <a:lnTo>
                    <a:pt x="933731" y="587527"/>
                  </a:lnTo>
                  <a:lnTo>
                    <a:pt x="920305" y="607425"/>
                  </a:lnTo>
                  <a:lnTo>
                    <a:pt x="900402" y="620821"/>
                  </a:lnTo>
                  <a:lnTo>
                    <a:pt x="876046" y="625728"/>
                  </a:lnTo>
                  <a:lnTo>
                    <a:pt x="62484" y="625728"/>
                  </a:lnTo>
                  <a:lnTo>
                    <a:pt x="38147" y="620821"/>
                  </a:lnTo>
                  <a:lnTo>
                    <a:pt x="18287" y="607425"/>
                  </a:lnTo>
                  <a:lnTo>
                    <a:pt x="4905" y="587527"/>
                  </a:lnTo>
                  <a:lnTo>
                    <a:pt x="0" y="563117"/>
                  </a:lnTo>
                  <a:lnTo>
                    <a:pt x="0" y="626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576570" y="4427601"/>
            <a:ext cx="5340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Sı</a:t>
            </a:r>
            <a:r>
              <a:rPr sz="1300" spc="-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ıf</a:t>
            </a:r>
            <a:r>
              <a:rPr sz="1300" spc="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endParaRPr sz="1300"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74281" y="3975353"/>
            <a:ext cx="964565" cy="901700"/>
            <a:chOff x="6574281" y="3975353"/>
            <a:chExt cx="964565" cy="901700"/>
          </a:xfrm>
        </p:grpSpPr>
        <p:sp>
          <p:nvSpPr>
            <p:cNvPr id="16" name="object 16"/>
            <p:cNvSpPr/>
            <p:nvPr/>
          </p:nvSpPr>
          <p:spPr>
            <a:xfrm>
              <a:off x="7056246" y="3988053"/>
              <a:ext cx="0" cy="250825"/>
            </a:xfrm>
            <a:custGeom>
              <a:avLst/>
              <a:gdLst/>
              <a:ahLst/>
              <a:cxnLst/>
              <a:rect l="l" t="t" r="r" b="b"/>
              <a:pathLst>
                <a:path h="250825">
                  <a:moveTo>
                    <a:pt x="0" y="0"/>
                  </a:moveTo>
                  <a:lnTo>
                    <a:pt x="0" y="250317"/>
                  </a:lnTo>
                </a:path>
              </a:pathLst>
            </a:custGeom>
            <a:ln w="25400">
              <a:solidFill>
                <a:srgbClr val="50A1C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586981" y="4238370"/>
              <a:ext cx="939165" cy="626110"/>
            </a:xfrm>
            <a:custGeom>
              <a:avLst/>
              <a:gdLst/>
              <a:ahLst/>
              <a:cxnLst/>
              <a:rect l="l" t="t" r="r" b="b"/>
              <a:pathLst>
                <a:path w="939165" h="626110">
                  <a:moveTo>
                    <a:pt x="876046" y="0"/>
                  </a:moveTo>
                  <a:lnTo>
                    <a:pt x="62611" y="0"/>
                  </a:lnTo>
                  <a:lnTo>
                    <a:pt x="38201" y="4907"/>
                  </a:lnTo>
                  <a:lnTo>
                    <a:pt x="18303" y="18303"/>
                  </a:lnTo>
                  <a:lnTo>
                    <a:pt x="4907" y="38201"/>
                  </a:lnTo>
                  <a:lnTo>
                    <a:pt x="0" y="62610"/>
                  </a:lnTo>
                  <a:lnTo>
                    <a:pt x="0" y="563117"/>
                  </a:lnTo>
                  <a:lnTo>
                    <a:pt x="4907" y="587527"/>
                  </a:lnTo>
                  <a:lnTo>
                    <a:pt x="18303" y="607425"/>
                  </a:lnTo>
                  <a:lnTo>
                    <a:pt x="38201" y="620821"/>
                  </a:lnTo>
                  <a:lnTo>
                    <a:pt x="62611" y="625728"/>
                  </a:lnTo>
                  <a:lnTo>
                    <a:pt x="876046" y="625728"/>
                  </a:lnTo>
                  <a:lnTo>
                    <a:pt x="900402" y="620821"/>
                  </a:lnTo>
                  <a:lnTo>
                    <a:pt x="920305" y="607425"/>
                  </a:lnTo>
                  <a:lnTo>
                    <a:pt x="933731" y="587527"/>
                  </a:lnTo>
                  <a:lnTo>
                    <a:pt x="938657" y="563117"/>
                  </a:lnTo>
                  <a:lnTo>
                    <a:pt x="938657" y="62610"/>
                  </a:lnTo>
                  <a:lnTo>
                    <a:pt x="933731" y="38201"/>
                  </a:lnTo>
                  <a:lnTo>
                    <a:pt x="920305" y="18303"/>
                  </a:lnTo>
                  <a:lnTo>
                    <a:pt x="900402" y="4907"/>
                  </a:lnTo>
                  <a:lnTo>
                    <a:pt x="876046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586981" y="4238370"/>
              <a:ext cx="939165" cy="626110"/>
            </a:xfrm>
            <a:custGeom>
              <a:avLst/>
              <a:gdLst/>
              <a:ahLst/>
              <a:cxnLst/>
              <a:rect l="l" t="t" r="r" b="b"/>
              <a:pathLst>
                <a:path w="939165" h="626110">
                  <a:moveTo>
                    <a:pt x="0" y="62610"/>
                  </a:moveTo>
                  <a:lnTo>
                    <a:pt x="4907" y="38201"/>
                  </a:lnTo>
                  <a:lnTo>
                    <a:pt x="18303" y="18303"/>
                  </a:lnTo>
                  <a:lnTo>
                    <a:pt x="38201" y="4907"/>
                  </a:lnTo>
                  <a:lnTo>
                    <a:pt x="62611" y="0"/>
                  </a:lnTo>
                  <a:lnTo>
                    <a:pt x="876046" y="0"/>
                  </a:lnTo>
                  <a:lnTo>
                    <a:pt x="900402" y="4907"/>
                  </a:lnTo>
                  <a:lnTo>
                    <a:pt x="920305" y="18303"/>
                  </a:lnTo>
                  <a:lnTo>
                    <a:pt x="933731" y="38201"/>
                  </a:lnTo>
                  <a:lnTo>
                    <a:pt x="938657" y="62610"/>
                  </a:lnTo>
                  <a:lnTo>
                    <a:pt x="938657" y="563117"/>
                  </a:lnTo>
                  <a:lnTo>
                    <a:pt x="933731" y="587527"/>
                  </a:lnTo>
                  <a:lnTo>
                    <a:pt x="920305" y="607425"/>
                  </a:lnTo>
                  <a:lnTo>
                    <a:pt x="900402" y="620821"/>
                  </a:lnTo>
                  <a:lnTo>
                    <a:pt x="876046" y="625728"/>
                  </a:lnTo>
                  <a:lnTo>
                    <a:pt x="62611" y="625728"/>
                  </a:lnTo>
                  <a:lnTo>
                    <a:pt x="38201" y="620821"/>
                  </a:lnTo>
                  <a:lnTo>
                    <a:pt x="18303" y="607425"/>
                  </a:lnTo>
                  <a:lnTo>
                    <a:pt x="4907" y="587527"/>
                  </a:lnTo>
                  <a:lnTo>
                    <a:pt x="0" y="563117"/>
                  </a:lnTo>
                  <a:lnTo>
                    <a:pt x="0" y="626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675373" y="4427601"/>
            <a:ext cx="7747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Öğrenciler</a:t>
            </a:r>
            <a:endParaRPr sz="1300" dirty="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74281" y="4851400"/>
            <a:ext cx="964565" cy="901700"/>
            <a:chOff x="6574281" y="4851400"/>
            <a:chExt cx="964565" cy="901700"/>
          </a:xfrm>
        </p:grpSpPr>
        <p:sp>
          <p:nvSpPr>
            <p:cNvPr id="21" name="object 21"/>
            <p:cNvSpPr/>
            <p:nvPr/>
          </p:nvSpPr>
          <p:spPr>
            <a:xfrm>
              <a:off x="7056246" y="4864100"/>
              <a:ext cx="0" cy="250825"/>
            </a:xfrm>
            <a:custGeom>
              <a:avLst/>
              <a:gdLst/>
              <a:ahLst/>
              <a:cxnLst/>
              <a:rect l="l" t="t" r="r" b="b"/>
              <a:pathLst>
                <a:path h="250825">
                  <a:moveTo>
                    <a:pt x="0" y="0"/>
                  </a:moveTo>
                  <a:lnTo>
                    <a:pt x="0" y="250317"/>
                  </a:lnTo>
                </a:path>
              </a:pathLst>
            </a:custGeom>
            <a:ln w="25400">
              <a:solidFill>
                <a:srgbClr val="5CB8E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6586981" y="5114416"/>
              <a:ext cx="939165" cy="626110"/>
            </a:xfrm>
            <a:custGeom>
              <a:avLst/>
              <a:gdLst/>
              <a:ahLst/>
              <a:cxnLst/>
              <a:rect l="l" t="t" r="r" b="b"/>
              <a:pathLst>
                <a:path w="939165" h="626110">
                  <a:moveTo>
                    <a:pt x="876046" y="0"/>
                  </a:moveTo>
                  <a:lnTo>
                    <a:pt x="62611" y="0"/>
                  </a:lnTo>
                  <a:lnTo>
                    <a:pt x="38201" y="4925"/>
                  </a:lnTo>
                  <a:lnTo>
                    <a:pt x="18303" y="18351"/>
                  </a:lnTo>
                  <a:lnTo>
                    <a:pt x="4907" y="38254"/>
                  </a:lnTo>
                  <a:lnTo>
                    <a:pt x="0" y="62610"/>
                  </a:lnTo>
                  <a:lnTo>
                    <a:pt x="0" y="563181"/>
                  </a:lnTo>
                  <a:lnTo>
                    <a:pt x="4907" y="587537"/>
                  </a:lnTo>
                  <a:lnTo>
                    <a:pt x="18303" y="607426"/>
                  </a:lnTo>
                  <a:lnTo>
                    <a:pt x="38201" y="620836"/>
                  </a:lnTo>
                  <a:lnTo>
                    <a:pt x="62611" y="625754"/>
                  </a:lnTo>
                  <a:lnTo>
                    <a:pt x="876046" y="625754"/>
                  </a:lnTo>
                  <a:lnTo>
                    <a:pt x="900402" y="620836"/>
                  </a:lnTo>
                  <a:lnTo>
                    <a:pt x="920305" y="607426"/>
                  </a:lnTo>
                  <a:lnTo>
                    <a:pt x="933731" y="587537"/>
                  </a:lnTo>
                  <a:lnTo>
                    <a:pt x="938657" y="563181"/>
                  </a:lnTo>
                  <a:lnTo>
                    <a:pt x="938657" y="62610"/>
                  </a:lnTo>
                  <a:lnTo>
                    <a:pt x="933731" y="38254"/>
                  </a:lnTo>
                  <a:lnTo>
                    <a:pt x="920305" y="18351"/>
                  </a:lnTo>
                  <a:lnTo>
                    <a:pt x="900402" y="4925"/>
                  </a:lnTo>
                  <a:lnTo>
                    <a:pt x="876046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586981" y="5114416"/>
              <a:ext cx="939165" cy="626110"/>
            </a:xfrm>
            <a:custGeom>
              <a:avLst/>
              <a:gdLst/>
              <a:ahLst/>
              <a:cxnLst/>
              <a:rect l="l" t="t" r="r" b="b"/>
              <a:pathLst>
                <a:path w="939165" h="626110">
                  <a:moveTo>
                    <a:pt x="0" y="62610"/>
                  </a:moveTo>
                  <a:lnTo>
                    <a:pt x="4907" y="38254"/>
                  </a:lnTo>
                  <a:lnTo>
                    <a:pt x="18303" y="18351"/>
                  </a:lnTo>
                  <a:lnTo>
                    <a:pt x="38201" y="4925"/>
                  </a:lnTo>
                  <a:lnTo>
                    <a:pt x="62611" y="0"/>
                  </a:lnTo>
                  <a:lnTo>
                    <a:pt x="876046" y="0"/>
                  </a:lnTo>
                  <a:lnTo>
                    <a:pt x="900402" y="4925"/>
                  </a:lnTo>
                  <a:lnTo>
                    <a:pt x="920305" y="18351"/>
                  </a:lnTo>
                  <a:lnTo>
                    <a:pt x="933731" y="38254"/>
                  </a:lnTo>
                  <a:lnTo>
                    <a:pt x="938657" y="62610"/>
                  </a:lnTo>
                  <a:lnTo>
                    <a:pt x="938657" y="563181"/>
                  </a:lnTo>
                  <a:lnTo>
                    <a:pt x="933731" y="587537"/>
                  </a:lnTo>
                  <a:lnTo>
                    <a:pt x="920305" y="607426"/>
                  </a:lnTo>
                  <a:lnTo>
                    <a:pt x="900402" y="620836"/>
                  </a:lnTo>
                  <a:lnTo>
                    <a:pt x="876046" y="625754"/>
                  </a:lnTo>
                  <a:lnTo>
                    <a:pt x="62611" y="625754"/>
                  </a:lnTo>
                  <a:lnTo>
                    <a:pt x="38201" y="620836"/>
                  </a:lnTo>
                  <a:lnTo>
                    <a:pt x="18303" y="607426"/>
                  </a:lnTo>
                  <a:lnTo>
                    <a:pt x="4907" y="587537"/>
                  </a:lnTo>
                  <a:lnTo>
                    <a:pt x="0" y="563181"/>
                  </a:lnTo>
                  <a:lnTo>
                    <a:pt x="0" y="626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36918" y="5303977"/>
            <a:ext cx="4552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spc="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endParaRPr sz="1300" dirty="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043546" y="3975353"/>
            <a:ext cx="1715135" cy="901700"/>
            <a:chOff x="7043546" y="3975353"/>
            <a:chExt cx="1715135" cy="901700"/>
          </a:xfrm>
        </p:grpSpPr>
        <p:sp>
          <p:nvSpPr>
            <p:cNvPr id="26" name="object 26"/>
            <p:cNvSpPr/>
            <p:nvPr/>
          </p:nvSpPr>
          <p:spPr>
            <a:xfrm>
              <a:off x="7056246" y="3988053"/>
              <a:ext cx="1220470" cy="250825"/>
            </a:xfrm>
            <a:custGeom>
              <a:avLst/>
              <a:gdLst/>
              <a:ahLst/>
              <a:cxnLst/>
              <a:rect l="l" t="t" r="r" b="b"/>
              <a:pathLst>
                <a:path w="1220470" h="250825">
                  <a:moveTo>
                    <a:pt x="0" y="0"/>
                  </a:moveTo>
                  <a:lnTo>
                    <a:pt x="0" y="125095"/>
                  </a:lnTo>
                  <a:lnTo>
                    <a:pt x="1220216" y="125095"/>
                  </a:lnTo>
                  <a:lnTo>
                    <a:pt x="1220216" y="250317"/>
                  </a:lnTo>
                </a:path>
              </a:pathLst>
            </a:custGeom>
            <a:ln w="25400">
              <a:solidFill>
                <a:srgbClr val="50A1C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07197" y="4238370"/>
              <a:ext cx="939165" cy="626110"/>
            </a:xfrm>
            <a:custGeom>
              <a:avLst/>
              <a:gdLst/>
              <a:ahLst/>
              <a:cxnLst/>
              <a:rect l="l" t="t" r="r" b="b"/>
              <a:pathLst>
                <a:path w="939165" h="626110">
                  <a:moveTo>
                    <a:pt x="876046" y="0"/>
                  </a:moveTo>
                  <a:lnTo>
                    <a:pt x="62610" y="0"/>
                  </a:lnTo>
                  <a:lnTo>
                    <a:pt x="38201" y="4907"/>
                  </a:lnTo>
                  <a:lnTo>
                    <a:pt x="18303" y="18303"/>
                  </a:lnTo>
                  <a:lnTo>
                    <a:pt x="4907" y="38201"/>
                  </a:lnTo>
                  <a:lnTo>
                    <a:pt x="0" y="62610"/>
                  </a:lnTo>
                  <a:lnTo>
                    <a:pt x="0" y="563117"/>
                  </a:lnTo>
                  <a:lnTo>
                    <a:pt x="4907" y="587527"/>
                  </a:lnTo>
                  <a:lnTo>
                    <a:pt x="18303" y="607425"/>
                  </a:lnTo>
                  <a:lnTo>
                    <a:pt x="38201" y="620821"/>
                  </a:lnTo>
                  <a:lnTo>
                    <a:pt x="62610" y="625728"/>
                  </a:lnTo>
                  <a:lnTo>
                    <a:pt x="876046" y="625728"/>
                  </a:lnTo>
                  <a:lnTo>
                    <a:pt x="900402" y="620821"/>
                  </a:lnTo>
                  <a:lnTo>
                    <a:pt x="920305" y="607425"/>
                  </a:lnTo>
                  <a:lnTo>
                    <a:pt x="933731" y="587527"/>
                  </a:lnTo>
                  <a:lnTo>
                    <a:pt x="938656" y="563117"/>
                  </a:lnTo>
                  <a:lnTo>
                    <a:pt x="938656" y="62610"/>
                  </a:lnTo>
                  <a:lnTo>
                    <a:pt x="933731" y="38201"/>
                  </a:lnTo>
                  <a:lnTo>
                    <a:pt x="920305" y="18303"/>
                  </a:lnTo>
                  <a:lnTo>
                    <a:pt x="900402" y="4907"/>
                  </a:lnTo>
                  <a:lnTo>
                    <a:pt x="876046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07197" y="4238370"/>
              <a:ext cx="939165" cy="626110"/>
            </a:xfrm>
            <a:custGeom>
              <a:avLst/>
              <a:gdLst/>
              <a:ahLst/>
              <a:cxnLst/>
              <a:rect l="l" t="t" r="r" b="b"/>
              <a:pathLst>
                <a:path w="939165" h="626110">
                  <a:moveTo>
                    <a:pt x="0" y="62610"/>
                  </a:moveTo>
                  <a:lnTo>
                    <a:pt x="4907" y="38201"/>
                  </a:lnTo>
                  <a:lnTo>
                    <a:pt x="18303" y="18303"/>
                  </a:lnTo>
                  <a:lnTo>
                    <a:pt x="38201" y="4907"/>
                  </a:lnTo>
                  <a:lnTo>
                    <a:pt x="62610" y="0"/>
                  </a:lnTo>
                  <a:lnTo>
                    <a:pt x="876046" y="0"/>
                  </a:lnTo>
                  <a:lnTo>
                    <a:pt x="900402" y="4907"/>
                  </a:lnTo>
                  <a:lnTo>
                    <a:pt x="920305" y="18303"/>
                  </a:lnTo>
                  <a:lnTo>
                    <a:pt x="933731" y="38201"/>
                  </a:lnTo>
                  <a:lnTo>
                    <a:pt x="938656" y="62610"/>
                  </a:lnTo>
                  <a:lnTo>
                    <a:pt x="938656" y="563117"/>
                  </a:lnTo>
                  <a:lnTo>
                    <a:pt x="933731" y="587527"/>
                  </a:lnTo>
                  <a:lnTo>
                    <a:pt x="920305" y="607425"/>
                  </a:lnTo>
                  <a:lnTo>
                    <a:pt x="900402" y="620821"/>
                  </a:lnTo>
                  <a:lnTo>
                    <a:pt x="876046" y="625728"/>
                  </a:lnTo>
                  <a:lnTo>
                    <a:pt x="62610" y="625728"/>
                  </a:lnTo>
                  <a:lnTo>
                    <a:pt x="38201" y="620821"/>
                  </a:lnTo>
                  <a:lnTo>
                    <a:pt x="18303" y="607425"/>
                  </a:lnTo>
                  <a:lnTo>
                    <a:pt x="4907" y="587527"/>
                  </a:lnTo>
                  <a:lnTo>
                    <a:pt x="0" y="563117"/>
                  </a:lnTo>
                  <a:lnTo>
                    <a:pt x="0" y="626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950961" y="4427601"/>
            <a:ext cx="6648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Bölümler</a:t>
            </a:r>
            <a:endParaRPr sz="1300" dirty="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794497" y="4864100"/>
            <a:ext cx="964565" cy="889000"/>
            <a:chOff x="7794497" y="4864100"/>
            <a:chExt cx="964565" cy="889000"/>
          </a:xfrm>
        </p:grpSpPr>
        <p:sp>
          <p:nvSpPr>
            <p:cNvPr id="31" name="object 31"/>
            <p:cNvSpPr/>
            <p:nvPr/>
          </p:nvSpPr>
          <p:spPr>
            <a:xfrm>
              <a:off x="8276462" y="4864100"/>
              <a:ext cx="0" cy="250825"/>
            </a:xfrm>
            <a:custGeom>
              <a:avLst/>
              <a:gdLst/>
              <a:ahLst/>
              <a:cxnLst/>
              <a:rect l="l" t="t" r="r" b="b"/>
              <a:pathLst>
                <a:path h="250825">
                  <a:moveTo>
                    <a:pt x="0" y="0"/>
                  </a:moveTo>
                  <a:lnTo>
                    <a:pt x="0" y="250317"/>
                  </a:lnTo>
                </a:path>
              </a:pathLst>
            </a:custGeom>
            <a:ln w="25400">
              <a:solidFill>
                <a:srgbClr val="5CB8E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7807197" y="5114416"/>
              <a:ext cx="939165" cy="626110"/>
            </a:xfrm>
            <a:custGeom>
              <a:avLst/>
              <a:gdLst/>
              <a:ahLst/>
              <a:cxnLst/>
              <a:rect l="l" t="t" r="r" b="b"/>
              <a:pathLst>
                <a:path w="939165" h="626110">
                  <a:moveTo>
                    <a:pt x="876046" y="0"/>
                  </a:moveTo>
                  <a:lnTo>
                    <a:pt x="62610" y="0"/>
                  </a:lnTo>
                  <a:lnTo>
                    <a:pt x="38201" y="4925"/>
                  </a:lnTo>
                  <a:lnTo>
                    <a:pt x="18303" y="18351"/>
                  </a:lnTo>
                  <a:lnTo>
                    <a:pt x="4907" y="38254"/>
                  </a:lnTo>
                  <a:lnTo>
                    <a:pt x="0" y="62610"/>
                  </a:lnTo>
                  <a:lnTo>
                    <a:pt x="0" y="563181"/>
                  </a:lnTo>
                  <a:lnTo>
                    <a:pt x="4907" y="587537"/>
                  </a:lnTo>
                  <a:lnTo>
                    <a:pt x="18303" y="607426"/>
                  </a:lnTo>
                  <a:lnTo>
                    <a:pt x="38201" y="620836"/>
                  </a:lnTo>
                  <a:lnTo>
                    <a:pt x="62610" y="625754"/>
                  </a:lnTo>
                  <a:lnTo>
                    <a:pt x="876046" y="625754"/>
                  </a:lnTo>
                  <a:lnTo>
                    <a:pt x="900402" y="620836"/>
                  </a:lnTo>
                  <a:lnTo>
                    <a:pt x="920305" y="607426"/>
                  </a:lnTo>
                  <a:lnTo>
                    <a:pt x="933731" y="587537"/>
                  </a:lnTo>
                  <a:lnTo>
                    <a:pt x="938656" y="563181"/>
                  </a:lnTo>
                  <a:lnTo>
                    <a:pt x="938656" y="62610"/>
                  </a:lnTo>
                  <a:lnTo>
                    <a:pt x="933731" y="38254"/>
                  </a:lnTo>
                  <a:lnTo>
                    <a:pt x="920305" y="18351"/>
                  </a:lnTo>
                  <a:lnTo>
                    <a:pt x="900402" y="4925"/>
                  </a:lnTo>
                  <a:lnTo>
                    <a:pt x="876046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7807197" y="5114416"/>
              <a:ext cx="939165" cy="626110"/>
            </a:xfrm>
            <a:custGeom>
              <a:avLst/>
              <a:gdLst/>
              <a:ahLst/>
              <a:cxnLst/>
              <a:rect l="l" t="t" r="r" b="b"/>
              <a:pathLst>
                <a:path w="939165" h="626110">
                  <a:moveTo>
                    <a:pt x="0" y="62610"/>
                  </a:moveTo>
                  <a:lnTo>
                    <a:pt x="4907" y="38254"/>
                  </a:lnTo>
                  <a:lnTo>
                    <a:pt x="18303" y="18351"/>
                  </a:lnTo>
                  <a:lnTo>
                    <a:pt x="38201" y="4925"/>
                  </a:lnTo>
                  <a:lnTo>
                    <a:pt x="62610" y="0"/>
                  </a:lnTo>
                  <a:lnTo>
                    <a:pt x="876046" y="0"/>
                  </a:lnTo>
                  <a:lnTo>
                    <a:pt x="900402" y="4925"/>
                  </a:lnTo>
                  <a:lnTo>
                    <a:pt x="920305" y="18351"/>
                  </a:lnTo>
                  <a:lnTo>
                    <a:pt x="933731" y="38254"/>
                  </a:lnTo>
                  <a:lnTo>
                    <a:pt x="938656" y="62610"/>
                  </a:lnTo>
                  <a:lnTo>
                    <a:pt x="938656" y="563181"/>
                  </a:lnTo>
                  <a:lnTo>
                    <a:pt x="933731" y="587537"/>
                  </a:lnTo>
                  <a:lnTo>
                    <a:pt x="920305" y="607426"/>
                  </a:lnTo>
                  <a:lnTo>
                    <a:pt x="900402" y="620836"/>
                  </a:lnTo>
                  <a:lnTo>
                    <a:pt x="876046" y="625754"/>
                  </a:lnTo>
                  <a:lnTo>
                    <a:pt x="62610" y="625754"/>
                  </a:lnTo>
                  <a:lnTo>
                    <a:pt x="38201" y="620836"/>
                  </a:lnTo>
                  <a:lnTo>
                    <a:pt x="18303" y="607426"/>
                  </a:lnTo>
                  <a:lnTo>
                    <a:pt x="4907" y="587537"/>
                  </a:lnTo>
                  <a:lnTo>
                    <a:pt x="0" y="563181"/>
                  </a:lnTo>
                  <a:lnTo>
                    <a:pt x="0" y="626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011921" y="5303977"/>
            <a:ext cx="5467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Der</a:t>
            </a:r>
            <a:r>
              <a:rPr sz="1300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spc="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36" name="object 2"/>
          <p:cNvSpPr txBox="1">
            <a:spLocks noGrp="1"/>
          </p:cNvSpPr>
          <p:nvPr>
            <p:ph type="title"/>
          </p:nvPr>
        </p:nvSpPr>
        <p:spPr>
          <a:xfrm>
            <a:off x="990600" y="523875"/>
            <a:ext cx="529996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2060"/>
                </a:solidFill>
              </a:rPr>
              <a:t>Veri</a:t>
            </a:r>
            <a:r>
              <a:rPr spc="-8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Modelleri</a:t>
            </a:r>
          </a:p>
        </p:txBody>
      </p:sp>
      <p:sp>
        <p:nvSpPr>
          <p:cNvPr id="35" name="Altbilgi Yer Tutucusu 3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6244" y="1198570"/>
            <a:ext cx="8228965" cy="154559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3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0070C0"/>
                </a:solidFill>
                <a:latin typeface="Arial"/>
                <a:cs typeface="Arial"/>
              </a:rPr>
              <a:t>Ağ Veri</a:t>
            </a:r>
            <a:r>
              <a:rPr sz="32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Arial"/>
                <a:cs typeface="Arial"/>
              </a:rPr>
              <a:t>Modeli</a:t>
            </a:r>
            <a:endParaRPr sz="32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670"/>
              </a:spcBef>
            </a:pPr>
            <a:r>
              <a:rPr sz="2800" spc="5" dirty="0">
                <a:solidFill>
                  <a:srgbClr val="4B4B4B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Hiyeraşik modelin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eksik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yanlarını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kapatmak için 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çıkarılmıştır.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802762"/>
            <a:ext cx="3675379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Her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kayıt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birden</a:t>
            </a:r>
            <a:r>
              <a:rPr sz="2800" spc="-114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fazla 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kayıt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ile</a:t>
            </a:r>
            <a:r>
              <a:rPr sz="2800" spc="-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ilişkili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4166665"/>
            <a:ext cx="2687320" cy="98234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Olumsuz</a:t>
            </a:r>
            <a:r>
              <a:rPr sz="2800" spc="-10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yanları;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–</a:t>
            </a:r>
            <a:r>
              <a:rPr sz="2400" spc="2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Karmaşık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33009" y="2911360"/>
            <a:ext cx="3384550" cy="3666490"/>
            <a:chOff x="5533009" y="2911360"/>
            <a:chExt cx="3384550" cy="3666490"/>
          </a:xfrm>
        </p:grpSpPr>
        <p:sp>
          <p:nvSpPr>
            <p:cNvPr id="7" name="object 7"/>
            <p:cNvSpPr/>
            <p:nvPr/>
          </p:nvSpPr>
          <p:spPr>
            <a:xfrm>
              <a:off x="5533009" y="2911360"/>
              <a:ext cx="3384550" cy="3666490"/>
            </a:xfrm>
            <a:custGeom>
              <a:avLst/>
              <a:gdLst/>
              <a:ahLst/>
              <a:cxnLst/>
              <a:rect l="l" t="t" r="r" b="b"/>
              <a:pathLst>
                <a:path w="3384550" h="3666490">
                  <a:moveTo>
                    <a:pt x="3384423" y="0"/>
                  </a:moveTo>
                  <a:lnTo>
                    <a:pt x="0" y="0"/>
                  </a:lnTo>
                  <a:lnTo>
                    <a:pt x="0" y="3666236"/>
                  </a:lnTo>
                  <a:lnTo>
                    <a:pt x="3384423" y="3666236"/>
                  </a:lnTo>
                  <a:lnTo>
                    <a:pt x="338442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5605907" y="3176257"/>
              <a:ext cx="921385" cy="461009"/>
            </a:xfrm>
            <a:custGeom>
              <a:avLst/>
              <a:gdLst/>
              <a:ahLst/>
              <a:cxnLst/>
              <a:rect l="l" t="t" r="r" b="b"/>
              <a:pathLst>
                <a:path w="921384" h="461010">
                  <a:moveTo>
                    <a:pt x="921283" y="0"/>
                  </a:moveTo>
                  <a:lnTo>
                    <a:pt x="0" y="0"/>
                  </a:lnTo>
                  <a:lnTo>
                    <a:pt x="0" y="460641"/>
                  </a:lnTo>
                  <a:lnTo>
                    <a:pt x="921283" y="460641"/>
                  </a:lnTo>
                  <a:lnTo>
                    <a:pt x="921283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05907" y="3176257"/>
            <a:ext cx="921385" cy="461009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35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Ders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8460" y="3103486"/>
            <a:ext cx="921385" cy="461009"/>
          </a:xfrm>
          <a:prstGeom prst="rect">
            <a:avLst/>
          </a:prstGeom>
          <a:solidFill>
            <a:srgbClr val="66CCFF"/>
          </a:solidFill>
          <a:ln w="25400">
            <a:solidFill>
              <a:srgbClr val="FFFFFF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635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Ders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05907" y="4486516"/>
            <a:ext cx="921385" cy="461009"/>
          </a:xfrm>
          <a:custGeom>
            <a:avLst/>
            <a:gdLst/>
            <a:ahLst/>
            <a:cxnLst/>
            <a:rect l="l" t="t" r="r" b="b"/>
            <a:pathLst>
              <a:path w="921384" h="461010">
                <a:moveTo>
                  <a:pt x="921283" y="0"/>
                </a:moveTo>
                <a:lnTo>
                  <a:pt x="0" y="0"/>
                </a:lnTo>
                <a:lnTo>
                  <a:pt x="0" y="460641"/>
                </a:lnTo>
                <a:lnTo>
                  <a:pt x="921283" y="460641"/>
                </a:lnTo>
                <a:lnTo>
                  <a:pt x="921283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605907" y="4486516"/>
            <a:ext cx="921385" cy="461009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640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Hoca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34533" y="5681649"/>
            <a:ext cx="921385" cy="461009"/>
          </a:xfrm>
          <a:custGeom>
            <a:avLst/>
            <a:gdLst/>
            <a:ahLst/>
            <a:cxnLst/>
            <a:rect l="l" t="t" r="r" b="b"/>
            <a:pathLst>
              <a:path w="921385" h="461010">
                <a:moveTo>
                  <a:pt x="921283" y="0"/>
                </a:moveTo>
                <a:lnTo>
                  <a:pt x="0" y="0"/>
                </a:lnTo>
                <a:lnTo>
                  <a:pt x="0" y="460641"/>
                </a:lnTo>
                <a:lnTo>
                  <a:pt x="921283" y="460641"/>
                </a:lnTo>
                <a:lnTo>
                  <a:pt x="921283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534533" y="5681649"/>
            <a:ext cx="921385" cy="461009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645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Öğrenci1</a:t>
            </a:r>
            <a:endParaRPr sz="1700"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77406" y="4482452"/>
            <a:ext cx="946785" cy="486409"/>
            <a:chOff x="6677406" y="4482452"/>
            <a:chExt cx="946785" cy="486409"/>
          </a:xfrm>
        </p:grpSpPr>
        <p:sp>
          <p:nvSpPr>
            <p:cNvPr id="16" name="object 16"/>
            <p:cNvSpPr/>
            <p:nvPr/>
          </p:nvSpPr>
          <p:spPr>
            <a:xfrm>
              <a:off x="6690106" y="4495152"/>
              <a:ext cx="921385" cy="461009"/>
            </a:xfrm>
            <a:custGeom>
              <a:avLst/>
              <a:gdLst/>
              <a:ahLst/>
              <a:cxnLst/>
              <a:rect l="l" t="t" r="r" b="b"/>
              <a:pathLst>
                <a:path w="921384" h="461010">
                  <a:moveTo>
                    <a:pt x="921283" y="0"/>
                  </a:moveTo>
                  <a:lnTo>
                    <a:pt x="0" y="0"/>
                  </a:lnTo>
                  <a:lnTo>
                    <a:pt x="0" y="460641"/>
                  </a:lnTo>
                  <a:lnTo>
                    <a:pt x="921283" y="460641"/>
                  </a:lnTo>
                  <a:lnTo>
                    <a:pt x="921283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690106" y="4495152"/>
              <a:ext cx="921385" cy="461009"/>
            </a:xfrm>
            <a:custGeom>
              <a:avLst/>
              <a:gdLst/>
              <a:ahLst/>
              <a:cxnLst/>
              <a:rect l="l" t="t" r="r" b="b"/>
              <a:pathLst>
                <a:path w="921384" h="461010">
                  <a:moveTo>
                    <a:pt x="0" y="460641"/>
                  </a:moveTo>
                  <a:lnTo>
                    <a:pt x="921283" y="460641"/>
                  </a:lnTo>
                  <a:lnTo>
                    <a:pt x="921283" y="0"/>
                  </a:lnTo>
                  <a:lnTo>
                    <a:pt x="0" y="0"/>
                  </a:lnTo>
                  <a:lnTo>
                    <a:pt x="0" y="46064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02806" y="4563617"/>
            <a:ext cx="8959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Hoca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18985" y="5681649"/>
            <a:ext cx="921385" cy="461009"/>
          </a:xfrm>
          <a:custGeom>
            <a:avLst/>
            <a:gdLst/>
            <a:ahLst/>
            <a:cxnLst/>
            <a:rect l="l" t="t" r="r" b="b"/>
            <a:pathLst>
              <a:path w="921384" h="461010">
                <a:moveTo>
                  <a:pt x="921283" y="0"/>
                </a:moveTo>
                <a:lnTo>
                  <a:pt x="0" y="0"/>
                </a:lnTo>
                <a:lnTo>
                  <a:pt x="0" y="460641"/>
                </a:lnTo>
                <a:lnTo>
                  <a:pt x="921283" y="460641"/>
                </a:lnTo>
                <a:lnTo>
                  <a:pt x="921283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6618985" y="5681649"/>
            <a:ext cx="921385" cy="461009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645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Öğrenci2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35392" y="4486516"/>
            <a:ext cx="921385" cy="461009"/>
          </a:xfrm>
          <a:custGeom>
            <a:avLst/>
            <a:gdLst/>
            <a:ahLst/>
            <a:cxnLst/>
            <a:rect l="l" t="t" r="r" b="b"/>
            <a:pathLst>
              <a:path w="921384" h="461010">
                <a:moveTo>
                  <a:pt x="921283" y="0"/>
                </a:moveTo>
                <a:lnTo>
                  <a:pt x="0" y="0"/>
                </a:lnTo>
                <a:lnTo>
                  <a:pt x="0" y="460641"/>
                </a:lnTo>
                <a:lnTo>
                  <a:pt x="921283" y="460641"/>
                </a:lnTo>
                <a:lnTo>
                  <a:pt x="921283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7835392" y="4486516"/>
            <a:ext cx="921385" cy="461009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640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Hoca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89671" y="5651271"/>
            <a:ext cx="921385" cy="461009"/>
          </a:xfrm>
          <a:prstGeom prst="rect">
            <a:avLst/>
          </a:prstGeom>
          <a:solidFill>
            <a:srgbClr val="66CCFF"/>
          </a:solidFill>
          <a:ln w="25400">
            <a:solidFill>
              <a:srgbClr val="FFFFFF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45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Öğrenci2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56198" y="3567429"/>
            <a:ext cx="2481580" cy="2165985"/>
          </a:xfrm>
          <a:custGeom>
            <a:avLst/>
            <a:gdLst/>
            <a:ahLst/>
            <a:cxnLst/>
            <a:rect l="l" t="t" r="r" b="b"/>
            <a:pathLst>
              <a:path w="2481579" h="2165985">
                <a:moveTo>
                  <a:pt x="2021459" y="9144"/>
                </a:moveTo>
                <a:lnTo>
                  <a:pt x="2010918" y="2032"/>
                </a:lnTo>
                <a:lnTo>
                  <a:pt x="1522869" y="707009"/>
                </a:lnTo>
                <a:lnTo>
                  <a:pt x="1078712" y="502031"/>
                </a:lnTo>
                <a:lnTo>
                  <a:pt x="1947291" y="11049"/>
                </a:lnTo>
                <a:lnTo>
                  <a:pt x="1941068" y="0"/>
                </a:lnTo>
                <a:lnTo>
                  <a:pt x="1064526" y="495477"/>
                </a:lnTo>
                <a:lnTo>
                  <a:pt x="1050925" y="489204"/>
                </a:lnTo>
                <a:lnTo>
                  <a:pt x="1050925" y="503161"/>
                </a:lnTo>
                <a:lnTo>
                  <a:pt x="763549" y="665607"/>
                </a:lnTo>
                <a:lnTo>
                  <a:pt x="150368" y="146723"/>
                </a:lnTo>
                <a:lnTo>
                  <a:pt x="150368" y="87477"/>
                </a:lnTo>
                <a:lnTo>
                  <a:pt x="1050925" y="503161"/>
                </a:lnTo>
                <a:lnTo>
                  <a:pt x="1050925" y="489204"/>
                </a:lnTo>
                <a:lnTo>
                  <a:pt x="146685" y="71882"/>
                </a:lnTo>
                <a:lnTo>
                  <a:pt x="144018" y="77597"/>
                </a:lnTo>
                <a:lnTo>
                  <a:pt x="137668" y="77597"/>
                </a:lnTo>
                <a:lnTo>
                  <a:pt x="137668" y="905713"/>
                </a:lnTo>
                <a:lnTo>
                  <a:pt x="103251" y="846709"/>
                </a:lnTo>
                <a:lnTo>
                  <a:pt x="99314" y="845693"/>
                </a:lnTo>
                <a:lnTo>
                  <a:pt x="96393" y="847471"/>
                </a:lnTo>
                <a:lnTo>
                  <a:pt x="93345" y="849249"/>
                </a:lnTo>
                <a:lnTo>
                  <a:pt x="92329" y="853059"/>
                </a:lnTo>
                <a:lnTo>
                  <a:pt x="144018" y="941705"/>
                </a:lnTo>
                <a:lnTo>
                  <a:pt x="151345" y="929132"/>
                </a:lnTo>
                <a:lnTo>
                  <a:pt x="195707" y="853059"/>
                </a:lnTo>
                <a:lnTo>
                  <a:pt x="194691" y="849249"/>
                </a:lnTo>
                <a:lnTo>
                  <a:pt x="188595" y="845693"/>
                </a:lnTo>
                <a:lnTo>
                  <a:pt x="184785" y="846709"/>
                </a:lnTo>
                <a:lnTo>
                  <a:pt x="150368" y="905713"/>
                </a:lnTo>
                <a:lnTo>
                  <a:pt x="150368" y="163360"/>
                </a:lnTo>
                <a:lnTo>
                  <a:pt x="751814" y="672249"/>
                </a:lnTo>
                <a:lnTo>
                  <a:pt x="316179" y="918489"/>
                </a:lnTo>
                <a:lnTo>
                  <a:pt x="348869" y="862457"/>
                </a:lnTo>
                <a:lnTo>
                  <a:pt x="350647" y="859536"/>
                </a:lnTo>
                <a:lnTo>
                  <a:pt x="349631" y="855599"/>
                </a:lnTo>
                <a:lnTo>
                  <a:pt x="343535" y="852043"/>
                </a:lnTo>
                <a:lnTo>
                  <a:pt x="339725" y="853059"/>
                </a:lnTo>
                <a:lnTo>
                  <a:pt x="288036" y="941705"/>
                </a:lnTo>
                <a:lnTo>
                  <a:pt x="387096" y="943102"/>
                </a:lnTo>
                <a:lnTo>
                  <a:pt x="390525" y="943102"/>
                </a:lnTo>
                <a:lnTo>
                  <a:pt x="392645" y="941070"/>
                </a:lnTo>
                <a:lnTo>
                  <a:pt x="393446" y="940308"/>
                </a:lnTo>
                <a:lnTo>
                  <a:pt x="393573" y="933323"/>
                </a:lnTo>
                <a:lnTo>
                  <a:pt x="390779" y="930402"/>
                </a:lnTo>
                <a:lnTo>
                  <a:pt x="387223" y="930402"/>
                </a:lnTo>
                <a:lnTo>
                  <a:pt x="322516" y="929474"/>
                </a:lnTo>
                <a:lnTo>
                  <a:pt x="762139" y="680974"/>
                </a:lnTo>
                <a:lnTo>
                  <a:pt x="1048524" y="923277"/>
                </a:lnTo>
                <a:lnTo>
                  <a:pt x="984758" y="911987"/>
                </a:lnTo>
                <a:lnTo>
                  <a:pt x="981202" y="911479"/>
                </a:lnTo>
                <a:lnTo>
                  <a:pt x="978027" y="913765"/>
                </a:lnTo>
                <a:lnTo>
                  <a:pt x="976757" y="920623"/>
                </a:lnTo>
                <a:lnTo>
                  <a:pt x="979043" y="923925"/>
                </a:lnTo>
                <a:lnTo>
                  <a:pt x="1080135" y="941705"/>
                </a:lnTo>
                <a:lnTo>
                  <a:pt x="1078953" y="938403"/>
                </a:lnTo>
                <a:lnTo>
                  <a:pt x="1046988" y="848233"/>
                </a:lnTo>
                <a:lnTo>
                  <a:pt x="1045845" y="844931"/>
                </a:lnTo>
                <a:lnTo>
                  <a:pt x="1042162" y="843280"/>
                </a:lnTo>
                <a:lnTo>
                  <a:pt x="1035558" y="845566"/>
                </a:lnTo>
                <a:lnTo>
                  <a:pt x="1033907" y="849249"/>
                </a:lnTo>
                <a:lnTo>
                  <a:pt x="1035050" y="852551"/>
                </a:lnTo>
                <a:lnTo>
                  <a:pt x="1056678" y="913638"/>
                </a:lnTo>
                <a:lnTo>
                  <a:pt x="773874" y="674344"/>
                </a:lnTo>
                <a:lnTo>
                  <a:pt x="1065123" y="509714"/>
                </a:lnTo>
                <a:lnTo>
                  <a:pt x="1515529" y="717613"/>
                </a:lnTo>
                <a:lnTo>
                  <a:pt x="1383449" y="908405"/>
                </a:lnTo>
                <a:lnTo>
                  <a:pt x="1388491" y="843915"/>
                </a:lnTo>
                <a:lnTo>
                  <a:pt x="1388745" y="840359"/>
                </a:lnTo>
                <a:lnTo>
                  <a:pt x="1386078" y="837311"/>
                </a:lnTo>
                <a:lnTo>
                  <a:pt x="1379093" y="836803"/>
                </a:lnTo>
                <a:lnTo>
                  <a:pt x="1376045" y="839470"/>
                </a:lnTo>
                <a:lnTo>
                  <a:pt x="1368171" y="941705"/>
                </a:lnTo>
                <a:lnTo>
                  <a:pt x="1382560" y="934974"/>
                </a:lnTo>
                <a:lnTo>
                  <a:pt x="1457833" y="899795"/>
                </a:lnTo>
                <a:lnTo>
                  <a:pt x="1461008" y="898271"/>
                </a:lnTo>
                <a:lnTo>
                  <a:pt x="1462405" y="894461"/>
                </a:lnTo>
                <a:lnTo>
                  <a:pt x="1461008" y="891286"/>
                </a:lnTo>
                <a:lnTo>
                  <a:pt x="1459484" y="888111"/>
                </a:lnTo>
                <a:lnTo>
                  <a:pt x="1455674" y="886714"/>
                </a:lnTo>
                <a:lnTo>
                  <a:pt x="1452499" y="888238"/>
                </a:lnTo>
                <a:lnTo>
                  <a:pt x="1393875" y="915644"/>
                </a:lnTo>
                <a:lnTo>
                  <a:pt x="1527225" y="723023"/>
                </a:lnTo>
                <a:lnTo>
                  <a:pt x="1980831" y="932383"/>
                </a:lnTo>
                <a:lnTo>
                  <a:pt x="1916303" y="938530"/>
                </a:lnTo>
                <a:lnTo>
                  <a:pt x="1912874" y="938911"/>
                </a:lnTo>
                <a:lnTo>
                  <a:pt x="1910334" y="941959"/>
                </a:lnTo>
                <a:lnTo>
                  <a:pt x="1910588" y="945388"/>
                </a:lnTo>
                <a:lnTo>
                  <a:pt x="1910969" y="948944"/>
                </a:lnTo>
                <a:lnTo>
                  <a:pt x="1914144" y="951484"/>
                </a:lnTo>
                <a:lnTo>
                  <a:pt x="1917573" y="951103"/>
                </a:lnTo>
                <a:lnTo>
                  <a:pt x="2010918" y="942213"/>
                </a:lnTo>
                <a:lnTo>
                  <a:pt x="2016252" y="941705"/>
                </a:lnTo>
                <a:lnTo>
                  <a:pt x="1959483" y="860425"/>
                </a:lnTo>
                <a:lnTo>
                  <a:pt x="1957451" y="857631"/>
                </a:lnTo>
                <a:lnTo>
                  <a:pt x="1953514" y="856869"/>
                </a:lnTo>
                <a:lnTo>
                  <a:pt x="1947672" y="860933"/>
                </a:lnTo>
                <a:lnTo>
                  <a:pt x="1947037" y="864870"/>
                </a:lnTo>
                <a:lnTo>
                  <a:pt x="1986153" y="920813"/>
                </a:lnTo>
                <a:lnTo>
                  <a:pt x="1534579" y="712419"/>
                </a:lnTo>
                <a:lnTo>
                  <a:pt x="2021459" y="9144"/>
                </a:lnTo>
                <a:close/>
              </a:path>
              <a:path w="2481579" h="2165985">
                <a:moveTo>
                  <a:pt x="2139950" y="853059"/>
                </a:moveTo>
                <a:lnTo>
                  <a:pt x="2138934" y="849249"/>
                </a:lnTo>
                <a:lnTo>
                  <a:pt x="2132838" y="845693"/>
                </a:lnTo>
                <a:lnTo>
                  <a:pt x="2128901" y="846709"/>
                </a:lnTo>
                <a:lnTo>
                  <a:pt x="2094611" y="905497"/>
                </a:lnTo>
                <a:lnTo>
                  <a:pt x="2094484" y="905713"/>
                </a:lnTo>
                <a:lnTo>
                  <a:pt x="2094611" y="5588"/>
                </a:lnTo>
                <a:lnTo>
                  <a:pt x="2081911" y="5588"/>
                </a:lnTo>
                <a:lnTo>
                  <a:pt x="2081911" y="905713"/>
                </a:lnTo>
                <a:lnTo>
                  <a:pt x="2081911" y="929132"/>
                </a:lnTo>
                <a:lnTo>
                  <a:pt x="2081784" y="905497"/>
                </a:lnTo>
                <a:lnTo>
                  <a:pt x="2047494" y="846709"/>
                </a:lnTo>
                <a:lnTo>
                  <a:pt x="2043557" y="845693"/>
                </a:lnTo>
                <a:lnTo>
                  <a:pt x="2040509" y="847471"/>
                </a:lnTo>
                <a:lnTo>
                  <a:pt x="2037588" y="849249"/>
                </a:lnTo>
                <a:lnTo>
                  <a:pt x="2036445" y="853059"/>
                </a:lnTo>
                <a:lnTo>
                  <a:pt x="2088261" y="941705"/>
                </a:lnTo>
                <a:lnTo>
                  <a:pt x="2095588" y="929132"/>
                </a:lnTo>
                <a:lnTo>
                  <a:pt x="2139950" y="853059"/>
                </a:lnTo>
                <a:close/>
              </a:path>
              <a:path w="2481579" h="2165985">
                <a:moveTo>
                  <a:pt x="2481580" y="1996821"/>
                </a:moveTo>
                <a:lnTo>
                  <a:pt x="2479802" y="1993138"/>
                </a:lnTo>
                <a:lnTo>
                  <a:pt x="2473198" y="1990852"/>
                </a:lnTo>
                <a:lnTo>
                  <a:pt x="2469515" y="1992630"/>
                </a:lnTo>
                <a:lnTo>
                  <a:pt x="2447379" y="2057247"/>
                </a:lnTo>
                <a:lnTo>
                  <a:pt x="2310511" y="1372489"/>
                </a:lnTo>
                <a:lnTo>
                  <a:pt x="2304262" y="1373771"/>
                </a:lnTo>
                <a:lnTo>
                  <a:pt x="2300732" y="1368425"/>
                </a:lnTo>
                <a:lnTo>
                  <a:pt x="1781467" y="1714601"/>
                </a:lnTo>
                <a:lnTo>
                  <a:pt x="1769859" y="1707349"/>
                </a:lnTo>
                <a:lnTo>
                  <a:pt x="1769859" y="1722335"/>
                </a:lnTo>
                <a:lnTo>
                  <a:pt x="1574850" y="1852333"/>
                </a:lnTo>
                <a:lnTo>
                  <a:pt x="1561693" y="1847634"/>
                </a:lnTo>
                <a:lnTo>
                  <a:pt x="1561693" y="1861108"/>
                </a:lnTo>
                <a:lnTo>
                  <a:pt x="1250619" y="2068487"/>
                </a:lnTo>
                <a:lnTo>
                  <a:pt x="1279017" y="2010410"/>
                </a:lnTo>
                <a:lnTo>
                  <a:pt x="1280541" y="2007235"/>
                </a:lnTo>
                <a:lnTo>
                  <a:pt x="1279271" y="2003425"/>
                </a:lnTo>
                <a:lnTo>
                  <a:pt x="1274826" y="2001304"/>
                </a:lnTo>
                <a:lnTo>
                  <a:pt x="1271778" y="1999615"/>
                </a:lnTo>
                <a:lnTo>
                  <a:pt x="1268730" y="1997837"/>
                </a:lnTo>
                <a:lnTo>
                  <a:pt x="1264793" y="1998853"/>
                </a:lnTo>
                <a:lnTo>
                  <a:pt x="1230503" y="2057590"/>
                </a:lnTo>
                <a:lnTo>
                  <a:pt x="1230376" y="2057806"/>
                </a:lnTo>
                <a:lnTo>
                  <a:pt x="1230426" y="1742795"/>
                </a:lnTo>
                <a:lnTo>
                  <a:pt x="1561693" y="1861108"/>
                </a:lnTo>
                <a:lnTo>
                  <a:pt x="1561693" y="1847634"/>
                </a:lnTo>
                <a:lnTo>
                  <a:pt x="1230426" y="1729320"/>
                </a:lnTo>
                <a:lnTo>
                  <a:pt x="1230426" y="1725904"/>
                </a:lnTo>
                <a:lnTo>
                  <a:pt x="1581746" y="1604759"/>
                </a:lnTo>
                <a:lnTo>
                  <a:pt x="1769859" y="1722335"/>
                </a:lnTo>
                <a:lnTo>
                  <a:pt x="1769859" y="1707349"/>
                </a:lnTo>
                <a:lnTo>
                  <a:pt x="1597215" y="1599425"/>
                </a:lnTo>
                <a:lnTo>
                  <a:pt x="2234311" y="1379728"/>
                </a:lnTo>
                <a:lnTo>
                  <a:pt x="2230120" y="1367790"/>
                </a:lnTo>
                <a:lnTo>
                  <a:pt x="1583397" y="1590789"/>
                </a:lnTo>
                <a:lnTo>
                  <a:pt x="1567929" y="1581124"/>
                </a:lnTo>
                <a:lnTo>
                  <a:pt x="1567929" y="1596123"/>
                </a:lnTo>
                <a:lnTo>
                  <a:pt x="1230426" y="1712493"/>
                </a:lnTo>
                <a:lnTo>
                  <a:pt x="1230490" y="1385214"/>
                </a:lnTo>
                <a:lnTo>
                  <a:pt x="1567929" y="1596123"/>
                </a:lnTo>
                <a:lnTo>
                  <a:pt x="1567929" y="1581124"/>
                </a:lnTo>
                <a:lnTo>
                  <a:pt x="1227455" y="1368298"/>
                </a:lnTo>
                <a:lnTo>
                  <a:pt x="1224038" y="1373759"/>
                </a:lnTo>
                <a:lnTo>
                  <a:pt x="1217803" y="1373759"/>
                </a:lnTo>
                <a:lnTo>
                  <a:pt x="1217803" y="1716849"/>
                </a:lnTo>
                <a:lnTo>
                  <a:pt x="1206449" y="1720761"/>
                </a:lnTo>
                <a:lnTo>
                  <a:pt x="1187246" y="1713903"/>
                </a:lnTo>
                <a:lnTo>
                  <a:pt x="1187246" y="1727377"/>
                </a:lnTo>
                <a:lnTo>
                  <a:pt x="749896" y="1878190"/>
                </a:lnTo>
                <a:lnTo>
                  <a:pt x="608685" y="1758683"/>
                </a:lnTo>
                <a:lnTo>
                  <a:pt x="867397" y="1613141"/>
                </a:lnTo>
                <a:lnTo>
                  <a:pt x="1187246" y="1727377"/>
                </a:lnTo>
                <a:lnTo>
                  <a:pt x="1187246" y="1713903"/>
                </a:lnTo>
                <a:lnTo>
                  <a:pt x="882053" y="1604899"/>
                </a:lnTo>
                <a:lnTo>
                  <a:pt x="1155192" y="1451229"/>
                </a:lnTo>
                <a:lnTo>
                  <a:pt x="1148969" y="1440180"/>
                </a:lnTo>
                <a:lnTo>
                  <a:pt x="866228" y="1599247"/>
                </a:lnTo>
                <a:lnTo>
                  <a:pt x="218186" y="1367790"/>
                </a:lnTo>
                <a:lnTo>
                  <a:pt x="213868" y="1379728"/>
                </a:lnTo>
                <a:lnTo>
                  <a:pt x="851573" y="1607489"/>
                </a:lnTo>
                <a:lnTo>
                  <a:pt x="598347" y="1749945"/>
                </a:lnTo>
                <a:lnTo>
                  <a:pt x="148082" y="1368933"/>
                </a:lnTo>
                <a:lnTo>
                  <a:pt x="139827" y="1378585"/>
                </a:lnTo>
                <a:lnTo>
                  <a:pt x="586562" y="1756575"/>
                </a:lnTo>
                <a:lnTo>
                  <a:pt x="113487" y="2022703"/>
                </a:lnTo>
                <a:lnTo>
                  <a:pt x="123698" y="2005203"/>
                </a:lnTo>
                <a:lnTo>
                  <a:pt x="122682" y="2001266"/>
                </a:lnTo>
                <a:lnTo>
                  <a:pt x="119634" y="1999615"/>
                </a:lnTo>
                <a:lnTo>
                  <a:pt x="116586" y="1997837"/>
                </a:lnTo>
                <a:lnTo>
                  <a:pt x="112776" y="1998853"/>
                </a:lnTo>
                <a:lnTo>
                  <a:pt x="91694" y="2034971"/>
                </a:lnTo>
                <a:lnTo>
                  <a:pt x="79019" y="2042109"/>
                </a:lnTo>
                <a:lnTo>
                  <a:pt x="79019" y="2056663"/>
                </a:lnTo>
                <a:lnTo>
                  <a:pt x="78359" y="2057806"/>
                </a:lnTo>
                <a:lnTo>
                  <a:pt x="71996" y="2068690"/>
                </a:lnTo>
                <a:lnTo>
                  <a:pt x="78346" y="2057806"/>
                </a:lnTo>
                <a:lnTo>
                  <a:pt x="78346" y="2057044"/>
                </a:lnTo>
                <a:lnTo>
                  <a:pt x="79019" y="2056663"/>
                </a:lnTo>
                <a:lnTo>
                  <a:pt x="79019" y="2042109"/>
                </a:lnTo>
                <a:lnTo>
                  <a:pt x="78346" y="2042477"/>
                </a:lnTo>
                <a:lnTo>
                  <a:pt x="78359" y="1373759"/>
                </a:lnTo>
                <a:lnTo>
                  <a:pt x="65659" y="1373759"/>
                </a:lnTo>
                <a:lnTo>
                  <a:pt x="65659" y="2049614"/>
                </a:lnTo>
                <a:lnTo>
                  <a:pt x="65176" y="2049894"/>
                </a:lnTo>
                <a:lnTo>
                  <a:pt x="65176" y="2082152"/>
                </a:lnTo>
                <a:lnTo>
                  <a:pt x="34569" y="2081669"/>
                </a:lnTo>
                <a:lnTo>
                  <a:pt x="57404" y="2068830"/>
                </a:lnTo>
                <a:lnTo>
                  <a:pt x="65176" y="2082152"/>
                </a:lnTo>
                <a:lnTo>
                  <a:pt x="65176" y="2049894"/>
                </a:lnTo>
                <a:lnTo>
                  <a:pt x="62052" y="2051646"/>
                </a:lnTo>
                <a:lnTo>
                  <a:pt x="51015" y="2032749"/>
                </a:lnTo>
                <a:lnTo>
                  <a:pt x="51015" y="2057857"/>
                </a:lnTo>
                <a:lnTo>
                  <a:pt x="28244" y="2070658"/>
                </a:lnTo>
                <a:lnTo>
                  <a:pt x="43408" y="2044814"/>
                </a:lnTo>
                <a:lnTo>
                  <a:pt x="51015" y="2057857"/>
                </a:lnTo>
                <a:lnTo>
                  <a:pt x="51015" y="2032749"/>
                </a:lnTo>
                <a:lnTo>
                  <a:pt x="50761" y="2032304"/>
                </a:lnTo>
                <a:lnTo>
                  <a:pt x="62865" y="2011680"/>
                </a:lnTo>
                <a:lnTo>
                  <a:pt x="61849" y="2007870"/>
                </a:lnTo>
                <a:lnTo>
                  <a:pt x="55753" y="2004314"/>
                </a:lnTo>
                <a:lnTo>
                  <a:pt x="51816" y="2005330"/>
                </a:lnTo>
                <a:lnTo>
                  <a:pt x="43395" y="2019693"/>
                </a:lnTo>
                <a:lnTo>
                  <a:pt x="31242" y="1998853"/>
                </a:lnTo>
                <a:lnTo>
                  <a:pt x="27305" y="1997837"/>
                </a:lnTo>
                <a:lnTo>
                  <a:pt x="24384" y="1999615"/>
                </a:lnTo>
                <a:lnTo>
                  <a:pt x="21336" y="2001266"/>
                </a:lnTo>
                <a:lnTo>
                  <a:pt x="20320" y="2005203"/>
                </a:lnTo>
                <a:lnTo>
                  <a:pt x="36068" y="2032228"/>
                </a:lnTo>
                <a:lnTo>
                  <a:pt x="0" y="2093836"/>
                </a:lnTo>
                <a:lnTo>
                  <a:pt x="102489" y="2095436"/>
                </a:lnTo>
                <a:lnTo>
                  <a:pt x="104838" y="2093188"/>
                </a:lnTo>
                <a:lnTo>
                  <a:pt x="105410" y="2092642"/>
                </a:lnTo>
                <a:lnTo>
                  <a:pt x="105537" y="2085632"/>
                </a:lnTo>
                <a:lnTo>
                  <a:pt x="102743" y="2082736"/>
                </a:lnTo>
                <a:lnTo>
                  <a:pt x="78701" y="2082368"/>
                </a:lnTo>
                <a:lnTo>
                  <a:pt x="79349" y="2081250"/>
                </a:lnTo>
                <a:lnTo>
                  <a:pt x="100838" y="2044382"/>
                </a:lnTo>
                <a:lnTo>
                  <a:pt x="596887" y="1765325"/>
                </a:lnTo>
                <a:lnTo>
                  <a:pt x="735952" y="1882990"/>
                </a:lnTo>
                <a:lnTo>
                  <a:pt x="175958" y="2076081"/>
                </a:lnTo>
                <a:lnTo>
                  <a:pt x="220472" y="2024341"/>
                </a:lnTo>
                <a:lnTo>
                  <a:pt x="220218" y="2020316"/>
                </a:lnTo>
                <a:lnTo>
                  <a:pt x="214884" y="2015744"/>
                </a:lnTo>
                <a:lnTo>
                  <a:pt x="210947" y="2015998"/>
                </a:lnTo>
                <a:lnTo>
                  <a:pt x="144018" y="2093823"/>
                </a:lnTo>
                <a:lnTo>
                  <a:pt x="244602" y="2113800"/>
                </a:lnTo>
                <a:lnTo>
                  <a:pt x="247904" y="2111565"/>
                </a:lnTo>
                <a:lnTo>
                  <a:pt x="248666" y="2108136"/>
                </a:lnTo>
                <a:lnTo>
                  <a:pt x="249301" y="2104694"/>
                </a:lnTo>
                <a:lnTo>
                  <a:pt x="247142" y="2101354"/>
                </a:lnTo>
                <a:lnTo>
                  <a:pt x="218655" y="2095715"/>
                </a:lnTo>
                <a:lnTo>
                  <a:pt x="180162" y="2088070"/>
                </a:lnTo>
                <a:lnTo>
                  <a:pt x="747229" y="1892528"/>
                </a:lnTo>
                <a:lnTo>
                  <a:pt x="1048461" y="2147379"/>
                </a:lnTo>
                <a:lnTo>
                  <a:pt x="981202" y="2135555"/>
                </a:lnTo>
                <a:lnTo>
                  <a:pt x="978027" y="2137854"/>
                </a:lnTo>
                <a:lnTo>
                  <a:pt x="976757" y="2144763"/>
                </a:lnTo>
                <a:lnTo>
                  <a:pt x="979043" y="2148065"/>
                </a:lnTo>
                <a:lnTo>
                  <a:pt x="1080135" y="2165845"/>
                </a:lnTo>
                <a:lnTo>
                  <a:pt x="1078966" y="2162556"/>
                </a:lnTo>
                <a:lnTo>
                  <a:pt x="1046988" y="2072424"/>
                </a:lnTo>
                <a:lnTo>
                  <a:pt x="1045845" y="2069122"/>
                </a:lnTo>
                <a:lnTo>
                  <a:pt x="1042162" y="2067394"/>
                </a:lnTo>
                <a:lnTo>
                  <a:pt x="1035558" y="2069731"/>
                </a:lnTo>
                <a:lnTo>
                  <a:pt x="1033907" y="2073363"/>
                </a:lnTo>
                <a:lnTo>
                  <a:pt x="1035050" y="2076665"/>
                </a:lnTo>
                <a:lnTo>
                  <a:pt x="1056690" y="2137765"/>
                </a:lnTo>
                <a:lnTo>
                  <a:pt x="761174" y="1887728"/>
                </a:lnTo>
                <a:lnTo>
                  <a:pt x="1206360" y="1734210"/>
                </a:lnTo>
                <a:lnTo>
                  <a:pt x="1217803" y="1738287"/>
                </a:lnTo>
                <a:lnTo>
                  <a:pt x="1217803" y="2057806"/>
                </a:lnTo>
                <a:lnTo>
                  <a:pt x="1217803" y="2081250"/>
                </a:lnTo>
                <a:lnTo>
                  <a:pt x="1217676" y="2057590"/>
                </a:lnTo>
                <a:lnTo>
                  <a:pt x="1183386" y="1998853"/>
                </a:lnTo>
                <a:lnTo>
                  <a:pt x="1179449" y="1997837"/>
                </a:lnTo>
                <a:lnTo>
                  <a:pt x="1176401" y="1999615"/>
                </a:lnTo>
                <a:lnTo>
                  <a:pt x="1173480" y="2001266"/>
                </a:lnTo>
                <a:lnTo>
                  <a:pt x="1172464" y="2005203"/>
                </a:lnTo>
                <a:lnTo>
                  <a:pt x="1174115" y="2008251"/>
                </a:lnTo>
                <a:lnTo>
                  <a:pt x="1224076" y="2093734"/>
                </a:lnTo>
                <a:lnTo>
                  <a:pt x="1252562" y="2092121"/>
                </a:lnTo>
                <a:lnTo>
                  <a:pt x="1326515" y="2087676"/>
                </a:lnTo>
                <a:lnTo>
                  <a:pt x="1329182" y="2084679"/>
                </a:lnTo>
                <a:lnTo>
                  <a:pt x="1328953" y="2081555"/>
                </a:lnTo>
                <a:lnTo>
                  <a:pt x="1328801" y="2077669"/>
                </a:lnTo>
                <a:lnTo>
                  <a:pt x="1325753" y="2075002"/>
                </a:lnTo>
                <a:lnTo>
                  <a:pt x="1257655" y="2079091"/>
                </a:lnTo>
                <a:lnTo>
                  <a:pt x="1576616" y="1866430"/>
                </a:lnTo>
                <a:lnTo>
                  <a:pt x="2196134" y="2087664"/>
                </a:lnTo>
                <a:lnTo>
                  <a:pt x="2129028" y="2100224"/>
                </a:lnTo>
                <a:lnTo>
                  <a:pt x="2126742" y="2103539"/>
                </a:lnTo>
                <a:lnTo>
                  <a:pt x="2128012" y="2110435"/>
                </a:lnTo>
                <a:lnTo>
                  <a:pt x="2131441" y="2112708"/>
                </a:lnTo>
                <a:lnTo>
                  <a:pt x="2222919" y="2095576"/>
                </a:lnTo>
                <a:lnTo>
                  <a:pt x="2232279" y="2093823"/>
                </a:lnTo>
                <a:lnTo>
                  <a:pt x="2168398" y="2018030"/>
                </a:lnTo>
                <a:lnTo>
                  <a:pt x="2166112" y="2015363"/>
                </a:lnTo>
                <a:lnTo>
                  <a:pt x="2162175" y="2014982"/>
                </a:lnTo>
                <a:lnTo>
                  <a:pt x="2156841" y="2019554"/>
                </a:lnTo>
                <a:lnTo>
                  <a:pt x="2156460" y="2023503"/>
                </a:lnTo>
                <a:lnTo>
                  <a:pt x="2158746" y="2026183"/>
                </a:lnTo>
                <a:lnTo>
                  <a:pt x="2200414" y="2075738"/>
                </a:lnTo>
                <a:lnTo>
                  <a:pt x="1589760" y="1857667"/>
                </a:lnTo>
                <a:lnTo>
                  <a:pt x="1781657" y="1729714"/>
                </a:lnTo>
                <a:lnTo>
                  <a:pt x="2342273" y="2080094"/>
                </a:lnTo>
                <a:lnTo>
                  <a:pt x="2274062" y="2078012"/>
                </a:lnTo>
                <a:lnTo>
                  <a:pt x="2271141" y="2080768"/>
                </a:lnTo>
                <a:lnTo>
                  <a:pt x="2270887" y="2087778"/>
                </a:lnTo>
                <a:lnTo>
                  <a:pt x="2273681" y="2090699"/>
                </a:lnTo>
                <a:lnTo>
                  <a:pt x="2376297" y="2093836"/>
                </a:lnTo>
                <a:lnTo>
                  <a:pt x="2375611" y="2092540"/>
                </a:lnTo>
                <a:lnTo>
                  <a:pt x="2330196" y="2006092"/>
                </a:lnTo>
                <a:lnTo>
                  <a:pt x="2328545" y="2003044"/>
                </a:lnTo>
                <a:lnTo>
                  <a:pt x="2324608" y="2001774"/>
                </a:lnTo>
                <a:lnTo>
                  <a:pt x="2318512" y="2005076"/>
                </a:lnTo>
                <a:lnTo>
                  <a:pt x="2317242" y="2008886"/>
                </a:lnTo>
                <a:lnTo>
                  <a:pt x="2318893" y="2012061"/>
                </a:lnTo>
                <a:lnTo>
                  <a:pt x="2348979" y="2069312"/>
                </a:lnTo>
                <a:lnTo>
                  <a:pt x="1793265" y="1721980"/>
                </a:lnTo>
                <a:lnTo>
                  <a:pt x="2299893" y="1384185"/>
                </a:lnTo>
                <a:lnTo>
                  <a:pt x="2434920" y="2059622"/>
                </a:lnTo>
                <a:lnTo>
                  <a:pt x="2392045" y="2011299"/>
                </a:lnTo>
                <a:lnTo>
                  <a:pt x="2389632" y="2008632"/>
                </a:lnTo>
                <a:lnTo>
                  <a:pt x="2385695" y="2008378"/>
                </a:lnTo>
                <a:lnTo>
                  <a:pt x="2383028" y="2010791"/>
                </a:lnTo>
                <a:lnTo>
                  <a:pt x="2380361" y="2013077"/>
                </a:lnTo>
                <a:lnTo>
                  <a:pt x="2380107" y="2017141"/>
                </a:lnTo>
                <a:lnTo>
                  <a:pt x="2382520" y="2019681"/>
                </a:lnTo>
                <a:lnTo>
                  <a:pt x="2448306" y="2093849"/>
                </a:lnTo>
                <a:lnTo>
                  <a:pt x="2452103" y="2082736"/>
                </a:lnTo>
                <a:lnTo>
                  <a:pt x="2481580" y="1996821"/>
                </a:lnTo>
                <a:close/>
              </a:path>
            </a:pathLst>
          </a:custGeom>
          <a:solidFill>
            <a:srgbClr val="5FC8F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"/>
          <p:cNvSpPr txBox="1">
            <a:spLocks noGrp="1"/>
          </p:cNvSpPr>
          <p:nvPr>
            <p:ph type="title"/>
          </p:nvPr>
        </p:nvSpPr>
        <p:spPr>
          <a:xfrm>
            <a:off x="990600" y="523875"/>
            <a:ext cx="529996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2060"/>
                </a:solidFill>
              </a:rPr>
              <a:t>Veri</a:t>
            </a:r>
            <a:r>
              <a:rPr spc="-8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Modelleri</a:t>
            </a:r>
          </a:p>
        </p:txBody>
      </p:sp>
      <p:sp>
        <p:nvSpPr>
          <p:cNvPr id="25" name="Altbilgi Yer Tutucusu 2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623183" y="3560317"/>
            <a:ext cx="1537970" cy="601980"/>
            <a:chOff x="3623183" y="3560317"/>
            <a:chExt cx="1537970" cy="601980"/>
          </a:xfrm>
        </p:grpSpPr>
        <p:sp>
          <p:nvSpPr>
            <p:cNvPr id="4" name="object 4"/>
            <p:cNvSpPr/>
            <p:nvPr/>
          </p:nvSpPr>
          <p:spPr>
            <a:xfrm>
              <a:off x="3635883" y="3573017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1512189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416177" y="576072"/>
                  </a:lnTo>
                  <a:lnTo>
                    <a:pt x="1512189" y="480060"/>
                  </a:lnTo>
                  <a:lnTo>
                    <a:pt x="1512189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5052060" y="4053077"/>
              <a:ext cx="96520" cy="96520"/>
            </a:xfrm>
            <a:custGeom>
              <a:avLst/>
              <a:gdLst/>
              <a:ahLst/>
              <a:cxnLst/>
              <a:rect l="l" t="t" r="r" b="b"/>
              <a:pathLst>
                <a:path w="96520" h="96520">
                  <a:moveTo>
                    <a:pt x="96012" y="0"/>
                  </a:moveTo>
                  <a:lnTo>
                    <a:pt x="19176" y="19177"/>
                  </a:lnTo>
                  <a:lnTo>
                    <a:pt x="0" y="96012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52A3C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3635883" y="3573017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1416177" y="576072"/>
                  </a:moveTo>
                  <a:lnTo>
                    <a:pt x="1435353" y="499237"/>
                  </a:lnTo>
                  <a:lnTo>
                    <a:pt x="1512189" y="480060"/>
                  </a:lnTo>
                  <a:lnTo>
                    <a:pt x="1416177" y="576072"/>
                  </a:lnTo>
                  <a:lnTo>
                    <a:pt x="0" y="576072"/>
                  </a:lnTo>
                  <a:lnTo>
                    <a:pt x="0" y="0"/>
                  </a:lnTo>
                  <a:lnTo>
                    <a:pt x="1512189" y="0"/>
                  </a:lnTo>
                  <a:lnTo>
                    <a:pt x="1512189" y="480060"/>
                  </a:lnTo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6244" y="1202295"/>
            <a:ext cx="6475095" cy="27565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0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0070C0"/>
                </a:solidFill>
                <a:latin typeface="Arial"/>
                <a:cs typeface="Arial"/>
              </a:rPr>
              <a:t>İlişkisel Veri</a:t>
            </a:r>
            <a:r>
              <a:rPr sz="2800" spc="-10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"/>
                <a:cs typeface="Arial"/>
              </a:rPr>
              <a:t>Modeli</a:t>
            </a:r>
            <a:endParaRPr sz="28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Şu an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çoğunlukla</a:t>
            </a:r>
            <a:r>
              <a:rPr sz="2400" spc="-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kullanılan.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Ortak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özellikler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Tablolarda</a:t>
            </a:r>
            <a:r>
              <a:rPr sz="2400" spc="-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tutulur.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Satır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sütun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kavramı vardır.(tekil</a:t>
            </a:r>
            <a:r>
              <a:rPr sz="2400" spc="-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veri)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Veriler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ilişkiler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tablolar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üzerinde</a:t>
            </a:r>
            <a:r>
              <a:rPr sz="2400" spc="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tanımlı.</a:t>
            </a:r>
            <a:endParaRPr sz="2400" dirty="0">
              <a:latin typeface="Arial"/>
              <a:cs typeface="Arial"/>
            </a:endParaRPr>
          </a:p>
          <a:p>
            <a:pPr marL="1234440" algn="ctr">
              <a:lnSpc>
                <a:spcPct val="100000"/>
              </a:lnSpc>
              <a:spcBef>
                <a:spcPts val="143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Okul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71489" y="4064380"/>
            <a:ext cx="1537970" cy="601980"/>
            <a:chOff x="6071489" y="4064380"/>
            <a:chExt cx="1537970" cy="601980"/>
          </a:xfrm>
        </p:grpSpPr>
        <p:sp>
          <p:nvSpPr>
            <p:cNvPr id="9" name="object 9"/>
            <p:cNvSpPr/>
            <p:nvPr/>
          </p:nvSpPr>
          <p:spPr>
            <a:xfrm>
              <a:off x="6084189" y="4077080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1512189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416177" y="576072"/>
                  </a:lnTo>
                  <a:lnTo>
                    <a:pt x="1512189" y="480060"/>
                  </a:lnTo>
                  <a:lnTo>
                    <a:pt x="1512189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500366" y="4557140"/>
              <a:ext cx="96520" cy="96520"/>
            </a:xfrm>
            <a:custGeom>
              <a:avLst/>
              <a:gdLst/>
              <a:ahLst/>
              <a:cxnLst/>
              <a:rect l="l" t="t" r="r" b="b"/>
              <a:pathLst>
                <a:path w="96520" h="96520">
                  <a:moveTo>
                    <a:pt x="96011" y="0"/>
                  </a:moveTo>
                  <a:lnTo>
                    <a:pt x="19176" y="19176"/>
                  </a:lnTo>
                  <a:lnTo>
                    <a:pt x="0" y="96011"/>
                  </a:lnTo>
                  <a:lnTo>
                    <a:pt x="96011" y="0"/>
                  </a:lnTo>
                  <a:close/>
                </a:path>
              </a:pathLst>
            </a:custGeom>
            <a:solidFill>
              <a:srgbClr val="52A3C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084189" y="4077080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1416177" y="576072"/>
                  </a:moveTo>
                  <a:lnTo>
                    <a:pt x="1435354" y="499237"/>
                  </a:lnTo>
                  <a:lnTo>
                    <a:pt x="1512189" y="480060"/>
                  </a:lnTo>
                  <a:lnTo>
                    <a:pt x="1416177" y="576072"/>
                  </a:lnTo>
                  <a:lnTo>
                    <a:pt x="0" y="576072"/>
                  </a:lnTo>
                  <a:lnTo>
                    <a:pt x="0" y="0"/>
                  </a:lnTo>
                  <a:lnTo>
                    <a:pt x="1512189" y="0"/>
                  </a:lnTo>
                  <a:lnTo>
                    <a:pt x="1512189" y="480060"/>
                  </a:lnTo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57569" y="4163059"/>
            <a:ext cx="765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Der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ler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90903" y="3992371"/>
            <a:ext cx="1537970" cy="601980"/>
            <a:chOff x="1390903" y="3992371"/>
            <a:chExt cx="1537970" cy="601980"/>
          </a:xfrm>
        </p:grpSpPr>
        <p:sp>
          <p:nvSpPr>
            <p:cNvPr id="14" name="object 14"/>
            <p:cNvSpPr/>
            <p:nvPr/>
          </p:nvSpPr>
          <p:spPr>
            <a:xfrm>
              <a:off x="1403603" y="4005071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1512189" y="0"/>
                  </a:moveTo>
                  <a:lnTo>
                    <a:pt x="0" y="0"/>
                  </a:lnTo>
                  <a:lnTo>
                    <a:pt x="0" y="576071"/>
                  </a:lnTo>
                  <a:lnTo>
                    <a:pt x="1416177" y="576071"/>
                  </a:lnTo>
                  <a:lnTo>
                    <a:pt x="1512189" y="480059"/>
                  </a:lnTo>
                  <a:lnTo>
                    <a:pt x="1512189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2819780" y="4485131"/>
              <a:ext cx="96520" cy="96520"/>
            </a:xfrm>
            <a:custGeom>
              <a:avLst/>
              <a:gdLst/>
              <a:ahLst/>
              <a:cxnLst/>
              <a:rect l="l" t="t" r="r" b="b"/>
              <a:pathLst>
                <a:path w="96519" h="96520">
                  <a:moveTo>
                    <a:pt x="96012" y="0"/>
                  </a:moveTo>
                  <a:lnTo>
                    <a:pt x="19176" y="19177"/>
                  </a:lnTo>
                  <a:lnTo>
                    <a:pt x="0" y="96012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52A3C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403603" y="4005071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1416177" y="576071"/>
                  </a:moveTo>
                  <a:lnTo>
                    <a:pt x="1435354" y="499236"/>
                  </a:lnTo>
                  <a:lnTo>
                    <a:pt x="1512189" y="480059"/>
                  </a:lnTo>
                  <a:lnTo>
                    <a:pt x="1416177" y="576071"/>
                  </a:lnTo>
                  <a:lnTo>
                    <a:pt x="0" y="576071"/>
                  </a:lnTo>
                  <a:lnTo>
                    <a:pt x="0" y="0"/>
                  </a:lnTo>
                  <a:lnTo>
                    <a:pt x="1512189" y="0"/>
                  </a:lnTo>
                  <a:lnTo>
                    <a:pt x="1512189" y="480059"/>
                  </a:lnTo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93291" y="4090873"/>
            <a:ext cx="932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Per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onel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99029" y="5000497"/>
            <a:ext cx="1537970" cy="601980"/>
            <a:chOff x="2399029" y="5000497"/>
            <a:chExt cx="1537970" cy="601980"/>
          </a:xfrm>
        </p:grpSpPr>
        <p:sp>
          <p:nvSpPr>
            <p:cNvPr id="19" name="object 19"/>
            <p:cNvSpPr/>
            <p:nvPr/>
          </p:nvSpPr>
          <p:spPr>
            <a:xfrm>
              <a:off x="2411729" y="5013197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1512189" y="0"/>
                  </a:moveTo>
                  <a:lnTo>
                    <a:pt x="0" y="0"/>
                  </a:lnTo>
                  <a:lnTo>
                    <a:pt x="0" y="576046"/>
                  </a:lnTo>
                  <a:lnTo>
                    <a:pt x="1416177" y="576046"/>
                  </a:lnTo>
                  <a:lnTo>
                    <a:pt x="1512189" y="480059"/>
                  </a:lnTo>
                  <a:lnTo>
                    <a:pt x="1512189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7906" y="5493257"/>
              <a:ext cx="96520" cy="96520"/>
            </a:xfrm>
            <a:custGeom>
              <a:avLst/>
              <a:gdLst/>
              <a:ahLst/>
              <a:cxnLst/>
              <a:rect l="l" t="t" r="r" b="b"/>
              <a:pathLst>
                <a:path w="96520" h="96520">
                  <a:moveTo>
                    <a:pt x="96012" y="0"/>
                  </a:moveTo>
                  <a:lnTo>
                    <a:pt x="19176" y="19176"/>
                  </a:lnTo>
                  <a:lnTo>
                    <a:pt x="0" y="95986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52A3C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2411729" y="5013197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1416177" y="576046"/>
                  </a:moveTo>
                  <a:lnTo>
                    <a:pt x="1435354" y="499236"/>
                  </a:lnTo>
                  <a:lnTo>
                    <a:pt x="1512189" y="480059"/>
                  </a:lnTo>
                  <a:lnTo>
                    <a:pt x="1416177" y="576046"/>
                  </a:lnTo>
                  <a:lnTo>
                    <a:pt x="0" y="576046"/>
                  </a:lnTo>
                  <a:lnTo>
                    <a:pt x="0" y="0"/>
                  </a:lnTo>
                  <a:lnTo>
                    <a:pt x="1512189" y="0"/>
                  </a:lnTo>
                  <a:lnTo>
                    <a:pt x="1512189" y="480059"/>
                  </a:lnTo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701798" y="5099380"/>
            <a:ext cx="9328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Bölümler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991353" y="5072507"/>
            <a:ext cx="1537970" cy="601980"/>
            <a:chOff x="4991353" y="5072507"/>
            <a:chExt cx="1537970" cy="601980"/>
          </a:xfrm>
        </p:grpSpPr>
        <p:sp>
          <p:nvSpPr>
            <p:cNvPr id="24" name="object 24"/>
            <p:cNvSpPr/>
            <p:nvPr/>
          </p:nvSpPr>
          <p:spPr>
            <a:xfrm>
              <a:off x="5004053" y="5085207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1512189" y="0"/>
                  </a:moveTo>
                  <a:lnTo>
                    <a:pt x="0" y="0"/>
                  </a:lnTo>
                  <a:lnTo>
                    <a:pt x="0" y="576046"/>
                  </a:lnTo>
                  <a:lnTo>
                    <a:pt x="1416177" y="576046"/>
                  </a:lnTo>
                  <a:lnTo>
                    <a:pt x="1512189" y="480060"/>
                  </a:lnTo>
                  <a:lnTo>
                    <a:pt x="1512189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420230" y="5565267"/>
              <a:ext cx="96520" cy="96520"/>
            </a:xfrm>
            <a:custGeom>
              <a:avLst/>
              <a:gdLst/>
              <a:ahLst/>
              <a:cxnLst/>
              <a:rect l="l" t="t" r="r" b="b"/>
              <a:pathLst>
                <a:path w="96520" h="96520">
                  <a:moveTo>
                    <a:pt x="96012" y="0"/>
                  </a:moveTo>
                  <a:lnTo>
                    <a:pt x="19177" y="19177"/>
                  </a:lnTo>
                  <a:lnTo>
                    <a:pt x="0" y="95986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52A3C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5004053" y="5085207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1416177" y="576046"/>
                  </a:moveTo>
                  <a:lnTo>
                    <a:pt x="1435354" y="499237"/>
                  </a:lnTo>
                  <a:lnTo>
                    <a:pt x="1512189" y="480060"/>
                  </a:lnTo>
                  <a:lnTo>
                    <a:pt x="1416177" y="576046"/>
                  </a:lnTo>
                  <a:lnTo>
                    <a:pt x="0" y="576046"/>
                  </a:lnTo>
                  <a:lnTo>
                    <a:pt x="0" y="0"/>
                  </a:lnTo>
                  <a:lnTo>
                    <a:pt x="1512189" y="0"/>
                  </a:lnTo>
                  <a:lnTo>
                    <a:pt x="1512189" y="480060"/>
                  </a:lnTo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383529" y="5171694"/>
            <a:ext cx="753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Sı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ı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fla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839209" y="5864568"/>
            <a:ext cx="1537970" cy="601980"/>
            <a:chOff x="3839209" y="5864568"/>
            <a:chExt cx="1537970" cy="601980"/>
          </a:xfrm>
        </p:grpSpPr>
        <p:sp>
          <p:nvSpPr>
            <p:cNvPr id="29" name="object 29"/>
            <p:cNvSpPr/>
            <p:nvPr/>
          </p:nvSpPr>
          <p:spPr>
            <a:xfrm>
              <a:off x="3851909" y="5877268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1512189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416177" y="576072"/>
                  </a:lnTo>
                  <a:lnTo>
                    <a:pt x="1512189" y="480060"/>
                  </a:lnTo>
                  <a:lnTo>
                    <a:pt x="1512189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5268086" y="6357327"/>
              <a:ext cx="96520" cy="96520"/>
            </a:xfrm>
            <a:custGeom>
              <a:avLst/>
              <a:gdLst/>
              <a:ahLst/>
              <a:cxnLst/>
              <a:rect l="l" t="t" r="r" b="b"/>
              <a:pathLst>
                <a:path w="96520" h="96520">
                  <a:moveTo>
                    <a:pt x="96012" y="0"/>
                  </a:moveTo>
                  <a:lnTo>
                    <a:pt x="19176" y="19202"/>
                  </a:lnTo>
                  <a:lnTo>
                    <a:pt x="0" y="96012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52A3C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3851909" y="5877268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1416177" y="576072"/>
                  </a:moveTo>
                  <a:lnTo>
                    <a:pt x="1435353" y="499262"/>
                  </a:lnTo>
                  <a:lnTo>
                    <a:pt x="1512189" y="480060"/>
                  </a:lnTo>
                  <a:lnTo>
                    <a:pt x="1416177" y="576072"/>
                  </a:lnTo>
                  <a:lnTo>
                    <a:pt x="0" y="576072"/>
                  </a:lnTo>
                  <a:lnTo>
                    <a:pt x="0" y="0"/>
                  </a:lnTo>
                  <a:lnTo>
                    <a:pt x="1512189" y="0"/>
                  </a:lnTo>
                  <a:lnTo>
                    <a:pt x="1512189" y="480060"/>
                  </a:lnTo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194175" y="5963818"/>
            <a:ext cx="828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Öğrenci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108073" y="3809364"/>
            <a:ext cx="4784090" cy="2407920"/>
          </a:xfrm>
          <a:custGeom>
            <a:avLst/>
            <a:gdLst/>
            <a:ahLst/>
            <a:cxnLst/>
            <a:rect l="l" t="t" r="r" b="b"/>
            <a:pathLst>
              <a:path w="4784090" h="2407920">
                <a:moveTo>
                  <a:pt x="303657" y="1491869"/>
                </a:moveTo>
                <a:lnTo>
                  <a:pt x="292760" y="1485519"/>
                </a:lnTo>
                <a:lnTo>
                  <a:pt x="218059" y="1441958"/>
                </a:lnTo>
                <a:lnTo>
                  <a:pt x="215138" y="1440180"/>
                </a:lnTo>
                <a:lnTo>
                  <a:pt x="211201" y="1441196"/>
                </a:lnTo>
                <a:lnTo>
                  <a:pt x="209423" y="1444244"/>
                </a:lnTo>
                <a:lnTo>
                  <a:pt x="207645" y="1447165"/>
                </a:lnTo>
                <a:lnTo>
                  <a:pt x="208661" y="1451102"/>
                </a:lnTo>
                <a:lnTo>
                  <a:pt x="267639" y="1485519"/>
                </a:lnTo>
                <a:lnTo>
                  <a:pt x="58039" y="1485519"/>
                </a:lnTo>
                <a:lnTo>
                  <a:pt x="58039" y="807783"/>
                </a:lnTo>
                <a:lnTo>
                  <a:pt x="90678" y="863727"/>
                </a:lnTo>
                <a:lnTo>
                  <a:pt x="92329" y="866775"/>
                </a:lnTo>
                <a:lnTo>
                  <a:pt x="96266" y="867791"/>
                </a:lnTo>
                <a:lnTo>
                  <a:pt x="102362" y="864235"/>
                </a:lnTo>
                <a:lnTo>
                  <a:pt x="103378" y="860425"/>
                </a:lnTo>
                <a:lnTo>
                  <a:pt x="59016" y="784352"/>
                </a:lnTo>
                <a:lnTo>
                  <a:pt x="51689" y="771779"/>
                </a:lnTo>
                <a:lnTo>
                  <a:pt x="0" y="860425"/>
                </a:lnTo>
                <a:lnTo>
                  <a:pt x="1016" y="864235"/>
                </a:lnTo>
                <a:lnTo>
                  <a:pt x="4064" y="866013"/>
                </a:lnTo>
                <a:lnTo>
                  <a:pt x="6985" y="867791"/>
                </a:lnTo>
                <a:lnTo>
                  <a:pt x="10922" y="866775"/>
                </a:lnTo>
                <a:lnTo>
                  <a:pt x="45339" y="807783"/>
                </a:lnTo>
                <a:lnTo>
                  <a:pt x="45339" y="1495298"/>
                </a:lnTo>
                <a:lnTo>
                  <a:pt x="48133" y="1498219"/>
                </a:lnTo>
                <a:lnTo>
                  <a:pt x="267639" y="1498219"/>
                </a:lnTo>
                <a:lnTo>
                  <a:pt x="208661" y="1532636"/>
                </a:lnTo>
                <a:lnTo>
                  <a:pt x="207645" y="1536446"/>
                </a:lnTo>
                <a:lnTo>
                  <a:pt x="211201" y="1542542"/>
                </a:lnTo>
                <a:lnTo>
                  <a:pt x="215138" y="1543558"/>
                </a:lnTo>
                <a:lnTo>
                  <a:pt x="218059" y="1541780"/>
                </a:lnTo>
                <a:lnTo>
                  <a:pt x="292760" y="1498219"/>
                </a:lnTo>
                <a:lnTo>
                  <a:pt x="303657" y="1491869"/>
                </a:lnTo>
                <a:close/>
              </a:path>
              <a:path w="4784090" h="2407920">
                <a:moveTo>
                  <a:pt x="1527810" y="51689"/>
                </a:moveTo>
                <a:lnTo>
                  <a:pt x="1516913" y="45339"/>
                </a:lnTo>
                <a:lnTo>
                  <a:pt x="1439164" y="0"/>
                </a:lnTo>
                <a:lnTo>
                  <a:pt x="1435354" y="1016"/>
                </a:lnTo>
                <a:lnTo>
                  <a:pt x="1431798" y="7112"/>
                </a:lnTo>
                <a:lnTo>
                  <a:pt x="1432814" y="10922"/>
                </a:lnTo>
                <a:lnTo>
                  <a:pt x="1491792" y="45339"/>
                </a:lnTo>
                <a:lnTo>
                  <a:pt x="48133" y="45339"/>
                </a:lnTo>
                <a:lnTo>
                  <a:pt x="45339" y="48133"/>
                </a:lnTo>
                <a:lnTo>
                  <a:pt x="45339" y="159715"/>
                </a:lnTo>
                <a:lnTo>
                  <a:pt x="10922" y="100711"/>
                </a:lnTo>
                <a:lnTo>
                  <a:pt x="6985" y="99695"/>
                </a:lnTo>
                <a:lnTo>
                  <a:pt x="4064" y="101473"/>
                </a:lnTo>
                <a:lnTo>
                  <a:pt x="1016" y="103251"/>
                </a:lnTo>
                <a:lnTo>
                  <a:pt x="0" y="107061"/>
                </a:lnTo>
                <a:lnTo>
                  <a:pt x="51689" y="195707"/>
                </a:lnTo>
                <a:lnTo>
                  <a:pt x="59016" y="183134"/>
                </a:lnTo>
                <a:lnTo>
                  <a:pt x="103378" y="107061"/>
                </a:lnTo>
                <a:lnTo>
                  <a:pt x="102362" y="103251"/>
                </a:lnTo>
                <a:lnTo>
                  <a:pt x="96266" y="99695"/>
                </a:lnTo>
                <a:lnTo>
                  <a:pt x="92329" y="100711"/>
                </a:lnTo>
                <a:lnTo>
                  <a:pt x="90678" y="103759"/>
                </a:lnTo>
                <a:lnTo>
                  <a:pt x="58039" y="159715"/>
                </a:lnTo>
                <a:lnTo>
                  <a:pt x="58039" y="58039"/>
                </a:lnTo>
                <a:lnTo>
                  <a:pt x="1491792" y="58039"/>
                </a:lnTo>
                <a:lnTo>
                  <a:pt x="1432814" y="92456"/>
                </a:lnTo>
                <a:lnTo>
                  <a:pt x="1431798" y="96266"/>
                </a:lnTo>
                <a:lnTo>
                  <a:pt x="1435354" y="102362"/>
                </a:lnTo>
                <a:lnTo>
                  <a:pt x="1439164" y="103378"/>
                </a:lnTo>
                <a:lnTo>
                  <a:pt x="1516913" y="58039"/>
                </a:lnTo>
                <a:lnTo>
                  <a:pt x="1527810" y="51689"/>
                </a:lnTo>
                <a:close/>
              </a:path>
              <a:path w="4784090" h="2407920">
                <a:moveTo>
                  <a:pt x="1743837" y="2355939"/>
                </a:moveTo>
                <a:lnTo>
                  <a:pt x="1732940" y="2349589"/>
                </a:lnTo>
                <a:lnTo>
                  <a:pt x="1655191" y="2304237"/>
                </a:lnTo>
                <a:lnTo>
                  <a:pt x="1651381" y="2305253"/>
                </a:lnTo>
                <a:lnTo>
                  <a:pt x="1647825" y="2311311"/>
                </a:lnTo>
                <a:lnTo>
                  <a:pt x="1648841" y="2315210"/>
                </a:lnTo>
                <a:lnTo>
                  <a:pt x="1707781" y="2349589"/>
                </a:lnTo>
                <a:lnTo>
                  <a:pt x="1066165" y="2349589"/>
                </a:lnTo>
                <a:lnTo>
                  <a:pt x="1066038" y="1815896"/>
                </a:lnTo>
                <a:lnTo>
                  <a:pt x="1066165" y="1816112"/>
                </a:lnTo>
                <a:lnTo>
                  <a:pt x="1100455" y="1874875"/>
                </a:lnTo>
                <a:lnTo>
                  <a:pt x="1104392" y="1875904"/>
                </a:lnTo>
                <a:lnTo>
                  <a:pt x="1110488" y="1872361"/>
                </a:lnTo>
                <a:lnTo>
                  <a:pt x="1111504" y="1868474"/>
                </a:lnTo>
                <a:lnTo>
                  <a:pt x="1067155" y="1792439"/>
                </a:lnTo>
                <a:lnTo>
                  <a:pt x="1059815" y="1779841"/>
                </a:lnTo>
                <a:lnTo>
                  <a:pt x="1009777" y="1865439"/>
                </a:lnTo>
                <a:lnTo>
                  <a:pt x="1008126" y="1868474"/>
                </a:lnTo>
                <a:lnTo>
                  <a:pt x="1009142" y="1872361"/>
                </a:lnTo>
                <a:lnTo>
                  <a:pt x="1012063" y="1874126"/>
                </a:lnTo>
                <a:lnTo>
                  <a:pt x="1015111" y="1875904"/>
                </a:lnTo>
                <a:lnTo>
                  <a:pt x="1019048" y="1874875"/>
                </a:lnTo>
                <a:lnTo>
                  <a:pt x="1053338" y="1816112"/>
                </a:lnTo>
                <a:lnTo>
                  <a:pt x="1053465" y="1792439"/>
                </a:lnTo>
                <a:lnTo>
                  <a:pt x="1053465" y="1815896"/>
                </a:lnTo>
                <a:lnTo>
                  <a:pt x="1053465" y="2359444"/>
                </a:lnTo>
                <a:lnTo>
                  <a:pt x="1056259" y="2362289"/>
                </a:lnTo>
                <a:lnTo>
                  <a:pt x="1707781" y="2362289"/>
                </a:lnTo>
                <a:lnTo>
                  <a:pt x="1648841" y="2396667"/>
                </a:lnTo>
                <a:lnTo>
                  <a:pt x="1647825" y="2400554"/>
                </a:lnTo>
                <a:lnTo>
                  <a:pt x="1651381" y="2406612"/>
                </a:lnTo>
                <a:lnTo>
                  <a:pt x="1655191" y="2407640"/>
                </a:lnTo>
                <a:lnTo>
                  <a:pt x="1732940" y="2362289"/>
                </a:lnTo>
                <a:lnTo>
                  <a:pt x="1743837" y="2355939"/>
                </a:lnTo>
                <a:close/>
              </a:path>
              <a:path w="4784090" h="2407920">
                <a:moveTo>
                  <a:pt x="3703701" y="1940483"/>
                </a:moveTo>
                <a:lnTo>
                  <a:pt x="3702050" y="1937448"/>
                </a:lnTo>
                <a:lnTo>
                  <a:pt x="3659365" y="1864448"/>
                </a:lnTo>
                <a:lnTo>
                  <a:pt x="3652012" y="1851850"/>
                </a:lnTo>
                <a:lnTo>
                  <a:pt x="3600323" y="1940483"/>
                </a:lnTo>
                <a:lnTo>
                  <a:pt x="3601339" y="1944370"/>
                </a:lnTo>
                <a:lnTo>
                  <a:pt x="3607435" y="1947900"/>
                </a:lnTo>
                <a:lnTo>
                  <a:pt x="3611372" y="1946884"/>
                </a:lnTo>
                <a:lnTo>
                  <a:pt x="3645662" y="1888121"/>
                </a:lnTo>
                <a:lnTo>
                  <a:pt x="3645789" y="1887905"/>
                </a:lnTo>
                <a:lnTo>
                  <a:pt x="3645662" y="2349589"/>
                </a:lnTo>
                <a:lnTo>
                  <a:pt x="3292068" y="2349589"/>
                </a:lnTo>
                <a:lnTo>
                  <a:pt x="3351022" y="2315210"/>
                </a:lnTo>
                <a:lnTo>
                  <a:pt x="3352038" y="2311311"/>
                </a:lnTo>
                <a:lnTo>
                  <a:pt x="3348482" y="2305253"/>
                </a:lnTo>
                <a:lnTo>
                  <a:pt x="3344672" y="2304237"/>
                </a:lnTo>
                <a:lnTo>
                  <a:pt x="3256026" y="2355939"/>
                </a:lnTo>
                <a:lnTo>
                  <a:pt x="3344672" y="2407640"/>
                </a:lnTo>
                <a:lnTo>
                  <a:pt x="3348482" y="2406612"/>
                </a:lnTo>
                <a:lnTo>
                  <a:pt x="3352038" y="2400554"/>
                </a:lnTo>
                <a:lnTo>
                  <a:pt x="3351022" y="2396667"/>
                </a:lnTo>
                <a:lnTo>
                  <a:pt x="3292068" y="2362289"/>
                </a:lnTo>
                <a:lnTo>
                  <a:pt x="3655568" y="2362289"/>
                </a:lnTo>
                <a:lnTo>
                  <a:pt x="3658362" y="2359444"/>
                </a:lnTo>
                <a:lnTo>
                  <a:pt x="3658362" y="2355939"/>
                </a:lnTo>
                <a:lnTo>
                  <a:pt x="3658362" y="2349589"/>
                </a:lnTo>
                <a:lnTo>
                  <a:pt x="3658362" y="1887905"/>
                </a:lnTo>
                <a:lnTo>
                  <a:pt x="3658362" y="1867649"/>
                </a:lnTo>
                <a:lnTo>
                  <a:pt x="3658362" y="1864448"/>
                </a:lnTo>
                <a:lnTo>
                  <a:pt x="3658489" y="1888121"/>
                </a:lnTo>
                <a:lnTo>
                  <a:pt x="3692779" y="1946884"/>
                </a:lnTo>
                <a:lnTo>
                  <a:pt x="3696716" y="1947900"/>
                </a:lnTo>
                <a:lnTo>
                  <a:pt x="3699764" y="1946135"/>
                </a:lnTo>
                <a:lnTo>
                  <a:pt x="3702685" y="1944370"/>
                </a:lnTo>
                <a:lnTo>
                  <a:pt x="3703701" y="1940483"/>
                </a:lnTo>
                <a:close/>
              </a:path>
              <a:path w="4784090" h="2407920">
                <a:moveTo>
                  <a:pt x="3703701" y="1187196"/>
                </a:moveTo>
                <a:lnTo>
                  <a:pt x="3702685" y="1183386"/>
                </a:lnTo>
                <a:lnTo>
                  <a:pt x="3699764" y="1181608"/>
                </a:lnTo>
                <a:lnTo>
                  <a:pt x="3696716" y="1179830"/>
                </a:lnTo>
                <a:lnTo>
                  <a:pt x="3692779" y="1180846"/>
                </a:lnTo>
                <a:lnTo>
                  <a:pt x="3658489" y="1239634"/>
                </a:lnTo>
                <a:lnTo>
                  <a:pt x="3658362" y="1263269"/>
                </a:lnTo>
                <a:lnTo>
                  <a:pt x="3658362" y="1260094"/>
                </a:lnTo>
                <a:lnTo>
                  <a:pt x="3658362" y="1239850"/>
                </a:lnTo>
                <a:lnTo>
                  <a:pt x="3658362" y="814070"/>
                </a:lnTo>
                <a:lnTo>
                  <a:pt x="3658362" y="804291"/>
                </a:lnTo>
                <a:lnTo>
                  <a:pt x="3655568" y="801370"/>
                </a:lnTo>
                <a:lnTo>
                  <a:pt x="2290318" y="801370"/>
                </a:lnTo>
                <a:lnTo>
                  <a:pt x="2290191" y="375729"/>
                </a:lnTo>
                <a:lnTo>
                  <a:pt x="2290318" y="375945"/>
                </a:lnTo>
                <a:lnTo>
                  <a:pt x="2324608" y="434721"/>
                </a:lnTo>
                <a:lnTo>
                  <a:pt x="2328545" y="435737"/>
                </a:lnTo>
                <a:lnTo>
                  <a:pt x="2334641" y="432181"/>
                </a:lnTo>
                <a:lnTo>
                  <a:pt x="2335657" y="428371"/>
                </a:lnTo>
                <a:lnTo>
                  <a:pt x="2291296" y="352298"/>
                </a:lnTo>
                <a:lnTo>
                  <a:pt x="2283968" y="339725"/>
                </a:lnTo>
                <a:lnTo>
                  <a:pt x="2232152" y="428371"/>
                </a:lnTo>
                <a:lnTo>
                  <a:pt x="2233168" y="432181"/>
                </a:lnTo>
                <a:lnTo>
                  <a:pt x="2239264" y="435737"/>
                </a:lnTo>
                <a:lnTo>
                  <a:pt x="2243201" y="434721"/>
                </a:lnTo>
                <a:lnTo>
                  <a:pt x="2277491" y="375945"/>
                </a:lnTo>
                <a:lnTo>
                  <a:pt x="2277618" y="352298"/>
                </a:lnTo>
                <a:lnTo>
                  <a:pt x="2277618" y="375729"/>
                </a:lnTo>
                <a:lnTo>
                  <a:pt x="2277618" y="806323"/>
                </a:lnTo>
                <a:lnTo>
                  <a:pt x="1056259" y="806323"/>
                </a:lnTo>
                <a:lnTo>
                  <a:pt x="1053465" y="809244"/>
                </a:lnTo>
                <a:lnTo>
                  <a:pt x="1053465" y="1167841"/>
                </a:lnTo>
                <a:lnTo>
                  <a:pt x="1053465" y="1191260"/>
                </a:lnTo>
                <a:lnTo>
                  <a:pt x="1053338" y="1167625"/>
                </a:lnTo>
                <a:lnTo>
                  <a:pt x="1019048" y="1108837"/>
                </a:lnTo>
                <a:lnTo>
                  <a:pt x="1015111" y="1107821"/>
                </a:lnTo>
                <a:lnTo>
                  <a:pt x="1012063" y="1109599"/>
                </a:lnTo>
                <a:lnTo>
                  <a:pt x="1009142" y="1111377"/>
                </a:lnTo>
                <a:lnTo>
                  <a:pt x="1008126" y="1115187"/>
                </a:lnTo>
                <a:lnTo>
                  <a:pt x="1009777" y="1118235"/>
                </a:lnTo>
                <a:lnTo>
                  <a:pt x="1059815" y="1203833"/>
                </a:lnTo>
                <a:lnTo>
                  <a:pt x="1067142" y="1191260"/>
                </a:lnTo>
                <a:lnTo>
                  <a:pt x="1111504" y="1115187"/>
                </a:lnTo>
                <a:lnTo>
                  <a:pt x="1110488" y="1111377"/>
                </a:lnTo>
                <a:lnTo>
                  <a:pt x="1104392" y="1107821"/>
                </a:lnTo>
                <a:lnTo>
                  <a:pt x="1100455" y="1108837"/>
                </a:lnTo>
                <a:lnTo>
                  <a:pt x="1066165" y="1167625"/>
                </a:lnTo>
                <a:lnTo>
                  <a:pt x="1066038" y="1167841"/>
                </a:lnTo>
                <a:lnTo>
                  <a:pt x="1066165" y="819023"/>
                </a:lnTo>
                <a:lnTo>
                  <a:pt x="2287397" y="819023"/>
                </a:lnTo>
                <a:lnTo>
                  <a:pt x="2290318" y="816229"/>
                </a:lnTo>
                <a:lnTo>
                  <a:pt x="2290318" y="814070"/>
                </a:lnTo>
                <a:lnTo>
                  <a:pt x="3645662" y="814070"/>
                </a:lnTo>
                <a:lnTo>
                  <a:pt x="3645789" y="1239850"/>
                </a:lnTo>
                <a:lnTo>
                  <a:pt x="3652075" y="1250632"/>
                </a:lnTo>
                <a:lnTo>
                  <a:pt x="3645662" y="1239634"/>
                </a:lnTo>
                <a:lnTo>
                  <a:pt x="3611372" y="1180846"/>
                </a:lnTo>
                <a:lnTo>
                  <a:pt x="3607435" y="1179830"/>
                </a:lnTo>
                <a:lnTo>
                  <a:pt x="3601339" y="1183386"/>
                </a:lnTo>
                <a:lnTo>
                  <a:pt x="3600323" y="1187196"/>
                </a:lnTo>
                <a:lnTo>
                  <a:pt x="3652012" y="1275842"/>
                </a:lnTo>
                <a:lnTo>
                  <a:pt x="3659352" y="1263269"/>
                </a:lnTo>
                <a:lnTo>
                  <a:pt x="3702050" y="1190244"/>
                </a:lnTo>
                <a:lnTo>
                  <a:pt x="3703701" y="1187196"/>
                </a:lnTo>
                <a:close/>
              </a:path>
              <a:path w="4784090" h="2407920">
                <a:moveTo>
                  <a:pt x="4783836" y="932434"/>
                </a:moveTo>
                <a:lnTo>
                  <a:pt x="4739475" y="856361"/>
                </a:lnTo>
                <a:lnTo>
                  <a:pt x="4732147" y="843788"/>
                </a:lnTo>
                <a:lnTo>
                  <a:pt x="4680458" y="932434"/>
                </a:lnTo>
                <a:lnTo>
                  <a:pt x="4681474" y="936244"/>
                </a:lnTo>
                <a:lnTo>
                  <a:pt x="4687570" y="939800"/>
                </a:lnTo>
                <a:lnTo>
                  <a:pt x="4691507" y="938784"/>
                </a:lnTo>
                <a:lnTo>
                  <a:pt x="4693158" y="935736"/>
                </a:lnTo>
                <a:lnTo>
                  <a:pt x="4725784" y="879792"/>
                </a:lnTo>
                <a:lnTo>
                  <a:pt x="4725797" y="856361"/>
                </a:lnTo>
                <a:lnTo>
                  <a:pt x="4725797" y="879792"/>
                </a:lnTo>
                <a:lnTo>
                  <a:pt x="4725797" y="1557528"/>
                </a:lnTo>
                <a:lnTo>
                  <a:pt x="4444162" y="1557528"/>
                </a:lnTo>
                <a:lnTo>
                  <a:pt x="4503166" y="1523111"/>
                </a:lnTo>
                <a:lnTo>
                  <a:pt x="4504182" y="1519174"/>
                </a:lnTo>
                <a:lnTo>
                  <a:pt x="4502404" y="1516253"/>
                </a:lnTo>
                <a:lnTo>
                  <a:pt x="4500626" y="1513205"/>
                </a:lnTo>
                <a:lnTo>
                  <a:pt x="4496676" y="1512189"/>
                </a:lnTo>
                <a:lnTo>
                  <a:pt x="4493768" y="1513967"/>
                </a:lnTo>
                <a:lnTo>
                  <a:pt x="4408170" y="1563878"/>
                </a:lnTo>
                <a:lnTo>
                  <a:pt x="4493768" y="1613789"/>
                </a:lnTo>
                <a:lnTo>
                  <a:pt x="4496676" y="1615567"/>
                </a:lnTo>
                <a:lnTo>
                  <a:pt x="4500626" y="1614551"/>
                </a:lnTo>
                <a:lnTo>
                  <a:pt x="4504182" y="1608455"/>
                </a:lnTo>
                <a:lnTo>
                  <a:pt x="4503166" y="1604518"/>
                </a:lnTo>
                <a:lnTo>
                  <a:pt x="4500118" y="1602867"/>
                </a:lnTo>
                <a:lnTo>
                  <a:pt x="4444162" y="1570228"/>
                </a:lnTo>
                <a:lnTo>
                  <a:pt x="4735703" y="1570228"/>
                </a:lnTo>
                <a:lnTo>
                  <a:pt x="4738497" y="1567307"/>
                </a:lnTo>
                <a:lnTo>
                  <a:pt x="4738497" y="1563878"/>
                </a:lnTo>
                <a:lnTo>
                  <a:pt x="4738497" y="1557528"/>
                </a:lnTo>
                <a:lnTo>
                  <a:pt x="4738497" y="879792"/>
                </a:lnTo>
                <a:lnTo>
                  <a:pt x="4772914" y="938784"/>
                </a:lnTo>
                <a:lnTo>
                  <a:pt x="4776851" y="939800"/>
                </a:lnTo>
                <a:lnTo>
                  <a:pt x="4779772" y="938022"/>
                </a:lnTo>
                <a:lnTo>
                  <a:pt x="4782820" y="936244"/>
                </a:lnTo>
                <a:lnTo>
                  <a:pt x="4783836" y="932434"/>
                </a:lnTo>
                <a:close/>
              </a:path>
              <a:path w="4784090" h="2407920">
                <a:moveTo>
                  <a:pt x="4783836" y="179070"/>
                </a:moveTo>
                <a:lnTo>
                  <a:pt x="4782820" y="175260"/>
                </a:lnTo>
                <a:lnTo>
                  <a:pt x="4779772" y="173482"/>
                </a:lnTo>
                <a:lnTo>
                  <a:pt x="4776851" y="171704"/>
                </a:lnTo>
                <a:lnTo>
                  <a:pt x="4772914" y="172720"/>
                </a:lnTo>
                <a:lnTo>
                  <a:pt x="4738497" y="231724"/>
                </a:lnTo>
                <a:lnTo>
                  <a:pt x="4732134" y="242608"/>
                </a:lnTo>
                <a:lnTo>
                  <a:pt x="4738484" y="231724"/>
                </a:lnTo>
                <a:lnTo>
                  <a:pt x="4738497" y="58039"/>
                </a:lnTo>
                <a:lnTo>
                  <a:pt x="4738497" y="51689"/>
                </a:lnTo>
                <a:lnTo>
                  <a:pt x="4738497" y="48133"/>
                </a:lnTo>
                <a:lnTo>
                  <a:pt x="4735703" y="45339"/>
                </a:lnTo>
                <a:lnTo>
                  <a:pt x="3075990" y="45339"/>
                </a:lnTo>
                <a:lnTo>
                  <a:pt x="3134995" y="10922"/>
                </a:lnTo>
                <a:lnTo>
                  <a:pt x="3136011" y="7112"/>
                </a:lnTo>
                <a:lnTo>
                  <a:pt x="3132455" y="1016"/>
                </a:lnTo>
                <a:lnTo>
                  <a:pt x="3128645" y="0"/>
                </a:lnTo>
                <a:lnTo>
                  <a:pt x="3039999" y="51689"/>
                </a:lnTo>
                <a:lnTo>
                  <a:pt x="3128645" y="103378"/>
                </a:lnTo>
                <a:lnTo>
                  <a:pt x="3132455" y="102362"/>
                </a:lnTo>
                <a:lnTo>
                  <a:pt x="3136011" y="96266"/>
                </a:lnTo>
                <a:lnTo>
                  <a:pt x="3134995" y="92456"/>
                </a:lnTo>
                <a:lnTo>
                  <a:pt x="3075990" y="58039"/>
                </a:lnTo>
                <a:lnTo>
                  <a:pt x="4725797" y="58039"/>
                </a:lnTo>
                <a:lnTo>
                  <a:pt x="4725797" y="231724"/>
                </a:lnTo>
                <a:lnTo>
                  <a:pt x="4693158" y="175768"/>
                </a:lnTo>
                <a:lnTo>
                  <a:pt x="4691507" y="172720"/>
                </a:lnTo>
                <a:lnTo>
                  <a:pt x="4687570" y="171704"/>
                </a:lnTo>
                <a:lnTo>
                  <a:pt x="4681474" y="175260"/>
                </a:lnTo>
                <a:lnTo>
                  <a:pt x="4680458" y="179070"/>
                </a:lnTo>
                <a:lnTo>
                  <a:pt x="4732147" y="267716"/>
                </a:lnTo>
                <a:lnTo>
                  <a:pt x="4739475" y="255143"/>
                </a:lnTo>
                <a:lnTo>
                  <a:pt x="4783836" y="179070"/>
                </a:lnTo>
                <a:close/>
              </a:path>
            </a:pathLst>
          </a:custGeom>
          <a:solidFill>
            <a:srgbClr val="5FC8F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2"/>
          <p:cNvSpPr txBox="1">
            <a:spLocks/>
          </p:cNvSpPr>
          <p:nvPr/>
        </p:nvSpPr>
        <p:spPr>
          <a:xfrm>
            <a:off x="827150" y="506970"/>
            <a:ext cx="529996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400" b="0" i="0">
                <a:solidFill>
                  <a:srgbClr val="66CC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tr-TR" kern="0" spc="-5" dirty="0">
                <a:solidFill>
                  <a:srgbClr val="002060"/>
                </a:solidFill>
              </a:rPr>
              <a:t>Veri</a:t>
            </a:r>
            <a:r>
              <a:rPr lang="tr-TR" kern="0" spc="-85" dirty="0">
                <a:solidFill>
                  <a:srgbClr val="002060"/>
                </a:solidFill>
              </a:rPr>
              <a:t> </a:t>
            </a:r>
            <a:r>
              <a:rPr lang="tr-TR" kern="0" spc="-5" dirty="0">
                <a:solidFill>
                  <a:srgbClr val="002060"/>
                </a:solidFill>
              </a:rPr>
              <a:t>Modelleri</a:t>
            </a:r>
          </a:p>
        </p:txBody>
      </p:sp>
      <p:sp>
        <p:nvSpPr>
          <p:cNvPr id="34" name="Altbilgi Yer Tutucusu 3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6244" y="1202295"/>
            <a:ext cx="8202295" cy="21532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0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0070C0"/>
                </a:solidFill>
                <a:latin typeface="Arial"/>
                <a:cs typeface="Arial"/>
              </a:rPr>
              <a:t>Nesneye Yönelik </a:t>
            </a:r>
            <a:r>
              <a:rPr sz="2800" dirty="0">
                <a:solidFill>
                  <a:srgbClr val="0070C0"/>
                </a:solidFill>
                <a:latin typeface="Arial"/>
                <a:cs typeface="Arial"/>
              </a:rPr>
              <a:t>Veri</a:t>
            </a:r>
            <a:r>
              <a:rPr sz="2800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"/>
                <a:cs typeface="Arial"/>
              </a:rPr>
              <a:t>Modeli</a:t>
            </a:r>
            <a:endParaRPr sz="28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756285" marR="42862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Nesne dayalı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bir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dille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yazılan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yazılımlarda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nesneye  dayalı veri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tabanı</a:t>
            </a:r>
            <a:r>
              <a:rPr sz="2400" spc="-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kullanımı.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Her sorgunun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karşılığında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daha önceden tanımlı</a:t>
            </a:r>
            <a:r>
              <a:rPr sz="2400" spc="-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nesne</a:t>
            </a:r>
            <a:endParaRPr sz="24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kümesi</a:t>
            </a:r>
            <a:r>
              <a:rPr sz="2400" spc="-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olmalı.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990600" y="523875"/>
            <a:ext cx="529996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2060"/>
                </a:solidFill>
              </a:rPr>
              <a:t>Veri</a:t>
            </a:r>
            <a:r>
              <a:rPr spc="-8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Modelleri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368" y="596638"/>
            <a:ext cx="47701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2060"/>
                </a:solidFill>
              </a:rPr>
              <a:t>İlişkisel </a:t>
            </a:r>
            <a:r>
              <a:rPr spc="-5" dirty="0">
                <a:solidFill>
                  <a:srgbClr val="002060"/>
                </a:solidFill>
              </a:rPr>
              <a:t>Veri</a:t>
            </a:r>
            <a:r>
              <a:rPr spc="-14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Modeli</a:t>
            </a:r>
          </a:p>
        </p:txBody>
      </p:sp>
      <p:grpSp>
        <p:nvGrpSpPr>
          <p:cNvPr id="36" name="Grup 35"/>
          <p:cNvGrpSpPr/>
          <p:nvPr/>
        </p:nvGrpSpPr>
        <p:grpSpPr>
          <a:xfrm>
            <a:off x="3505200" y="1447800"/>
            <a:ext cx="4714848" cy="2362200"/>
            <a:chOff x="2738373" y="1215136"/>
            <a:chExt cx="6205855" cy="2906267"/>
          </a:xfrm>
        </p:grpSpPr>
        <p:grpSp>
          <p:nvGrpSpPr>
            <p:cNvPr id="3" name="object 3"/>
            <p:cNvGrpSpPr/>
            <p:nvPr/>
          </p:nvGrpSpPr>
          <p:grpSpPr>
            <a:xfrm>
              <a:off x="4970526" y="1215136"/>
              <a:ext cx="1537970" cy="601980"/>
              <a:chOff x="4970526" y="1215136"/>
              <a:chExt cx="1537970" cy="60198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983226" y="1227836"/>
                <a:ext cx="1512570" cy="576580"/>
              </a:xfrm>
              <a:custGeom>
                <a:avLst/>
                <a:gdLst/>
                <a:ahLst/>
                <a:cxnLst/>
                <a:rect l="l" t="t" r="r" b="b"/>
                <a:pathLst>
                  <a:path w="1512570" h="576580">
                    <a:moveTo>
                      <a:pt x="1512189" y="0"/>
                    </a:moveTo>
                    <a:lnTo>
                      <a:pt x="0" y="0"/>
                    </a:lnTo>
                    <a:lnTo>
                      <a:pt x="0" y="576072"/>
                    </a:lnTo>
                    <a:lnTo>
                      <a:pt x="1416177" y="576072"/>
                    </a:lnTo>
                    <a:lnTo>
                      <a:pt x="1512189" y="480060"/>
                    </a:lnTo>
                    <a:lnTo>
                      <a:pt x="1512189" y="0"/>
                    </a:lnTo>
                    <a:close/>
                  </a:path>
                </a:pathLst>
              </a:custGeom>
              <a:solidFill>
                <a:srgbClr val="66CCFF"/>
              </a:solidFill>
            </p:spPr>
            <p:txBody>
              <a:bodyPr wrap="square" lIns="0" tIns="0" rIns="0" bIns="0" rtlCol="0"/>
              <a:lstStyle/>
              <a:p>
                <a:endParaRPr sz="1400" dirty="0"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6399403" y="1707895"/>
                <a:ext cx="96520" cy="96520"/>
              </a:xfrm>
              <a:custGeom>
                <a:avLst/>
                <a:gdLst/>
                <a:ahLst/>
                <a:cxnLst/>
                <a:rect l="l" t="t" r="r" b="b"/>
                <a:pathLst>
                  <a:path w="96520" h="96519">
                    <a:moveTo>
                      <a:pt x="96012" y="0"/>
                    </a:moveTo>
                    <a:lnTo>
                      <a:pt x="19176" y="19176"/>
                    </a:lnTo>
                    <a:lnTo>
                      <a:pt x="0" y="96012"/>
                    </a:lnTo>
                    <a:lnTo>
                      <a:pt x="96012" y="0"/>
                    </a:lnTo>
                    <a:close/>
                  </a:path>
                </a:pathLst>
              </a:custGeom>
              <a:solidFill>
                <a:srgbClr val="52A3CD"/>
              </a:solidFill>
            </p:spPr>
            <p:txBody>
              <a:bodyPr wrap="square" lIns="0" tIns="0" rIns="0" bIns="0" rtlCol="0"/>
              <a:lstStyle/>
              <a:p>
                <a:endParaRPr sz="1400" dirty="0"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4983226" y="1227836"/>
                <a:ext cx="1512570" cy="576580"/>
              </a:xfrm>
              <a:custGeom>
                <a:avLst/>
                <a:gdLst/>
                <a:ahLst/>
                <a:cxnLst/>
                <a:rect l="l" t="t" r="r" b="b"/>
                <a:pathLst>
                  <a:path w="1512570" h="576580">
                    <a:moveTo>
                      <a:pt x="1416177" y="576072"/>
                    </a:moveTo>
                    <a:lnTo>
                      <a:pt x="1435353" y="499237"/>
                    </a:lnTo>
                    <a:lnTo>
                      <a:pt x="1512189" y="480060"/>
                    </a:lnTo>
                    <a:lnTo>
                      <a:pt x="1416177" y="576072"/>
                    </a:lnTo>
                    <a:lnTo>
                      <a:pt x="0" y="576072"/>
                    </a:lnTo>
                    <a:lnTo>
                      <a:pt x="0" y="0"/>
                    </a:lnTo>
                    <a:lnTo>
                      <a:pt x="1512189" y="0"/>
                    </a:lnTo>
                    <a:lnTo>
                      <a:pt x="1512189" y="480060"/>
                    </a:lnTo>
                  </a:path>
                </a:pathLst>
              </a:custGeom>
              <a:ln w="25400">
                <a:solidFill>
                  <a:srgbClr val="4894BB"/>
                </a:solidFill>
              </a:ln>
            </p:spPr>
            <p:txBody>
              <a:bodyPr wrap="square" lIns="0" tIns="0" rIns="0" bIns="0" rtlCol="0"/>
              <a:lstStyle/>
              <a:p>
                <a:endParaRPr sz="1400" dirty="0"/>
              </a:p>
            </p:txBody>
          </p:sp>
        </p:grpSp>
        <p:sp>
          <p:nvSpPr>
            <p:cNvPr id="7" name="object 7"/>
            <p:cNvSpPr txBox="1"/>
            <p:nvPr/>
          </p:nvSpPr>
          <p:spPr>
            <a:xfrm>
              <a:off x="5172314" y="1312546"/>
              <a:ext cx="1179082" cy="2808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spc="-10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r>
                <a:rPr sz="1400" spc="10" dirty="0">
                  <a:solidFill>
                    <a:srgbClr val="FFFFFF"/>
                  </a:solidFill>
                  <a:latin typeface="Arial"/>
                  <a:cs typeface="Arial"/>
                </a:rPr>
                <a:t>k</a:t>
              </a:r>
              <a:r>
                <a:rPr sz="1400" dirty="0">
                  <a:solidFill>
                    <a:srgbClr val="FFFFFF"/>
                  </a:solidFill>
                  <a:latin typeface="Arial"/>
                  <a:cs typeface="Arial"/>
                </a:rPr>
                <a:t>u</a:t>
              </a:r>
              <a:r>
                <a:rPr sz="1400" spc="-5" dirty="0">
                  <a:solidFill>
                    <a:srgbClr val="FFFFFF"/>
                  </a:solidFill>
                  <a:latin typeface="Arial"/>
                  <a:cs typeface="Arial"/>
                </a:rPr>
                <a:t>l</a:t>
              </a:r>
              <a:endParaRPr sz="1400" dirty="0">
                <a:latin typeface="Arial"/>
                <a:cs typeface="Arial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7335137" y="1683889"/>
              <a:ext cx="1609091" cy="624589"/>
              <a:chOff x="7335137" y="1683889"/>
              <a:chExt cx="1609091" cy="624589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7335137" y="1683889"/>
                <a:ext cx="1512571" cy="576581"/>
              </a:xfrm>
              <a:custGeom>
                <a:avLst/>
                <a:gdLst/>
                <a:ahLst/>
                <a:cxnLst/>
                <a:rect l="l" t="t" r="r" b="b"/>
                <a:pathLst>
                  <a:path w="1512570" h="576580">
                    <a:moveTo>
                      <a:pt x="1512189" y="0"/>
                    </a:moveTo>
                    <a:lnTo>
                      <a:pt x="0" y="0"/>
                    </a:lnTo>
                    <a:lnTo>
                      <a:pt x="0" y="576072"/>
                    </a:lnTo>
                    <a:lnTo>
                      <a:pt x="1416177" y="576072"/>
                    </a:lnTo>
                    <a:lnTo>
                      <a:pt x="1512189" y="480060"/>
                    </a:lnTo>
                    <a:lnTo>
                      <a:pt x="1512189" y="0"/>
                    </a:lnTo>
                    <a:close/>
                  </a:path>
                </a:pathLst>
              </a:custGeom>
              <a:solidFill>
                <a:srgbClr val="66CCFF"/>
              </a:solidFill>
            </p:spPr>
            <p:txBody>
              <a:bodyPr wrap="square" lIns="0" tIns="0" rIns="0" bIns="0" rtlCol="0"/>
              <a:lstStyle/>
              <a:p>
                <a:endParaRPr sz="1400" dirty="0"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8847708" y="2211958"/>
                <a:ext cx="96520" cy="96520"/>
              </a:xfrm>
              <a:custGeom>
                <a:avLst/>
                <a:gdLst/>
                <a:ahLst/>
                <a:cxnLst/>
                <a:rect l="l" t="t" r="r" b="b"/>
                <a:pathLst>
                  <a:path w="96520" h="96519">
                    <a:moveTo>
                      <a:pt x="96012" y="0"/>
                    </a:moveTo>
                    <a:lnTo>
                      <a:pt x="19176" y="19176"/>
                    </a:lnTo>
                    <a:lnTo>
                      <a:pt x="0" y="96012"/>
                    </a:lnTo>
                    <a:lnTo>
                      <a:pt x="96012" y="0"/>
                    </a:lnTo>
                    <a:close/>
                  </a:path>
                </a:pathLst>
              </a:custGeom>
              <a:solidFill>
                <a:srgbClr val="52A3CD"/>
              </a:solidFill>
            </p:spPr>
            <p:txBody>
              <a:bodyPr wrap="square" lIns="0" tIns="0" rIns="0" bIns="0" rtlCol="0"/>
              <a:lstStyle/>
              <a:p>
                <a:endParaRPr sz="1400" dirty="0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7352045" y="1683889"/>
                <a:ext cx="1512570" cy="576581"/>
              </a:xfrm>
              <a:custGeom>
                <a:avLst/>
                <a:gdLst/>
                <a:ahLst/>
                <a:cxnLst/>
                <a:rect l="l" t="t" r="r" b="b"/>
                <a:pathLst>
                  <a:path w="1512570" h="576580">
                    <a:moveTo>
                      <a:pt x="1416177" y="576072"/>
                    </a:moveTo>
                    <a:lnTo>
                      <a:pt x="1435353" y="499237"/>
                    </a:lnTo>
                    <a:lnTo>
                      <a:pt x="1512189" y="480060"/>
                    </a:lnTo>
                    <a:lnTo>
                      <a:pt x="1416177" y="576072"/>
                    </a:lnTo>
                    <a:lnTo>
                      <a:pt x="0" y="576072"/>
                    </a:lnTo>
                    <a:lnTo>
                      <a:pt x="0" y="0"/>
                    </a:lnTo>
                    <a:lnTo>
                      <a:pt x="1512189" y="0"/>
                    </a:lnTo>
                    <a:lnTo>
                      <a:pt x="1512189" y="480060"/>
                    </a:lnTo>
                  </a:path>
                </a:pathLst>
              </a:custGeom>
              <a:ln w="25400">
                <a:solidFill>
                  <a:srgbClr val="4894BB"/>
                </a:solidFill>
              </a:ln>
            </p:spPr>
            <p:txBody>
              <a:bodyPr wrap="square" lIns="0" tIns="0" rIns="0" bIns="0" rtlCol="0"/>
              <a:lstStyle/>
              <a:p>
                <a:endParaRPr sz="1400" dirty="0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7552640" y="1816735"/>
              <a:ext cx="1018589" cy="2808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spc="-5" dirty="0">
                  <a:solidFill>
                    <a:srgbClr val="FFFFFF"/>
                  </a:solidFill>
                  <a:latin typeface="Arial"/>
                  <a:cs typeface="Arial"/>
                </a:rPr>
                <a:t>Der</a:t>
              </a:r>
              <a:r>
                <a:rPr sz="1400" spc="5" dirty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r>
                <a:rPr sz="1400" dirty="0">
                  <a:solidFill>
                    <a:srgbClr val="FFFFFF"/>
                  </a:solidFill>
                  <a:latin typeface="Arial"/>
                  <a:cs typeface="Arial"/>
                </a:rPr>
                <a:t>ler</a:t>
              </a:r>
              <a:endParaRPr sz="1400" dirty="0">
                <a:latin typeface="Arial"/>
                <a:cs typeface="Arial"/>
              </a:endParaRPr>
            </a:p>
          </p:txBody>
        </p:sp>
        <p:grpSp>
          <p:nvGrpSpPr>
            <p:cNvPr id="13" name="object 13"/>
            <p:cNvGrpSpPr/>
            <p:nvPr/>
          </p:nvGrpSpPr>
          <p:grpSpPr>
            <a:xfrm>
              <a:off x="2738373" y="1647189"/>
              <a:ext cx="1537970" cy="601980"/>
              <a:chOff x="2738373" y="1647189"/>
              <a:chExt cx="1537970" cy="601980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2751073" y="1659889"/>
                <a:ext cx="1512570" cy="576580"/>
              </a:xfrm>
              <a:custGeom>
                <a:avLst/>
                <a:gdLst/>
                <a:ahLst/>
                <a:cxnLst/>
                <a:rect l="l" t="t" r="r" b="b"/>
                <a:pathLst>
                  <a:path w="1512570" h="576580">
                    <a:moveTo>
                      <a:pt x="1512189" y="0"/>
                    </a:moveTo>
                    <a:lnTo>
                      <a:pt x="0" y="0"/>
                    </a:lnTo>
                    <a:lnTo>
                      <a:pt x="0" y="576072"/>
                    </a:lnTo>
                    <a:lnTo>
                      <a:pt x="1416050" y="576072"/>
                    </a:lnTo>
                    <a:lnTo>
                      <a:pt x="1512189" y="480060"/>
                    </a:lnTo>
                    <a:lnTo>
                      <a:pt x="1512189" y="0"/>
                    </a:lnTo>
                    <a:close/>
                  </a:path>
                </a:pathLst>
              </a:custGeom>
              <a:solidFill>
                <a:srgbClr val="66CCFF"/>
              </a:solidFill>
            </p:spPr>
            <p:txBody>
              <a:bodyPr wrap="square" lIns="0" tIns="0" rIns="0" bIns="0" rtlCol="0"/>
              <a:lstStyle/>
              <a:p>
                <a:endParaRPr sz="1400" dirty="0"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4167123" y="2139949"/>
                <a:ext cx="96520" cy="96520"/>
              </a:xfrm>
              <a:custGeom>
                <a:avLst/>
                <a:gdLst/>
                <a:ahLst/>
                <a:cxnLst/>
                <a:rect l="l" t="t" r="r" b="b"/>
                <a:pathLst>
                  <a:path w="96520" h="96519">
                    <a:moveTo>
                      <a:pt x="96138" y="0"/>
                    </a:moveTo>
                    <a:lnTo>
                      <a:pt x="19303" y="19176"/>
                    </a:lnTo>
                    <a:lnTo>
                      <a:pt x="0" y="96012"/>
                    </a:lnTo>
                    <a:lnTo>
                      <a:pt x="96138" y="0"/>
                    </a:lnTo>
                    <a:close/>
                  </a:path>
                </a:pathLst>
              </a:custGeom>
              <a:solidFill>
                <a:srgbClr val="52A3CD"/>
              </a:solidFill>
            </p:spPr>
            <p:txBody>
              <a:bodyPr wrap="square" lIns="0" tIns="0" rIns="0" bIns="0" rtlCol="0"/>
              <a:lstStyle/>
              <a:p>
                <a:endParaRPr sz="1400" dirty="0"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2751073" y="1659889"/>
                <a:ext cx="1512570" cy="576580"/>
              </a:xfrm>
              <a:custGeom>
                <a:avLst/>
                <a:gdLst/>
                <a:ahLst/>
                <a:cxnLst/>
                <a:rect l="l" t="t" r="r" b="b"/>
                <a:pathLst>
                  <a:path w="1512570" h="576580">
                    <a:moveTo>
                      <a:pt x="1416050" y="576072"/>
                    </a:moveTo>
                    <a:lnTo>
                      <a:pt x="1435353" y="499237"/>
                    </a:lnTo>
                    <a:lnTo>
                      <a:pt x="1512189" y="480060"/>
                    </a:lnTo>
                    <a:lnTo>
                      <a:pt x="1416050" y="576072"/>
                    </a:lnTo>
                    <a:lnTo>
                      <a:pt x="0" y="576072"/>
                    </a:lnTo>
                    <a:lnTo>
                      <a:pt x="0" y="0"/>
                    </a:lnTo>
                    <a:lnTo>
                      <a:pt x="1512189" y="0"/>
                    </a:lnTo>
                    <a:lnTo>
                      <a:pt x="1512189" y="480060"/>
                    </a:lnTo>
                  </a:path>
                </a:pathLst>
              </a:custGeom>
              <a:ln w="25400">
                <a:solidFill>
                  <a:srgbClr val="4894BB"/>
                </a:solidFill>
              </a:ln>
            </p:spPr>
            <p:txBody>
              <a:bodyPr wrap="square" lIns="0" tIns="0" rIns="0" bIns="0" rtlCol="0"/>
              <a:lstStyle/>
              <a:p>
                <a:endParaRPr sz="1400" dirty="0"/>
              </a:p>
            </p:txBody>
          </p:sp>
        </p:grpSp>
        <p:sp>
          <p:nvSpPr>
            <p:cNvPr id="17" name="object 17"/>
            <p:cNvSpPr txBox="1"/>
            <p:nvPr/>
          </p:nvSpPr>
          <p:spPr>
            <a:xfrm>
              <a:off x="2978710" y="1744725"/>
              <a:ext cx="994613" cy="25606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dirty="0">
                  <a:solidFill>
                    <a:srgbClr val="FFFFFF"/>
                  </a:solidFill>
                  <a:latin typeface="Arial"/>
                  <a:cs typeface="Arial"/>
                </a:rPr>
                <a:t>Personel</a:t>
              </a:r>
              <a:endParaRPr sz="1400" dirty="0">
                <a:latin typeface="Arial"/>
                <a:cs typeface="Arial"/>
              </a:endParaRPr>
            </a:p>
          </p:txBody>
        </p:sp>
        <p:grpSp>
          <p:nvGrpSpPr>
            <p:cNvPr id="18" name="object 18"/>
            <p:cNvGrpSpPr/>
            <p:nvPr/>
          </p:nvGrpSpPr>
          <p:grpSpPr>
            <a:xfrm>
              <a:off x="3746500" y="2655316"/>
              <a:ext cx="1537970" cy="601980"/>
              <a:chOff x="3746500" y="2655316"/>
              <a:chExt cx="1537970" cy="601980"/>
            </a:xfrm>
          </p:grpSpPr>
          <p:sp>
            <p:nvSpPr>
              <p:cNvPr id="19" name="object 19"/>
              <p:cNvSpPr/>
              <p:nvPr/>
            </p:nvSpPr>
            <p:spPr>
              <a:xfrm>
                <a:off x="3759200" y="2668016"/>
                <a:ext cx="1512570" cy="576580"/>
              </a:xfrm>
              <a:custGeom>
                <a:avLst/>
                <a:gdLst/>
                <a:ahLst/>
                <a:cxnLst/>
                <a:rect l="l" t="t" r="r" b="b"/>
                <a:pathLst>
                  <a:path w="1512570" h="576580">
                    <a:moveTo>
                      <a:pt x="1512062" y="0"/>
                    </a:moveTo>
                    <a:lnTo>
                      <a:pt x="0" y="0"/>
                    </a:lnTo>
                    <a:lnTo>
                      <a:pt x="0" y="576072"/>
                    </a:lnTo>
                    <a:lnTo>
                      <a:pt x="1416050" y="576072"/>
                    </a:lnTo>
                    <a:lnTo>
                      <a:pt x="1512062" y="480060"/>
                    </a:lnTo>
                    <a:lnTo>
                      <a:pt x="1512062" y="0"/>
                    </a:lnTo>
                    <a:close/>
                  </a:path>
                </a:pathLst>
              </a:custGeom>
              <a:solidFill>
                <a:srgbClr val="66CCFF"/>
              </a:solidFill>
            </p:spPr>
            <p:txBody>
              <a:bodyPr wrap="square" lIns="0" tIns="0" rIns="0" bIns="0" rtlCol="0"/>
              <a:lstStyle/>
              <a:p>
                <a:endParaRPr sz="1400" dirty="0"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5175250" y="3148076"/>
                <a:ext cx="96520" cy="96520"/>
              </a:xfrm>
              <a:custGeom>
                <a:avLst/>
                <a:gdLst/>
                <a:ahLst/>
                <a:cxnLst/>
                <a:rect l="l" t="t" r="r" b="b"/>
                <a:pathLst>
                  <a:path w="96520" h="96519">
                    <a:moveTo>
                      <a:pt x="96012" y="0"/>
                    </a:moveTo>
                    <a:lnTo>
                      <a:pt x="19303" y="19176"/>
                    </a:lnTo>
                    <a:lnTo>
                      <a:pt x="0" y="96012"/>
                    </a:lnTo>
                    <a:lnTo>
                      <a:pt x="96012" y="0"/>
                    </a:lnTo>
                    <a:close/>
                  </a:path>
                </a:pathLst>
              </a:custGeom>
              <a:solidFill>
                <a:srgbClr val="52A3CD"/>
              </a:solidFill>
            </p:spPr>
            <p:txBody>
              <a:bodyPr wrap="square" lIns="0" tIns="0" rIns="0" bIns="0" rtlCol="0"/>
              <a:lstStyle/>
              <a:p>
                <a:endParaRPr sz="1400" dirty="0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3759200" y="2668016"/>
                <a:ext cx="1512570" cy="576580"/>
              </a:xfrm>
              <a:custGeom>
                <a:avLst/>
                <a:gdLst/>
                <a:ahLst/>
                <a:cxnLst/>
                <a:rect l="l" t="t" r="r" b="b"/>
                <a:pathLst>
                  <a:path w="1512570" h="576580">
                    <a:moveTo>
                      <a:pt x="1416050" y="576072"/>
                    </a:moveTo>
                    <a:lnTo>
                      <a:pt x="1435353" y="499237"/>
                    </a:lnTo>
                    <a:lnTo>
                      <a:pt x="1512062" y="480060"/>
                    </a:lnTo>
                    <a:lnTo>
                      <a:pt x="1416050" y="576072"/>
                    </a:lnTo>
                    <a:lnTo>
                      <a:pt x="0" y="576072"/>
                    </a:lnTo>
                    <a:lnTo>
                      <a:pt x="0" y="0"/>
                    </a:lnTo>
                    <a:lnTo>
                      <a:pt x="1512062" y="0"/>
                    </a:lnTo>
                    <a:lnTo>
                      <a:pt x="1512062" y="480060"/>
                    </a:lnTo>
                  </a:path>
                </a:pathLst>
              </a:custGeom>
              <a:ln w="25400">
                <a:solidFill>
                  <a:srgbClr val="4894BB"/>
                </a:solidFill>
              </a:ln>
            </p:spPr>
            <p:txBody>
              <a:bodyPr wrap="square" lIns="0" tIns="0" rIns="0" bIns="0" rtlCol="0"/>
              <a:lstStyle/>
              <a:p>
                <a:endParaRPr sz="1400" dirty="0"/>
              </a:p>
            </p:txBody>
          </p:sp>
        </p:grpSp>
        <p:sp>
          <p:nvSpPr>
            <p:cNvPr id="22" name="object 22"/>
            <p:cNvSpPr txBox="1"/>
            <p:nvPr/>
          </p:nvSpPr>
          <p:spPr>
            <a:xfrm>
              <a:off x="4049648" y="2753359"/>
              <a:ext cx="1122667" cy="25606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dirty="0">
                  <a:solidFill>
                    <a:srgbClr val="FFFFFF"/>
                  </a:solidFill>
                  <a:latin typeface="Arial"/>
                  <a:cs typeface="Arial"/>
                </a:rPr>
                <a:t>Bölümler</a:t>
              </a:r>
              <a:endParaRPr sz="1400" dirty="0">
                <a:latin typeface="Arial"/>
                <a:cs typeface="Arial"/>
              </a:endParaRPr>
            </a:p>
          </p:txBody>
        </p:sp>
        <p:grpSp>
          <p:nvGrpSpPr>
            <p:cNvPr id="23" name="object 23"/>
            <p:cNvGrpSpPr/>
            <p:nvPr/>
          </p:nvGrpSpPr>
          <p:grpSpPr>
            <a:xfrm>
              <a:off x="6338696" y="2727325"/>
              <a:ext cx="1537970" cy="601980"/>
              <a:chOff x="6338696" y="2727325"/>
              <a:chExt cx="1537970" cy="601980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6351396" y="2740025"/>
                <a:ext cx="1512570" cy="576580"/>
              </a:xfrm>
              <a:custGeom>
                <a:avLst/>
                <a:gdLst/>
                <a:ahLst/>
                <a:cxnLst/>
                <a:rect l="l" t="t" r="r" b="b"/>
                <a:pathLst>
                  <a:path w="1512570" h="576579">
                    <a:moveTo>
                      <a:pt x="1512188" y="0"/>
                    </a:moveTo>
                    <a:lnTo>
                      <a:pt x="0" y="0"/>
                    </a:lnTo>
                    <a:lnTo>
                      <a:pt x="0" y="576072"/>
                    </a:lnTo>
                    <a:lnTo>
                      <a:pt x="1416177" y="576072"/>
                    </a:lnTo>
                    <a:lnTo>
                      <a:pt x="1512188" y="480060"/>
                    </a:lnTo>
                    <a:lnTo>
                      <a:pt x="1512188" y="0"/>
                    </a:lnTo>
                    <a:close/>
                  </a:path>
                </a:pathLst>
              </a:custGeom>
              <a:solidFill>
                <a:srgbClr val="66CCFF"/>
              </a:solidFill>
            </p:spPr>
            <p:txBody>
              <a:bodyPr wrap="square" lIns="0" tIns="0" rIns="0" bIns="0" rtlCol="0"/>
              <a:lstStyle/>
              <a:p>
                <a:endParaRPr sz="1400" dirty="0"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7767573" y="3220084"/>
                <a:ext cx="96520" cy="96520"/>
              </a:xfrm>
              <a:custGeom>
                <a:avLst/>
                <a:gdLst/>
                <a:ahLst/>
                <a:cxnLst/>
                <a:rect l="l" t="t" r="r" b="b"/>
                <a:pathLst>
                  <a:path w="96520" h="96520">
                    <a:moveTo>
                      <a:pt x="96011" y="0"/>
                    </a:moveTo>
                    <a:lnTo>
                      <a:pt x="19176" y="19176"/>
                    </a:lnTo>
                    <a:lnTo>
                      <a:pt x="0" y="96012"/>
                    </a:lnTo>
                    <a:lnTo>
                      <a:pt x="96011" y="0"/>
                    </a:lnTo>
                    <a:close/>
                  </a:path>
                </a:pathLst>
              </a:custGeom>
              <a:solidFill>
                <a:srgbClr val="52A3CD"/>
              </a:solidFill>
            </p:spPr>
            <p:txBody>
              <a:bodyPr wrap="square" lIns="0" tIns="0" rIns="0" bIns="0" rtlCol="0"/>
              <a:lstStyle/>
              <a:p>
                <a:endParaRPr sz="1400" dirty="0"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6351396" y="2740025"/>
                <a:ext cx="1512570" cy="576580"/>
              </a:xfrm>
              <a:custGeom>
                <a:avLst/>
                <a:gdLst/>
                <a:ahLst/>
                <a:cxnLst/>
                <a:rect l="l" t="t" r="r" b="b"/>
                <a:pathLst>
                  <a:path w="1512570" h="576579">
                    <a:moveTo>
                      <a:pt x="1416177" y="576072"/>
                    </a:moveTo>
                    <a:lnTo>
                      <a:pt x="1435353" y="499237"/>
                    </a:lnTo>
                    <a:lnTo>
                      <a:pt x="1512188" y="480060"/>
                    </a:lnTo>
                    <a:lnTo>
                      <a:pt x="1416177" y="576072"/>
                    </a:lnTo>
                    <a:lnTo>
                      <a:pt x="0" y="576072"/>
                    </a:lnTo>
                    <a:lnTo>
                      <a:pt x="0" y="0"/>
                    </a:lnTo>
                    <a:lnTo>
                      <a:pt x="1512188" y="0"/>
                    </a:lnTo>
                    <a:lnTo>
                      <a:pt x="1512188" y="480060"/>
                    </a:lnTo>
                  </a:path>
                </a:pathLst>
              </a:custGeom>
              <a:ln w="25400">
                <a:solidFill>
                  <a:srgbClr val="4894BB"/>
                </a:solidFill>
              </a:ln>
            </p:spPr>
            <p:txBody>
              <a:bodyPr wrap="square" lIns="0" tIns="0" rIns="0" bIns="0" rtlCol="0"/>
              <a:lstStyle/>
              <a:p>
                <a:endParaRPr sz="1400" dirty="0"/>
              </a:p>
            </p:txBody>
          </p:sp>
        </p:grpSp>
        <p:sp>
          <p:nvSpPr>
            <p:cNvPr id="27" name="object 27"/>
            <p:cNvSpPr txBox="1"/>
            <p:nvPr/>
          </p:nvSpPr>
          <p:spPr>
            <a:xfrm>
              <a:off x="6495797" y="2825241"/>
              <a:ext cx="988566" cy="25606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dirty="0">
                  <a:solidFill>
                    <a:srgbClr val="FFFFFF"/>
                  </a:solidFill>
                  <a:latin typeface="Arial"/>
                  <a:cs typeface="Arial"/>
                </a:rPr>
                <a:t>Sı</a:t>
              </a:r>
              <a:r>
                <a:rPr sz="1400" spc="5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r>
                <a:rPr sz="1400" dirty="0">
                  <a:solidFill>
                    <a:srgbClr val="FFFFFF"/>
                  </a:solidFill>
                  <a:latin typeface="Arial"/>
                  <a:cs typeface="Arial"/>
                </a:rPr>
                <a:t>ı</a:t>
              </a:r>
              <a:r>
                <a:rPr sz="1400" spc="5" dirty="0">
                  <a:solidFill>
                    <a:srgbClr val="FFFFFF"/>
                  </a:solidFill>
                  <a:latin typeface="Arial"/>
                  <a:cs typeface="Arial"/>
                </a:rPr>
                <a:t>fla</a:t>
              </a:r>
              <a:r>
                <a:rPr sz="1400" dirty="0">
                  <a:solidFill>
                    <a:srgbClr val="FFFFFF"/>
                  </a:solidFill>
                  <a:latin typeface="Arial"/>
                  <a:cs typeface="Arial"/>
                </a:rPr>
                <a:t>r</a:t>
              </a:r>
              <a:endParaRPr sz="1400" dirty="0">
                <a:latin typeface="Arial"/>
                <a:cs typeface="Arial"/>
              </a:endParaRPr>
            </a:p>
          </p:txBody>
        </p:sp>
        <p:grpSp>
          <p:nvGrpSpPr>
            <p:cNvPr id="28" name="object 28"/>
            <p:cNvGrpSpPr/>
            <p:nvPr/>
          </p:nvGrpSpPr>
          <p:grpSpPr>
            <a:xfrm>
              <a:off x="5186553" y="3519423"/>
              <a:ext cx="1537970" cy="601980"/>
              <a:chOff x="5186553" y="3519423"/>
              <a:chExt cx="1537970" cy="601980"/>
            </a:xfrm>
          </p:grpSpPr>
          <p:sp>
            <p:nvSpPr>
              <p:cNvPr id="29" name="object 29"/>
              <p:cNvSpPr/>
              <p:nvPr/>
            </p:nvSpPr>
            <p:spPr>
              <a:xfrm>
                <a:off x="5199253" y="3532123"/>
                <a:ext cx="1512570" cy="576580"/>
              </a:xfrm>
              <a:custGeom>
                <a:avLst/>
                <a:gdLst/>
                <a:ahLst/>
                <a:cxnLst/>
                <a:rect l="l" t="t" r="r" b="b"/>
                <a:pathLst>
                  <a:path w="1512570" h="576579">
                    <a:moveTo>
                      <a:pt x="1512189" y="0"/>
                    </a:moveTo>
                    <a:lnTo>
                      <a:pt x="0" y="0"/>
                    </a:lnTo>
                    <a:lnTo>
                      <a:pt x="0" y="576071"/>
                    </a:lnTo>
                    <a:lnTo>
                      <a:pt x="1416177" y="576071"/>
                    </a:lnTo>
                    <a:lnTo>
                      <a:pt x="1512189" y="480059"/>
                    </a:lnTo>
                    <a:lnTo>
                      <a:pt x="1512189" y="0"/>
                    </a:lnTo>
                    <a:close/>
                  </a:path>
                </a:pathLst>
              </a:custGeom>
              <a:solidFill>
                <a:srgbClr val="66CCFF"/>
              </a:solidFill>
            </p:spPr>
            <p:txBody>
              <a:bodyPr wrap="square" lIns="0" tIns="0" rIns="0" bIns="0" rtlCol="0"/>
              <a:lstStyle/>
              <a:p>
                <a:endParaRPr sz="1400" dirty="0"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6615430" y="4012183"/>
                <a:ext cx="96520" cy="96520"/>
              </a:xfrm>
              <a:custGeom>
                <a:avLst/>
                <a:gdLst/>
                <a:ahLst/>
                <a:cxnLst/>
                <a:rect l="l" t="t" r="r" b="b"/>
                <a:pathLst>
                  <a:path w="96520" h="96520">
                    <a:moveTo>
                      <a:pt x="96012" y="0"/>
                    </a:moveTo>
                    <a:lnTo>
                      <a:pt x="19176" y="19177"/>
                    </a:lnTo>
                    <a:lnTo>
                      <a:pt x="0" y="96012"/>
                    </a:lnTo>
                    <a:lnTo>
                      <a:pt x="96012" y="0"/>
                    </a:lnTo>
                    <a:close/>
                  </a:path>
                </a:pathLst>
              </a:custGeom>
              <a:solidFill>
                <a:srgbClr val="52A3CD"/>
              </a:solidFill>
            </p:spPr>
            <p:txBody>
              <a:bodyPr wrap="square" lIns="0" tIns="0" rIns="0" bIns="0" rtlCol="0"/>
              <a:lstStyle/>
              <a:p>
                <a:endParaRPr sz="1400" dirty="0"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5199253" y="3532123"/>
                <a:ext cx="1512570" cy="576580"/>
              </a:xfrm>
              <a:custGeom>
                <a:avLst/>
                <a:gdLst/>
                <a:ahLst/>
                <a:cxnLst/>
                <a:rect l="l" t="t" r="r" b="b"/>
                <a:pathLst>
                  <a:path w="1512570" h="576579">
                    <a:moveTo>
                      <a:pt x="1416177" y="576071"/>
                    </a:moveTo>
                    <a:lnTo>
                      <a:pt x="1435353" y="499237"/>
                    </a:lnTo>
                    <a:lnTo>
                      <a:pt x="1512189" y="480059"/>
                    </a:lnTo>
                    <a:lnTo>
                      <a:pt x="1416177" y="576071"/>
                    </a:lnTo>
                    <a:lnTo>
                      <a:pt x="0" y="576071"/>
                    </a:lnTo>
                    <a:lnTo>
                      <a:pt x="0" y="0"/>
                    </a:lnTo>
                    <a:lnTo>
                      <a:pt x="1512189" y="0"/>
                    </a:lnTo>
                    <a:lnTo>
                      <a:pt x="1512189" y="480059"/>
                    </a:lnTo>
                  </a:path>
                </a:pathLst>
              </a:custGeom>
              <a:ln w="25400">
                <a:solidFill>
                  <a:srgbClr val="4894BB"/>
                </a:solidFill>
              </a:ln>
            </p:spPr>
            <p:txBody>
              <a:bodyPr wrap="square" lIns="0" tIns="0" rIns="0" bIns="0" rtlCol="0"/>
              <a:lstStyle/>
              <a:p>
                <a:endParaRPr sz="1400" dirty="0"/>
              </a:p>
            </p:txBody>
          </p:sp>
        </p:grpSp>
        <p:sp>
          <p:nvSpPr>
            <p:cNvPr id="32" name="object 32"/>
            <p:cNvSpPr txBox="1"/>
            <p:nvPr/>
          </p:nvSpPr>
          <p:spPr>
            <a:xfrm>
              <a:off x="5490717" y="3617721"/>
              <a:ext cx="879984" cy="25606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spc="-10" dirty="0">
                  <a:solidFill>
                    <a:srgbClr val="FFFFFF"/>
                  </a:solidFill>
                  <a:latin typeface="Arial"/>
                  <a:cs typeface="Arial"/>
                </a:rPr>
                <a:t>Ö</a:t>
              </a:r>
              <a:r>
                <a:rPr sz="1400" spc="5" dirty="0">
                  <a:solidFill>
                    <a:srgbClr val="FFFFFF"/>
                  </a:solidFill>
                  <a:latin typeface="Arial"/>
                  <a:cs typeface="Arial"/>
                </a:rPr>
                <a:t>ğ</a:t>
              </a:r>
              <a:r>
                <a:rPr sz="1400" dirty="0">
                  <a:solidFill>
                    <a:srgbClr val="FFFFFF"/>
                  </a:solidFill>
                  <a:latin typeface="Arial"/>
                  <a:cs typeface="Arial"/>
                </a:rPr>
                <a:t>r</a:t>
              </a:r>
              <a:r>
                <a:rPr sz="1400" spc="5" dirty="0">
                  <a:solidFill>
                    <a:srgbClr val="FFFFFF"/>
                  </a:solidFill>
                  <a:latin typeface="Arial"/>
                  <a:cs typeface="Arial"/>
                </a:rPr>
                <a:t>en</a:t>
              </a:r>
              <a:r>
                <a:rPr sz="1400" spc="10" dirty="0">
                  <a:solidFill>
                    <a:srgbClr val="FFFFFF"/>
                  </a:solidFill>
                  <a:latin typeface="Arial"/>
                  <a:cs typeface="Arial"/>
                </a:rPr>
                <a:t>c</a:t>
              </a:r>
              <a:r>
                <a:rPr sz="1400" dirty="0">
                  <a:solidFill>
                    <a:srgbClr val="FFFFFF"/>
                  </a:solidFill>
                  <a:latin typeface="Arial"/>
                  <a:cs typeface="Arial"/>
                </a:rPr>
                <a:t>i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3455416" y="1464182"/>
              <a:ext cx="4784090" cy="2407920"/>
            </a:xfrm>
            <a:custGeom>
              <a:avLst/>
              <a:gdLst/>
              <a:ahLst/>
              <a:cxnLst/>
              <a:rect l="l" t="t" r="r" b="b"/>
              <a:pathLst>
                <a:path w="4784090" h="2407920">
                  <a:moveTo>
                    <a:pt x="303784" y="1491869"/>
                  </a:moveTo>
                  <a:lnTo>
                    <a:pt x="292912" y="1485519"/>
                  </a:lnTo>
                  <a:lnTo>
                    <a:pt x="218186" y="1441831"/>
                  </a:lnTo>
                  <a:lnTo>
                    <a:pt x="215138" y="1440180"/>
                  </a:lnTo>
                  <a:lnTo>
                    <a:pt x="211201" y="1441196"/>
                  </a:lnTo>
                  <a:lnTo>
                    <a:pt x="209423" y="1444117"/>
                  </a:lnTo>
                  <a:lnTo>
                    <a:pt x="207645" y="1447165"/>
                  </a:lnTo>
                  <a:lnTo>
                    <a:pt x="208788" y="1451102"/>
                  </a:lnTo>
                  <a:lnTo>
                    <a:pt x="211709" y="1452880"/>
                  </a:lnTo>
                  <a:lnTo>
                    <a:pt x="267652" y="1485519"/>
                  </a:lnTo>
                  <a:lnTo>
                    <a:pt x="58039" y="1485519"/>
                  </a:lnTo>
                  <a:lnTo>
                    <a:pt x="58039" y="807783"/>
                  </a:lnTo>
                  <a:lnTo>
                    <a:pt x="92456" y="866775"/>
                  </a:lnTo>
                  <a:lnTo>
                    <a:pt x="96266" y="867791"/>
                  </a:lnTo>
                  <a:lnTo>
                    <a:pt x="102362" y="864235"/>
                  </a:lnTo>
                  <a:lnTo>
                    <a:pt x="103378" y="860298"/>
                  </a:lnTo>
                  <a:lnTo>
                    <a:pt x="101600" y="857377"/>
                  </a:lnTo>
                  <a:lnTo>
                    <a:pt x="59080" y="784352"/>
                  </a:lnTo>
                  <a:lnTo>
                    <a:pt x="51689" y="771652"/>
                  </a:lnTo>
                  <a:lnTo>
                    <a:pt x="1778" y="857377"/>
                  </a:lnTo>
                  <a:lnTo>
                    <a:pt x="0" y="860298"/>
                  </a:lnTo>
                  <a:lnTo>
                    <a:pt x="1016" y="864235"/>
                  </a:lnTo>
                  <a:lnTo>
                    <a:pt x="7112" y="867791"/>
                  </a:lnTo>
                  <a:lnTo>
                    <a:pt x="10922" y="866775"/>
                  </a:lnTo>
                  <a:lnTo>
                    <a:pt x="45339" y="807783"/>
                  </a:lnTo>
                  <a:lnTo>
                    <a:pt x="45339" y="1495298"/>
                  </a:lnTo>
                  <a:lnTo>
                    <a:pt x="48133" y="1498219"/>
                  </a:lnTo>
                  <a:lnTo>
                    <a:pt x="267436" y="1498219"/>
                  </a:lnTo>
                  <a:lnTo>
                    <a:pt x="211709" y="1530731"/>
                  </a:lnTo>
                  <a:lnTo>
                    <a:pt x="208788" y="1532509"/>
                  </a:lnTo>
                  <a:lnTo>
                    <a:pt x="207645" y="1536446"/>
                  </a:lnTo>
                  <a:lnTo>
                    <a:pt x="211201" y="1542542"/>
                  </a:lnTo>
                  <a:lnTo>
                    <a:pt x="215138" y="1543558"/>
                  </a:lnTo>
                  <a:lnTo>
                    <a:pt x="292887" y="1498219"/>
                  </a:lnTo>
                  <a:lnTo>
                    <a:pt x="303784" y="1491869"/>
                  </a:lnTo>
                  <a:close/>
                </a:path>
                <a:path w="4784090" h="2407920">
                  <a:moveTo>
                    <a:pt x="1527937" y="51689"/>
                  </a:moveTo>
                  <a:lnTo>
                    <a:pt x="1517040" y="45339"/>
                  </a:lnTo>
                  <a:lnTo>
                    <a:pt x="1439291" y="0"/>
                  </a:lnTo>
                  <a:lnTo>
                    <a:pt x="1435354" y="1016"/>
                  </a:lnTo>
                  <a:lnTo>
                    <a:pt x="1433576" y="4064"/>
                  </a:lnTo>
                  <a:lnTo>
                    <a:pt x="1431798" y="6985"/>
                  </a:lnTo>
                  <a:lnTo>
                    <a:pt x="1432814" y="10922"/>
                  </a:lnTo>
                  <a:lnTo>
                    <a:pt x="1491792" y="45339"/>
                  </a:lnTo>
                  <a:lnTo>
                    <a:pt x="48133" y="45339"/>
                  </a:lnTo>
                  <a:lnTo>
                    <a:pt x="45339" y="48133"/>
                  </a:lnTo>
                  <a:lnTo>
                    <a:pt x="45339" y="159715"/>
                  </a:lnTo>
                  <a:lnTo>
                    <a:pt x="10922" y="100711"/>
                  </a:lnTo>
                  <a:lnTo>
                    <a:pt x="7112" y="99695"/>
                  </a:lnTo>
                  <a:lnTo>
                    <a:pt x="1016" y="103251"/>
                  </a:lnTo>
                  <a:lnTo>
                    <a:pt x="0" y="107061"/>
                  </a:lnTo>
                  <a:lnTo>
                    <a:pt x="51689" y="195707"/>
                  </a:lnTo>
                  <a:lnTo>
                    <a:pt x="59016" y="183134"/>
                  </a:lnTo>
                  <a:lnTo>
                    <a:pt x="103378" y="107061"/>
                  </a:lnTo>
                  <a:lnTo>
                    <a:pt x="102362" y="103251"/>
                  </a:lnTo>
                  <a:lnTo>
                    <a:pt x="96266" y="99695"/>
                  </a:lnTo>
                  <a:lnTo>
                    <a:pt x="92456" y="100711"/>
                  </a:lnTo>
                  <a:lnTo>
                    <a:pt x="58039" y="159715"/>
                  </a:lnTo>
                  <a:lnTo>
                    <a:pt x="58039" y="58039"/>
                  </a:lnTo>
                  <a:lnTo>
                    <a:pt x="1491792" y="58039"/>
                  </a:lnTo>
                  <a:lnTo>
                    <a:pt x="1432814" y="92456"/>
                  </a:lnTo>
                  <a:lnTo>
                    <a:pt x="1431798" y="96266"/>
                  </a:lnTo>
                  <a:lnTo>
                    <a:pt x="1435354" y="102362"/>
                  </a:lnTo>
                  <a:lnTo>
                    <a:pt x="1439291" y="103378"/>
                  </a:lnTo>
                  <a:lnTo>
                    <a:pt x="1517040" y="58039"/>
                  </a:lnTo>
                  <a:lnTo>
                    <a:pt x="1527937" y="51689"/>
                  </a:lnTo>
                  <a:close/>
                </a:path>
                <a:path w="4784090" h="2407920">
                  <a:moveTo>
                    <a:pt x="1743964" y="2355977"/>
                  </a:moveTo>
                  <a:lnTo>
                    <a:pt x="1733092" y="2349627"/>
                  </a:lnTo>
                  <a:lnTo>
                    <a:pt x="1655318" y="2304161"/>
                  </a:lnTo>
                  <a:lnTo>
                    <a:pt x="1651381" y="2305304"/>
                  </a:lnTo>
                  <a:lnTo>
                    <a:pt x="1649603" y="2308225"/>
                  </a:lnTo>
                  <a:lnTo>
                    <a:pt x="1647825" y="2311273"/>
                  </a:lnTo>
                  <a:lnTo>
                    <a:pt x="1648841" y="2315210"/>
                  </a:lnTo>
                  <a:lnTo>
                    <a:pt x="1707819" y="2349627"/>
                  </a:lnTo>
                  <a:lnTo>
                    <a:pt x="1066165" y="2349627"/>
                  </a:lnTo>
                  <a:lnTo>
                    <a:pt x="1066165" y="1815909"/>
                  </a:lnTo>
                  <a:lnTo>
                    <a:pt x="1100582" y="1874901"/>
                  </a:lnTo>
                  <a:lnTo>
                    <a:pt x="1104392" y="1875917"/>
                  </a:lnTo>
                  <a:lnTo>
                    <a:pt x="1110488" y="1872361"/>
                  </a:lnTo>
                  <a:lnTo>
                    <a:pt x="1111504" y="1868424"/>
                  </a:lnTo>
                  <a:lnTo>
                    <a:pt x="1067219" y="1792478"/>
                  </a:lnTo>
                  <a:lnTo>
                    <a:pt x="1059815" y="1779778"/>
                  </a:lnTo>
                  <a:lnTo>
                    <a:pt x="1008126" y="1868424"/>
                  </a:lnTo>
                  <a:lnTo>
                    <a:pt x="1009142" y="1872361"/>
                  </a:lnTo>
                  <a:lnTo>
                    <a:pt x="1015238" y="1875917"/>
                  </a:lnTo>
                  <a:lnTo>
                    <a:pt x="1019048" y="1874901"/>
                  </a:lnTo>
                  <a:lnTo>
                    <a:pt x="1053465" y="1815909"/>
                  </a:lnTo>
                  <a:lnTo>
                    <a:pt x="1053465" y="2359406"/>
                  </a:lnTo>
                  <a:lnTo>
                    <a:pt x="1056259" y="2362327"/>
                  </a:lnTo>
                  <a:lnTo>
                    <a:pt x="1707616" y="2362327"/>
                  </a:lnTo>
                  <a:lnTo>
                    <a:pt x="1718500" y="2355977"/>
                  </a:lnTo>
                  <a:lnTo>
                    <a:pt x="1648841" y="2396617"/>
                  </a:lnTo>
                  <a:lnTo>
                    <a:pt x="1647825" y="2400554"/>
                  </a:lnTo>
                  <a:lnTo>
                    <a:pt x="1651381" y="2406650"/>
                  </a:lnTo>
                  <a:lnTo>
                    <a:pt x="1655318" y="2407666"/>
                  </a:lnTo>
                  <a:lnTo>
                    <a:pt x="1733067" y="2362327"/>
                  </a:lnTo>
                  <a:lnTo>
                    <a:pt x="1743964" y="2355977"/>
                  </a:lnTo>
                  <a:close/>
                </a:path>
                <a:path w="4784090" h="2407920">
                  <a:moveTo>
                    <a:pt x="3703828" y="1940433"/>
                  </a:moveTo>
                  <a:lnTo>
                    <a:pt x="3659543" y="1864487"/>
                  </a:lnTo>
                  <a:lnTo>
                    <a:pt x="3652139" y="1851787"/>
                  </a:lnTo>
                  <a:lnTo>
                    <a:pt x="3602101" y="1937385"/>
                  </a:lnTo>
                  <a:lnTo>
                    <a:pt x="3600450" y="1940433"/>
                  </a:lnTo>
                  <a:lnTo>
                    <a:pt x="3601466" y="1944370"/>
                  </a:lnTo>
                  <a:lnTo>
                    <a:pt x="3604387" y="1946148"/>
                  </a:lnTo>
                  <a:lnTo>
                    <a:pt x="3607435" y="1947926"/>
                  </a:lnTo>
                  <a:lnTo>
                    <a:pt x="3611372" y="1946910"/>
                  </a:lnTo>
                  <a:lnTo>
                    <a:pt x="3645662" y="1888134"/>
                  </a:lnTo>
                  <a:lnTo>
                    <a:pt x="3645789" y="1864487"/>
                  </a:lnTo>
                  <a:lnTo>
                    <a:pt x="3645789" y="1887918"/>
                  </a:lnTo>
                  <a:lnTo>
                    <a:pt x="3645789" y="2349627"/>
                  </a:lnTo>
                  <a:lnTo>
                    <a:pt x="3292017" y="2349627"/>
                  </a:lnTo>
                  <a:lnTo>
                    <a:pt x="3351022" y="2315210"/>
                  </a:lnTo>
                  <a:lnTo>
                    <a:pt x="3352038" y="2311273"/>
                  </a:lnTo>
                  <a:lnTo>
                    <a:pt x="3350260" y="2308225"/>
                  </a:lnTo>
                  <a:lnTo>
                    <a:pt x="3348482" y="2305304"/>
                  </a:lnTo>
                  <a:lnTo>
                    <a:pt x="3344672" y="2304161"/>
                  </a:lnTo>
                  <a:lnTo>
                    <a:pt x="3256026" y="2355977"/>
                  </a:lnTo>
                  <a:lnTo>
                    <a:pt x="3344672" y="2407666"/>
                  </a:lnTo>
                  <a:lnTo>
                    <a:pt x="3348482" y="2406650"/>
                  </a:lnTo>
                  <a:lnTo>
                    <a:pt x="3352038" y="2400554"/>
                  </a:lnTo>
                  <a:lnTo>
                    <a:pt x="3351022" y="2396617"/>
                  </a:lnTo>
                  <a:lnTo>
                    <a:pt x="3292233" y="2362327"/>
                  </a:lnTo>
                  <a:lnTo>
                    <a:pt x="3655568" y="2362327"/>
                  </a:lnTo>
                  <a:lnTo>
                    <a:pt x="3658489" y="2359406"/>
                  </a:lnTo>
                  <a:lnTo>
                    <a:pt x="3658489" y="2355977"/>
                  </a:lnTo>
                  <a:lnTo>
                    <a:pt x="3658489" y="2349627"/>
                  </a:lnTo>
                  <a:lnTo>
                    <a:pt x="3658362" y="1887918"/>
                  </a:lnTo>
                  <a:lnTo>
                    <a:pt x="3658489" y="1888134"/>
                  </a:lnTo>
                  <a:lnTo>
                    <a:pt x="3692779" y="1946910"/>
                  </a:lnTo>
                  <a:lnTo>
                    <a:pt x="3696716" y="1947926"/>
                  </a:lnTo>
                  <a:lnTo>
                    <a:pt x="3702812" y="1944370"/>
                  </a:lnTo>
                  <a:lnTo>
                    <a:pt x="3703828" y="1940433"/>
                  </a:lnTo>
                  <a:close/>
                </a:path>
                <a:path w="4784090" h="2407920">
                  <a:moveTo>
                    <a:pt x="3703828" y="1187196"/>
                  </a:moveTo>
                  <a:lnTo>
                    <a:pt x="3702812" y="1183259"/>
                  </a:lnTo>
                  <a:lnTo>
                    <a:pt x="3699764" y="1181481"/>
                  </a:lnTo>
                  <a:lnTo>
                    <a:pt x="3696716" y="1179830"/>
                  </a:lnTo>
                  <a:lnTo>
                    <a:pt x="3692779" y="1180846"/>
                  </a:lnTo>
                  <a:lnTo>
                    <a:pt x="3691001" y="1183767"/>
                  </a:lnTo>
                  <a:lnTo>
                    <a:pt x="3658489" y="1239507"/>
                  </a:lnTo>
                  <a:lnTo>
                    <a:pt x="3658362" y="1239723"/>
                  </a:lnTo>
                  <a:lnTo>
                    <a:pt x="3658489" y="814070"/>
                  </a:lnTo>
                  <a:lnTo>
                    <a:pt x="3658489" y="804291"/>
                  </a:lnTo>
                  <a:lnTo>
                    <a:pt x="3655568" y="801370"/>
                  </a:lnTo>
                  <a:lnTo>
                    <a:pt x="2290318" y="801370"/>
                  </a:lnTo>
                  <a:lnTo>
                    <a:pt x="2290318" y="375729"/>
                  </a:lnTo>
                  <a:lnTo>
                    <a:pt x="2324735" y="434721"/>
                  </a:lnTo>
                  <a:lnTo>
                    <a:pt x="2328545" y="435737"/>
                  </a:lnTo>
                  <a:lnTo>
                    <a:pt x="2334641" y="432181"/>
                  </a:lnTo>
                  <a:lnTo>
                    <a:pt x="2335657" y="428244"/>
                  </a:lnTo>
                  <a:lnTo>
                    <a:pt x="2333879" y="425323"/>
                  </a:lnTo>
                  <a:lnTo>
                    <a:pt x="2291296" y="352298"/>
                  </a:lnTo>
                  <a:lnTo>
                    <a:pt x="2283968" y="339725"/>
                  </a:lnTo>
                  <a:lnTo>
                    <a:pt x="2234057" y="425323"/>
                  </a:lnTo>
                  <a:lnTo>
                    <a:pt x="2232279" y="428244"/>
                  </a:lnTo>
                  <a:lnTo>
                    <a:pt x="2233295" y="432181"/>
                  </a:lnTo>
                  <a:lnTo>
                    <a:pt x="2236343" y="433959"/>
                  </a:lnTo>
                  <a:lnTo>
                    <a:pt x="2239264" y="435737"/>
                  </a:lnTo>
                  <a:lnTo>
                    <a:pt x="2243201" y="434721"/>
                  </a:lnTo>
                  <a:lnTo>
                    <a:pt x="2277618" y="375729"/>
                  </a:lnTo>
                  <a:lnTo>
                    <a:pt x="2277618" y="806323"/>
                  </a:lnTo>
                  <a:lnTo>
                    <a:pt x="1056259" y="806323"/>
                  </a:lnTo>
                  <a:lnTo>
                    <a:pt x="1053465" y="809117"/>
                  </a:lnTo>
                  <a:lnTo>
                    <a:pt x="1053465" y="1167714"/>
                  </a:lnTo>
                  <a:lnTo>
                    <a:pt x="1020826" y="1111758"/>
                  </a:lnTo>
                  <a:lnTo>
                    <a:pt x="1019048" y="1108837"/>
                  </a:lnTo>
                  <a:lnTo>
                    <a:pt x="1015238" y="1107821"/>
                  </a:lnTo>
                  <a:lnTo>
                    <a:pt x="1012190" y="1109472"/>
                  </a:lnTo>
                  <a:lnTo>
                    <a:pt x="1009142" y="1111250"/>
                  </a:lnTo>
                  <a:lnTo>
                    <a:pt x="1008126" y="1115187"/>
                  </a:lnTo>
                  <a:lnTo>
                    <a:pt x="1059815" y="1203833"/>
                  </a:lnTo>
                  <a:lnTo>
                    <a:pt x="1067142" y="1191260"/>
                  </a:lnTo>
                  <a:lnTo>
                    <a:pt x="1111504" y="1115187"/>
                  </a:lnTo>
                  <a:lnTo>
                    <a:pt x="1110488" y="1111250"/>
                  </a:lnTo>
                  <a:lnTo>
                    <a:pt x="1107440" y="1109472"/>
                  </a:lnTo>
                  <a:lnTo>
                    <a:pt x="1104392" y="1107821"/>
                  </a:lnTo>
                  <a:lnTo>
                    <a:pt x="1100582" y="1108837"/>
                  </a:lnTo>
                  <a:lnTo>
                    <a:pt x="1098804" y="1111758"/>
                  </a:lnTo>
                  <a:lnTo>
                    <a:pt x="1066165" y="1167714"/>
                  </a:lnTo>
                  <a:lnTo>
                    <a:pt x="1066165" y="819023"/>
                  </a:lnTo>
                  <a:lnTo>
                    <a:pt x="2287397" y="819023"/>
                  </a:lnTo>
                  <a:lnTo>
                    <a:pt x="2290318" y="816229"/>
                  </a:lnTo>
                  <a:lnTo>
                    <a:pt x="2290318" y="814070"/>
                  </a:lnTo>
                  <a:lnTo>
                    <a:pt x="3645789" y="814070"/>
                  </a:lnTo>
                  <a:lnTo>
                    <a:pt x="3645789" y="1239723"/>
                  </a:lnTo>
                  <a:lnTo>
                    <a:pt x="3645789" y="1263269"/>
                  </a:lnTo>
                  <a:lnTo>
                    <a:pt x="3645662" y="1239507"/>
                  </a:lnTo>
                  <a:lnTo>
                    <a:pt x="3613150" y="1183767"/>
                  </a:lnTo>
                  <a:lnTo>
                    <a:pt x="3611372" y="1180846"/>
                  </a:lnTo>
                  <a:lnTo>
                    <a:pt x="3607435" y="1179830"/>
                  </a:lnTo>
                  <a:lnTo>
                    <a:pt x="3604387" y="1181481"/>
                  </a:lnTo>
                  <a:lnTo>
                    <a:pt x="3601466" y="1183259"/>
                  </a:lnTo>
                  <a:lnTo>
                    <a:pt x="3600450" y="1187196"/>
                  </a:lnTo>
                  <a:lnTo>
                    <a:pt x="3602101" y="1190244"/>
                  </a:lnTo>
                  <a:lnTo>
                    <a:pt x="3652139" y="1275842"/>
                  </a:lnTo>
                  <a:lnTo>
                    <a:pt x="3659467" y="1263269"/>
                  </a:lnTo>
                  <a:lnTo>
                    <a:pt x="3703828" y="1187196"/>
                  </a:lnTo>
                  <a:close/>
                </a:path>
                <a:path w="4784090" h="2407920">
                  <a:moveTo>
                    <a:pt x="4783963" y="932307"/>
                  </a:moveTo>
                  <a:lnTo>
                    <a:pt x="4782185" y="929386"/>
                  </a:lnTo>
                  <a:lnTo>
                    <a:pt x="4739665" y="856361"/>
                  </a:lnTo>
                  <a:lnTo>
                    <a:pt x="4732274" y="843661"/>
                  </a:lnTo>
                  <a:lnTo>
                    <a:pt x="4682236" y="929386"/>
                  </a:lnTo>
                  <a:lnTo>
                    <a:pt x="4680458" y="932307"/>
                  </a:lnTo>
                  <a:lnTo>
                    <a:pt x="4681601" y="936244"/>
                  </a:lnTo>
                  <a:lnTo>
                    <a:pt x="4684522" y="938022"/>
                  </a:lnTo>
                  <a:lnTo>
                    <a:pt x="4687570" y="939800"/>
                  </a:lnTo>
                  <a:lnTo>
                    <a:pt x="4691507" y="938784"/>
                  </a:lnTo>
                  <a:lnTo>
                    <a:pt x="4725924" y="879792"/>
                  </a:lnTo>
                  <a:lnTo>
                    <a:pt x="4725924" y="1557528"/>
                  </a:lnTo>
                  <a:lnTo>
                    <a:pt x="4444162" y="1557528"/>
                  </a:lnTo>
                  <a:lnTo>
                    <a:pt x="4503166" y="1523111"/>
                  </a:lnTo>
                  <a:lnTo>
                    <a:pt x="4504182" y="1519174"/>
                  </a:lnTo>
                  <a:lnTo>
                    <a:pt x="4502404" y="1516126"/>
                  </a:lnTo>
                  <a:lnTo>
                    <a:pt x="4500626" y="1513205"/>
                  </a:lnTo>
                  <a:lnTo>
                    <a:pt x="4496816" y="1512189"/>
                  </a:lnTo>
                  <a:lnTo>
                    <a:pt x="4493768" y="1513840"/>
                  </a:lnTo>
                  <a:lnTo>
                    <a:pt x="4408170" y="1563878"/>
                  </a:lnTo>
                  <a:lnTo>
                    <a:pt x="4496816" y="1615567"/>
                  </a:lnTo>
                  <a:lnTo>
                    <a:pt x="4500626" y="1614551"/>
                  </a:lnTo>
                  <a:lnTo>
                    <a:pt x="4504182" y="1608455"/>
                  </a:lnTo>
                  <a:lnTo>
                    <a:pt x="4503166" y="1604518"/>
                  </a:lnTo>
                  <a:lnTo>
                    <a:pt x="4444377" y="1570228"/>
                  </a:lnTo>
                  <a:lnTo>
                    <a:pt x="4735703" y="1570228"/>
                  </a:lnTo>
                  <a:lnTo>
                    <a:pt x="4738624" y="1567307"/>
                  </a:lnTo>
                  <a:lnTo>
                    <a:pt x="4738624" y="1563878"/>
                  </a:lnTo>
                  <a:lnTo>
                    <a:pt x="4738624" y="1557528"/>
                  </a:lnTo>
                  <a:lnTo>
                    <a:pt x="4738624" y="880008"/>
                  </a:lnTo>
                  <a:lnTo>
                    <a:pt x="4772914" y="938784"/>
                  </a:lnTo>
                  <a:lnTo>
                    <a:pt x="4776851" y="939800"/>
                  </a:lnTo>
                  <a:lnTo>
                    <a:pt x="4782947" y="936244"/>
                  </a:lnTo>
                  <a:lnTo>
                    <a:pt x="4783963" y="932307"/>
                  </a:lnTo>
                  <a:close/>
                </a:path>
                <a:path w="4784090" h="2407920">
                  <a:moveTo>
                    <a:pt x="4783963" y="179070"/>
                  </a:moveTo>
                  <a:lnTo>
                    <a:pt x="4782947" y="175260"/>
                  </a:lnTo>
                  <a:lnTo>
                    <a:pt x="4776851" y="171704"/>
                  </a:lnTo>
                  <a:lnTo>
                    <a:pt x="4772914" y="172720"/>
                  </a:lnTo>
                  <a:lnTo>
                    <a:pt x="4738624" y="231508"/>
                  </a:lnTo>
                  <a:lnTo>
                    <a:pt x="4738624" y="58039"/>
                  </a:lnTo>
                  <a:lnTo>
                    <a:pt x="4738624" y="51689"/>
                  </a:lnTo>
                  <a:lnTo>
                    <a:pt x="4738624" y="48133"/>
                  </a:lnTo>
                  <a:lnTo>
                    <a:pt x="4735703" y="45339"/>
                  </a:lnTo>
                  <a:lnTo>
                    <a:pt x="3075990" y="45339"/>
                  </a:lnTo>
                  <a:lnTo>
                    <a:pt x="3134982" y="10922"/>
                  </a:lnTo>
                  <a:lnTo>
                    <a:pt x="3136011" y="6985"/>
                  </a:lnTo>
                  <a:lnTo>
                    <a:pt x="3134233" y="4064"/>
                  </a:lnTo>
                  <a:lnTo>
                    <a:pt x="3132582" y="1016"/>
                  </a:lnTo>
                  <a:lnTo>
                    <a:pt x="3128632" y="0"/>
                  </a:lnTo>
                  <a:lnTo>
                    <a:pt x="3039999" y="51689"/>
                  </a:lnTo>
                  <a:lnTo>
                    <a:pt x="3128632" y="103378"/>
                  </a:lnTo>
                  <a:lnTo>
                    <a:pt x="3132582" y="102362"/>
                  </a:lnTo>
                  <a:lnTo>
                    <a:pt x="3134233" y="99314"/>
                  </a:lnTo>
                  <a:lnTo>
                    <a:pt x="3136011" y="96266"/>
                  </a:lnTo>
                  <a:lnTo>
                    <a:pt x="3134982" y="92456"/>
                  </a:lnTo>
                  <a:lnTo>
                    <a:pt x="3075990" y="58039"/>
                  </a:lnTo>
                  <a:lnTo>
                    <a:pt x="4725924" y="58039"/>
                  </a:lnTo>
                  <a:lnTo>
                    <a:pt x="4725924" y="231724"/>
                  </a:lnTo>
                  <a:lnTo>
                    <a:pt x="4691507" y="172720"/>
                  </a:lnTo>
                  <a:lnTo>
                    <a:pt x="4687570" y="171704"/>
                  </a:lnTo>
                  <a:lnTo>
                    <a:pt x="4684522" y="173482"/>
                  </a:lnTo>
                  <a:lnTo>
                    <a:pt x="4681601" y="175260"/>
                  </a:lnTo>
                  <a:lnTo>
                    <a:pt x="4680458" y="179070"/>
                  </a:lnTo>
                  <a:lnTo>
                    <a:pt x="4732274" y="267716"/>
                  </a:lnTo>
                  <a:lnTo>
                    <a:pt x="4739602" y="255143"/>
                  </a:lnTo>
                  <a:lnTo>
                    <a:pt x="4783963" y="179070"/>
                  </a:lnTo>
                  <a:close/>
                </a:path>
              </a:pathLst>
            </a:custGeom>
            <a:solidFill>
              <a:srgbClr val="5FC8FC"/>
            </a:solidFill>
          </p:spPr>
          <p:txBody>
            <a:bodyPr wrap="square" lIns="0" tIns="0" rIns="0" bIns="0" rtlCol="0"/>
            <a:lstStyle/>
            <a:p>
              <a:endParaRPr sz="1400" dirty="0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62778" y="3732968"/>
            <a:ext cx="7457173" cy="251543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>
              <a:spcBef>
                <a:spcPts val="675"/>
              </a:spcBef>
            </a:pPr>
            <a:r>
              <a:rPr lang="tr-TR" sz="2200" dirty="0">
                <a:solidFill>
                  <a:srgbClr val="4B4B4B"/>
                </a:solidFill>
                <a:latin typeface="Arial"/>
                <a:cs typeface="Arial"/>
              </a:rPr>
              <a:t>Tablo </a:t>
            </a:r>
            <a:r>
              <a:rPr lang="tr-TR" sz="2200" spc="-10" dirty="0">
                <a:solidFill>
                  <a:srgbClr val="4B4B4B"/>
                </a:solidFill>
                <a:latin typeface="Arial"/>
                <a:cs typeface="Arial"/>
              </a:rPr>
              <a:t>yapısına </a:t>
            </a:r>
            <a:r>
              <a:rPr lang="tr-TR" sz="2200" spc="-15" dirty="0">
                <a:solidFill>
                  <a:srgbClr val="4B4B4B"/>
                </a:solidFill>
                <a:latin typeface="Arial"/>
                <a:cs typeface="Arial"/>
              </a:rPr>
              <a:t>ve</a:t>
            </a:r>
            <a:r>
              <a:rPr lang="tr-TR" sz="2200" spc="-7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tr-TR" sz="2200" spc="-5" dirty="0">
                <a:solidFill>
                  <a:srgbClr val="4B4B4B"/>
                </a:solidFill>
                <a:latin typeface="Arial"/>
                <a:cs typeface="Arial"/>
              </a:rPr>
              <a:t>içerdiği </a:t>
            </a:r>
            <a:r>
              <a:rPr sz="2200" spc="-5" dirty="0" err="1">
                <a:solidFill>
                  <a:srgbClr val="4B4B4B"/>
                </a:solidFill>
                <a:latin typeface="Arial"/>
                <a:cs typeface="Arial"/>
              </a:rPr>
              <a:t>bilgilere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 göre </a:t>
            </a:r>
            <a:r>
              <a:rPr sz="2200" spc="-10" dirty="0">
                <a:solidFill>
                  <a:srgbClr val="4B4B4B"/>
                </a:solidFill>
                <a:latin typeface="Arial"/>
                <a:cs typeface="Arial"/>
              </a:rPr>
              <a:t>ilişkileri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farklı</a:t>
            </a:r>
            <a:r>
              <a:rPr sz="2200" spc="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olabilir.</a:t>
            </a:r>
            <a:endParaRPr sz="2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Bire-Bir</a:t>
            </a:r>
            <a:r>
              <a:rPr sz="2200" spc="-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(1-1)</a:t>
            </a:r>
            <a:r>
              <a:rPr lang="tr-TR" sz="2200" spc="-5" dirty="0">
                <a:solidFill>
                  <a:srgbClr val="4B4B4B"/>
                </a:solidFill>
                <a:latin typeface="Arial"/>
                <a:cs typeface="Arial"/>
              </a:rPr>
              <a:t>  </a:t>
            </a:r>
            <a:r>
              <a:rPr lang="tr-TR" sz="2200" spc="-5" dirty="0">
                <a:solidFill>
                  <a:srgbClr val="FF0000"/>
                </a:solidFill>
                <a:latin typeface="Arial"/>
                <a:cs typeface="Arial"/>
              </a:rPr>
              <a:t>öğrenci </a:t>
            </a:r>
            <a:r>
              <a:rPr lang="tr-TR" sz="2200" spc="-5" dirty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 okul </a:t>
            </a:r>
            <a:r>
              <a:rPr lang="tr-TR" sz="2200" spc="-5" dirty="0" err="1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no</a:t>
            </a:r>
            <a:endParaRPr sz="22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-5" dirty="0" err="1">
                <a:solidFill>
                  <a:srgbClr val="4B4B4B"/>
                </a:solidFill>
                <a:latin typeface="Arial"/>
                <a:cs typeface="Arial"/>
              </a:rPr>
              <a:t>Bire-Çok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(1-n)</a:t>
            </a:r>
            <a:r>
              <a:rPr lang="tr-TR" sz="2200" spc="-5" dirty="0">
                <a:solidFill>
                  <a:srgbClr val="4B4B4B"/>
                </a:solidFill>
                <a:latin typeface="Arial"/>
                <a:cs typeface="Arial"/>
              </a:rPr>
              <a:t>   </a:t>
            </a:r>
            <a:r>
              <a:rPr lang="tr-TR" sz="2200" spc="-5" dirty="0">
                <a:solidFill>
                  <a:srgbClr val="FF0000"/>
                </a:solidFill>
                <a:latin typeface="Arial"/>
                <a:cs typeface="Arial"/>
              </a:rPr>
              <a:t>bölüm </a:t>
            </a:r>
            <a:r>
              <a:rPr lang="tr-TR" sz="2200" spc="-5" dirty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dersler , bölüm öğrenciler</a:t>
            </a:r>
            <a:endParaRPr sz="22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-5" dirty="0" err="1">
                <a:solidFill>
                  <a:srgbClr val="4B4B4B"/>
                </a:solidFill>
                <a:latin typeface="Arial"/>
                <a:cs typeface="Arial"/>
              </a:rPr>
              <a:t>Çoğa-Bir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(n-1)</a:t>
            </a:r>
            <a:r>
              <a:rPr lang="tr-TR" sz="2200" spc="-5" dirty="0">
                <a:solidFill>
                  <a:srgbClr val="4B4B4B"/>
                </a:solidFill>
                <a:latin typeface="Arial"/>
                <a:cs typeface="Arial"/>
              </a:rPr>
              <a:t>    </a:t>
            </a:r>
            <a:r>
              <a:rPr lang="tr-TR" sz="2200" spc="-5" dirty="0">
                <a:solidFill>
                  <a:srgbClr val="FF0000"/>
                </a:solidFill>
                <a:latin typeface="Arial"/>
                <a:cs typeface="Arial"/>
              </a:rPr>
              <a:t>öğrenciler </a:t>
            </a:r>
            <a:r>
              <a:rPr lang="tr-TR" sz="2200" spc="-5" dirty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bölüm</a:t>
            </a:r>
            <a:endParaRPr sz="22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-5" dirty="0" err="1">
                <a:solidFill>
                  <a:srgbClr val="4B4B4B"/>
                </a:solidFill>
                <a:latin typeface="Arial"/>
                <a:cs typeface="Arial"/>
              </a:rPr>
              <a:t>Çoğa-Çok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(n-m)</a:t>
            </a:r>
            <a:r>
              <a:rPr lang="tr-TR" sz="2200" spc="-5" dirty="0">
                <a:solidFill>
                  <a:srgbClr val="4B4B4B"/>
                </a:solidFill>
                <a:latin typeface="Arial"/>
                <a:cs typeface="Arial"/>
              </a:rPr>
              <a:t>   </a:t>
            </a:r>
            <a:r>
              <a:rPr lang="tr-TR" sz="2200" spc="-5" dirty="0">
                <a:solidFill>
                  <a:srgbClr val="FF0000"/>
                </a:solidFill>
                <a:latin typeface="Arial"/>
                <a:cs typeface="Arial"/>
              </a:rPr>
              <a:t>hocalar </a:t>
            </a:r>
            <a:r>
              <a:rPr lang="tr-TR" sz="2200" spc="-5" dirty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 dersler</a:t>
            </a:r>
            <a:endParaRPr sz="2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7" name="Altbilgi Yer Tutucusu 3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0601" y="1293367"/>
            <a:ext cx="7556322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solidFill>
                  <a:srgbClr val="4B4B4B"/>
                </a:solidFill>
                <a:latin typeface="Arial"/>
                <a:cs typeface="Arial"/>
              </a:rPr>
              <a:t>Bire-Bir (1-1) </a:t>
            </a: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İlişki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; Tablolar arası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ilişki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kurulan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alanların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her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iki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tabloda da tek olması anlamına</a:t>
            </a:r>
            <a:r>
              <a:rPr sz="2400" spc="-18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gelir.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747" y="5171947"/>
            <a:ext cx="72434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1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kişiye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ait sadece 1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şifre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olabilir,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1 şifre 1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kişiye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ait  olabilir.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9223" y="2480436"/>
          <a:ext cx="3185160" cy="182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0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 gridSpan="3">
                  <a:txBody>
                    <a:bodyPr/>
                    <a:lstStyle/>
                    <a:p>
                      <a:pPr marL="82676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KimlikBilgileri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TcNo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Soyad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121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Ayşe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Berk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243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Kemal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Kurt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982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Musa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Tufan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095413" y="4330953"/>
            <a:ext cx="5720080" cy="535305"/>
          </a:xfrm>
          <a:custGeom>
            <a:avLst/>
            <a:gdLst/>
            <a:ahLst/>
            <a:cxnLst/>
            <a:rect l="l" t="t" r="r" b="b"/>
            <a:pathLst>
              <a:path w="5720080" h="535304">
                <a:moveTo>
                  <a:pt x="51701" y="37855"/>
                </a:moveTo>
                <a:lnTo>
                  <a:pt x="45351" y="48744"/>
                </a:lnTo>
                <a:lnTo>
                  <a:pt x="45351" y="532384"/>
                </a:lnTo>
                <a:lnTo>
                  <a:pt x="48196" y="535178"/>
                </a:lnTo>
                <a:lnTo>
                  <a:pt x="5671781" y="535178"/>
                </a:lnTo>
                <a:lnTo>
                  <a:pt x="5674702" y="532384"/>
                </a:lnTo>
                <a:lnTo>
                  <a:pt x="5674702" y="528828"/>
                </a:lnTo>
                <a:lnTo>
                  <a:pt x="58051" y="528828"/>
                </a:lnTo>
                <a:lnTo>
                  <a:pt x="51701" y="522478"/>
                </a:lnTo>
                <a:lnTo>
                  <a:pt x="58051" y="522478"/>
                </a:lnTo>
                <a:lnTo>
                  <a:pt x="58051" y="48744"/>
                </a:lnTo>
                <a:lnTo>
                  <a:pt x="51701" y="37855"/>
                </a:lnTo>
                <a:close/>
              </a:path>
              <a:path w="5720080" h="535304">
                <a:moveTo>
                  <a:pt x="58051" y="522478"/>
                </a:moveTo>
                <a:lnTo>
                  <a:pt x="51701" y="522478"/>
                </a:lnTo>
                <a:lnTo>
                  <a:pt x="58051" y="528828"/>
                </a:lnTo>
                <a:lnTo>
                  <a:pt x="58051" y="522478"/>
                </a:lnTo>
                <a:close/>
              </a:path>
              <a:path w="5720080" h="535304">
                <a:moveTo>
                  <a:pt x="5662002" y="522478"/>
                </a:moveTo>
                <a:lnTo>
                  <a:pt x="58051" y="522478"/>
                </a:lnTo>
                <a:lnTo>
                  <a:pt x="58051" y="528828"/>
                </a:lnTo>
                <a:lnTo>
                  <a:pt x="5662002" y="528828"/>
                </a:lnTo>
                <a:lnTo>
                  <a:pt x="5662002" y="522478"/>
                </a:lnTo>
                <a:close/>
              </a:path>
              <a:path w="5720080" h="535304">
                <a:moveTo>
                  <a:pt x="5668352" y="25109"/>
                </a:moveTo>
                <a:lnTo>
                  <a:pt x="5662002" y="35995"/>
                </a:lnTo>
                <a:lnTo>
                  <a:pt x="5662002" y="528828"/>
                </a:lnTo>
                <a:lnTo>
                  <a:pt x="5668352" y="522478"/>
                </a:lnTo>
                <a:lnTo>
                  <a:pt x="5674702" y="522478"/>
                </a:lnTo>
                <a:lnTo>
                  <a:pt x="5674702" y="35995"/>
                </a:lnTo>
                <a:lnTo>
                  <a:pt x="5668352" y="25109"/>
                </a:lnTo>
                <a:close/>
              </a:path>
              <a:path w="5720080" h="535304">
                <a:moveTo>
                  <a:pt x="5674702" y="522478"/>
                </a:moveTo>
                <a:lnTo>
                  <a:pt x="5668352" y="522478"/>
                </a:lnTo>
                <a:lnTo>
                  <a:pt x="5662002" y="528828"/>
                </a:lnTo>
                <a:lnTo>
                  <a:pt x="5674702" y="528828"/>
                </a:lnTo>
                <a:lnTo>
                  <a:pt x="5674702" y="522478"/>
                </a:lnTo>
                <a:close/>
              </a:path>
              <a:path w="5720080" h="535304">
                <a:moveTo>
                  <a:pt x="51701" y="12700"/>
                </a:moveTo>
                <a:lnTo>
                  <a:pt x="0" y="101346"/>
                </a:lnTo>
                <a:lnTo>
                  <a:pt x="1028" y="105156"/>
                </a:lnTo>
                <a:lnTo>
                  <a:pt x="7086" y="108712"/>
                </a:lnTo>
                <a:lnTo>
                  <a:pt x="10972" y="107696"/>
                </a:lnTo>
                <a:lnTo>
                  <a:pt x="45351" y="48744"/>
                </a:lnTo>
                <a:lnTo>
                  <a:pt x="45351" y="25273"/>
                </a:lnTo>
                <a:lnTo>
                  <a:pt x="59034" y="25273"/>
                </a:lnTo>
                <a:lnTo>
                  <a:pt x="51701" y="12700"/>
                </a:lnTo>
                <a:close/>
              </a:path>
              <a:path w="5720080" h="535304">
                <a:moveTo>
                  <a:pt x="59034" y="25273"/>
                </a:moveTo>
                <a:lnTo>
                  <a:pt x="58051" y="25273"/>
                </a:lnTo>
                <a:lnTo>
                  <a:pt x="58051" y="48744"/>
                </a:lnTo>
                <a:lnTo>
                  <a:pt x="92430" y="107696"/>
                </a:lnTo>
                <a:lnTo>
                  <a:pt x="96329" y="108712"/>
                </a:lnTo>
                <a:lnTo>
                  <a:pt x="102387" y="105156"/>
                </a:lnTo>
                <a:lnTo>
                  <a:pt x="103403" y="101346"/>
                </a:lnTo>
                <a:lnTo>
                  <a:pt x="59034" y="25273"/>
                </a:lnTo>
                <a:close/>
              </a:path>
              <a:path w="5720080" h="535304">
                <a:moveTo>
                  <a:pt x="5668352" y="0"/>
                </a:moveTo>
                <a:lnTo>
                  <a:pt x="5616663" y="88646"/>
                </a:lnTo>
                <a:lnTo>
                  <a:pt x="5617679" y="92456"/>
                </a:lnTo>
                <a:lnTo>
                  <a:pt x="5620727" y="94234"/>
                </a:lnTo>
                <a:lnTo>
                  <a:pt x="5623648" y="96012"/>
                </a:lnTo>
                <a:lnTo>
                  <a:pt x="5627585" y="94996"/>
                </a:lnTo>
                <a:lnTo>
                  <a:pt x="5662002" y="35995"/>
                </a:lnTo>
                <a:lnTo>
                  <a:pt x="5662002" y="12573"/>
                </a:lnTo>
                <a:lnTo>
                  <a:pt x="5675684" y="12573"/>
                </a:lnTo>
                <a:lnTo>
                  <a:pt x="5668352" y="0"/>
                </a:lnTo>
                <a:close/>
              </a:path>
              <a:path w="5720080" h="535304">
                <a:moveTo>
                  <a:pt x="5675684" y="12573"/>
                </a:moveTo>
                <a:lnTo>
                  <a:pt x="5674702" y="12573"/>
                </a:lnTo>
                <a:lnTo>
                  <a:pt x="5674702" y="35995"/>
                </a:lnTo>
                <a:lnTo>
                  <a:pt x="5709119" y="94996"/>
                </a:lnTo>
                <a:lnTo>
                  <a:pt x="5712929" y="96012"/>
                </a:lnTo>
                <a:lnTo>
                  <a:pt x="5719025" y="92456"/>
                </a:lnTo>
                <a:lnTo>
                  <a:pt x="5720041" y="88646"/>
                </a:lnTo>
                <a:lnTo>
                  <a:pt x="5675684" y="12573"/>
                </a:lnTo>
                <a:close/>
              </a:path>
              <a:path w="5720080" h="535304">
                <a:moveTo>
                  <a:pt x="58051" y="25273"/>
                </a:moveTo>
                <a:lnTo>
                  <a:pt x="45351" y="25273"/>
                </a:lnTo>
                <a:lnTo>
                  <a:pt x="45351" y="48744"/>
                </a:lnTo>
                <a:lnTo>
                  <a:pt x="51701" y="37855"/>
                </a:lnTo>
                <a:lnTo>
                  <a:pt x="46215" y="28448"/>
                </a:lnTo>
                <a:lnTo>
                  <a:pt x="58051" y="28448"/>
                </a:lnTo>
                <a:lnTo>
                  <a:pt x="58051" y="25273"/>
                </a:lnTo>
                <a:close/>
              </a:path>
              <a:path w="5720080" h="535304">
                <a:moveTo>
                  <a:pt x="58051" y="28448"/>
                </a:moveTo>
                <a:lnTo>
                  <a:pt x="57188" y="28448"/>
                </a:lnTo>
                <a:lnTo>
                  <a:pt x="51701" y="37855"/>
                </a:lnTo>
                <a:lnTo>
                  <a:pt x="58051" y="48744"/>
                </a:lnTo>
                <a:lnTo>
                  <a:pt x="58051" y="28448"/>
                </a:lnTo>
                <a:close/>
              </a:path>
              <a:path w="5720080" h="535304">
                <a:moveTo>
                  <a:pt x="57188" y="28448"/>
                </a:moveTo>
                <a:lnTo>
                  <a:pt x="46215" y="28448"/>
                </a:lnTo>
                <a:lnTo>
                  <a:pt x="51701" y="37855"/>
                </a:lnTo>
                <a:lnTo>
                  <a:pt x="57188" y="28448"/>
                </a:lnTo>
                <a:close/>
              </a:path>
              <a:path w="5720080" h="535304">
                <a:moveTo>
                  <a:pt x="5674702" y="12573"/>
                </a:moveTo>
                <a:lnTo>
                  <a:pt x="5662002" y="12573"/>
                </a:lnTo>
                <a:lnTo>
                  <a:pt x="5662002" y="35995"/>
                </a:lnTo>
                <a:lnTo>
                  <a:pt x="5668352" y="25109"/>
                </a:lnTo>
                <a:lnTo>
                  <a:pt x="5662891" y="15748"/>
                </a:lnTo>
                <a:lnTo>
                  <a:pt x="5674702" y="15748"/>
                </a:lnTo>
                <a:lnTo>
                  <a:pt x="5674702" y="12573"/>
                </a:lnTo>
                <a:close/>
              </a:path>
              <a:path w="5720080" h="535304">
                <a:moveTo>
                  <a:pt x="5674702" y="15748"/>
                </a:moveTo>
                <a:lnTo>
                  <a:pt x="5673813" y="15748"/>
                </a:lnTo>
                <a:lnTo>
                  <a:pt x="5668352" y="25109"/>
                </a:lnTo>
                <a:lnTo>
                  <a:pt x="5674702" y="35995"/>
                </a:lnTo>
                <a:lnTo>
                  <a:pt x="5674702" y="15748"/>
                </a:lnTo>
                <a:close/>
              </a:path>
              <a:path w="5720080" h="535304">
                <a:moveTo>
                  <a:pt x="5673813" y="15748"/>
                </a:moveTo>
                <a:lnTo>
                  <a:pt x="5662891" y="15748"/>
                </a:lnTo>
                <a:lnTo>
                  <a:pt x="5668352" y="25109"/>
                </a:lnTo>
                <a:lnTo>
                  <a:pt x="5673813" y="15748"/>
                </a:lnTo>
                <a:close/>
              </a:path>
            </a:pathLst>
          </a:custGeom>
          <a:solidFill>
            <a:srgbClr val="5FC8F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005829" y="2480436"/>
          <a:ext cx="2520315" cy="182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 gridSpan="3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Sifre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TcNo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1317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Sifre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121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1317"/>
                      </a:solidFill>
                      <a:prstDash val="solid"/>
                    </a:lnL>
                    <a:lnR w="19050">
                      <a:solidFill>
                        <a:srgbClr val="FF1317"/>
                      </a:solidFill>
                      <a:prstDash val="solid"/>
                    </a:lnR>
                    <a:lnT w="28575">
                      <a:solidFill>
                        <a:srgbClr val="FF1317"/>
                      </a:solidFill>
                      <a:prstDash val="solid"/>
                    </a:lnT>
                    <a:lnB w="12700">
                      <a:solidFill>
                        <a:srgbClr val="FF1317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1317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sifre1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243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1317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1317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asd123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982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4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111111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514338" y="434898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9586" y="4420946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2"/>
          <p:cNvSpPr txBox="1">
            <a:spLocks noGrp="1"/>
          </p:cNvSpPr>
          <p:nvPr>
            <p:ph type="title"/>
          </p:nvPr>
        </p:nvSpPr>
        <p:spPr>
          <a:xfrm>
            <a:off x="645368" y="596638"/>
            <a:ext cx="47701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2060"/>
                </a:solidFill>
              </a:rPr>
              <a:t>İlişkisel </a:t>
            </a:r>
            <a:r>
              <a:rPr spc="-5" dirty="0">
                <a:solidFill>
                  <a:srgbClr val="002060"/>
                </a:solidFill>
              </a:rPr>
              <a:t>Veri</a:t>
            </a:r>
            <a:r>
              <a:rPr spc="-14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Modeli</a:t>
            </a:r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ltbilgi Yer Tutucusu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dirty="0"/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dirty="0"/>
              <a:t> Uzm. Bilişim </a:t>
            </a:r>
            <a:r>
              <a:rPr lang="tr-TR" dirty="0" err="1"/>
              <a:t>Tekn</a:t>
            </a:r>
            <a:r>
              <a:rPr lang="tr-TR" dirty="0"/>
              <a:t>. </a:t>
            </a:r>
            <a:r>
              <a:rPr lang="tr-TR" dirty="0" err="1"/>
              <a:t>Öğrt</a:t>
            </a:r>
            <a:r>
              <a:rPr lang="tr-TR" dirty="0"/>
              <a:t>. </a:t>
            </a:r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dirty="0"/>
              <a:t> Eğitmen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747" y="1293367"/>
            <a:ext cx="7111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solidFill>
                  <a:srgbClr val="4B4B4B"/>
                </a:solidFill>
                <a:latin typeface="Arial"/>
                <a:cs typeface="Arial"/>
              </a:rPr>
              <a:t>Bire-Çok (1-n) </a:t>
            </a: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İlişki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; Tablodaki 1 değer</a:t>
            </a:r>
            <a:r>
              <a:rPr sz="2400" spc="-1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diğer</a:t>
            </a:r>
            <a:endParaRPr sz="24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tabloda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birden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fazla alana (n)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karşılık</a:t>
            </a:r>
            <a:r>
              <a:rPr sz="2400" spc="-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gelmektedir.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9223" y="2453132"/>
          <a:ext cx="3456304" cy="1828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 grid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Öğrenciler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ogrNo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bolum_id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759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Ayşe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760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Kemal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761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Musa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25695" y="2414523"/>
          <a:ext cx="3527425" cy="182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Notlar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ogrNo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ders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not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759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c121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759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c122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760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c121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85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61586" y="4862829"/>
          <a:ext cx="2520950" cy="1463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 gridSpan="2">
                  <a:txBody>
                    <a:bodyPr/>
                    <a:lstStyle/>
                    <a:p>
                      <a:pPr marL="7632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Bölümler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bolum_id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bolum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Bilgisayar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Büro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130919" y="4315209"/>
            <a:ext cx="1256030" cy="2071086"/>
          </a:xfrm>
          <a:custGeom>
            <a:avLst/>
            <a:gdLst/>
            <a:ahLst/>
            <a:cxnLst/>
            <a:rect l="l" t="t" r="r" b="b"/>
            <a:pathLst>
              <a:path w="1256029" h="2395220">
                <a:moveTo>
                  <a:pt x="51688" y="25109"/>
                </a:moveTo>
                <a:lnTo>
                  <a:pt x="45338" y="35995"/>
                </a:lnTo>
                <a:lnTo>
                  <a:pt x="45338" y="2392324"/>
                </a:lnTo>
                <a:lnTo>
                  <a:pt x="48260" y="2395169"/>
                </a:lnTo>
                <a:lnTo>
                  <a:pt x="1207389" y="2395169"/>
                </a:lnTo>
                <a:lnTo>
                  <a:pt x="1210183" y="2392324"/>
                </a:lnTo>
                <a:lnTo>
                  <a:pt x="1210183" y="2388819"/>
                </a:lnTo>
                <a:lnTo>
                  <a:pt x="58038" y="2388819"/>
                </a:lnTo>
                <a:lnTo>
                  <a:pt x="51688" y="2382469"/>
                </a:lnTo>
                <a:lnTo>
                  <a:pt x="58038" y="2382469"/>
                </a:lnTo>
                <a:lnTo>
                  <a:pt x="58038" y="35995"/>
                </a:lnTo>
                <a:lnTo>
                  <a:pt x="51688" y="25109"/>
                </a:lnTo>
                <a:close/>
              </a:path>
              <a:path w="1256029" h="2395220">
                <a:moveTo>
                  <a:pt x="58038" y="2382469"/>
                </a:moveTo>
                <a:lnTo>
                  <a:pt x="51688" y="2382469"/>
                </a:lnTo>
                <a:lnTo>
                  <a:pt x="58038" y="2388819"/>
                </a:lnTo>
                <a:lnTo>
                  <a:pt x="58038" y="2382469"/>
                </a:lnTo>
                <a:close/>
              </a:path>
              <a:path w="1256029" h="2395220">
                <a:moveTo>
                  <a:pt x="1197483" y="2382469"/>
                </a:moveTo>
                <a:lnTo>
                  <a:pt x="58038" y="2382469"/>
                </a:lnTo>
                <a:lnTo>
                  <a:pt x="58038" y="2388819"/>
                </a:lnTo>
                <a:lnTo>
                  <a:pt x="1197483" y="2388819"/>
                </a:lnTo>
                <a:lnTo>
                  <a:pt x="1197483" y="2382469"/>
                </a:lnTo>
                <a:close/>
              </a:path>
              <a:path w="1256029" h="2395220">
                <a:moveTo>
                  <a:pt x="1203832" y="2185352"/>
                </a:moveTo>
                <a:lnTo>
                  <a:pt x="1197483" y="2196236"/>
                </a:lnTo>
                <a:lnTo>
                  <a:pt x="1197483" y="2388819"/>
                </a:lnTo>
                <a:lnTo>
                  <a:pt x="1203833" y="2382469"/>
                </a:lnTo>
                <a:lnTo>
                  <a:pt x="1210183" y="2382469"/>
                </a:lnTo>
                <a:lnTo>
                  <a:pt x="1210183" y="2196236"/>
                </a:lnTo>
                <a:lnTo>
                  <a:pt x="1203832" y="2185352"/>
                </a:lnTo>
                <a:close/>
              </a:path>
              <a:path w="1256029" h="2395220">
                <a:moveTo>
                  <a:pt x="1210183" y="2382469"/>
                </a:moveTo>
                <a:lnTo>
                  <a:pt x="1203833" y="2382469"/>
                </a:lnTo>
                <a:lnTo>
                  <a:pt x="1197483" y="2388819"/>
                </a:lnTo>
                <a:lnTo>
                  <a:pt x="1210183" y="2388819"/>
                </a:lnTo>
                <a:lnTo>
                  <a:pt x="1210183" y="2382469"/>
                </a:lnTo>
                <a:close/>
              </a:path>
              <a:path w="1256029" h="2395220">
                <a:moveTo>
                  <a:pt x="1203833" y="2160193"/>
                </a:moveTo>
                <a:lnTo>
                  <a:pt x="1153922" y="2245804"/>
                </a:lnTo>
                <a:lnTo>
                  <a:pt x="1152143" y="2248827"/>
                </a:lnTo>
                <a:lnTo>
                  <a:pt x="1153160" y="2252713"/>
                </a:lnTo>
                <a:lnTo>
                  <a:pt x="1159255" y="2256256"/>
                </a:lnTo>
                <a:lnTo>
                  <a:pt x="1163065" y="2255227"/>
                </a:lnTo>
                <a:lnTo>
                  <a:pt x="1197482" y="2196236"/>
                </a:lnTo>
                <a:lnTo>
                  <a:pt x="1197483" y="2172792"/>
                </a:lnTo>
                <a:lnTo>
                  <a:pt x="1211177" y="2172792"/>
                </a:lnTo>
                <a:lnTo>
                  <a:pt x="1203833" y="2160193"/>
                </a:lnTo>
                <a:close/>
              </a:path>
              <a:path w="1256029" h="2395220">
                <a:moveTo>
                  <a:pt x="1211177" y="2172792"/>
                </a:moveTo>
                <a:lnTo>
                  <a:pt x="1210183" y="2172792"/>
                </a:lnTo>
                <a:lnTo>
                  <a:pt x="1210183" y="2196236"/>
                </a:lnTo>
                <a:lnTo>
                  <a:pt x="1244600" y="2255227"/>
                </a:lnTo>
                <a:lnTo>
                  <a:pt x="1248410" y="2256256"/>
                </a:lnTo>
                <a:lnTo>
                  <a:pt x="1254505" y="2252713"/>
                </a:lnTo>
                <a:lnTo>
                  <a:pt x="1255522" y="2248827"/>
                </a:lnTo>
                <a:lnTo>
                  <a:pt x="1253743" y="2245804"/>
                </a:lnTo>
                <a:lnTo>
                  <a:pt x="1211177" y="2172792"/>
                </a:lnTo>
                <a:close/>
              </a:path>
              <a:path w="1256029" h="2395220">
                <a:moveTo>
                  <a:pt x="1210183" y="2172792"/>
                </a:moveTo>
                <a:lnTo>
                  <a:pt x="1197483" y="2172792"/>
                </a:lnTo>
                <a:lnTo>
                  <a:pt x="1197483" y="2196236"/>
                </a:lnTo>
                <a:lnTo>
                  <a:pt x="1203833" y="2185352"/>
                </a:lnTo>
                <a:lnTo>
                  <a:pt x="1198372" y="2175992"/>
                </a:lnTo>
                <a:lnTo>
                  <a:pt x="1210183" y="2175992"/>
                </a:lnTo>
                <a:lnTo>
                  <a:pt x="1210183" y="2172792"/>
                </a:lnTo>
                <a:close/>
              </a:path>
              <a:path w="1256029" h="2395220">
                <a:moveTo>
                  <a:pt x="1210183" y="2175992"/>
                </a:moveTo>
                <a:lnTo>
                  <a:pt x="1209293" y="2175992"/>
                </a:lnTo>
                <a:lnTo>
                  <a:pt x="1203832" y="2185352"/>
                </a:lnTo>
                <a:lnTo>
                  <a:pt x="1210183" y="2196236"/>
                </a:lnTo>
                <a:lnTo>
                  <a:pt x="1210183" y="2175992"/>
                </a:lnTo>
                <a:close/>
              </a:path>
              <a:path w="1256029" h="2395220">
                <a:moveTo>
                  <a:pt x="1209293" y="2175992"/>
                </a:moveTo>
                <a:lnTo>
                  <a:pt x="1198372" y="2175992"/>
                </a:lnTo>
                <a:lnTo>
                  <a:pt x="1203832" y="2185352"/>
                </a:lnTo>
                <a:lnTo>
                  <a:pt x="1209293" y="2175992"/>
                </a:lnTo>
                <a:close/>
              </a:path>
              <a:path w="1256029" h="2395220">
                <a:moveTo>
                  <a:pt x="51688" y="0"/>
                </a:moveTo>
                <a:lnTo>
                  <a:pt x="0" y="88646"/>
                </a:lnTo>
                <a:lnTo>
                  <a:pt x="1015" y="92456"/>
                </a:lnTo>
                <a:lnTo>
                  <a:pt x="7112" y="96012"/>
                </a:lnTo>
                <a:lnTo>
                  <a:pt x="10921" y="94996"/>
                </a:lnTo>
                <a:lnTo>
                  <a:pt x="45338" y="35995"/>
                </a:lnTo>
                <a:lnTo>
                  <a:pt x="45338" y="12573"/>
                </a:lnTo>
                <a:lnTo>
                  <a:pt x="59020" y="12573"/>
                </a:lnTo>
                <a:lnTo>
                  <a:pt x="51688" y="0"/>
                </a:lnTo>
                <a:close/>
              </a:path>
              <a:path w="1256029" h="2395220">
                <a:moveTo>
                  <a:pt x="59020" y="12573"/>
                </a:moveTo>
                <a:lnTo>
                  <a:pt x="58038" y="12573"/>
                </a:lnTo>
                <a:lnTo>
                  <a:pt x="58038" y="35995"/>
                </a:lnTo>
                <a:lnTo>
                  <a:pt x="92455" y="94996"/>
                </a:lnTo>
                <a:lnTo>
                  <a:pt x="96265" y="96012"/>
                </a:lnTo>
                <a:lnTo>
                  <a:pt x="102362" y="92456"/>
                </a:lnTo>
                <a:lnTo>
                  <a:pt x="103377" y="88646"/>
                </a:lnTo>
                <a:lnTo>
                  <a:pt x="59020" y="12573"/>
                </a:lnTo>
                <a:close/>
              </a:path>
              <a:path w="1256029" h="2395220">
                <a:moveTo>
                  <a:pt x="58038" y="12573"/>
                </a:moveTo>
                <a:lnTo>
                  <a:pt x="45338" y="12573"/>
                </a:lnTo>
                <a:lnTo>
                  <a:pt x="45338" y="35995"/>
                </a:lnTo>
                <a:lnTo>
                  <a:pt x="51688" y="25109"/>
                </a:lnTo>
                <a:lnTo>
                  <a:pt x="46227" y="15748"/>
                </a:lnTo>
                <a:lnTo>
                  <a:pt x="58038" y="15748"/>
                </a:lnTo>
                <a:lnTo>
                  <a:pt x="58038" y="12573"/>
                </a:lnTo>
                <a:close/>
              </a:path>
              <a:path w="1256029" h="2395220">
                <a:moveTo>
                  <a:pt x="58038" y="15748"/>
                </a:moveTo>
                <a:lnTo>
                  <a:pt x="57150" y="15748"/>
                </a:lnTo>
                <a:lnTo>
                  <a:pt x="51688" y="25109"/>
                </a:lnTo>
                <a:lnTo>
                  <a:pt x="58038" y="35995"/>
                </a:lnTo>
                <a:lnTo>
                  <a:pt x="58038" y="15748"/>
                </a:lnTo>
                <a:close/>
              </a:path>
              <a:path w="1256029" h="2395220">
                <a:moveTo>
                  <a:pt x="57150" y="15748"/>
                </a:moveTo>
                <a:lnTo>
                  <a:pt x="46227" y="15748"/>
                </a:lnTo>
                <a:lnTo>
                  <a:pt x="51688" y="25109"/>
                </a:lnTo>
                <a:lnTo>
                  <a:pt x="57150" y="15748"/>
                </a:lnTo>
                <a:close/>
              </a:path>
            </a:pathLst>
          </a:custGeom>
          <a:solidFill>
            <a:srgbClr val="5FC8F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400047" y="42832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4671" y="435508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1400" y="63246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5404" y="435508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07935" y="4221098"/>
            <a:ext cx="4279900" cy="553085"/>
          </a:xfrm>
          <a:custGeom>
            <a:avLst/>
            <a:gdLst/>
            <a:ahLst/>
            <a:cxnLst/>
            <a:rect l="l" t="t" r="r" b="b"/>
            <a:pathLst>
              <a:path w="4279900" h="553085">
                <a:moveTo>
                  <a:pt x="51694" y="97155"/>
                </a:moveTo>
                <a:lnTo>
                  <a:pt x="45351" y="108031"/>
                </a:lnTo>
                <a:lnTo>
                  <a:pt x="45351" y="549782"/>
                </a:lnTo>
                <a:lnTo>
                  <a:pt x="48183" y="552576"/>
                </a:lnTo>
                <a:lnTo>
                  <a:pt x="4231728" y="552576"/>
                </a:lnTo>
                <a:lnTo>
                  <a:pt x="4234522" y="549782"/>
                </a:lnTo>
                <a:lnTo>
                  <a:pt x="4234522" y="546226"/>
                </a:lnTo>
                <a:lnTo>
                  <a:pt x="58051" y="546226"/>
                </a:lnTo>
                <a:lnTo>
                  <a:pt x="51701" y="539876"/>
                </a:lnTo>
                <a:lnTo>
                  <a:pt x="58051" y="539876"/>
                </a:lnTo>
                <a:lnTo>
                  <a:pt x="58035" y="108031"/>
                </a:lnTo>
                <a:lnTo>
                  <a:pt x="51694" y="97155"/>
                </a:lnTo>
                <a:close/>
              </a:path>
              <a:path w="4279900" h="553085">
                <a:moveTo>
                  <a:pt x="58051" y="539876"/>
                </a:moveTo>
                <a:lnTo>
                  <a:pt x="51701" y="539876"/>
                </a:lnTo>
                <a:lnTo>
                  <a:pt x="58051" y="546226"/>
                </a:lnTo>
                <a:lnTo>
                  <a:pt x="58051" y="539876"/>
                </a:lnTo>
                <a:close/>
              </a:path>
              <a:path w="4279900" h="553085">
                <a:moveTo>
                  <a:pt x="4221822" y="539876"/>
                </a:moveTo>
                <a:lnTo>
                  <a:pt x="58051" y="539876"/>
                </a:lnTo>
                <a:lnTo>
                  <a:pt x="58051" y="546226"/>
                </a:lnTo>
                <a:lnTo>
                  <a:pt x="4221822" y="546226"/>
                </a:lnTo>
                <a:lnTo>
                  <a:pt x="4221822" y="539876"/>
                </a:lnTo>
                <a:close/>
              </a:path>
              <a:path w="4279900" h="553085">
                <a:moveTo>
                  <a:pt x="4228172" y="25109"/>
                </a:moveTo>
                <a:lnTo>
                  <a:pt x="4221822" y="35995"/>
                </a:lnTo>
                <a:lnTo>
                  <a:pt x="4221822" y="546226"/>
                </a:lnTo>
                <a:lnTo>
                  <a:pt x="4228172" y="539876"/>
                </a:lnTo>
                <a:lnTo>
                  <a:pt x="4234522" y="539876"/>
                </a:lnTo>
                <a:lnTo>
                  <a:pt x="4234522" y="35995"/>
                </a:lnTo>
                <a:lnTo>
                  <a:pt x="4228172" y="25109"/>
                </a:lnTo>
                <a:close/>
              </a:path>
              <a:path w="4279900" h="553085">
                <a:moveTo>
                  <a:pt x="4234522" y="539876"/>
                </a:moveTo>
                <a:lnTo>
                  <a:pt x="4228172" y="539876"/>
                </a:lnTo>
                <a:lnTo>
                  <a:pt x="4221822" y="546226"/>
                </a:lnTo>
                <a:lnTo>
                  <a:pt x="4234522" y="546226"/>
                </a:lnTo>
                <a:lnTo>
                  <a:pt x="4234522" y="539876"/>
                </a:lnTo>
                <a:close/>
              </a:path>
              <a:path w="4279900" h="553085">
                <a:moveTo>
                  <a:pt x="51701" y="72008"/>
                </a:moveTo>
                <a:lnTo>
                  <a:pt x="0" y="160655"/>
                </a:lnTo>
                <a:lnTo>
                  <a:pt x="1015" y="164464"/>
                </a:lnTo>
                <a:lnTo>
                  <a:pt x="7073" y="168020"/>
                </a:lnTo>
                <a:lnTo>
                  <a:pt x="10960" y="167005"/>
                </a:lnTo>
                <a:lnTo>
                  <a:pt x="45335" y="108059"/>
                </a:lnTo>
                <a:lnTo>
                  <a:pt x="45351" y="84581"/>
                </a:lnTo>
                <a:lnTo>
                  <a:pt x="59044" y="84581"/>
                </a:lnTo>
                <a:lnTo>
                  <a:pt x="51701" y="72008"/>
                </a:lnTo>
                <a:close/>
              </a:path>
              <a:path w="4279900" h="553085">
                <a:moveTo>
                  <a:pt x="59044" y="84581"/>
                </a:moveTo>
                <a:lnTo>
                  <a:pt x="58051" y="84581"/>
                </a:lnTo>
                <a:lnTo>
                  <a:pt x="58051" y="108059"/>
                </a:lnTo>
                <a:lnTo>
                  <a:pt x="92417" y="167005"/>
                </a:lnTo>
                <a:lnTo>
                  <a:pt x="96354" y="168020"/>
                </a:lnTo>
                <a:lnTo>
                  <a:pt x="99402" y="166243"/>
                </a:lnTo>
                <a:lnTo>
                  <a:pt x="102323" y="164464"/>
                </a:lnTo>
                <a:lnTo>
                  <a:pt x="103339" y="160655"/>
                </a:lnTo>
                <a:lnTo>
                  <a:pt x="101688" y="157606"/>
                </a:lnTo>
                <a:lnTo>
                  <a:pt x="59044" y="84581"/>
                </a:lnTo>
                <a:close/>
              </a:path>
              <a:path w="4279900" h="553085">
                <a:moveTo>
                  <a:pt x="58051" y="87756"/>
                </a:moveTo>
                <a:lnTo>
                  <a:pt x="57175" y="87756"/>
                </a:lnTo>
                <a:lnTo>
                  <a:pt x="51694" y="97155"/>
                </a:lnTo>
                <a:lnTo>
                  <a:pt x="58051" y="108059"/>
                </a:lnTo>
                <a:lnTo>
                  <a:pt x="58051" y="87756"/>
                </a:lnTo>
                <a:close/>
              </a:path>
              <a:path w="4279900" h="553085">
                <a:moveTo>
                  <a:pt x="58051" y="84581"/>
                </a:moveTo>
                <a:lnTo>
                  <a:pt x="45351" y="84581"/>
                </a:lnTo>
                <a:lnTo>
                  <a:pt x="45351" y="108031"/>
                </a:lnTo>
                <a:lnTo>
                  <a:pt x="51694" y="97155"/>
                </a:lnTo>
                <a:lnTo>
                  <a:pt x="46215" y="87756"/>
                </a:lnTo>
                <a:lnTo>
                  <a:pt x="58051" y="87756"/>
                </a:lnTo>
                <a:lnTo>
                  <a:pt x="58051" y="84581"/>
                </a:lnTo>
                <a:close/>
              </a:path>
              <a:path w="4279900" h="553085">
                <a:moveTo>
                  <a:pt x="57175" y="87756"/>
                </a:moveTo>
                <a:lnTo>
                  <a:pt x="46215" y="87756"/>
                </a:lnTo>
                <a:lnTo>
                  <a:pt x="51694" y="97155"/>
                </a:lnTo>
                <a:lnTo>
                  <a:pt x="57175" y="87756"/>
                </a:lnTo>
                <a:close/>
              </a:path>
              <a:path w="4279900" h="553085">
                <a:moveTo>
                  <a:pt x="4228172" y="0"/>
                </a:moveTo>
                <a:lnTo>
                  <a:pt x="4176483" y="88645"/>
                </a:lnTo>
                <a:lnTo>
                  <a:pt x="4177499" y="92456"/>
                </a:lnTo>
                <a:lnTo>
                  <a:pt x="4183595" y="96012"/>
                </a:lnTo>
                <a:lnTo>
                  <a:pt x="4187405" y="94995"/>
                </a:lnTo>
                <a:lnTo>
                  <a:pt x="4221822" y="35995"/>
                </a:lnTo>
                <a:lnTo>
                  <a:pt x="4221822" y="12573"/>
                </a:lnTo>
                <a:lnTo>
                  <a:pt x="4235504" y="12573"/>
                </a:lnTo>
                <a:lnTo>
                  <a:pt x="4228172" y="0"/>
                </a:lnTo>
                <a:close/>
              </a:path>
              <a:path w="4279900" h="553085">
                <a:moveTo>
                  <a:pt x="4235504" y="12573"/>
                </a:moveTo>
                <a:lnTo>
                  <a:pt x="4234522" y="12573"/>
                </a:lnTo>
                <a:lnTo>
                  <a:pt x="4234522" y="35995"/>
                </a:lnTo>
                <a:lnTo>
                  <a:pt x="4268939" y="94995"/>
                </a:lnTo>
                <a:lnTo>
                  <a:pt x="4272749" y="96012"/>
                </a:lnTo>
                <a:lnTo>
                  <a:pt x="4278845" y="92456"/>
                </a:lnTo>
                <a:lnTo>
                  <a:pt x="4279861" y="88645"/>
                </a:lnTo>
                <a:lnTo>
                  <a:pt x="4235504" y="12573"/>
                </a:lnTo>
                <a:close/>
              </a:path>
              <a:path w="4279900" h="553085">
                <a:moveTo>
                  <a:pt x="4234522" y="12573"/>
                </a:moveTo>
                <a:lnTo>
                  <a:pt x="4221822" y="12573"/>
                </a:lnTo>
                <a:lnTo>
                  <a:pt x="4221822" y="35995"/>
                </a:lnTo>
                <a:lnTo>
                  <a:pt x="4228172" y="25109"/>
                </a:lnTo>
                <a:lnTo>
                  <a:pt x="4222711" y="15748"/>
                </a:lnTo>
                <a:lnTo>
                  <a:pt x="4234522" y="15748"/>
                </a:lnTo>
                <a:lnTo>
                  <a:pt x="4234522" y="12573"/>
                </a:lnTo>
                <a:close/>
              </a:path>
              <a:path w="4279900" h="553085">
                <a:moveTo>
                  <a:pt x="4234522" y="15748"/>
                </a:moveTo>
                <a:lnTo>
                  <a:pt x="4233633" y="15748"/>
                </a:lnTo>
                <a:lnTo>
                  <a:pt x="4228172" y="25109"/>
                </a:lnTo>
                <a:lnTo>
                  <a:pt x="4234522" y="35995"/>
                </a:lnTo>
                <a:lnTo>
                  <a:pt x="4234522" y="15748"/>
                </a:lnTo>
                <a:close/>
              </a:path>
              <a:path w="4279900" h="553085">
                <a:moveTo>
                  <a:pt x="4233633" y="15748"/>
                </a:moveTo>
                <a:lnTo>
                  <a:pt x="4222711" y="15748"/>
                </a:lnTo>
                <a:lnTo>
                  <a:pt x="4228172" y="25109"/>
                </a:lnTo>
                <a:lnTo>
                  <a:pt x="4233633" y="15748"/>
                </a:lnTo>
                <a:close/>
              </a:path>
            </a:pathLst>
          </a:custGeom>
          <a:solidFill>
            <a:srgbClr val="5FC8F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"/>
          <p:cNvSpPr txBox="1">
            <a:spLocks noGrp="1"/>
          </p:cNvSpPr>
          <p:nvPr>
            <p:ph type="title"/>
          </p:nvPr>
        </p:nvSpPr>
        <p:spPr>
          <a:xfrm>
            <a:off x="645368" y="596638"/>
            <a:ext cx="47701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2060"/>
                </a:solidFill>
              </a:rPr>
              <a:t>İlişkisel </a:t>
            </a:r>
            <a:r>
              <a:rPr spc="-5" dirty="0">
                <a:solidFill>
                  <a:srgbClr val="002060"/>
                </a:solidFill>
              </a:rPr>
              <a:t>Veri</a:t>
            </a:r>
            <a:r>
              <a:rPr spc="-14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Modeli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495" y="483184"/>
            <a:ext cx="752030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>
                <a:solidFill>
                  <a:schemeClr val="accent1">
                    <a:lumMod val="50000"/>
                  </a:schemeClr>
                </a:solidFill>
              </a:rPr>
              <a:t>Eğitmen Hakkında</a:t>
            </a:r>
            <a:endParaRPr spc="-5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14400" y="1130102"/>
            <a:ext cx="777240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tr-TR" sz="1400" b="1" u="sng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İŞ TECRÜBESİ</a:t>
            </a:r>
            <a:endParaRPr lang="tr-TR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tr-TR" sz="14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2022 - .......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 </a:t>
            </a:r>
            <a:r>
              <a:rPr lang="tr-TR" sz="14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tr-TR" sz="1400" b="1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MİLLİ </a:t>
            </a:r>
            <a:r>
              <a:rPr lang="tr-TR" sz="14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EĞİTİM BAKANLIĞI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endParaRPr lang="tr-TR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</a:pPr>
            <a:r>
              <a:rPr lang="tr-TR" sz="14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	Uzman 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Bilişim Teknolojileri Öğretmeni, </a:t>
            </a:r>
            <a:endParaRPr lang="tr-TR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348740" algn="just">
              <a:spcAft>
                <a:spcPts val="0"/>
              </a:spcAft>
            </a:pPr>
            <a:r>
              <a:rPr lang="tr-TR" sz="14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Ulus 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Mesleki ve Teknik Anadolu Lisesi, Altındağ/ANKARA</a:t>
            </a:r>
            <a:endParaRPr lang="tr-TR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tr-TR" sz="14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 </a:t>
            </a:r>
            <a:endParaRPr lang="tr-TR" sz="1400" b="1" dirty="0" smtClean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tr-TR" sz="1400" b="1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2017 </a:t>
            </a:r>
            <a:r>
              <a:rPr lang="tr-TR" sz="14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- 2022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 </a:t>
            </a:r>
            <a:r>
              <a:rPr lang="tr-TR" sz="14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MİLLİ EĞİTİM BAKANLIĞI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endParaRPr lang="tr-TR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</a:pPr>
            <a:r>
              <a:rPr lang="tr-TR" sz="14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	Bilişim 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Teknolojileri Öğretmeni, </a:t>
            </a:r>
            <a:endParaRPr lang="tr-TR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348740" algn="just">
              <a:spcAft>
                <a:spcPts val="0"/>
              </a:spcAft>
            </a:pPr>
            <a:r>
              <a:rPr lang="tr-TR" sz="14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Ulus 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Mesleki ve Teknik Anadolu Lisesi, Altındağ/ANKARA</a:t>
            </a:r>
            <a:endParaRPr lang="tr-TR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tr-TR" sz="1200" dirty="0" smtClean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 </a:t>
            </a:r>
            <a:r>
              <a:rPr lang="tr-TR" sz="1400" b="1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2016 </a:t>
            </a:r>
            <a:r>
              <a:rPr lang="tr-TR" sz="14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- 2017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 </a:t>
            </a:r>
            <a:r>
              <a:rPr lang="tr-TR" sz="14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MİLLİ EĞİTİM BAKANLIĞI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endParaRPr lang="tr-TR" sz="1400" dirty="0" smtClean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tr-TR" sz="14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Görevde 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Yükselme,</a:t>
            </a:r>
            <a:endParaRPr lang="tr-TR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</a:pPr>
            <a:r>
              <a:rPr lang="tr-TR" sz="14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	Kurum 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Müdür Yardımcısı,</a:t>
            </a:r>
            <a:endParaRPr lang="tr-TR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348740" algn="just">
              <a:spcAft>
                <a:spcPts val="0"/>
              </a:spcAft>
            </a:pPr>
            <a:r>
              <a:rPr lang="tr-TR" sz="14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Keçiören 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İMKB  Mesleki ve Teknik Anadolu Lisesi, Keçiören/ANKARA</a:t>
            </a:r>
            <a:endParaRPr lang="tr-TR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tr-TR" sz="1100" b="1" dirty="0" smtClean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tr-TR" sz="1400" b="1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2015 </a:t>
            </a:r>
            <a:r>
              <a:rPr lang="tr-TR" sz="14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- 2016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tr-TR" sz="14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POLATLI ÖZEL UĞUR ORTAOKULU</a:t>
            </a:r>
            <a:endParaRPr lang="tr-T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3" algn="just">
              <a:spcAft>
                <a:spcPts val="600"/>
              </a:spcAft>
            </a:pPr>
            <a:r>
              <a:rPr lang="tr-TR" sz="14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Bilişim 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Teknolojileri ve Yazılım Dersi (Ücret Karşılığı ), Polatlı/ANKARA</a:t>
            </a:r>
            <a:endParaRPr lang="tr-TR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tr-TR" sz="1100" b="1" dirty="0" smtClean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tr-TR" sz="1400" b="1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2009 – 2016 	MİLLİ </a:t>
            </a:r>
            <a:r>
              <a:rPr lang="tr-TR" sz="14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EĞİTİM BAKANLIĞI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endParaRPr lang="tr-TR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</a:pPr>
            <a:r>
              <a:rPr lang="tr-TR" sz="14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	Bilişim 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Teknolojileri Alan Şefi, </a:t>
            </a:r>
            <a:endParaRPr lang="tr-TR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348740" algn="just">
              <a:spcAft>
                <a:spcPts val="0"/>
              </a:spcAft>
            </a:pPr>
            <a:r>
              <a:rPr lang="tr-TR" sz="14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Polatlı 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Fatih Mesleki ve Teknik Anadolu Lisesi, Polatlı/ANKARA</a:t>
            </a:r>
            <a:endParaRPr lang="tr-TR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tr-TR" sz="14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 </a:t>
            </a:r>
            <a:endParaRPr lang="tr-TR" sz="1400" b="1" dirty="0" smtClean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tr-TR" sz="1400" b="1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2007 – 2009       	MİLLİ </a:t>
            </a:r>
            <a:r>
              <a:rPr lang="tr-TR" sz="14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EĞİTİM BAKANLIĞI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endParaRPr lang="tr-TR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</a:pPr>
            <a:r>
              <a:rPr lang="tr-TR" sz="14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	Bilişim 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Teknolojileri Öğretmeni, </a:t>
            </a:r>
            <a:endParaRPr lang="tr-TR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348740" algn="just">
              <a:spcAft>
                <a:spcPts val="0"/>
              </a:spcAft>
            </a:pPr>
            <a:r>
              <a:rPr lang="tr-TR" sz="14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Polatlı 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Fatih Mesleki ve Teknik Anadolu Lisesi, Polatlı/ANKARA</a:t>
            </a:r>
            <a:endParaRPr lang="tr-TR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6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224" y="483184"/>
            <a:ext cx="645942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2060"/>
                </a:solidFill>
              </a:rPr>
              <a:t>İlişkisel </a:t>
            </a:r>
            <a:r>
              <a:rPr spc="-5" dirty="0" err="1">
                <a:solidFill>
                  <a:srgbClr val="002060"/>
                </a:solidFill>
              </a:rPr>
              <a:t>Veri</a:t>
            </a:r>
            <a:r>
              <a:rPr spc="-125" dirty="0">
                <a:solidFill>
                  <a:srgbClr val="002060"/>
                </a:solidFill>
              </a:rPr>
              <a:t> </a:t>
            </a:r>
            <a:r>
              <a:rPr dirty="0" err="1">
                <a:solidFill>
                  <a:srgbClr val="002060"/>
                </a:solidFill>
              </a:rPr>
              <a:t>Modeli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143000"/>
            <a:ext cx="7772399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  <a:tab pos="2351405" algn="l"/>
              </a:tabLst>
            </a:pPr>
            <a:r>
              <a:rPr sz="2200" b="1" spc="-5" dirty="0">
                <a:solidFill>
                  <a:srgbClr val="4B4B4B"/>
                </a:solidFill>
                <a:latin typeface="Arial"/>
                <a:cs typeface="Arial"/>
              </a:rPr>
              <a:t>Çoğa-Çok (n-m) </a:t>
            </a:r>
            <a:r>
              <a:rPr sz="2200" b="1" dirty="0">
                <a:solidFill>
                  <a:srgbClr val="4B4B4B"/>
                </a:solidFill>
                <a:latin typeface="Arial"/>
                <a:cs typeface="Arial"/>
              </a:rPr>
              <a:t>İlişki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;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Tabloların birindeki birçok  </a:t>
            </a:r>
            <a:r>
              <a:rPr sz="2200" spc="-10" dirty="0" err="1">
                <a:solidFill>
                  <a:srgbClr val="4B4B4B"/>
                </a:solidFill>
                <a:latin typeface="Arial"/>
                <a:cs typeface="Arial"/>
              </a:rPr>
              <a:t>kaydın</a:t>
            </a:r>
            <a:r>
              <a:rPr sz="2200" spc="-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dirty="0" err="1">
                <a:solidFill>
                  <a:srgbClr val="4B4B4B"/>
                </a:solidFill>
                <a:latin typeface="Arial"/>
                <a:cs typeface="Arial"/>
              </a:rPr>
              <a:t>değeri</a:t>
            </a:r>
            <a:r>
              <a:rPr lang="tr-TR" sz="22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5" dirty="0" err="1">
                <a:solidFill>
                  <a:srgbClr val="4B4B4B"/>
                </a:solidFill>
                <a:latin typeface="Arial"/>
                <a:cs typeface="Arial"/>
              </a:rPr>
              <a:t>diğer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tablolarda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birden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fazla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kayda  </a:t>
            </a:r>
            <a:r>
              <a:rPr sz="2200" spc="-10" dirty="0">
                <a:solidFill>
                  <a:srgbClr val="4B4B4B"/>
                </a:solidFill>
                <a:latin typeface="Arial"/>
                <a:cs typeface="Arial"/>
              </a:rPr>
              <a:t>karşılık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 geliyorsa.</a:t>
            </a:r>
            <a:endParaRPr sz="22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98951"/>
              </p:ext>
            </p:extLst>
          </p:nvPr>
        </p:nvGraphicFramePr>
        <p:xfrm>
          <a:off x="749223" y="2194561"/>
          <a:ext cx="2808603" cy="1463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 gridSpan="2">
                  <a:txBody>
                    <a:bodyPr/>
                    <a:lstStyle/>
                    <a:p>
                      <a:pPr marL="5365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Müşteri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mus_id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ad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soyad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Ayşe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2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Ay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Kemal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Kaya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571300"/>
              </p:ext>
            </p:extLst>
          </p:nvPr>
        </p:nvGraphicFramePr>
        <p:xfrm>
          <a:off x="6293865" y="2133600"/>
          <a:ext cx="2244725" cy="1463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 gridSpan="2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Ürün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urun_id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Urun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101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Kalem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102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Kitap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9580"/>
              </p:ext>
            </p:extLst>
          </p:nvPr>
        </p:nvGraphicFramePr>
        <p:xfrm>
          <a:off x="2188212" y="3733800"/>
          <a:ext cx="4288788" cy="2057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899"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Fatura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faturaNo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mus_id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urun_id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adet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101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102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8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101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101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504565" y="5791200"/>
            <a:ext cx="1530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8500" y="5836955"/>
            <a:ext cx="2159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393263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6138" y="39229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87310" y="3733801"/>
            <a:ext cx="2217890" cy="2286000"/>
          </a:xfrm>
          <a:custGeom>
            <a:avLst/>
            <a:gdLst/>
            <a:ahLst/>
            <a:cxnLst/>
            <a:rect l="l" t="t" r="r" b="b"/>
            <a:pathLst>
              <a:path w="2336165" h="2539365">
                <a:moveTo>
                  <a:pt x="51694" y="25146"/>
                </a:moveTo>
                <a:lnTo>
                  <a:pt x="45351" y="36022"/>
                </a:lnTo>
                <a:lnTo>
                  <a:pt x="45351" y="2536355"/>
                </a:lnTo>
                <a:lnTo>
                  <a:pt x="48183" y="2539199"/>
                </a:lnTo>
                <a:lnTo>
                  <a:pt x="2287485" y="2539199"/>
                </a:lnTo>
                <a:lnTo>
                  <a:pt x="2290279" y="2536355"/>
                </a:lnTo>
                <a:lnTo>
                  <a:pt x="2290279" y="2532849"/>
                </a:lnTo>
                <a:lnTo>
                  <a:pt x="58051" y="2532849"/>
                </a:lnTo>
                <a:lnTo>
                  <a:pt x="51701" y="2526499"/>
                </a:lnTo>
                <a:lnTo>
                  <a:pt x="58051" y="2526499"/>
                </a:lnTo>
                <a:lnTo>
                  <a:pt x="58035" y="36022"/>
                </a:lnTo>
                <a:lnTo>
                  <a:pt x="51694" y="25146"/>
                </a:lnTo>
                <a:close/>
              </a:path>
              <a:path w="2336165" h="2539365">
                <a:moveTo>
                  <a:pt x="58051" y="2526499"/>
                </a:moveTo>
                <a:lnTo>
                  <a:pt x="51701" y="2526499"/>
                </a:lnTo>
                <a:lnTo>
                  <a:pt x="58051" y="2532849"/>
                </a:lnTo>
                <a:lnTo>
                  <a:pt x="58051" y="2526499"/>
                </a:lnTo>
                <a:close/>
              </a:path>
              <a:path w="2336165" h="2539365">
                <a:moveTo>
                  <a:pt x="2277579" y="2526499"/>
                </a:moveTo>
                <a:lnTo>
                  <a:pt x="58051" y="2526499"/>
                </a:lnTo>
                <a:lnTo>
                  <a:pt x="58051" y="2532849"/>
                </a:lnTo>
                <a:lnTo>
                  <a:pt x="2277579" y="2532849"/>
                </a:lnTo>
                <a:lnTo>
                  <a:pt x="2277579" y="2526499"/>
                </a:lnTo>
                <a:close/>
              </a:path>
              <a:path w="2336165" h="2539365">
                <a:moveTo>
                  <a:pt x="2283929" y="2329382"/>
                </a:moveTo>
                <a:lnTo>
                  <a:pt x="2277579" y="2340264"/>
                </a:lnTo>
                <a:lnTo>
                  <a:pt x="2277579" y="2532849"/>
                </a:lnTo>
                <a:lnTo>
                  <a:pt x="2283929" y="2526499"/>
                </a:lnTo>
                <a:lnTo>
                  <a:pt x="2290279" y="2526499"/>
                </a:lnTo>
                <a:lnTo>
                  <a:pt x="2290279" y="2340264"/>
                </a:lnTo>
                <a:lnTo>
                  <a:pt x="2283929" y="2329382"/>
                </a:lnTo>
                <a:close/>
              </a:path>
              <a:path w="2336165" h="2539365">
                <a:moveTo>
                  <a:pt x="2290279" y="2526499"/>
                </a:moveTo>
                <a:lnTo>
                  <a:pt x="2283929" y="2526499"/>
                </a:lnTo>
                <a:lnTo>
                  <a:pt x="2277579" y="2532849"/>
                </a:lnTo>
                <a:lnTo>
                  <a:pt x="2290279" y="2532849"/>
                </a:lnTo>
                <a:lnTo>
                  <a:pt x="2290279" y="2526499"/>
                </a:lnTo>
                <a:close/>
              </a:path>
              <a:path w="2336165" h="2539365">
                <a:moveTo>
                  <a:pt x="2283929" y="2304224"/>
                </a:moveTo>
                <a:lnTo>
                  <a:pt x="2234018" y="2389822"/>
                </a:lnTo>
                <a:lnTo>
                  <a:pt x="2232240" y="2392845"/>
                </a:lnTo>
                <a:lnTo>
                  <a:pt x="2233256" y="2396744"/>
                </a:lnTo>
                <a:lnTo>
                  <a:pt x="2239352" y="2400274"/>
                </a:lnTo>
                <a:lnTo>
                  <a:pt x="2243162" y="2399245"/>
                </a:lnTo>
                <a:lnTo>
                  <a:pt x="2277579" y="2340264"/>
                </a:lnTo>
                <a:lnTo>
                  <a:pt x="2277579" y="2316822"/>
                </a:lnTo>
                <a:lnTo>
                  <a:pt x="2291275" y="2316822"/>
                </a:lnTo>
                <a:lnTo>
                  <a:pt x="2283929" y="2304224"/>
                </a:lnTo>
                <a:close/>
              </a:path>
              <a:path w="2336165" h="2539365">
                <a:moveTo>
                  <a:pt x="2291275" y="2316822"/>
                </a:moveTo>
                <a:lnTo>
                  <a:pt x="2290279" y="2316822"/>
                </a:lnTo>
                <a:lnTo>
                  <a:pt x="2290279" y="2340264"/>
                </a:lnTo>
                <a:lnTo>
                  <a:pt x="2324696" y="2399245"/>
                </a:lnTo>
                <a:lnTo>
                  <a:pt x="2328506" y="2400274"/>
                </a:lnTo>
                <a:lnTo>
                  <a:pt x="2334602" y="2396744"/>
                </a:lnTo>
                <a:lnTo>
                  <a:pt x="2335618" y="2392845"/>
                </a:lnTo>
                <a:lnTo>
                  <a:pt x="2333840" y="2389822"/>
                </a:lnTo>
                <a:lnTo>
                  <a:pt x="2291275" y="2316822"/>
                </a:lnTo>
                <a:close/>
              </a:path>
              <a:path w="2336165" h="2539365">
                <a:moveTo>
                  <a:pt x="2290279" y="2316822"/>
                </a:moveTo>
                <a:lnTo>
                  <a:pt x="2277579" y="2316822"/>
                </a:lnTo>
                <a:lnTo>
                  <a:pt x="2277579" y="2340264"/>
                </a:lnTo>
                <a:lnTo>
                  <a:pt x="2283929" y="2329382"/>
                </a:lnTo>
                <a:lnTo>
                  <a:pt x="2278468" y="2320023"/>
                </a:lnTo>
                <a:lnTo>
                  <a:pt x="2290279" y="2320023"/>
                </a:lnTo>
                <a:lnTo>
                  <a:pt x="2290279" y="2316822"/>
                </a:lnTo>
                <a:close/>
              </a:path>
              <a:path w="2336165" h="2539365">
                <a:moveTo>
                  <a:pt x="2290279" y="2320023"/>
                </a:moveTo>
                <a:lnTo>
                  <a:pt x="2289390" y="2320023"/>
                </a:lnTo>
                <a:lnTo>
                  <a:pt x="2283929" y="2329382"/>
                </a:lnTo>
                <a:lnTo>
                  <a:pt x="2290279" y="2340264"/>
                </a:lnTo>
                <a:lnTo>
                  <a:pt x="2290279" y="2320023"/>
                </a:lnTo>
                <a:close/>
              </a:path>
              <a:path w="2336165" h="2539365">
                <a:moveTo>
                  <a:pt x="2289390" y="2320023"/>
                </a:moveTo>
                <a:lnTo>
                  <a:pt x="2278468" y="2320023"/>
                </a:lnTo>
                <a:lnTo>
                  <a:pt x="2283929" y="2329382"/>
                </a:lnTo>
                <a:lnTo>
                  <a:pt x="2289390" y="2320023"/>
                </a:lnTo>
                <a:close/>
              </a:path>
              <a:path w="2336165" h="2539365">
                <a:moveTo>
                  <a:pt x="51701" y="0"/>
                </a:moveTo>
                <a:lnTo>
                  <a:pt x="0" y="88646"/>
                </a:lnTo>
                <a:lnTo>
                  <a:pt x="1015" y="92456"/>
                </a:lnTo>
                <a:lnTo>
                  <a:pt x="7073" y="96012"/>
                </a:lnTo>
                <a:lnTo>
                  <a:pt x="10960" y="94996"/>
                </a:lnTo>
                <a:lnTo>
                  <a:pt x="45335" y="36050"/>
                </a:lnTo>
                <a:lnTo>
                  <a:pt x="45351" y="12573"/>
                </a:lnTo>
                <a:lnTo>
                  <a:pt x="59044" y="12573"/>
                </a:lnTo>
                <a:lnTo>
                  <a:pt x="51701" y="0"/>
                </a:lnTo>
                <a:close/>
              </a:path>
              <a:path w="2336165" h="2539365">
                <a:moveTo>
                  <a:pt x="59044" y="12573"/>
                </a:moveTo>
                <a:lnTo>
                  <a:pt x="58051" y="12573"/>
                </a:lnTo>
                <a:lnTo>
                  <a:pt x="58051" y="36050"/>
                </a:lnTo>
                <a:lnTo>
                  <a:pt x="92417" y="94996"/>
                </a:lnTo>
                <a:lnTo>
                  <a:pt x="96354" y="96012"/>
                </a:lnTo>
                <a:lnTo>
                  <a:pt x="99402" y="94234"/>
                </a:lnTo>
                <a:lnTo>
                  <a:pt x="102323" y="92456"/>
                </a:lnTo>
                <a:lnTo>
                  <a:pt x="103339" y="88646"/>
                </a:lnTo>
                <a:lnTo>
                  <a:pt x="101688" y="85598"/>
                </a:lnTo>
                <a:lnTo>
                  <a:pt x="59044" y="12573"/>
                </a:lnTo>
                <a:close/>
              </a:path>
              <a:path w="2336165" h="2539365">
                <a:moveTo>
                  <a:pt x="58051" y="15748"/>
                </a:moveTo>
                <a:lnTo>
                  <a:pt x="57175" y="15748"/>
                </a:lnTo>
                <a:lnTo>
                  <a:pt x="51694" y="25146"/>
                </a:lnTo>
                <a:lnTo>
                  <a:pt x="58051" y="36050"/>
                </a:lnTo>
                <a:lnTo>
                  <a:pt x="58051" y="15748"/>
                </a:lnTo>
                <a:close/>
              </a:path>
              <a:path w="2336165" h="2539365">
                <a:moveTo>
                  <a:pt x="58051" y="12573"/>
                </a:moveTo>
                <a:lnTo>
                  <a:pt x="45351" y="12573"/>
                </a:lnTo>
                <a:lnTo>
                  <a:pt x="45351" y="36022"/>
                </a:lnTo>
                <a:lnTo>
                  <a:pt x="51694" y="25146"/>
                </a:lnTo>
                <a:lnTo>
                  <a:pt x="46215" y="15748"/>
                </a:lnTo>
                <a:lnTo>
                  <a:pt x="58051" y="15748"/>
                </a:lnTo>
                <a:lnTo>
                  <a:pt x="58051" y="12573"/>
                </a:lnTo>
                <a:close/>
              </a:path>
              <a:path w="2336165" h="2539365">
                <a:moveTo>
                  <a:pt x="57175" y="15748"/>
                </a:moveTo>
                <a:lnTo>
                  <a:pt x="46215" y="15748"/>
                </a:lnTo>
                <a:lnTo>
                  <a:pt x="51694" y="25146"/>
                </a:lnTo>
                <a:lnTo>
                  <a:pt x="57175" y="15748"/>
                </a:lnTo>
                <a:close/>
              </a:path>
            </a:pathLst>
          </a:custGeom>
          <a:solidFill>
            <a:srgbClr val="5FC8F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736338" y="3733800"/>
            <a:ext cx="2192020" cy="2311147"/>
          </a:xfrm>
          <a:custGeom>
            <a:avLst/>
            <a:gdLst/>
            <a:ahLst/>
            <a:cxnLst/>
            <a:rect l="l" t="t" r="r" b="b"/>
            <a:pathLst>
              <a:path w="2192020" h="2539365">
                <a:moveTo>
                  <a:pt x="51688" y="2329382"/>
                </a:moveTo>
                <a:lnTo>
                  <a:pt x="45338" y="2340264"/>
                </a:lnTo>
                <a:lnTo>
                  <a:pt x="45338" y="2536355"/>
                </a:lnTo>
                <a:lnTo>
                  <a:pt x="48133" y="2539199"/>
                </a:lnTo>
                <a:lnTo>
                  <a:pt x="2143379" y="2539199"/>
                </a:lnTo>
                <a:lnTo>
                  <a:pt x="2146300" y="2536355"/>
                </a:lnTo>
                <a:lnTo>
                  <a:pt x="2146300" y="2532849"/>
                </a:lnTo>
                <a:lnTo>
                  <a:pt x="58038" y="2532849"/>
                </a:lnTo>
                <a:lnTo>
                  <a:pt x="51688" y="2526499"/>
                </a:lnTo>
                <a:lnTo>
                  <a:pt x="58038" y="2526499"/>
                </a:lnTo>
                <a:lnTo>
                  <a:pt x="58038" y="2340264"/>
                </a:lnTo>
                <a:lnTo>
                  <a:pt x="51688" y="2329382"/>
                </a:lnTo>
                <a:close/>
              </a:path>
              <a:path w="2192020" h="2539365">
                <a:moveTo>
                  <a:pt x="58038" y="2526499"/>
                </a:moveTo>
                <a:lnTo>
                  <a:pt x="51688" y="2526499"/>
                </a:lnTo>
                <a:lnTo>
                  <a:pt x="58038" y="2532849"/>
                </a:lnTo>
                <a:lnTo>
                  <a:pt x="58038" y="2526499"/>
                </a:lnTo>
                <a:close/>
              </a:path>
              <a:path w="2192020" h="2539365">
                <a:moveTo>
                  <a:pt x="2133600" y="2526499"/>
                </a:moveTo>
                <a:lnTo>
                  <a:pt x="58038" y="2526499"/>
                </a:lnTo>
                <a:lnTo>
                  <a:pt x="58038" y="2532849"/>
                </a:lnTo>
                <a:lnTo>
                  <a:pt x="2133600" y="2532849"/>
                </a:lnTo>
                <a:lnTo>
                  <a:pt x="2133600" y="2526499"/>
                </a:lnTo>
                <a:close/>
              </a:path>
              <a:path w="2192020" h="2539365">
                <a:moveTo>
                  <a:pt x="2139950" y="25109"/>
                </a:moveTo>
                <a:lnTo>
                  <a:pt x="2133600" y="35995"/>
                </a:lnTo>
                <a:lnTo>
                  <a:pt x="2133600" y="2532849"/>
                </a:lnTo>
                <a:lnTo>
                  <a:pt x="2139950" y="2526499"/>
                </a:lnTo>
                <a:lnTo>
                  <a:pt x="2146300" y="2526499"/>
                </a:lnTo>
                <a:lnTo>
                  <a:pt x="2146300" y="35995"/>
                </a:lnTo>
                <a:lnTo>
                  <a:pt x="2139950" y="25109"/>
                </a:lnTo>
                <a:close/>
              </a:path>
              <a:path w="2192020" h="2539365">
                <a:moveTo>
                  <a:pt x="2146300" y="2526499"/>
                </a:moveTo>
                <a:lnTo>
                  <a:pt x="2139950" y="2526499"/>
                </a:lnTo>
                <a:lnTo>
                  <a:pt x="2133600" y="2532849"/>
                </a:lnTo>
                <a:lnTo>
                  <a:pt x="2146300" y="2532849"/>
                </a:lnTo>
                <a:lnTo>
                  <a:pt x="2146300" y="2526499"/>
                </a:lnTo>
                <a:close/>
              </a:path>
              <a:path w="2192020" h="2539365">
                <a:moveTo>
                  <a:pt x="51688" y="2304224"/>
                </a:moveTo>
                <a:lnTo>
                  <a:pt x="1777" y="2389822"/>
                </a:lnTo>
                <a:lnTo>
                  <a:pt x="0" y="2392845"/>
                </a:lnTo>
                <a:lnTo>
                  <a:pt x="1015" y="2396744"/>
                </a:lnTo>
                <a:lnTo>
                  <a:pt x="7112" y="2400274"/>
                </a:lnTo>
                <a:lnTo>
                  <a:pt x="10922" y="2399245"/>
                </a:lnTo>
                <a:lnTo>
                  <a:pt x="45338" y="2340264"/>
                </a:lnTo>
                <a:lnTo>
                  <a:pt x="45338" y="2316822"/>
                </a:lnTo>
                <a:lnTo>
                  <a:pt x="59034" y="2316822"/>
                </a:lnTo>
                <a:lnTo>
                  <a:pt x="51688" y="2304224"/>
                </a:lnTo>
                <a:close/>
              </a:path>
              <a:path w="2192020" h="2539365">
                <a:moveTo>
                  <a:pt x="59034" y="2316822"/>
                </a:moveTo>
                <a:lnTo>
                  <a:pt x="58038" y="2316822"/>
                </a:lnTo>
                <a:lnTo>
                  <a:pt x="58038" y="2340264"/>
                </a:lnTo>
                <a:lnTo>
                  <a:pt x="92456" y="2399245"/>
                </a:lnTo>
                <a:lnTo>
                  <a:pt x="96265" y="2400274"/>
                </a:lnTo>
                <a:lnTo>
                  <a:pt x="102362" y="2396744"/>
                </a:lnTo>
                <a:lnTo>
                  <a:pt x="103377" y="2392845"/>
                </a:lnTo>
                <a:lnTo>
                  <a:pt x="101600" y="2389822"/>
                </a:lnTo>
                <a:lnTo>
                  <a:pt x="59034" y="2316822"/>
                </a:lnTo>
                <a:close/>
              </a:path>
              <a:path w="2192020" h="2539365">
                <a:moveTo>
                  <a:pt x="58038" y="2316822"/>
                </a:moveTo>
                <a:lnTo>
                  <a:pt x="45338" y="2316822"/>
                </a:lnTo>
                <a:lnTo>
                  <a:pt x="45338" y="2340264"/>
                </a:lnTo>
                <a:lnTo>
                  <a:pt x="51688" y="2329382"/>
                </a:lnTo>
                <a:lnTo>
                  <a:pt x="46227" y="2320023"/>
                </a:lnTo>
                <a:lnTo>
                  <a:pt x="58038" y="2320023"/>
                </a:lnTo>
                <a:lnTo>
                  <a:pt x="58038" y="2316822"/>
                </a:lnTo>
                <a:close/>
              </a:path>
              <a:path w="2192020" h="2539365">
                <a:moveTo>
                  <a:pt x="58038" y="2320023"/>
                </a:moveTo>
                <a:lnTo>
                  <a:pt x="57150" y="2320023"/>
                </a:lnTo>
                <a:lnTo>
                  <a:pt x="51688" y="2329382"/>
                </a:lnTo>
                <a:lnTo>
                  <a:pt x="58038" y="2340264"/>
                </a:lnTo>
                <a:lnTo>
                  <a:pt x="58038" y="2320023"/>
                </a:lnTo>
                <a:close/>
              </a:path>
              <a:path w="2192020" h="2539365">
                <a:moveTo>
                  <a:pt x="57150" y="2320023"/>
                </a:moveTo>
                <a:lnTo>
                  <a:pt x="46227" y="2320023"/>
                </a:lnTo>
                <a:lnTo>
                  <a:pt x="51688" y="2329382"/>
                </a:lnTo>
                <a:lnTo>
                  <a:pt x="57150" y="2320023"/>
                </a:lnTo>
                <a:close/>
              </a:path>
              <a:path w="2192020" h="2539365">
                <a:moveTo>
                  <a:pt x="2139950" y="0"/>
                </a:moveTo>
                <a:lnTo>
                  <a:pt x="2088261" y="88646"/>
                </a:lnTo>
                <a:lnTo>
                  <a:pt x="2089277" y="92456"/>
                </a:lnTo>
                <a:lnTo>
                  <a:pt x="2092325" y="94234"/>
                </a:lnTo>
                <a:lnTo>
                  <a:pt x="2095245" y="96012"/>
                </a:lnTo>
                <a:lnTo>
                  <a:pt x="2099183" y="94996"/>
                </a:lnTo>
                <a:lnTo>
                  <a:pt x="2133599" y="35995"/>
                </a:lnTo>
                <a:lnTo>
                  <a:pt x="2133600" y="12573"/>
                </a:lnTo>
                <a:lnTo>
                  <a:pt x="2147281" y="12573"/>
                </a:lnTo>
                <a:lnTo>
                  <a:pt x="2139950" y="0"/>
                </a:lnTo>
                <a:close/>
              </a:path>
              <a:path w="2192020" h="2539365">
                <a:moveTo>
                  <a:pt x="2147281" y="12573"/>
                </a:moveTo>
                <a:lnTo>
                  <a:pt x="2146300" y="12573"/>
                </a:lnTo>
                <a:lnTo>
                  <a:pt x="2146300" y="35995"/>
                </a:lnTo>
                <a:lnTo>
                  <a:pt x="2178939" y="91948"/>
                </a:lnTo>
                <a:lnTo>
                  <a:pt x="2180590" y="94996"/>
                </a:lnTo>
                <a:lnTo>
                  <a:pt x="2184527" y="96012"/>
                </a:lnTo>
                <a:lnTo>
                  <a:pt x="2190622" y="92456"/>
                </a:lnTo>
                <a:lnTo>
                  <a:pt x="2191639" y="88646"/>
                </a:lnTo>
                <a:lnTo>
                  <a:pt x="2147281" y="12573"/>
                </a:lnTo>
                <a:close/>
              </a:path>
              <a:path w="2192020" h="2539365">
                <a:moveTo>
                  <a:pt x="2146300" y="12573"/>
                </a:moveTo>
                <a:lnTo>
                  <a:pt x="2133600" y="12573"/>
                </a:lnTo>
                <a:lnTo>
                  <a:pt x="2133600" y="35995"/>
                </a:lnTo>
                <a:lnTo>
                  <a:pt x="2139950" y="25109"/>
                </a:lnTo>
                <a:lnTo>
                  <a:pt x="2134489" y="15748"/>
                </a:lnTo>
                <a:lnTo>
                  <a:pt x="2146300" y="15748"/>
                </a:lnTo>
                <a:lnTo>
                  <a:pt x="2146300" y="12573"/>
                </a:lnTo>
                <a:close/>
              </a:path>
              <a:path w="2192020" h="2539365">
                <a:moveTo>
                  <a:pt x="2146300" y="15748"/>
                </a:moveTo>
                <a:lnTo>
                  <a:pt x="2145411" y="15748"/>
                </a:lnTo>
                <a:lnTo>
                  <a:pt x="2139950" y="25109"/>
                </a:lnTo>
                <a:lnTo>
                  <a:pt x="2146300" y="35995"/>
                </a:lnTo>
                <a:lnTo>
                  <a:pt x="2146300" y="15748"/>
                </a:lnTo>
                <a:close/>
              </a:path>
              <a:path w="2192020" h="2539365">
                <a:moveTo>
                  <a:pt x="2145411" y="15748"/>
                </a:moveTo>
                <a:lnTo>
                  <a:pt x="2134489" y="15748"/>
                </a:lnTo>
                <a:lnTo>
                  <a:pt x="2139950" y="25109"/>
                </a:lnTo>
                <a:lnTo>
                  <a:pt x="2145411" y="15748"/>
                </a:lnTo>
                <a:close/>
              </a:path>
            </a:pathLst>
          </a:custGeom>
          <a:solidFill>
            <a:srgbClr val="5FC8F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Altbilgi Yer Tutucusu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1676400"/>
            <a:ext cx="2910205" cy="3690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3900" spc="-5" dirty="0"/>
              <a:t>?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495" y="483184"/>
            <a:ext cx="752030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>
                <a:solidFill>
                  <a:schemeClr val="accent1">
                    <a:lumMod val="50000"/>
                  </a:schemeClr>
                </a:solidFill>
              </a:rPr>
              <a:t>Eğitmen Hakkında</a:t>
            </a:r>
            <a:endParaRPr spc="-5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14400" y="1130102"/>
            <a:ext cx="777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tr-TR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83566" y="1192977"/>
            <a:ext cx="7903234" cy="5193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tr-TR" sz="1400" b="1" u="sng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ALMIŞ OLDUĞU </a:t>
            </a:r>
            <a:r>
              <a:rPr lang="tr-TR" sz="1400" b="1" u="sng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SEMİNER ve KURSLAR</a:t>
            </a:r>
            <a:endParaRPr lang="tr-TR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66700" lvl="3" indent="-18415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Sıfırdan Projelerle Front-</a:t>
            </a:r>
            <a:r>
              <a:rPr lang="tr-TR" sz="14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End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ve </a:t>
            </a:r>
            <a:r>
              <a:rPr lang="tr-TR" sz="14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React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18.x Öğren (53 Saat),Udemy,2023</a:t>
            </a:r>
            <a:endParaRPr lang="tr-TR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66700" lvl="3" indent="-18415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ASP .NET MVC Yazılımcıların Yükselişi (47 Saat), </a:t>
            </a:r>
            <a:r>
              <a:rPr lang="tr-TR" sz="14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Udemy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2023</a:t>
            </a:r>
            <a:endParaRPr lang="tr-TR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66700" lvl="3" indent="-18415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Sıfırdan Uçtan Uca Projelerle </a:t>
            </a:r>
            <a:r>
              <a:rPr lang="tr-TR" sz="14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Python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ve </a:t>
            </a:r>
            <a:r>
              <a:rPr lang="tr-TR" sz="14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Django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Öğren (43 Saat) </a:t>
            </a:r>
            <a:r>
              <a:rPr lang="tr-TR" sz="14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Udemy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2023</a:t>
            </a:r>
            <a:endParaRPr lang="tr-TR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66700" lvl="3" indent="-18415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.Net Yazılım Uzmanlığı , </a:t>
            </a:r>
            <a:r>
              <a:rPr lang="tr-TR" sz="14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Vektörel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Bilişim (240 saat), 2017</a:t>
            </a:r>
            <a:endParaRPr lang="tr-TR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66700" lvl="3" indent="-18415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Yazılım Geliştirme Uzmanlığı Uzaktan Eğitim Kursu, MEB, 2021</a:t>
            </a:r>
            <a:endParaRPr lang="tr-TR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66700" lvl="3" indent="-18415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Bilgisayar Programlama (C++) Eğitimi Kursu, Cisco, 2022</a:t>
            </a:r>
            <a:endParaRPr lang="tr-TR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66700" lvl="3" indent="-18415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tr-TR" sz="14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Kotlin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ile </a:t>
            </a:r>
            <a:r>
              <a:rPr lang="tr-TR" sz="14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Android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Mobil Uygulama Geliştirme Uzaktan Eğitim Kursu, MEB, 2022</a:t>
            </a:r>
            <a:endParaRPr lang="tr-TR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66700" lvl="3" indent="-18415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tr-TR" sz="14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Java 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Programlama, METEKIII Projesi ,2022</a:t>
            </a:r>
            <a:endParaRPr lang="tr-TR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66700" lvl="3" indent="-18415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tr-TR" sz="14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Python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Programlama, MEB, 2021</a:t>
            </a:r>
            <a:endParaRPr lang="tr-TR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66700" lvl="3" indent="-18415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tr-TR" sz="14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FATİH 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Projesi - Ağ Altyapısı Semineri, MEB</a:t>
            </a:r>
            <a:endParaRPr lang="tr-TR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66700" lvl="3" indent="-18415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tr-TR" sz="14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Network 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(CCNA </a:t>
            </a:r>
            <a:r>
              <a:rPr lang="tr-TR" sz="14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Discovery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2) Kursu, MEB</a:t>
            </a:r>
            <a:endParaRPr lang="tr-TR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66700" lvl="3" indent="-18415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Network (BTT ve CCNA </a:t>
            </a:r>
            <a:r>
              <a:rPr lang="tr-TR" sz="14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Discovery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1) Kursu, MEB</a:t>
            </a:r>
            <a:endParaRPr lang="tr-TR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66700" lvl="3" indent="-18415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Bilgisayar Programcılığı Kursu (Visual </a:t>
            </a:r>
            <a:r>
              <a:rPr lang="tr-TR" sz="14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Studio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2008.NET) , MEB</a:t>
            </a:r>
            <a:endParaRPr lang="tr-TR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66700" lvl="3" indent="-18415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Bilgisayar </a:t>
            </a:r>
            <a:r>
              <a:rPr lang="tr-TR" sz="11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Programcılığı 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Kursu (Visual </a:t>
            </a:r>
            <a:r>
              <a:rPr lang="tr-TR" sz="14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Studio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2008 C #), MEB</a:t>
            </a:r>
            <a:endParaRPr lang="tr-TR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66700" lvl="3" indent="-18415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Terminal Services, Sanallaşma Kursu (</a:t>
            </a:r>
            <a:r>
              <a:rPr lang="tr-TR" sz="14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Hyper</a:t>
            </a:r>
            <a:r>
              <a:rPr lang="tr-TR" sz="1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-V) (MS - Windows 2008) , MEB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2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495" y="483184"/>
            <a:ext cx="752030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>
                <a:solidFill>
                  <a:schemeClr val="accent1">
                    <a:lumMod val="50000"/>
                  </a:schemeClr>
                </a:solidFill>
              </a:rPr>
              <a:t>Eğitmen Hakkında</a:t>
            </a:r>
            <a:endParaRPr spc="-5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14400" y="1130102"/>
            <a:ext cx="7772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VERDİĞİ EĞİTİMLER</a:t>
            </a:r>
            <a:endParaRPr lang="tr-T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Kurslar                                                                                                               </a:t>
            </a:r>
            <a:r>
              <a:rPr lang="tr-TR" sz="1400" b="1" u="sng" dirty="0" smtClean="0">
                <a:solidFill>
                  <a:srgbClr val="E4E9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tr-TR" sz="1400" dirty="0">
              <a:solidFill>
                <a:srgbClr val="E4E9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.Net Yazılım Uzmanlığı (MCSD)</a:t>
            </a:r>
          </a:p>
          <a:p>
            <a:pPr lvl="0"/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Bilgisayar İşletmenlik Kursu</a:t>
            </a:r>
          </a:p>
          <a:p>
            <a:pPr lvl="0"/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Web Tasarımı ve Programlama Kursu</a:t>
            </a:r>
          </a:p>
          <a:p>
            <a:pPr lvl="0"/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Kurumsal Kaynak Planlama(ERP)  ve Veri Analizi Kursu</a:t>
            </a:r>
          </a:p>
          <a:p>
            <a:pPr lvl="0"/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C# .Net Programlama</a:t>
            </a:r>
          </a:p>
          <a:p>
            <a:pPr lvl="0"/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Java Programlama</a:t>
            </a:r>
          </a:p>
          <a:p>
            <a:pPr lvl="0"/>
            <a:r>
              <a:rPr lang="tr-TR" sz="14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 Programlama</a:t>
            </a:r>
          </a:p>
          <a:p>
            <a:pPr lvl="0"/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C Programlama</a:t>
            </a:r>
          </a:p>
          <a:p>
            <a:pPr lvl="0"/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C++ Programlama</a:t>
            </a:r>
          </a:p>
          <a:p>
            <a:pPr lvl="0"/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Veritabanı </a:t>
            </a:r>
            <a:r>
              <a:rPr lang="tr-T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Programlama</a:t>
            </a:r>
            <a:endParaRPr lang="tr-T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Dersler                                                                                                                      </a:t>
            </a:r>
            <a:r>
              <a:rPr lang="tr-TR" sz="1400" b="1" u="sng" dirty="0" smtClean="0">
                <a:solidFill>
                  <a:srgbClr val="E4E9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tr-TR" sz="1400" dirty="0">
              <a:solidFill>
                <a:srgbClr val="E4E9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Programlama Temelleri (C#, </a:t>
            </a:r>
            <a:r>
              <a:rPr lang="tr-TR" sz="14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, C, C++)</a:t>
            </a:r>
          </a:p>
          <a:p>
            <a:pPr lvl="0"/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Nesne Tabanı Programlama (C#, Java)</a:t>
            </a:r>
          </a:p>
          <a:p>
            <a:pPr lvl="0"/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Ağ Temelleri</a:t>
            </a:r>
          </a:p>
          <a:p>
            <a:pPr lvl="0"/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Ağ ve Sunucu İşletim Sistemleri</a:t>
            </a:r>
          </a:p>
          <a:p>
            <a:pPr lvl="0"/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Açık Kaynak İşletim Sistemleri</a:t>
            </a:r>
          </a:p>
          <a:p>
            <a:pPr lvl="0"/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Web Tasarımı ve Programlama</a:t>
            </a:r>
          </a:p>
          <a:p>
            <a:pPr lvl="0"/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Nesne Tabanlı Programlama</a:t>
            </a:r>
          </a:p>
          <a:p>
            <a:pPr lvl="0"/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Siber Güvenlik Temelleri</a:t>
            </a:r>
          </a:p>
          <a:p>
            <a:pPr lvl="0"/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Açık Kaynak İşletim Sistemleri</a:t>
            </a:r>
          </a:p>
          <a:p>
            <a:pPr lvl="0"/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Web Tabanlı Uygulama Geliştirme ve Programlama (HTML , CSS, </a:t>
            </a:r>
            <a:r>
              <a:rPr lang="tr-TR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, ASP.NET)</a:t>
            </a:r>
          </a:p>
          <a:p>
            <a:pPr lvl="0"/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ASP.NET ile Web Programlama</a:t>
            </a:r>
          </a:p>
        </p:txBody>
      </p:sp>
    </p:spTree>
    <p:extLst>
      <p:ext uri="{BB962C8B-B14F-4D97-AF65-F5344CB8AC3E}">
        <p14:creationId xmlns:p14="http://schemas.microsoft.com/office/powerpoint/2010/main" val="1177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495" y="483184"/>
            <a:ext cx="752030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>
                <a:solidFill>
                  <a:schemeClr val="accent1">
                    <a:lumMod val="50000"/>
                  </a:schemeClr>
                </a:solidFill>
              </a:rPr>
              <a:t>Eğitmen Hakkında</a:t>
            </a:r>
            <a:endParaRPr spc="-5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1981201" y="1100517"/>
            <a:ext cx="66787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tr-TR" sz="1600" b="1" u="sng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REFERANSLAR         </a:t>
            </a:r>
            <a:r>
              <a:rPr lang="tr-TR" sz="1600" b="1" u="sng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                                                                     </a:t>
            </a:r>
            <a:r>
              <a:rPr lang="tr-TR" sz="1600" b="1" u="sng" dirty="0" smtClean="0">
                <a:solidFill>
                  <a:srgbClr val="E1E9EC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k</a:t>
            </a:r>
            <a:r>
              <a:rPr lang="tr-TR" sz="1600" b="1" u="sng" dirty="0" smtClean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   </a:t>
            </a:r>
            <a:endParaRPr lang="tr-TR" sz="16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1200"/>
              </a:spcAft>
              <a:buSzPts val="1400"/>
            </a:pPr>
            <a:r>
              <a:rPr lang="tr-TR" sz="16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Polatlı </a:t>
            </a:r>
            <a:r>
              <a:rPr lang="tr-TR" sz="1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Özel Uğur Ortaokulu, Polatlı / ANKARA</a:t>
            </a:r>
            <a:endParaRPr lang="tr-T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1200"/>
              </a:spcAft>
              <a:buSzPts val="1400"/>
            </a:pPr>
            <a:r>
              <a:rPr lang="tr-TR" sz="1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Polatlı Fatih Mesleki ve Teknik Anadolu Lisesi, Polatlı / ANKARA</a:t>
            </a:r>
            <a:endParaRPr lang="tr-T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1200"/>
              </a:spcAft>
              <a:buSzPts val="1400"/>
            </a:pPr>
            <a:r>
              <a:rPr lang="tr-TR" sz="16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Vektörel</a:t>
            </a:r>
            <a:r>
              <a:rPr lang="tr-TR" sz="1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Bilişim, ANKARA</a:t>
            </a:r>
            <a:endParaRPr lang="tr-T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1200"/>
              </a:spcAft>
              <a:buSzPts val="1400"/>
            </a:pPr>
            <a:r>
              <a:rPr lang="tr-TR" sz="1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ND Akademi Eğitim Danışmanlık, ANKARA</a:t>
            </a:r>
            <a:endParaRPr lang="tr-T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1200"/>
              </a:spcAft>
              <a:buSzPts val="1400"/>
            </a:pPr>
            <a:r>
              <a:rPr lang="tr-TR" sz="1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Bilişim Eğitim Merkezi, ANKARA</a:t>
            </a:r>
            <a:endParaRPr lang="tr-T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1200"/>
              </a:spcAft>
              <a:buSzPts val="1400"/>
            </a:pPr>
            <a:r>
              <a:rPr lang="tr-TR" sz="16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Metafiks</a:t>
            </a:r>
            <a:r>
              <a:rPr lang="tr-TR" sz="1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Akademi, ANKARA</a:t>
            </a:r>
            <a:endParaRPr lang="tr-T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1200"/>
              </a:spcAft>
              <a:buSzPts val="1400"/>
            </a:pPr>
            <a:r>
              <a:rPr lang="tr-TR" sz="1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Yazılım Org, İSTANBUL</a:t>
            </a:r>
            <a:endParaRPr lang="tr-T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1200"/>
              </a:spcAft>
              <a:buSzPts val="1400"/>
            </a:pPr>
            <a:r>
              <a:rPr lang="tr-TR" sz="1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İŞKUR, ANKARA,</a:t>
            </a:r>
            <a:endParaRPr lang="tr-T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1200"/>
              </a:spcAft>
              <a:buSzPts val="1400"/>
            </a:pPr>
            <a:r>
              <a:rPr lang="tr-TR" sz="1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Ankara Kalkınma Ajansı, ANKARA</a:t>
            </a:r>
            <a:endParaRPr lang="tr-T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ugurokullari.k12.tr/assets/img/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66" b="91379" l="15775" r="85070">
                        <a14:foregroundMark x1="29577" y1="20000" x2="65070" y2="80345"/>
                        <a14:foregroundMark x1="62254" y1="16897" x2="34930" y2="82069"/>
                        <a14:foregroundMark x1="26197" y1="30690" x2="28169" y2="67586"/>
                        <a14:foregroundMark x1="39718" y1="81724" x2="62254" y2="78276"/>
                        <a14:foregroundMark x1="66761" y1="75862" x2="75775" y2="56897"/>
                        <a14:foregroundMark x1="75493" y1="38966" x2="62817" y2="23103"/>
                        <a14:foregroundMark x1="56338" y1="17241" x2="30423" y2="210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300" y="1667587"/>
            <a:ext cx="506124" cy="41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EB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92" b="95448" l="15402" r="89252">
                        <a14:foregroundMark x1="41884" y1="10434" x2="33352" y2="29902"/>
                        <a14:foregroundMark x1="31634" y1="24860" x2="21939" y2="65616"/>
                        <a14:foregroundMark x1="45319" y1="31022" x2="54737" y2="58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409" y="2226727"/>
            <a:ext cx="462075" cy="3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445" y="2808342"/>
            <a:ext cx="560979" cy="27178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51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7301" y="3225808"/>
            <a:ext cx="503900" cy="498679"/>
          </a:xfrm>
          <a:prstGeom prst="rect">
            <a:avLst/>
          </a:prstGeom>
        </p:spPr>
      </p:pic>
      <p:pic>
        <p:nvPicPr>
          <p:cNvPr id="2060" name="Picture 12" descr="https://www.bilisimegitim.com/icerikler/icerikler/logo-bilisimegitim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73" y="3822532"/>
            <a:ext cx="1039502" cy="34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9085" y="4351026"/>
            <a:ext cx="863554" cy="331464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9021" y="4770800"/>
            <a:ext cx="372180" cy="395441"/>
          </a:xfrm>
          <a:prstGeom prst="rect">
            <a:avLst/>
          </a:prstGeom>
        </p:spPr>
      </p:pic>
      <p:pic>
        <p:nvPicPr>
          <p:cNvPr id="2066" name="Picture 18" descr="https://media.iskur.gov.tr/8104/iskurlogo_1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" t="10212" r="4230" b="13199"/>
          <a:stretch/>
        </p:blipFill>
        <p:spPr bwMode="auto">
          <a:xfrm>
            <a:off x="1185828" y="5211942"/>
            <a:ext cx="846386" cy="43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Ankara Kalkınma Ajansı (@ankaraka) / X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7000" b="93500" l="6500" r="93750">
                        <a14:foregroundMark x1="26000" y1="15750" x2="69250" y2="86750"/>
                        <a14:foregroundMark x1="78250" y1="18250" x2="26000" y2="83500"/>
                        <a14:foregroundMark x1="8000" y1="47750" x2="29250" y2="17250"/>
                        <a14:foregroundMark x1="44250" y1="10000" x2="71250" y2="57000"/>
                        <a14:foregroundMark x1="44750" y1="10250" x2="78750" y2="20000"/>
                        <a14:foregroundMark x1="78000" y1="19500" x2="70000" y2="87500"/>
                        <a14:foregroundMark x1="70000" y1="87000" x2="25250" y2="83250"/>
                        <a14:foregroundMark x1="25250" y1="83250" x2="10000" y2="46000"/>
                        <a14:foregroundMark x1="9750" y1="44750" x2="45750" y2="10000"/>
                        <a14:foregroundMark x1="25500" y1="27250" x2="49500" y2="70000"/>
                        <a14:foregroundMark x1="62500" y1="17000" x2="32000" y2="57500"/>
                        <a14:foregroundMark x1="70250" y1="27500" x2="45500" y2="61500"/>
                        <a14:foregroundMark x1="53750" y1="14500" x2="91000" y2="58750"/>
                        <a14:foregroundMark x1="36500" y1="15000" x2="87500" y2="69250"/>
                        <a14:foregroundMark x1="32750" y1="16250" x2="72000" y2="75250"/>
                        <a14:foregroundMark x1="76250" y1="43000" x2="55000" y2="77250"/>
                        <a14:foregroundMark x1="39000" y1="29250" x2="10250" y2="59750"/>
                        <a14:foregroundMark x1="41250" y1="39500" x2="15250" y2="65500"/>
                        <a14:foregroundMark x1="17500" y1="34500" x2="50750" y2="91500"/>
                        <a14:foregroundMark x1="45750" y1="56000" x2="58750" y2="86250"/>
                        <a14:foregroundMark x1="56000" y1="51000" x2="43750" y2="82750"/>
                        <a14:foregroundMark x1="46250" y1="46500" x2="25000" y2="74000"/>
                        <a14:foregroundMark x1="39500" y1="48250" x2="19000" y2="68000"/>
                        <a14:foregroundMark x1="36500" y1="33250" x2="70750" y2="56750"/>
                        <a14:foregroundMark x1="50500" y1="33250" x2="56500" y2="5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4" y="5664068"/>
            <a:ext cx="633092" cy="63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21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495" y="483184"/>
            <a:ext cx="752030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>
                <a:solidFill>
                  <a:schemeClr val="accent1">
                    <a:lumMod val="50000"/>
                  </a:schemeClr>
                </a:solidFill>
              </a:rPr>
              <a:t>Eğitmen Hakkında</a:t>
            </a:r>
            <a:endParaRPr spc="-5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785495" y="1100517"/>
            <a:ext cx="78744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tr-TR" sz="1600" b="1" u="sng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ÇALIŞTIĞIM  OKULDAN  KARELER                                                                             </a:t>
            </a:r>
            <a:r>
              <a:rPr lang="tr-TR" sz="1600" b="1" u="sng" dirty="0" smtClean="0">
                <a:solidFill>
                  <a:srgbClr val="E1E9EC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k</a:t>
            </a:r>
            <a:r>
              <a:rPr lang="tr-TR" sz="1600" b="1" u="sng" dirty="0" smtClean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   </a:t>
            </a:r>
            <a:endParaRPr lang="tr-TR" sz="16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Fotoğra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9505"/>
            <a:ext cx="2908300" cy="2181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otoğr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810" y="1590814"/>
            <a:ext cx="2840411" cy="2130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006983"/>
            <a:ext cx="2908240" cy="2181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8" name="Picture 6" descr="Fotoğra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376" y="3931410"/>
            <a:ext cx="2818845" cy="22567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9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495" y="483184"/>
            <a:ext cx="752030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1">
                    <a:lumMod val="50000"/>
                  </a:schemeClr>
                </a:solidFill>
              </a:rPr>
              <a:t>Veri </a:t>
            </a:r>
            <a:r>
              <a:rPr spc="-10" dirty="0">
                <a:solidFill>
                  <a:schemeClr val="accent1">
                    <a:lumMod val="50000"/>
                  </a:schemeClr>
                </a:solidFill>
              </a:rPr>
              <a:t>Saklama</a:t>
            </a:r>
            <a:r>
              <a:rPr spc="-15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1">
                    <a:lumMod val="50000"/>
                  </a:schemeClr>
                </a:solidFill>
              </a:rPr>
              <a:t>Gerekliliği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495" y="1621612"/>
            <a:ext cx="7520305" cy="428450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1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Bilgisayarların ilk bulunduğu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yıllardan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itibaren 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saklama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tüm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kurum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kuruluşlarda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kullanılmaktadır.</a:t>
            </a:r>
            <a:r>
              <a:rPr lang="tr-TR" sz="2400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tr-TR" sz="2000" spc="-5" dirty="0">
                <a:solidFill>
                  <a:srgbClr val="0070C0"/>
                </a:solidFill>
                <a:latin typeface="Arial"/>
                <a:cs typeface="Arial"/>
              </a:rPr>
              <a:t>(Vtys: Veritabanı Yönetim Sistemleri)</a:t>
            </a:r>
            <a:endParaRPr sz="20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56870" indent="-344805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Veri saklamada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kullanılan</a:t>
            </a:r>
            <a:r>
              <a:rPr sz="2400" spc="-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yöntemler;</a:t>
            </a:r>
            <a:endParaRPr sz="2400" dirty="0">
              <a:latin typeface="Arial"/>
              <a:cs typeface="Arial"/>
            </a:endParaRPr>
          </a:p>
          <a:p>
            <a:pPr marL="356870" indent="-344805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Geleneksel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dosyalama</a:t>
            </a:r>
            <a:r>
              <a:rPr sz="2400" spc="-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sistemleri</a:t>
            </a:r>
            <a:endParaRPr sz="2400" dirty="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Vtys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öncesi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kullanılan</a:t>
            </a:r>
            <a:r>
              <a:rPr sz="24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sistem</a:t>
            </a:r>
            <a:endParaRPr sz="2400" dirty="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Basit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düzey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karmaşık olamayan</a:t>
            </a:r>
            <a:r>
              <a:rPr sz="2400" spc="-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veriler</a:t>
            </a:r>
            <a:endParaRPr sz="2400" dirty="0">
              <a:latin typeface="Arial"/>
              <a:cs typeface="Arial"/>
            </a:endParaRPr>
          </a:p>
          <a:p>
            <a:pPr marL="356870" indent="-344805" algn="just">
              <a:lnSpc>
                <a:spcPct val="100000"/>
              </a:lnSpc>
              <a:spcBef>
                <a:spcPts val="66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Veri tabanı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yönetim</a:t>
            </a:r>
            <a:r>
              <a:rPr sz="2400" spc="-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sistemleri</a:t>
            </a:r>
            <a:endParaRPr sz="2400" dirty="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Artan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kapasitesi,işleme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hızı,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kullanım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alanı</a:t>
            </a:r>
            <a:endParaRPr sz="2400" dirty="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akışı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çok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olan</a:t>
            </a:r>
            <a:r>
              <a:rPr sz="2400" spc="-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sistemler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862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409" y="506730"/>
            <a:ext cx="78244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5" dirty="0">
                <a:solidFill>
                  <a:schemeClr val="accent1">
                    <a:lumMod val="50000"/>
                  </a:schemeClr>
                </a:solidFill>
              </a:rPr>
              <a:t>Geleneksel </a:t>
            </a:r>
            <a:r>
              <a:rPr sz="3600" spc="-15" dirty="0" err="1">
                <a:solidFill>
                  <a:schemeClr val="accent1">
                    <a:lumMod val="50000"/>
                  </a:schemeClr>
                </a:solidFill>
              </a:rPr>
              <a:t>Dosyalama</a:t>
            </a:r>
            <a:r>
              <a:rPr sz="3600" spc="12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4000" dirty="0" err="1">
                <a:solidFill>
                  <a:schemeClr val="accent1">
                    <a:lumMod val="50000"/>
                  </a:schemeClr>
                </a:solidFill>
              </a:rPr>
              <a:t>Sistemleri</a:t>
            </a:r>
            <a:endParaRPr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144059"/>
            <a:ext cx="8078800" cy="3366306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10"/>
              </a:spcBef>
              <a:buFont typeface="Wingdings"/>
              <a:buChar char=""/>
              <a:tabLst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Sıralı erişimli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dosyalar</a:t>
            </a:r>
            <a:endParaRPr sz="2400" dirty="0">
              <a:latin typeface="Arial"/>
              <a:cs typeface="Arial"/>
            </a:endParaRPr>
          </a:p>
          <a:p>
            <a:pPr marL="285750" lvl="1" indent="-285750">
              <a:lnSpc>
                <a:spcPct val="100000"/>
              </a:lnSpc>
              <a:spcBef>
                <a:spcPts val="495"/>
              </a:spcBef>
              <a:buFont typeface="Wingdings"/>
              <a:buChar char=""/>
            </a:pP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işleme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sıralı erişim yöntemi</a:t>
            </a:r>
            <a:r>
              <a:rPr sz="2400" spc="7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ile</a:t>
            </a:r>
            <a:endParaRPr sz="2400" dirty="0">
              <a:latin typeface="Arial"/>
              <a:cs typeface="Arial"/>
            </a:endParaRPr>
          </a:p>
          <a:p>
            <a:pPr marL="361950" lvl="1" indent="-361950">
              <a:lnSpc>
                <a:spcPct val="100000"/>
              </a:lnSpc>
              <a:spcBef>
                <a:spcPts val="480"/>
              </a:spcBef>
              <a:buFont typeface="Wingdings"/>
              <a:buChar char=""/>
            </a:pP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Herhangi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bir bilgiye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ulaşmak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için </a:t>
            </a:r>
            <a:r>
              <a:rPr sz="2400" spc="-20" dirty="0">
                <a:solidFill>
                  <a:srgbClr val="4B4B4B"/>
                </a:solidFill>
                <a:latin typeface="Arial"/>
                <a:cs typeface="Arial"/>
              </a:rPr>
              <a:t>dosya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bulunana</a:t>
            </a:r>
            <a:r>
              <a:rPr sz="2400" spc="3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tr-TR" sz="2400" spc="345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adar</a:t>
            </a:r>
            <a:r>
              <a:rPr lang="tr-TR" sz="2400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okunur.</a:t>
            </a:r>
            <a:endParaRPr sz="2400" dirty="0">
              <a:latin typeface="Arial"/>
              <a:cs typeface="Arial"/>
            </a:endParaRPr>
          </a:p>
          <a:p>
            <a:pPr marL="361950" marR="5080" lvl="1" indent="-285750">
              <a:lnSpc>
                <a:spcPct val="100000"/>
              </a:lnSpc>
              <a:spcBef>
                <a:spcPts val="484"/>
              </a:spcBef>
              <a:buFont typeface="Wingdings"/>
              <a:buChar char=""/>
              <a:tabLst>
                <a:tab pos="3698875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Eski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müzik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kasetleri sıralı erişime </a:t>
            </a:r>
            <a:r>
              <a:rPr sz="2400" spc="-20" dirty="0">
                <a:solidFill>
                  <a:srgbClr val="4B4B4B"/>
                </a:solidFill>
                <a:latin typeface="Arial"/>
                <a:cs typeface="Arial"/>
              </a:rPr>
              <a:t>güzel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bir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örnek.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Kasetin 5.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şarkısını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dinlemek</a:t>
            </a:r>
            <a:r>
              <a:rPr sz="2400" spc="-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için</a:t>
            </a:r>
            <a:r>
              <a:rPr sz="2400" spc="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ilk</a:t>
            </a:r>
            <a:r>
              <a:rPr lang="tr-TR" sz="2400" spc="-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şarkıyı dinlemek</a:t>
            </a:r>
            <a:r>
              <a:rPr lang="tr-TR" sz="2400" spc="-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zorundasın.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Verileri ayırmak için </a:t>
            </a:r>
            <a:r>
              <a:rPr sz="2400" spc="-20" dirty="0">
                <a:solidFill>
                  <a:srgbClr val="4B4B4B"/>
                </a:solidFill>
                <a:latin typeface="Arial"/>
                <a:cs typeface="Arial"/>
              </a:rPr>
              <a:t>özel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karakter</a:t>
            </a:r>
            <a:r>
              <a:rPr sz="2400" spc="9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kullanılır.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spc="-20" dirty="0">
                <a:solidFill>
                  <a:srgbClr val="4B4B4B"/>
                </a:solidFill>
                <a:latin typeface="Arial"/>
                <a:cs typeface="Arial"/>
              </a:rPr>
              <a:t>Veriye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anında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erişmek</a:t>
            </a:r>
            <a:r>
              <a:rPr sz="2400" spc="9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B4B4B"/>
                </a:solidFill>
                <a:latin typeface="Arial"/>
                <a:cs typeface="Arial"/>
              </a:rPr>
              <a:t>zor.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4584141"/>
            <a:ext cx="2880360" cy="1473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201286" y="4568444"/>
            <a:ext cx="4413758" cy="87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328286" y="4983302"/>
            <a:ext cx="416052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87045" algn="l"/>
                <a:tab pos="961390" algn="l"/>
                <a:tab pos="1435735" algn="l"/>
                <a:tab pos="1910714" algn="l"/>
                <a:tab pos="2385060" algn="l"/>
                <a:tab pos="2860040" algn="l"/>
                <a:tab pos="3334385" algn="l"/>
                <a:tab pos="3808729" algn="l"/>
              </a:tabLst>
            </a:pP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75</a:t>
            </a:r>
            <a:r>
              <a:rPr sz="1600" spc="5" dirty="0">
                <a:solidFill>
                  <a:srgbClr val="4B4B4B"/>
                </a:solidFill>
                <a:latin typeface="Arial"/>
                <a:cs typeface="Arial"/>
              </a:rPr>
              <a:t>9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	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76</a:t>
            </a:r>
            <a:r>
              <a:rPr sz="1600" spc="5" dirty="0">
                <a:solidFill>
                  <a:srgbClr val="4B4B4B"/>
                </a:solidFill>
                <a:latin typeface="Arial"/>
                <a:cs typeface="Arial"/>
              </a:rPr>
              <a:t>0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	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76</a:t>
            </a:r>
            <a:r>
              <a:rPr sz="1600" spc="5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	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84</a:t>
            </a:r>
            <a:r>
              <a:rPr sz="1600" spc="5" dirty="0">
                <a:solidFill>
                  <a:srgbClr val="4B4B4B"/>
                </a:solidFill>
                <a:latin typeface="Arial"/>
                <a:cs typeface="Arial"/>
              </a:rPr>
              <a:t>0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	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88</a:t>
            </a:r>
            <a:r>
              <a:rPr sz="1600" spc="5" dirty="0">
                <a:solidFill>
                  <a:srgbClr val="4B4B4B"/>
                </a:solidFill>
                <a:latin typeface="Arial"/>
                <a:cs typeface="Arial"/>
              </a:rPr>
              <a:t>0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	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89</a:t>
            </a:r>
            <a:r>
              <a:rPr sz="1600" spc="5" dirty="0">
                <a:solidFill>
                  <a:srgbClr val="4B4B4B"/>
                </a:solidFill>
                <a:latin typeface="Arial"/>
                <a:cs typeface="Arial"/>
              </a:rPr>
              <a:t>7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	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90</a:t>
            </a:r>
            <a:r>
              <a:rPr sz="1600" spc="5" dirty="0">
                <a:solidFill>
                  <a:srgbClr val="4B4B4B"/>
                </a:solidFill>
                <a:latin typeface="Arial"/>
                <a:cs typeface="Arial"/>
              </a:rPr>
              <a:t>5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	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99</a:t>
            </a:r>
            <a:r>
              <a:rPr sz="1600" spc="5" dirty="0">
                <a:solidFill>
                  <a:srgbClr val="4B4B4B"/>
                </a:solidFill>
                <a:latin typeface="Arial"/>
                <a:cs typeface="Arial"/>
              </a:rPr>
              <a:t>6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	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997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Adem AKKUŞ</a:t>
            </a:r>
          </a:p>
          <a:p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Uzm. Bilişim Tekn. Öğrt. </a:t>
            </a:r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/>
              <a:t> Eğitmen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1978</Words>
  <Application>Microsoft Office PowerPoint</Application>
  <PresentationFormat>Ekran Gösterisi (4:3)</PresentationFormat>
  <Paragraphs>469</Paragraphs>
  <Slides>31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</vt:lpstr>
      <vt:lpstr>Times New Roman</vt:lpstr>
      <vt:lpstr>Wingdings</vt:lpstr>
      <vt:lpstr>Office Theme</vt:lpstr>
      <vt:lpstr>PowerPoint Sunusu</vt:lpstr>
      <vt:lpstr>Eğitmen Hakkında</vt:lpstr>
      <vt:lpstr>Eğitmen Hakkında</vt:lpstr>
      <vt:lpstr>Eğitmen Hakkında</vt:lpstr>
      <vt:lpstr>Eğitmen Hakkında</vt:lpstr>
      <vt:lpstr>Eğitmen Hakkında</vt:lpstr>
      <vt:lpstr>Eğitmen Hakkında</vt:lpstr>
      <vt:lpstr>Veri Saklama Gerekliliği</vt:lpstr>
      <vt:lpstr>Geleneksel Dosyalama Sistemleri</vt:lpstr>
      <vt:lpstr>Geleneksel Dosyalama Sistemleri</vt:lpstr>
      <vt:lpstr>Geleneksel Dosyalama Sistemleri</vt:lpstr>
      <vt:lpstr>Veritabanı Nedir?</vt:lpstr>
      <vt:lpstr>Veritabanı Kavramları </vt:lpstr>
      <vt:lpstr>Veritabanı Kavramları </vt:lpstr>
      <vt:lpstr>Veritabanı Kavramları </vt:lpstr>
      <vt:lpstr>İstemci – Sunucu Mimarisi</vt:lpstr>
      <vt:lpstr>VTYS Sağladığı Yararlar</vt:lpstr>
      <vt:lpstr>VTYS Sağladığı Yararlar</vt:lpstr>
      <vt:lpstr>Veritabanı Kullanıcıları</vt:lpstr>
      <vt:lpstr>Bilinen VTYS Programları</vt:lpstr>
      <vt:lpstr>Bilinen VTYS Programları</vt:lpstr>
      <vt:lpstr>Veri Modelleri</vt:lpstr>
      <vt:lpstr>Veri Modelleri</vt:lpstr>
      <vt:lpstr>Veri Modelleri</vt:lpstr>
      <vt:lpstr>PowerPoint Sunusu</vt:lpstr>
      <vt:lpstr>Veri Modelleri</vt:lpstr>
      <vt:lpstr>İlişkisel Veri Modeli</vt:lpstr>
      <vt:lpstr>İlişkisel Veri Modeli</vt:lpstr>
      <vt:lpstr>İlişkisel Veri Modeli</vt:lpstr>
      <vt:lpstr>İlişkisel Veri Modeli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14.1 Veritabanı Temel Kavramlar</dc:title>
  <dc:creator>Adem AKKUŞ</dc:creator>
  <cp:keywords>14.1 Veritabanı Temel Kavramlar</cp:keywords>
  <cp:lastModifiedBy>Furkan Akkuş</cp:lastModifiedBy>
  <cp:revision>24</cp:revision>
  <dcterms:created xsi:type="dcterms:W3CDTF">2023-05-26T05:48:11Z</dcterms:created>
  <dcterms:modified xsi:type="dcterms:W3CDTF">2025-03-02T06:58:45Z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2012-07-09T00:00:00Z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2023-05-26T00:00:00Z</vt:filetime>
  </property>
</Properties>
</file>