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44" r:id="rId4"/>
    <p:sldId id="345" r:id="rId5"/>
    <p:sldId id="346" r:id="rId6"/>
    <p:sldId id="257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8857357-CD76-414E-A6BC-A0888C3FA280}">
          <p14:sldIdLst>
            <p14:sldId id="256"/>
            <p14:sldId id="258"/>
            <p14:sldId id="344"/>
            <p14:sldId id="345"/>
            <p14:sldId id="346"/>
          </p14:sldIdLst>
        </p14:section>
        <p14:section name="sqlcmd kullanımı" id="{F3A857E4-0E83-451D-A6A6-2FB253E88DC8}">
          <p14:sldIdLst>
            <p14:sldId id="257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455" autoAdjust="0"/>
  </p:normalViewPr>
  <p:slideViewPr>
    <p:cSldViewPr>
      <p:cViewPr varScale="1">
        <p:scale>
          <a:sx n="92" d="100"/>
          <a:sy n="92" d="100"/>
        </p:scale>
        <p:origin x="1051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A997-6CB3-4889-B94D-51C3A15F5F4C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4E3B-A561-4538-B592-11CCAEDF8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7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86" y="2341321"/>
            <a:ext cx="632333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BAB-FF49-474B-86EA-2CDED3A3BBE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F464-77C0-48B7-AB52-60D347830C0D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FBA1-7C59-492A-A659-272CB258C118}" type="datetime1">
              <a:rPr lang="en-US" smtClean="0"/>
              <a:t>3/2/2025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CFC3-3887-4645-A6DE-A884B356F9B6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68FD-7C88-485D-A788-1C0A461836EE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129" y="-145592"/>
            <a:ext cx="477583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44045"/>
            <a:ext cx="8071510" cy="417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9F8-1BC0-4A60-90D8-658CF21CEF96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52576" y="1968106"/>
            <a:ext cx="8210423" cy="20454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SQLCMD ile </a:t>
            </a:r>
            <a:b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Veritabanı İşlemleri</a:t>
            </a:r>
            <a:endParaRPr sz="6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828800" y="52875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168828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 smtClean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lang="tr-TR" sz="2000" spc="-10" dirty="0" err="1" smtClean="0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tr-TR" sz="2000" spc="-10" dirty="0" smtClean="0">
                <a:solidFill>
                  <a:srgbClr val="0070C0"/>
                </a:solidFill>
                <a:latin typeface="Arial"/>
                <a:cs typeface="Arial"/>
              </a:rPr>
              <a:t>--</a:t>
            </a:r>
            <a:r>
              <a:rPr lang="tr-TR" sz="2000" spc="-10" dirty="0" err="1" smtClean="0">
                <a:solidFill>
                  <a:srgbClr val="0070C0"/>
                </a:solidFill>
                <a:latin typeface="Arial"/>
                <a:cs typeface="Arial"/>
              </a:rPr>
              <a:t>version</a:t>
            </a:r>
            <a:r>
              <a:rPr lang="tr-TR" sz="2000" spc="-10" dirty="0" smtClean="0">
                <a:solidFill>
                  <a:srgbClr val="0070C0"/>
                </a:solidFill>
                <a:latin typeface="Arial"/>
                <a:cs typeface="Arial"/>
              </a:rPr>
              <a:t>”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yazarak  </a:t>
            </a:r>
            <a:r>
              <a:rPr lang="tr-TR" sz="2000" spc="-10" dirty="0" err="1" smtClean="0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version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öğrenebiliriz.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2525"/>
          <a:stretch/>
        </p:blipFill>
        <p:spPr>
          <a:xfrm>
            <a:off x="972332" y="2185269"/>
            <a:ext cx="6800068" cy="2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430438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Sunucu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seçeneği (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-S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),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sqlcmd'nin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bağlandığı SQL Server örneğini tanımlar.</a:t>
            </a: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Kimlik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doğrulama seçenekleri (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-E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-U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-P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),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sqlcmd'nin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SQL Server örneğine bağlanmak için kullandığı kimlik bilgilerini belirtir.</a:t>
            </a: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T-SQL ifadelerini etkileşimli olarak çalıştırmak için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Windows Kimlik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Doğrulaması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'nı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kullanarak varsayılan bir örneğe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bağlanmak için:</a:t>
            </a: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err="1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sqlcmd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-S &lt;</a:t>
            </a:r>
            <a:r>
              <a:rPr lang="tr-TR" sz="2000" spc="-1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ComputerName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&gt;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Arial"/>
              </a:rPr>
              <a:t>--veya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err="1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sqlcmd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-S &lt;</a:t>
            </a:r>
            <a:r>
              <a:rPr lang="tr-TR" sz="2000" spc="-1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ComputerName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&gt;\&lt;</a:t>
            </a:r>
            <a:r>
              <a:rPr lang="tr-TR" sz="2000" spc="-1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InstanceName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&gt;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Arial"/>
              </a:rPr>
              <a:t>--veya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err="1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sqlcmd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-S .\&lt;</a:t>
            </a:r>
            <a:r>
              <a:rPr lang="tr-TR" sz="2000" spc="-1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InstanceName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&gt;</a:t>
            </a:r>
            <a:endParaRPr lang="tr-TR" sz="2000" spc="-10" dirty="0" smtClean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9780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188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T-SQL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ifadelerini etkileşimli olarak çalıştırmak için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Windows Kimlik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Doğrulaması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'nı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kullanarak varsayılan bir örneğe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bağlanmak için:</a:t>
            </a: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tr-TR" sz="2000" spc="-10" dirty="0" err="1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sqlcmd</a:t>
            </a:r>
            <a:r>
              <a:rPr lang="tr-TR" sz="2000" spc="-10" dirty="0" smtClean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-S &lt;</a:t>
            </a:r>
            <a:r>
              <a:rPr lang="tr-TR" sz="2000" spc="-1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ComputerName</a:t>
            </a:r>
            <a:r>
              <a:rPr lang="tr-TR" sz="2000" spc="-1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&gt;</a:t>
            </a:r>
            <a:endParaRPr lang="tr-TR" sz="2000" spc="-10" dirty="0" smtClean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Önceki örnekte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–E belirtilmemiştir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çünkü varsayılandır ve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sqlcmd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, Windows Kimlik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Doğrulaması'nı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kullanarak varsayılan örneğe bağlanır.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r="29426" b="19767"/>
          <a:stretch/>
        </p:blipFill>
        <p:spPr>
          <a:xfrm>
            <a:off x="2483050" y="3563997"/>
            <a:ext cx="4146350" cy="7794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b="19366"/>
          <a:stretch/>
        </p:blipFill>
        <p:spPr>
          <a:xfrm>
            <a:off x="2457971" y="4437297"/>
            <a:ext cx="4171429" cy="6681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b="13140"/>
          <a:stretch/>
        </p:blipFill>
        <p:spPr>
          <a:xfrm>
            <a:off x="2457971" y="5320875"/>
            <a:ext cx="4171429" cy="7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111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Sunucuya bağlanalım.</a:t>
            </a: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Sunucuya bağlandıktan sonra </a:t>
            </a: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veritabanlarını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görelim. </a:t>
            </a: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758054" y="6477000"/>
            <a:ext cx="3840480" cy="292388"/>
          </a:xfrm>
        </p:spPr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r="29426" b="19767"/>
          <a:stretch/>
        </p:blipFill>
        <p:spPr>
          <a:xfrm>
            <a:off x="978120" y="1812514"/>
            <a:ext cx="4146350" cy="779404"/>
          </a:xfrm>
          <a:prstGeom prst="rect">
            <a:avLst/>
          </a:prstGeom>
        </p:spPr>
      </p:pic>
      <p:pic>
        <p:nvPicPr>
          <p:cNvPr id="1026" name="Picture 2" descr="C:\Users\USER\AppData\Local\Temp\SNAGHTML246805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6" y="3200400"/>
            <a:ext cx="54673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318869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Veritabanını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seçelim.</a:t>
            </a: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Veritabanı altındaki tabloları görelim.</a:t>
            </a: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758054" y="6477000"/>
            <a:ext cx="3840480" cy="292388"/>
          </a:xfrm>
        </p:spPr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3" y="1939269"/>
            <a:ext cx="4217354" cy="1256420"/>
          </a:xfrm>
          <a:prstGeom prst="rect">
            <a:avLst/>
          </a:prstGeom>
        </p:spPr>
      </p:pic>
      <p:pic>
        <p:nvPicPr>
          <p:cNvPr id="2050" name="Picture 2" descr="C:\Users\USER\AppData\Local\Temp\SNAGHTML246f81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3" y="3739244"/>
            <a:ext cx="5023699" cy="24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88091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Veritabanını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seçelim.</a:t>
            </a: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758054" y="6477000"/>
            <a:ext cx="3840480" cy="292388"/>
          </a:xfrm>
        </p:spPr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74538"/>
            <a:ext cx="5819105" cy="3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88091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Veritabanını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seçelim.</a:t>
            </a: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758054" y="6477000"/>
            <a:ext cx="3840480" cy="292388"/>
          </a:xfrm>
        </p:spPr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98" y="1828800"/>
            <a:ext cx="6980952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88091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Veritabanını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seçelim.</a:t>
            </a: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2160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355600" indent="-324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758054" y="6477000"/>
            <a:ext cx="3840480" cy="292388"/>
          </a:xfrm>
        </p:spPr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17" y="1866023"/>
            <a:ext cx="6697884" cy="14314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28894"/>
          <a:stretch/>
        </p:blipFill>
        <p:spPr>
          <a:xfrm>
            <a:off x="845916" y="3297443"/>
            <a:ext cx="7572584" cy="29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28147"/>
            <a:ext cx="6863385" cy="4439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57200" y="129996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42763"/>
            <a:ext cx="6868164" cy="4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https://github.com/ademakkus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859" r="20615"/>
          <a:stretch/>
        </p:blipFill>
        <p:spPr>
          <a:xfrm>
            <a:off x="990600" y="1758896"/>
            <a:ext cx="7162800" cy="42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https://tr.linkedin.com/in/ademakkus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b="2525"/>
          <a:stretch/>
        </p:blipFill>
        <p:spPr>
          <a:xfrm>
            <a:off x="2743200" y="1752600"/>
            <a:ext cx="3752746" cy="4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311174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Sql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Server Management </a:t>
            </a: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Studio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olmadığı ya da 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ulaşılamadığı zamanlarda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Command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Prompt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kullanarak SQL komutlarını çalıştırabiliriz.</a:t>
            </a: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Transact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-SQL (T-SQL) ifadelerinin ve betiklerinin özel, etkileşimli yürütülmesi ve T-SQL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betikleme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görevlerinin otomatikleştirilmesi için bir komut satırı yardımcı programıdır.</a:t>
            </a:r>
          </a:p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tr-TR" sz="2000" spc="-10" dirty="0" err="1" smtClean="0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 err="1" smtClean="0">
                <a:solidFill>
                  <a:srgbClr val="4B4B4B"/>
                </a:solidFill>
                <a:latin typeface="Arial"/>
                <a:cs typeface="Arial"/>
              </a:rPr>
              <a:t>'yi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etkileşimli olarak kullanmak veya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için betik dosyaları oluşturmak için T-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SQL'i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anlamalısınız.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'yi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çeşitli şekillerde kullanabilirsiniz. </a:t>
            </a:r>
            <a:endParaRPr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149592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Komut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isteminden T-SQL ifadelerini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çalıştırmak için:</a:t>
            </a: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Komut İstemi penceresi açmak için Windows arama kutusuna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cmd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yazın.</a:t>
            </a: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Açmak için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Komut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İstemi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'ni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(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Command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Prompt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) seçin.</a:t>
            </a: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1026" name="Picture 2" descr="C:\Users\USER\AppData\Local\Temp\SNAGHTML24251f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42817"/>
            <a:ext cx="4167378" cy="34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295786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Komut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isteminden T-SQL ifadelerini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çalıştırmak için: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Aşağıdaki gibi bir konsol penceresi açılacaktır.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Alternatif olarak </a:t>
            </a:r>
            <a:r>
              <a:rPr lang="tr-TR" sz="2000" spc="-10" dirty="0" err="1" smtClean="0">
                <a:solidFill>
                  <a:srgbClr val="0070C0"/>
                </a:solidFill>
                <a:latin typeface="Arial"/>
                <a:cs typeface="Arial"/>
              </a:rPr>
              <a:t>Powershell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 kullanılabilir.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r="37741" b="70315"/>
          <a:stretch/>
        </p:blipFill>
        <p:spPr>
          <a:xfrm>
            <a:off x="778775" y="2286000"/>
            <a:ext cx="5804905" cy="14474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b="34794"/>
          <a:stretch/>
        </p:blipFill>
        <p:spPr>
          <a:xfrm>
            <a:off x="778775" y="4362536"/>
            <a:ext cx="6609524" cy="16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err="1" smtClean="0">
                <a:solidFill>
                  <a:schemeClr val="accent5">
                    <a:lumMod val="50000"/>
                  </a:schemeClr>
                </a:solidFill>
              </a:rPr>
              <a:t>Sqlcmd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Kullanımı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69951"/>
            <a:ext cx="7924799" cy="199605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Öncelikle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SQL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Server’a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bağlanmadan 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Sqlcmd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 /?”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diyerek SQL bağlantısı sırasında kullanabileceğimiz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kısayolları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inceleyebiliriz.</a:t>
            </a: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581172" cy="39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320</Words>
  <Application>Microsoft Office PowerPoint</Application>
  <PresentationFormat>Ekran Gösterisi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SQLCMD ile  Veritabanı İşlemleri</vt:lpstr>
      <vt:lpstr>Eğitmen Hakkında</vt:lpstr>
      <vt:lpstr>Eğitmen Hakkında</vt:lpstr>
      <vt:lpstr>Eğitmen Hakkında</vt:lpstr>
      <vt:lpstr>Eğitmen Hakkında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  <vt:lpstr>Sqlcmd Kullanımı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Temel Kavramlar</dc:title>
  <dc:creator>Adem AKKUŞ</dc:creator>
  <cp:lastModifiedBy>Furkan Akkuş</cp:lastModifiedBy>
  <cp:revision>96</cp:revision>
  <dcterms:created xsi:type="dcterms:W3CDTF">2023-05-26T07:43:00Z</dcterms:created>
  <dcterms:modified xsi:type="dcterms:W3CDTF">2025-03-02T07:00:27Z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