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44" r:id="rId4"/>
    <p:sldId id="345" r:id="rId5"/>
    <p:sldId id="346" r:id="rId6"/>
    <p:sldId id="257" r:id="rId7"/>
    <p:sldId id="324" r:id="rId8"/>
    <p:sldId id="327" r:id="rId9"/>
    <p:sldId id="328" r:id="rId10"/>
    <p:sldId id="342" r:id="rId11"/>
    <p:sldId id="326" r:id="rId12"/>
    <p:sldId id="329" r:id="rId13"/>
    <p:sldId id="330" r:id="rId14"/>
    <p:sldId id="331" r:id="rId15"/>
    <p:sldId id="332" r:id="rId16"/>
    <p:sldId id="333" r:id="rId17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8857357-CD76-414E-A6BC-A0888C3FA280}">
          <p14:sldIdLst>
            <p14:sldId id="256"/>
            <p14:sldId id="258"/>
            <p14:sldId id="344"/>
            <p14:sldId id="345"/>
            <p14:sldId id="346"/>
          </p14:sldIdLst>
        </p14:section>
        <p14:section name="Sistem Veritabanları" id="{F3A857E4-0E83-451D-A6A6-2FB253E88DC8}">
          <p14:sldIdLst>
            <p14:sldId id="257"/>
            <p14:sldId id="324"/>
            <p14:sldId id="327"/>
            <p14:sldId id="328"/>
            <p14:sldId id="342"/>
          </p14:sldIdLst>
        </p14:section>
        <p14:section name="tablo oluşturma" id="{F96501E5-B15B-4EF9-82B7-A4654A6BA134}">
          <p14:sldIdLst>
            <p14:sldId id="326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455" autoAdjust="0"/>
  </p:normalViewPr>
  <p:slideViewPr>
    <p:cSldViewPr>
      <p:cViewPr varScale="1">
        <p:scale>
          <a:sx n="83" d="100"/>
          <a:sy n="83" d="100"/>
        </p:scale>
        <p:origin x="1470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A997-6CB3-4889-B94D-51C3A15F5F4C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4E3B-A561-4538-B592-11CCAEDF8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87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86" y="2341321"/>
            <a:ext cx="632333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BAB-FF49-474B-86EA-2CDED3A3BBE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F464-77C0-48B7-AB52-60D347830C0D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FBA1-7C59-492A-A659-272CB258C118}" type="datetime1">
              <a:rPr lang="en-US" smtClean="0"/>
              <a:t>2/25/2025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10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CFC3-3887-4645-A6DE-A884B356F9B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68FD-7C88-485D-A788-1C0A461836EE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3129" y="-145592"/>
            <a:ext cx="477583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244045"/>
            <a:ext cx="8071510" cy="417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79F8-1BC0-4A60-90D8-658CF21CEF96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52576" y="1968106"/>
            <a:ext cx="8210423" cy="30610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SSMS Bağlanma </a:t>
            </a:r>
            <a:b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ve </a:t>
            </a:r>
            <a:b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Sistem </a:t>
            </a:r>
            <a:r>
              <a:rPr lang="tr-TR" sz="6600" b="0" spc="5" dirty="0" err="1" smtClean="0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sz="6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828800" y="5287548"/>
            <a:ext cx="544855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| Bilgisayar Mühendisi | Uzm. Bilişim Tekn. Öğrt. |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7EA9E-89A8-3FD5-6438-9C9224DC1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DF1081-1A4F-C556-C7E2-71DEEA33A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37290"/>
            <a:ext cx="713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Sistem</a:t>
            </a:r>
            <a:r>
              <a:rPr lang="tr-TR" spc="-1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pc="-10" dirty="0" err="1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endParaRPr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99C4EF-A8BD-9D66-96D6-45F325E5C165}"/>
              </a:ext>
            </a:extLst>
          </p:cNvPr>
          <p:cNvSpPr txBox="1"/>
          <p:nvPr/>
        </p:nvSpPr>
        <p:spPr>
          <a:xfrm>
            <a:off x="685800" y="1232615"/>
            <a:ext cx="7978140" cy="72648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mastlog.ldf</a:t>
            </a:r>
            <a:r>
              <a:rPr lang="tr-TR" sz="2000" spc="-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lang="tr-TR" sz="2000" spc="-10" dirty="0" err="1">
                <a:solidFill>
                  <a:srgbClr val="0070C0"/>
                </a:solidFill>
                <a:latin typeface="Arial"/>
                <a:cs typeface="Arial"/>
              </a:rPr>
              <a:t>master.mdf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dosyalarını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tekrar eski dizine taşıdığımızda sunucu hata vermeyecektir.</a:t>
            </a: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83E476AD-7B20-965C-197E-0870338FB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B734A4-C24F-A17C-881C-54DD4512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52"/>
          <a:stretch/>
        </p:blipFill>
        <p:spPr>
          <a:xfrm>
            <a:off x="1981200" y="2133600"/>
            <a:ext cx="5715000" cy="42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76C9C-2FC6-4051-D798-1ADDF3F9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C5F1D5-E946-CD59-2BBE-4C07CD349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84002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 smtClean="0">
                <a:solidFill>
                  <a:schemeClr val="accent5">
                    <a:lumMod val="50000"/>
                  </a:schemeClr>
                </a:solidFill>
              </a:rPr>
              <a:t>Tablo Oluşturma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CF584B1-82D0-668A-C918-F072144DFD68}"/>
              </a:ext>
            </a:extLst>
          </p:cNvPr>
          <p:cNvSpPr txBox="1"/>
          <p:nvPr/>
        </p:nvSpPr>
        <p:spPr>
          <a:xfrm>
            <a:off x="685800" y="1202623"/>
            <a:ext cx="8001000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Tables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 New </a:t>
            </a: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Table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…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seçelim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.</a:t>
            </a: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A7268C65-443D-6769-638D-3AFC238CC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6C0D6-53F2-7FCC-80D6-8B7A17675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96"/>
          <a:stretch/>
        </p:blipFill>
        <p:spPr bwMode="auto">
          <a:xfrm>
            <a:off x="2667000" y="1981200"/>
            <a:ext cx="4914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0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B06FF-A5D0-EC91-077F-8D0071A9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0E9E21-C18D-BB4E-D40D-48CCB94A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584031"/>
            <a:ext cx="73647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Tablo Oluşturma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6CB287-9370-BB04-00C5-D0ADE732B7E4}"/>
              </a:ext>
            </a:extLst>
          </p:cNvPr>
          <p:cNvSpPr txBox="1"/>
          <p:nvPr/>
        </p:nvSpPr>
        <p:spPr>
          <a:xfrm>
            <a:off x="685800" y="1202623"/>
            <a:ext cx="8001000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İsmi önemli değil.</a:t>
            </a:r>
            <a:endParaRPr lang="tr-TR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9A99464B-62AA-980A-53AC-7E7498A3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2B4AC52-5B4C-013C-BBF8-66D3E58A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00" y="1828800"/>
            <a:ext cx="5799126" cy="3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A10DE-BDB4-2712-B889-AFD18A2AF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8DD9242-BE9E-CC17-98AB-5791F0BF38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547" y="590056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Tablo Oluşturma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57A488-0548-78F3-504B-F0A119683507}"/>
              </a:ext>
            </a:extLst>
          </p:cNvPr>
          <p:cNvSpPr txBox="1"/>
          <p:nvPr/>
        </p:nvSpPr>
        <p:spPr>
          <a:xfrm>
            <a:off x="685800" y="1202623"/>
            <a:ext cx="8001000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Yeni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veritabanı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 oluşturalım.</a:t>
            </a:r>
            <a:endParaRPr lang="tr-TR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7879F2A4-EC02-7AB7-F31F-F6D7FAC3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150F1E9-0F4C-EC51-9C0E-DE734010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85889"/>
            <a:ext cx="3131328" cy="41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451E-6AD9-7BDE-DCFA-7BC318F6E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E3BEC3-F56F-DF8D-DACF-37E44F2B6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554667"/>
            <a:ext cx="72885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Tablo Oluşturma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1D586DC-2C07-2971-A310-6671327547D7}"/>
              </a:ext>
            </a:extLst>
          </p:cNvPr>
          <p:cNvSpPr txBox="1"/>
          <p:nvPr/>
        </p:nvSpPr>
        <p:spPr>
          <a:xfrm>
            <a:off x="685800" y="1202623"/>
            <a:ext cx="8001000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Yeni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veritabanı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model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 kopyası olduğundan tablo da oluştur.</a:t>
            </a:r>
            <a:endParaRPr lang="tr-TR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641FB7F7-D84E-4C70-0CE7-444A796D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8F850BF-0BA6-E34D-420F-6188639B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420"/>
          <a:stretch/>
        </p:blipFill>
        <p:spPr>
          <a:xfrm>
            <a:off x="3447190" y="1828800"/>
            <a:ext cx="3124200" cy="44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3C345-8D54-AA07-5218-7784B36C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18DA51-246E-BB6F-7C88-CA6A9CC4B3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45523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Tablo Oluşturma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27FD7E-0955-F63D-E409-1B2864398B54}"/>
              </a:ext>
            </a:extLst>
          </p:cNvPr>
          <p:cNvSpPr txBox="1"/>
          <p:nvPr/>
        </p:nvSpPr>
        <p:spPr>
          <a:xfrm>
            <a:off x="838200" y="1202623"/>
            <a:ext cx="7848600" cy="72648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Eğer kendi makinanızda </a:t>
            </a: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transaction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 log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tutmuyorsanız 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model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 üzerinde aşağıdaki işlemi yapalım</a:t>
            </a:r>
            <a:endParaRPr lang="tr-TR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672A70D4-9469-78C6-FA53-17BFE149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8707BEA-0948-2508-0D6A-A46DAEE6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194" y="2057400"/>
            <a:ext cx="3242137" cy="41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1BF6D-FC43-FE13-EAD9-1AB88D865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773D99-7028-A460-33BA-FA276A6ED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11463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Sistem </a:t>
            </a:r>
            <a:r>
              <a:rPr lang="tr-TR" sz="4000" spc="-10" dirty="0" err="1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A5622D-259C-39B8-3C55-4A7E48F9B900}"/>
              </a:ext>
            </a:extLst>
          </p:cNvPr>
          <p:cNvSpPr txBox="1"/>
          <p:nvPr/>
        </p:nvSpPr>
        <p:spPr>
          <a:xfrm>
            <a:off x="685800" y="1202623"/>
            <a:ext cx="8001000" cy="72648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Eğer kendi makinanızda </a:t>
            </a: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transaction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 log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tutmuyorsanız 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model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  <a:sym typeface="Wingdings" panose="05000000000000000000" pitchFamily="2" charset="2"/>
              </a:rPr>
              <a:t> üzerinde aşağıdaki işlemi yapalım</a:t>
            </a:r>
            <a:endParaRPr lang="tr-TR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7FA2BE7A-2FF2-0C0C-5A3F-4046BE2B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73192D-8D18-E511-DA13-0D0B0B9BA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8" b="14445"/>
          <a:stretch/>
        </p:blipFill>
        <p:spPr bwMode="auto">
          <a:xfrm>
            <a:off x="1676400" y="2057400"/>
            <a:ext cx="6335711" cy="42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</a:t>
            </a:r>
            <a:r>
              <a:rPr lang="tr-TR" sz="1600" dirty="0" smtClean="0"/>
              <a:t>ankara.ozelders.com/ders-veren/bilisim-teknolojileri-ogretmeni-adem-a-378314</a:t>
            </a:r>
            <a:endParaRPr lang="tr-TR" sz="1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28147"/>
            <a:ext cx="6863385" cy="4439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57200" y="129996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</a:t>
            </a:r>
            <a:r>
              <a:rPr lang="tr-TR" sz="1600" dirty="0" smtClean="0"/>
              <a:t>ankara.ozelders.com/ders-veren/bilisim-teknolojileri-ogretmeni-adem-a-378314</a:t>
            </a: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42763"/>
            <a:ext cx="6868164" cy="4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" y="129996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https://github.com/ademakkus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t="859" r="20615"/>
          <a:stretch/>
        </p:blipFill>
        <p:spPr>
          <a:xfrm>
            <a:off x="990600" y="1758896"/>
            <a:ext cx="7162800" cy="42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" y="129996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https://tr.linkedin.com/in/ademakkus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b="2525"/>
          <a:stretch/>
        </p:blipFill>
        <p:spPr>
          <a:xfrm>
            <a:off x="2743200" y="1752600"/>
            <a:ext cx="3752746" cy="44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743864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Sistem </a:t>
            </a:r>
            <a:r>
              <a:rPr lang="tr-TR" sz="4000" spc="-10" dirty="0" err="1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939" y="1369951"/>
            <a:ext cx="7455002" cy="157286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SQL Server sunucusunun biz kullanıcılarına kendisinin oluşturup sağladığı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veritabalarına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sistem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veritabanları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adı verilir. </a:t>
            </a:r>
            <a:endParaRPr lang="tr-TR" sz="2000" spc="-10" dirty="0" smtClean="0">
              <a:solidFill>
                <a:srgbClr val="4B4B4B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Başlıca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sistem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veritabanları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4 tanedir:</a:t>
            </a: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1028" name="Picture 4" descr="C:\Users\USER\AppData\Local\Temp\SNAGHTML72607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876800" cy="29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630" y="591464"/>
            <a:ext cx="74091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Sistem </a:t>
            </a:r>
            <a:r>
              <a:rPr lang="tr-TR" sz="4000" spc="-10" dirty="0" err="1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02623"/>
            <a:ext cx="8001000" cy="457368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tr-TR" sz="2000" b="1" spc="-10" dirty="0">
                <a:solidFill>
                  <a:srgbClr val="FF0000"/>
                </a:solidFill>
                <a:latin typeface="Arial"/>
                <a:cs typeface="Arial"/>
              </a:rPr>
              <a:t>Master: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Sql Server’ın stabil çalışmasını sağlayan nesnelerin yer aldığı içerisinde server –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level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(sunucu seviye) bilgilerini tutan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veritabanıdır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. Bu bölümde yanlış bir veri siler ya da güncellersek sunucu eskisi gibi çalışmayabilir.</a:t>
            </a: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tr-TR" sz="2000" b="1" spc="-10" dirty="0">
                <a:solidFill>
                  <a:srgbClr val="FF0000"/>
                </a:solidFill>
                <a:latin typeface="Arial"/>
                <a:cs typeface="Arial"/>
              </a:rPr>
              <a:t>Model: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Kısaca bir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database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</a:rPr>
              <a:t>template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</a:rPr>
              <a:t> (şablonu)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diyebiliriz, Sql server içerisinde oluşan her yeni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veritabanı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standart varsayılan değerleri kullanmasını sağlar</a:t>
            </a: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tr-TR" sz="2000" b="1" spc="-10" dirty="0" err="1">
                <a:solidFill>
                  <a:srgbClr val="FF0000"/>
                </a:solidFill>
                <a:latin typeface="Arial"/>
                <a:cs typeface="Arial"/>
              </a:rPr>
              <a:t>Msdb: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Zamanlanmış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görevlerin tutulduğu ve bu görevlerin zamanında çalışmasıyla ilgili işlemlerin tutulduğu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veritabanıdır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. Kısacası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Sql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Server Agent ile bire bir ilişkisi vardır.</a:t>
            </a: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lang="tr-TR" sz="2000" b="1" spc="-10" dirty="0" err="1">
                <a:solidFill>
                  <a:srgbClr val="FF0000"/>
                </a:solidFill>
                <a:latin typeface="Arial"/>
                <a:cs typeface="Arial"/>
              </a:rPr>
              <a:t>Tempdb</a:t>
            </a:r>
            <a:r>
              <a:rPr lang="tr-TR" sz="2000" b="1" spc="-1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Üzerinde çalıştığımız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databaselerin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geçici bilgilerinin bulunduğu veri tabanıdır.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Sql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Server her kapanıp açıldığında tekrar </a:t>
            </a:r>
            <a:r>
              <a:rPr lang="tr-TR" sz="2000" spc="-10" dirty="0" err="1">
                <a:solidFill>
                  <a:srgbClr val="4B4B4B"/>
                </a:solidFill>
                <a:latin typeface="Arial"/>
                <a:cs typeface="Arial"/>
              </a:rPr>
              <a:t>Create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 edilir yeniden oluşturulur.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352376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7EA9E-89A8-3FD5-6438-9C9224DC1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DF1081-1A4F-C556-C7E2-71DEEA33A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3198" y="483184"/>
            <a:ext cx="713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Sistem</a:t>
            </a:r>
            <a:r>
              <a:rPr lang="tr-TR" spc="-1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pc="-10" dirty="0" err="1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endParaRPr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99C4EF-A8BD-9D66-96D6-45F325E5C165}"/>
              </a:ext>
            </a:extLst>
          </p:cNvPr>
          <p:cNvSpPr txBox="1"/>
          <p:nvPr/>
        </p:nvSpPr>
        <p:spPr>
          <a:xfrm>
            <a:off x="1003198" y="1232615"/>
            <a:ext cx="7660742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</a:rPr>
              <a:t>mastlog.ldf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lang="tr-TR" sz="2000" spc="-10" dirty="0" err="1">
                <a:solidFill>
                  <a:srgbClr val="FF0000"/>
                </a:solidFill>
                <a:latin typeface="Arial"/>
                <a:cs typeface="Arial"/>
              </a:rPr>
              <a:t>master.mdf</a:t>
            </a:r>
            <a:r>
              <a:rPr lang="tr-TR"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dosyalarını başka bir dizine taşıyalım. </a:t>
            </a: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83E476AD-7B20-965C-197E-0870338FB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B734A4-C24F-A17C-881C-54DD4512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52"/>
          <a:stretch/>
        </p:blipFill>
        <p:spPr>
          <a:xfrm>
            <a:off x="1524000" y="1851456"/>
            <a:ext cx="5943600" cy="43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7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4A1E-D9CE-6B67-DC94-722F9F25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CDA361-0004-AF77-B402-88B2AC5E1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71361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10" dirty="0">
                <a:solidFill>
                  <a:schemeClr val="accent5">
                    <a:lumMod val="50000"/>
                  </a:schemeClr>
                </a:solidFill>
              </a:rPr>
              <a:t>Sistem </a:t>
            </a:r>
            <a:r>
              <a:rPr lang="tr-TR" sz="4000" spc="-10" dirty="0" err="1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endParaRPr sz="400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815FEC6-6375-19A6-43B3-5A4D3EB93952}"/>
              </a:ext>
            </a:extLst>
          </p:cNvPr>
          <p:cNvSpPr txBox="1"/>
          <p:nvPr/>
        </p:nvSpPr>
        <p:spPr>
          <a:xfrm>
            <a:off x="990600" y="1424312"/>
            <a:ext cx="8001000" cy="72648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lang="tr-TR" sz="2000" spc="-10" dirty="0" smtClean="0">
                <a:solidFill>
                  <a:srgbClr val="FF0000"/>
                </a:solidFill>
                <a:latin typeface="Arial"/>
                <a:cs typeface="Arial"/>
              </a:rPr>
              <a:t>SQL Server Management </a:t>
            </a:r>
            <a:r>
              <a:rPr lang="tr-TR" sz="2000" spc="-10" dirty="0" err="1" smtClean="0">
                <a:solidFill>
                  <a:srgbClr val="FF0000"/>
                </a:solidFill>
                <a:latin typeface="Arial"/>
                <a:cs typeface="Arial"/>
              </a:rPr>
              <a:t>Studio</a:t>
            </a:r>
            <a:r>
              <a:rPr lang="tr-TR" sz="2000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tekrar </a:t>
            </a:r>
            <a:r>
              <a:rPr lang="tr-TR" sz="2000" spc="-10" dirty="0" smtClean="0">
                <a:solidFill>
                  <a:srgbClr val="4B4B4B"/>
                </a:solidFill>
                <a:latin typeface="Arial"/>
                <a:cs typeface="Arial"/>
              </a:rPr>
              <a:t>çalıştırdığımızda aşağıdakine benzer bir hata alacağız. </a:t>
            </a:r>
            <a:endParaRPr lang="tr-TR" sz="2000" spc="-10" dirty="0">
              <a:solidFill>
                <a:srgbClr val="4B4B4B"/>
              </a:solidFill>
              <a:latin typeface="Arial"/>
              <a:cs typeface="Arial"/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DEEB7F7F-04C0-539C-7A6B-9BD0E5A6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EC0372C-9578-9FC2-13FD-B6B3221C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139"/>
          <a:stretch/>
        </p:blipFill>
        <p:spPr>
          <a:xfrm>
            <a:off x="1295400" y="2337769"/>
            <a:ext cx="6354383" cy="27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294</Words>
  <Application>Microsoft Office PowerPoint</Application>
  <PresentationFormat>Ekran Gösterisi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SSMS Bağlanma  ve  Sistem Veritabanları </vt:lpstr>
      <vt:lpstr>Eğitmen Hakkında</vt:lpstr>
      <vt:lpstr>Eğitmen Hakkında</vt:lpstr>
      <vt:lpstr>Eğitmen Hakkında</vt:lpstr>
      <vt:lpstr>Eğitmen Hakkında</vt:lpstr>
      <vt:lpstr>Sistem Veritabanları</vt:lpstr>
      <vt:lpstr>Sistem Veritabanları</vt:lpstr>
      <vt:lpstr>Sistem Veritabanları</vt:lpstr>
      <vt:lpstr>Sistem Veritabanları</vt:lpstr>
      <vt:lpstr>Sistem Veritabanları</vt:lpstr>
      <vt:lpstr>Tablo Oluşturma</vt:lpstr>
      <vt:lpstr>Tablo Oluşturma</vt:lpstr>
      <vt:lpstr>Tablo Oluşturma</vt:lpstr>
      <vt:lpstr>Tablo Oluşturma</vt:lpstr>
      <vt:lpstr>Tablo Oluşturma</vt:lpstr>
      <vt:lpstr>Sistem Veritabanları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Temel Kavramlar</dc:title>
  <dc:creator>Adem AKKUŞ</dc:creator>
  <cp:lastModifiedBy>Windows Kullanıcısı</cp:lastModifiedBy>
  <cp:revision>76</cp:revision>
  <dcterms:created xsi:type="dcterms:W3CDTF">2023-05-26T07:43:00Z</dcterms:created>
  <dcterms:modified xsi:type="dcterms:W3CDTF">2025-02-25T08:03:49Z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