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8" r:id="rId4"/>
    <p:sldId id="259" r:id="rId5"/>
    <p:sldId id="260" r:id="rId6"/>
    <p:sldId id="261"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71E42"/>
    <a:srgbClr val="86132E"/>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4660"/>
  </p:normalViewPr>
  <p:slideViewPr>
    <p:cSldViewPr snapToGrid="0">
      <p:cViewPr varScale="1">
        <p:scale>
          <a:sx n="83" d="100"/>
          <a:sy n="83"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bg1"/>
          </a:solidFill>
          <a:prstDash val="solid"/>
        </a:ln>
      </dgm:spPr>
      <dgm:t>
        <a:bodyPr/>
        <a:lstStyle/>
        <a:p>
          <a:r>
            <a:rPr lang="tr-TR" sz="1200" b="0" i="1" dirty="0">
              <a:latin typeface="Consolas" panose="020B0609020204030204" pitchFamily="49" charset="0"/>
            </a:rPr>
            <a:t>https://github.com/ademakkus/</a:t>
          </a:r>
        </a:p>
      </dgm:t>
    </dgm:pt>
    <dgm:pt modelId="{F93C6156-0D14-42B1-B680-10F181FCED6F}" type="parTrans" cxnId="{9216BC54-9EAC-4680-B3C1-60526B9D8B16}">
      <dgm:prSet/>
      <dgm:spPr/>
      <dgm:t>
        <a:bodyPr/>
        <a:lstStyle/>
        <a:p>
          <a:endParaRPr lang="tr-TR" sz="900" b="0"/>
        </a:p>
      </dgm:t>
    </dgm:pt>
    <dgm:pt modelId="{8EE13844-E095-4146-8BBC-19B3AC89B12E}" type="sibTrans" cxnId="{9216BC54-9EAC-4680-B3C1-60526B9D8B16}">
      <dgm:prSet/>
      <dgm:spPr/>
      <dgm:t>
        <a:bodyPr/>
        <a:lstStyle/>
        <a:p>
          <a:endParaRPr lang="tr-TR" sz="900" b="0"/>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200" b="0" i="1" u="none" dirty="0">
              <a:solidFill>
                <a:schemeClr val="bg1"/>
              </a:solidFill>
              <a:latin typeface="Consolas" panose="020B0609020204030204" pitchFamily="49" charset="0"/>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200" b="0" i="1" u="none" dirty="0">
            <a:solidFill>
              <a:schemeClr val="bg1"/>
            </a:solidFill>
            <a:latin typeface="Consolas" panose="020B0609020204030204" pitchFamily="49" charset="0"/>
          </a:endParaRPr>
        </a:p>
      </dgm:t>
    </dgm:pt>
    <dgm:pt modelId="{36C310D6-6A99-416B-97DA-C639DF5CACEF}" type="parTrans" cxnId="{44D089C9-E720-4F23-AEA1-84E6FA5515A3}">
      <dgm:prSet/>
      <dgm:spPr/>
      <dgm:t>
        <a:bodyPr/>
        <a:lstStyle/>
        <a:p>
          <a:endParaRPr lang="tr-TR" sz="900" b="0"/>
        </a:p>
      </dgm:t>
    </dgm:pt>
    <dgm:pt modelId="{9F43C76D-1778-4230-A276-434781D7D336}" type="sibTrans" cxnId="{44D089C9-E720-4F23-AEA1-84E6FA5515A3}">
      <dgm:prSet/>
      <dgm:spPr/>
      <dgm:t>
        <a:bodyPr/>
        <a:lstStyle/>
        <a:p>
          <a:endParaRPr lang="tr-TR" sz="900" b="0"/>
        </a:p>
      </dgm:t>
    </dgm:pt>
    <dgm:pt modelId="{781B8CAF-C50F-4C25-9706-5F8CC8E8183F}">
      <dgm:prSet phldrT="[Metin]" custT="1"/>
      <dgm:spPr>
        <a:solidFill>
          <a:srgbClr val="B40049"/>
        </a:solidFill>
        <a:ln w="12700" cap="rnd">
          <a:solidFill>
            <a:srgbClr val="FFCCCC"/>
          </a:solidFill>
        </a:ln>
      </dgm:spPr>
      <dgm:t>
        <a:bodyPr/>
        <a:lstStyle/>
        <a:p>
          <a:r>
            <a:rPr lang="tr-TR" sz="1200" b="0" i="1" u="none" dirty="0">
              <a:solidFill>
                <a:srgbClr val="FFCDDE"/>
              </a:solidFill>
              <a:latin typeface="Consolas" panose="020B0609020204030204" pitchFamily="49" charset="0"/>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200" b="0" i="1" u="none" dirty="0">
            <a:solidFill>
              <a:srgbClr val="FFCDDE"/>
            </a:solidFill>
            <a:latin typeface="Consolas" panose="020B0609020204030204" pitchFamily="49" charset="0"/>
          </a:endParaRPr>
        </a:p>
      </dgm:t>
    </dgm:pt>
    <dgm:pt modelId="{92ADF6A9-8B12-4C2E-82E1-B82615104029}" type="parTrans" cxnId="{B177E18B-8D5A-4569-A8C5-0631B3868914}">
      <dgm:prSet/>
      <dgm:spPr/>
      <dgm:t>
        <a:bodyPr/>
        <a:lstStyle/>
        <a:p>
          <a:endParaRPr lang="tr-TR" sz="900" b="0"/>
        </a:p>
      </dgm:t>
    </dgm:pt>
    <dgm:pt modelId="{00716E31-977B-42C7-BECB-30ACD601F8CE}" type="sibTrans" cxnId="{B177E18B-8D5A-4569-A8C5-0631B3868914}">
      <dgm:prSet/>
      <dgm:spPr/>
      <dgm:t>
        <a:bodyPr/>
        <a:lstStyle/>
        <a:p>
          <a:endParaRPr lang="tr-TR" sz="900" b="0"/>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200" i="1" dirty="0">
              <a:solidFill>
                <a:schemeClr val="bg1"/>
              </a:solidFill>
              <a:latin typeface="Consolas" panose="020B0609020204030204" pitchFamily="49" charset="0"/>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200" b="0" i="1" u="none" dirty="0">
            <a:solidFill>
              <a:schemeClr val="bg1"/>
            </a:solidFill>
            <a:latin typeface="Consolas" panose="020B0609020204030204" pitchFamily="49" charset="0"/>
          </a:endParaRPr>
        </a:p>
      </dgm:t>
    </dgm:pt>
    <dgm:pt modelId="{196A53C8-75DE-44B9-8CC9-BEDED6BDA69C}" type="parTrans" cxnId="{2AE7E951-19B9-4B1C-A416-1B6068AF8E2A}">
      <dgm:prSet/>
      <dgm:spPr/>
      <dgm:t>
        <a:bodyPr/>
        <a:lstStyle/>
        <a:p>
          <a:endParaRPr lang="tr-TR"/>
        </a:p>
      </dgm:t>
    </dgm:pt>
    <dgm:pt modelId="{54F85CF4-AF0D-4228-97EC-E8D890E6B4A4}" type="sibTrans" cxnId="{2AE7E951-19B9-4B1C-A416-1B6068AF8E2A}">
      <dgm:prSet/>
      <dgm:spPr/>
      <dgm:t>
        <a:bodyPr/>
        <a:lstStyle/>
        <a:p>
          <a:endParaRPr lang="tr-T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bg1"/>
          </a:solidFill>
          <a:prstDash val="solid"/>
        </a:ln>
      </dgm:spPr>
      <dgm:t>
        <a:bodyPr/>
        <a:lstStyle/>
        <a:p>
          <a:r>
            <a:rPr lang="tr-TR" sz="1200" b="0" i="1" dirty="0">
              <a:latin typeface="Consolas" panose="020B0609020204030204" pitchFamily="49" charset="0"/>
            </a:rPr>
            <a:t>https://github.com/ademakkus/</a:t>
          </a:r>
        </a:p>
      </dgm:t>
    </dgm:pt>
    <dgm:pt modelId="{F93C6156-0D14-42B1-B680-10F181FCED6F}" type="parTrans" cxnId="{9216BC54-9EAC-4680-B3C1-60526B9D8B16}">
      <dgm:prSet/>
      <dgm:spPr/>
      <dgm:t>
        <a:bodyPr/>
        <a:lstStyle/>
        <a:p>
          <a:endParaRPr lang="tr-TR" sz="900" b="0"/>
        </a:p>
      </dgm:t>
    </dgm:pt>
    <dgm:pt modelId="{8EE13844-E095-4146-8BBC-19B3AC89B12E}" type="sibTrans" cxnId="{9216BC54-9EAC-4680-B3C1-60526B9D8B16}">
      <dgm:prSet/>
      <dgm:spPr/>
      <dgm:t>
        <a:bodyPr/>
        <a:lstStyle/>
        <a:p>
          <a:endParaRPr lang="tr-TR" sz="900" b="0"/>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200" b="0" i="1" u="none" dirty="0">
              <a:solidFill>
                <a:schemeClr val="bg1"/>
              </a:solidFill>
              <a:latin typeface="Consolas" panose="020B0609020204030204" pitchFamily="49" charset="0"/>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200" b="0" i="1" u="none" dirty="0">
            <a:solidFill>
              <a:schemeClr val="bg1"/>
            </a:solidFill>
            <a:latin typeface="Consolas" panose="020B0609020204030204" pitchFamily="49" charset="0"/>
          </a:endParaRPr>
        </a:p>
      </dgm:t>
    </dgm:pt>
    <dgm:pt modelId="{36C310D6-6A99-416B-97DA-C639DF5CACEF}" type="parTrans" cxnId="{44D089C9-E720-4F23-AEA1-84E6FA5515A3}">
      <dgm:prSet/>
      <dgm:spPr/>
      <dgm:t>
        <a:bodyPr/>
        <a:lstStyle/>
        <a:p>
          <a:endParaRPr lang="tr-TR" sz="900" b="0"/>
        </a:p>
      </dgm:t>
    </dgm:pt>
    <dgm:pt modelId="{9F43C76D-1778-4230-A276-434781D7D336}" type="sibTrans" cxnId="{44D089C9-E720-4F23-AEA1-84E6FA5515A3}">
      <dgm:prSet/>
      <dgm:spPr/>
      <dgm:t>
        <a:bodyPr/>
        <a:lstStyle/>
        <a:p>
          <a:endParaRPr lang="tr-TR" sz="900" b="0"/>
        </a:p>
      </dgm:t>
    </dgm:pt>
    <dgm:pt modelId="{781B8CAF-C50F-4C25-9706-5F8CC8E8183F}">
      <dgm:prSet phldrT="[Metin]" custT="1"/>
      <dgm:spPr>
        <a:solidFill>
          <a:srgbClr val="B40049"/>
        </a:solidFill>
        <a:ln w="12700" cap="rnd">
          <a:solidFill>
            <a:srgbClr val="FFCCCC"/>
          </a:solidFill>
        </a:ln>
      </dgm:spPr>
      <dgm:t>
        <a:bodyPr/>
        <a:lstStyle/>
        <a:p>
          <a:r>
            <a:rPr lang="tr-TR" sz="1200" b="0" i="1" u="none" dirty="0">
              <a:solidFill>
                <a:srgbClr val="FFCDDE"/>
              </a:solidFill>
              <a:latin typeface="Consolas" panose="020B0609020204030204" pitchFamily="49" charset="0"/>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200" b="0" i="1" u="none" dirty="0">
            <a:solidFill>
              <a:srgbClr val="FFCDDE"/>
            </a:solidFill>
            <a:latin typeface="Consolas" panose="020B0609020204030204" pitchFamily="49" charset="0"/>
          </a:endParaRPr>
        </a:p>
      </dgm:t>
    </dgm:pt>
    <dgm:pt modelId="{92ADF6A9-8B12-4C2E-82E1-B82615104029}" type="parTrans" cxnId="{B177E18B-8D5A-4569-A8C5-0631B3868914}">
      <dgm:prSet/>
      <dgm:spPr/>
      <dgm:t>
        <a:bodyPr/>
        <a:lstStyle/>
        <a:p>
          <a:endParaRPr lang="tr-TR" sz="900" b="0"/>
        </a:p>
      </dgm:t>
    </dgm:pt>
    <dgm:pt modelId="{00716E31-977B-42C7-BECB-30ACD601F8CE}" type="sibTrans" cxnId="{B177E18B-8D5A-4569-A8C5-0631B3868914}">
      <dgm:prSet/>
      <dgm:spPr/>
      <dgm:t>
        <a:bodyPr/>
        <a:lstStyle/>
        <a:p>
          <a:endParaRPr lang="tr-TR" sz="900" b="0"/>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200" i="1" dirty="0">
              <a:solidFill>
                <a:schemeClr val="bg1"/>
              </a:solidFill>
              <a:latin typeface="Consolas" panose="020B0609020204030204" pitchFamily="49" charset="0"/>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200" b="0" i="1" u="none" dirty="0">
            <a:solidFill>
              <a:schemeClr val="bg1"/>
            </a:solidFill>
            <a:latin typeface="Consolas" panose="020B0609020204030204" pitchFamily="49" charset="0"/>
          </a:endParaRPr>
        </a:p>
      </dgm:t>
    </dgm:pt>
    <dgm:pt modelId="{196A53C8-75DE-44B9-8CC9-BEDED6BDA69C}" type="parTrans" cxnId="{2AE7E951-19B9-4B1C-A416-1B6068AF8E2A}">
      <dgm:prSet/>
      <dgm:spPr/>
      <dgm:t>
        <a:bodyPr/>
        <a:lstStyle/>
        <a:p>
          <a:endParaRPr lang="tr-TR"/>
        </a:p>
      </dgm:t>
    </dgm:pt>
    <dgm:pt modelId="{54F85CF4-AF0D-4228-97EC-E8D890E6B4A4}" type="sibTrans" cxnId="{2AE7E951-19B9-4B1C-A416-1B6068AF8E2A}">
      <dgm:prSet/>
      <dgm:spPr/>
      <dgm:t>
        <a:bodyPr/>
        <a:lstStyle/>
        <a:p>
          <a:endParaRPr lang="tr-T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kern="1200" dirty="0">
              <a:latin typeface="Consolas" panose="020B0609020204030204" pitchFamily="49" charset="0"/>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solidFill>
                <a:schemeClr val="bg1"/>
              </a:solidFill>
              <a:latin typeface="Consolas" panose="020B0609020204030204" pitchFamily="49" charset="0"/>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200" b="0" i="1" u="none" kern="1200" dirty="0">
            <a:solidFill>
              <a:schemeClr val="bg1"/>
            </a:solidFill>
            <a:latin typeface="Consolas" panose="020B0609020204030204" pitchFamily="49" charset="0"/>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solidFill>
                <a:srgbClr val="FFCDDE"/>
              </a:solidFill>
              <a:latin typeface="Consolas" panose="020B0609020204030204" pitchFamily="49" charset="0"/>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200" b="0" i="1" u="none" kern="1200" dirty="0">
            <a:solidFill>
              <a:srgbClr val="FFCDDE"/>
            </a:solidFill>
            <a:latin typeface="Consolas" panose="020B0609020204030204" pitchFamily="49" charset="0"/>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i="1" kern="1200" dirty="0">
              <a:solidFill>
                <a:schemeClr val="bg1"/>
              </a:solidFill>
              <a:latin typeface="Consolas" panose="020B0609020204030204" pitchFamily="49" charset="0"/>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200" b="0" i="1" u="none" kern="1200" dirty="0">
            <a:solidFill>
              <a:schemeClr val="bg1"/>
            </a:solidFill>
            <a:latin typeface="Consolas" panose="020B0609020204030204" pitchFamily="49" charset="0"/>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kern="1200" dirty="0">
              <a:latin typeface="Consolas" panose="020B0609020204030204" pitchFamily="49" charset="0"/>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solidFill>
                <a:schemeClr val="bg1"/>
              </a:solidFill>
              <a:latin typeface="Consolas" panose="020B0609020204030204" pitchFamily="49" charset="0"/>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200" b="0" i="1" u="none" kern="1200" dirty="0">
            <a:solidFill>
              <a:schemeClr val="bg1"/>
            </a:solidFill>
            <a:latin typeface="Consolas" panose="020B0609020204030204" pitchFamily="49" charset="0"/>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solidFill>
                <a:srgbClr val="FFCDDE"/>
              </a:solidFill>
              <a:latin typeface="Consolas" panose="020B0609020204030204" pitchFamily="49" charset="0"/>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200" b="0" i="1" u="none" kern="1200" dirty="0">
            <a:solidFill>
              <a:srgbClr val="FFCDDE"/>
            </a:solidFill>
            <a:latin typeface="Consolas" panose="020B0609020204030204" pitchFamily="49" charset="0"/>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i="1" kern="1200" dirty="0">
              <a:solidFill>
                <a:schemeClr val="bg1"/>
              </a:solidFill>
              <a:latin typeface="Consolas" panose="020B0609020204030204" pitchFamily="49" charset="0"/>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200" b="0" i="1" u="none" kern="1200" dirty="0">
            <a:solidFill>
              <a:schemeClr val="bg1"/>
            </a:solidFill>
            <a:latin typeface="Consolas" panose="020B0609020204030204" pitchFamily="49" charset="0"/>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46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6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87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80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8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93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16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6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72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8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3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5127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1209965" y="802298"/>
            <a:ext cx="9844888" cy="2541431"/>
          </a:xfrm>
        </p:spPr>
        <p:txBody>
          <a:bodyPr>
            <a:normAutofit/>
          </a:bodyPr>
          <a:lstStyle/>
          <a:p>
            <a:r>
              <a:rPr lang="tr-TR" sz="9600" dirty="0">
                <a:solidFill>
                  <a:srgbClr val="8A0000"/>
                </a:solidFill>
              </a:rPr>
              <a:t>ASORTİ SİSTEMİ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graphicFrame>
        <p:nvGraphicFramePr>
          <p:cNvPr id="4" name="Diyagram 3">
            <a:extLst>
              <a:ext uri="{FF2B5EF4-FFF2-40B4-BE49-F238E27FC236}">
                <a16:creationId xmlns:a16="http://schemas.microsoft.com/office/drawing/2014/main" id="{DD061644-4708-43A2-A1C2-489F08AA8E68}"/>
              </a:ext>
            </a:extLst>
          </p:cNvPr>
          <p:cNvGraphicFramePr/>
          <p:nvPr>
            <p:extLst>
              <p:ext uri="{D42A27DB-BD31-4B8C-83A1-F6EECF244321}">
                <p14:modId xmlns:p14="http://schemas.microsoft.com/office/powerpoint/2010/main" val="1719898973"/>
              </p:ext>
            </p:extLst>
          </p:nvPr>
        </p:nvGraphicFramePr>
        <p:xfrm>
          <a:off x="202203" y="4180664"/>
          <a:ext cx="4224782" cy="2617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03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Açılan pencerede </a:t>
            </a:r>
            <a:r>
              <a:rPr lang="tr-TR" sz="2400" dirty="0">
                <a:solidFill>
                  <a:srgbClr val="00B0F0"/>
                </a:solidFill>
              </a:rPr>
              <a:t>                        </a:t>
            </a:r>
            <a:r>
              <a:rPr lang="tr-TR" sz="2400" dirty="0"/>
              <a:t>       </a:t>
            </a:r>
            <a:r>
              <a:rPr lang="tr-TR" sz="2400" dirty="0">
                <a:solidFill>
                  <a:srgbClr val="00B0F0"/>
                </a:solidFill>
              </a:rPr>
              <a:t> </a:t>
            </a:r>
            <a:r>
              <a:rPr lang="tr-TR" sz="2400" dirty="0"/>
              <a:t>tıklıyoruz.</a:t>
            </a:r>
          </a:p>
        </p:txBody>
      </p:sp>
      <p:pic>
        <p:nvPicPr>
          <p:cNvPr id="5" name="Resim 4">
            <a:extLst>
              <a:ext uri="{FF2B5EF4-FFF2-40B4-BE49-F238E27FC236}">
                <a16:creationId xmlns:a16="http://schemas.microsoft.com/office/drawing/2014/main" id="{7ECBF4B0-F1AF-4B90-AFCA-14A4544D4F0A}"/>
              </a:ext>
            </a:extLst>
          </p:cNvPr>
          <p:cNvPicPr>
            <a:picLocks noChangeAspect="1"/>
          </p:cNvPicPr>
          <p:nvPr/>
        </p:nvPicPr>
        <p:blipFill>
          <a:blip r:embed="rId2"/>
          <a:stretch>
            <a:fillRect/>
          </a:stretch>
        </p:blipFill>
        <p:spPr>
          <a:xfrm>
            <a:off x="3496000" y="2227427"/>
            <a:ext cx="5389382" cy="3751115"/>
          </a:xfrm>
          <a:prstGeom prst="rect">
            <a:avLst/>
          </a:prstGeom>
        </p:spPr>
      </p:pic>
      <p:pic>
        <p:nvPicPr>
          <p:cNvPr id="6" name="Resim 5">
            <a:extLst>
              <a:ext uri="{FF2B5EF4-FFF2-40B4-BE49-F238E27FC236}">
                <a16:creationId xmlns:a16="http://schemas.microsoft.com/office/drawing/2014/main" id="{A6E4D366-1B54-41B3-B2FE-14F5B50E13C2}"/>
              </a:ext>
            </a:extLst>
          </p:cNvPr>
          <p:cNvPicPr>
            <a:picLocks noChangeAspect="1"/>
          </p:cNvPicPr>
          <p:nvPr/>
        </p:nvPicPr>
        <p:blipFill>
          <a:blip r:embed="rId3"/>
          <a:stretch>
            <a:fillRect/>
          </a:stretch>
        </p:blipFill>
        <p:spPr>
          <a:xfrm>
            <a:off x="2882634" y="985535"/>
            <a:ext cx="1263942" cy="352445"/>
          </a:xfrm>
          <a:prstGeom prst="rect">
            <a:avLst/>
          </a:prstGeom>
        </p:spPr>
      </p:pic>
    </p:spTree>
    <p:extLst>
      <p:ext uri="{BB962C8B-B14F-4D97-AF65-F5344CB8AC3E}">
        <p14:creationId xmlns:p14="http://schemas.microsoft.com/office/powerpoint/2010/main" val="278843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FE55D42E-AACA-4173-813E-E0CAF57CDF25}"/>
              </a:ext>
            </a:extLst>
          </p:cNvPr>
          <p:cNvSpPr>
            <a:spLocks noGrp="1"/>
          </p:cNvSpPr>
          <p:nvPr>
            <p:ph idx="1"/>
          </p:nvPr>
        </p:nvSpPr>
        <p:spPr/>
        <p:txBody>
          <a:bodyPr/>
          <a:lstStyle/>
          <a:p>
            <a:endParaRPr lang="tr-TR"/>
          </a:p>
        </p:txBody>
      </p:sp>
      <p:sp>
        <p:nvSpPr>
          <p:cNvPr id="9" name="Başlık 8">
            <a:extLst>
              <a:ext uri="{FF2B5EF4-FFF2-40B4-BE49-F238E27FC236}">
                <a16:creationId xmlns:a16="http://schemas.microsoft.com/office/drawing/2014/main" id="{564086EE-373B-420C-BB15-DE900D738984}"/>
              </a:ext>
            </a:extLst>
          </p:cNvPr>
          <p:cNvSpPr>
            <a:spLocks noGrp="1"/>
          </p:cNvSpPr>
          <p:nvPr>
            <p:ph type="title"/>
          </p:nvPr>
        </p:nvSpPr>
        <p:spPr/>
        <p:txBody>
          <a:bodyPr/>
          <a:lstStyle/>
          <a:p>
            <a:endParaRPr lang="tr-TR"/>
          </a:p>
        </p:txBody>
      </p:sp>
      <p:graphicFrame>
        <p:nvGraphicFramePr>
          <p:cNvPr id="10" name="Diyagram 9">
            <a:extLst>
              <a:ext uri="{FF2B5EF4-FFF2-40B4-BE49-F238E27FC236}">
                <a16:creationId xmlns:a16="http://schemas.microsoft.com/office/drawing/2014/main" id="{DF2B4BB6-EF8B-4931-825C-69E1B48A48D7}"/>
              </a:ext>
            </a:extLst>
          </p:cNvPr>
          <p:cNvGraphicFramePr/>
          <p:nvPr>
            <p:extLst>
              <p:ext uri="{D42A27DB-BD31-4B8C-83A1-F6EECF244321}">
                <p14:modId xmlns:p14="http://schemas.microsoft.com/office/powerpoint/2010/main" val="1691231570"/>
              </p:ext>
            </p:extLst>
          </p:nvPr>
        </p:nvGraphicFramePr>
        <p:xfrm>
          <a:off x="3508821" y="2432455"/>
          <a:ext cx="4224782" cy="2617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35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92365" y="1877187"/>
            <a:ext cx="11970326" cy="3803177"/>
          </a:xfrm>
        </p:spPr>
        <p:txBody>
          <a:bodyPr>
            <a:noAutofit/>
          </a:bodyPr>
          <a:lstStyle/>
          <a:p>
            <a:r>
              <a:rPr lang="tr-TR" sz="2400" dirty="0"/>
              <a:t>Asorti sisteminin kullanım amacı tekstil sektöründe veya varyantlı (</a:t>
            </a:r>
            <a:r>
              <a:rPr lang="tr-TR" sz="2400" dirty="0">
                <a:solidFill>
                  <a:srgbClr val="0070C0"/>
                </a:solidFill>
              </a:rPr>
              <a:t>X </a:t>
            </a:r>
            <a:r>
              <a:rPr lang="tr-TR" sz="2400" dirty="0" err="1">
                <a:solidFill>
                  <a:srgbClr val="0070C0"/>
                </a:solidFill>
              </a:rPr>
              <a:t>stoğunun</a:t>
            </a:r>
            <a:r>
              <a:rPr lang="tr-TR" sz="2400" dirty="0">
                <a:solidFill>
                  <a:srgbClr val="0070C0"/>
                </a:solidFill>
              </a:rPr>
              <a:t> A rengi, 01 </a:t>
            </a:r>
            <a:r>
              <a:rPr lang="tr-TR" sz="2400" dirty="0" err="1">
                <a:solidFill>
                  <a:srgbClr val="0070C0"/>
                </a:solidFill>
              </a:rPr>
              <a:t>nolu</a:t>
            </a:r>
            <a:r>
              <a:rPr lang="tr-TR" sz="2400" dirty="0">
                <a:solidFill>
                  <a:srgbClr val="0070C0"/>
                </a:solidFill>
              </a:rPr>
              <a:t> bedeni, B markası</a:t>
            </a:r>
            <a:r>
              <a:rPr lang="tr-TR" sz="2400" dirty="0"/>
              <a:t>, vb...) ürün girişi yaparak envanterini takip eden işletmelerde fatura, irsaliye, teklif ve sipariş modülleri üzerinden ana stoklar üzerinden alt stokların takip edilmesi durumudur. Yani ana stok seçilip buna bağlı olan alt stokların  bahsedilen modüllerde satışının veya alış işlem kayıtlarının yapılarak ilgili ana </a:t>
            </a:r>
            <a:r>
              <a:rPr lang="tr-TR" sz="2400" dirty="0" err="1"/>
              <a:t>stoğa</a:t>
            </a:r>
            <a:r>
              <a:rPr lang="tr-TR" sz="2400" dirty="0"/>
              <a:t> ait alt stokların bakiyesine direkt olarak etki etmesidir.</a:t>
            </a:r>
          </a:p>
          <a:p>
            <a:r>
              <a:rPr lang="tr-TR" sz="2400" dirty="0"/>
              <a:t>     Sistem uygulaması itibariyle </a:t>
            </a:r>
            <a:r>
              <a:rPr lang="tr-TR" sz="2400" dirty="0">
                <a:solidFill>
                  <a:srgbClr val="FF0000"/>
                </a:solidFill>
              </a:rPr>
              <a:t>markası, modeli, rengi </a:t>
            </a:r>
            <a:r>
              <a:rPr lang="tr-TR" sz="2400" dirty="0"/>
              <a:t>ve </a:t>
            </a:r>
            <a:r>
              <a:rPr lang="tr-TR" sz="2400" dirty="0">
                <a:solidFill>
                  <a:srgbClr val="FF0000"/>
                </a:solidFill>
              </a:rPr>
              <a:t>bedeni</a:t>
            </a:r>
            <a:r>
              <a:rPr lang="tr-TR" sz="2400" dirty="0"/>
              <a:t> birden fazla olan stoklarınızda kullanılmaktadır. İşlemlerin nasıl yapıldığını detaylı olarak bir örnekle açıklayalım;</a:t>
            </a:r>
          </a:p>
        </p:txBody>
      </p:sp>
    </p:spTree>
    <p:extLst>
      <p:ext uri="{BB962C8B-B14F-4D97-AF65-F5344CB8AC3E}">
        <p14:creationId xmlns:p14="http://schemas.microsoft.com/office/powerpoint/2010/main" val="14487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3">
            <a:extLst>
              <a:ext uri="{FF2B5EF4-FFF2-40B4-BE49-F238E27FC236}">
                <a16:creationId xmlns:a16="http://schemas.microsoft.com/office/drawing/2014/main" id="{915B92D7-E239-4250-A117-32F8EF699BCA}"/>
              </a:ext>
            </a:extLst>
          </p:cNvPr>
          <p:cNvPicPr>
            <a:picLocks noChangeAspect="1"/>
          </p:cNvPicPr>
          <p:nvPr/>
        </p:nvPicPr>
        <p:blipFill>
          <a:blip r:embed="rId2"/>
          <a:stretch>
            <a:fillRect/>
          </a:stretch>
        </p:blipFill>
        <p:spPr>
          <a:xfrm>
            <a:off x="-92364" y="1948639"/>
            <a:ext cx="12192000" cy="2960722"/>
          </a:xfrm>
          <a:prstGeom prst="rect">
            <a:avLst/>
          </a:prstGeom>
        </p:spPr>
      </p:pic>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Öncelikle kullanmak istediğimiz marka, model, renk ve beden tanımlarını kaydettik. Bu işlemi </a:t>
            </a:r>
            <a:r>
              <a:rPr lang="tr-TR" sz="2400" dirty="0">
                <a:solidFill>
                  <a:srgbClr val="0070C0"/>
                </a:solidFill>
              </a:rPr>
              <a:t>Stok Yönetimi</a:t>
            </a:r>
            <a:r>
              <a:rPr lang="tr-TR" sz="2400" dirty="0"/>
              <a:t> modülü alanında bulunan  </a:t>
            </a:r>
            <a:r>
              <a:rPr lang="tr-TR" sz="2400" dirty="0">
                <a:solidFill>
                  <a:srgbClr val="0070C0"/>
                </a:solidFill>
              </a:rPr>
              <a:t>Stok Tanımlar</a:t>
            </a:r>
            <a:r>
              <a:rPr lang="tr-TR" sz="2400" dirty="0"/>
              <a:t> menüsünden yapabildiğimizi hatırlayalım.</a:t>
            </a:r>
          </a:p>
        </p:txBody>
      </p:sp>
      <p:sp>
        <p:nvSpPr>
          <p:cNvPr id="5" name="Dikdörtgen: Köşeleri Yuvarlatılmış 4">
            <a:extLst>
              <a:ext uri="{FF2B5EF4-FFF2-40B4-BE49-F238E27FC236}">
                <a16:creationId xmlns:a16="http://schemas.microsoft.com/office/drawing/2014/main" id="{B33C3BEA-1749-402D-8495-240CE08A5A53}"/>
              </a:ext>
            </a:extLst>
          </p:cNvPr>
          <p:cNvSpPr/>
          <p:nvPr/>
        </p:nvSpPr>
        <p:spPr>
          <a:xfrm>
            <a:off x="323274" y="4184073"/>
            <a:ext cx="2549236" cy="725288"/>
          </a:xfrm>
          <a:prstGeom prst="roundRect">
            <a:avLst>
              <a:gd name="adj" fmla="val 4973"/>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5" name="Dikdörtgen: Köşeleri Yuvarlatılmış 14">
            <a:extLst>
              <a:ext uri="{FF2B5EF4-FFF2-40B4-BE49-F238E27FC236}">
                <a16:creationId xmlns:a16="http://schemas.microsoft.com/office/drawing/2014/main" id="{0E6AC576-DF0F-4392-A94F-6CB9A1AFF1DD}"/>
              </a:ext>
            </a:extLst>
          </p:cNvPr>
          <p:cNvSpPr/>
          <p:nvPr/>
        </p:nvSpPr>
        <p:spPr>
          <a:xfrm>
            <a:off x="3556000" y="2752436"/>
            <a:ext cx="886691" cy="676564"/>
          </a:xfrm>
          <a:prstGeom prst="roundRect">
            <a:avLst>
              <a:gd name="adj" fmla="val 4973"/>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6" name="Dikdörtgen: Köşeleri Yuvarlatılmış 15">
            <a:extLst>
              <a:ext uri="{FF2B5EF4-FFF2-40B4-BE49-F238E27FC236}">
                <a16:creationId xmlns:a16="http://schemas.microsoft.com/office/drawing/2014/main" id="{89DCBF77-CB82-49DD-A307-E6FD789C8526}"/>
              </a:ext>
            </a:extLst>
          </p:cNvPr>
          <p:cNvSpPr/>
          <p:nvPr/>
        </p:nvSpPr>
        <p:spPr>
          <a:xfrm>
            <a:off x="4525818" y="2752436"/>
            <a:ext cx="840509" cy="676564"/>
          </a:xfrm>
          <a:prstGeom prst="roundRect">
            <a:avLst>
              <a:gd name="adj" fmla="val 4973"/>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8" name="Dikdörtgen: Köşeleri Yuvarlatılmış 17">
            <a:extLst>
              <a:ext uri="{FF2B5EF4-FFF2-40B4-BE49-F238E27FC236}">
                <a16:creationId xmlns:a16="http://schemas.microsoft.com/office/drawing/2014/main" id="{2F14490A-8975-4777-959E-B3032857E2B8}"/>
              </a:ext>
            </a:extLst>
          </p:cNvPr>
          <p:cNvSpPr/>
          <p:nvPr/>
        </p:nvSpPr>
        <p:spPr>
          <a:xfrm>
            <a:off x="11176000" y="2161522"/>
            <a:ext cx="840509" cy="676564"/>
          </a:xfrm>
          <a:prstGeom prst="roundRect">
            <a:avLst>
              <a:gd name="adj" fmla="val 4973"/>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411095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667224"/>
            <a:ext cx="12127345" cy="1124631"/>
          </a:xfrm>
        </p:spPr>
        <p:txBody>
          <a:bodyPr>
            <a:noAutofit/>
          </a:bodyPr>
          <a:lstStyle/>
          <a:p>
            <a:r>
              <a:rPr lang="tr-TR" sz="1800" dirty="0"/>
              <a:t>Daha sonra ana </a:t>
            </a:r>
            <a:r>
              <a:rPr lang="tr-TR" sz="1800" dirty="0" err="1"/>
              <a:t>stoğu</a:t>
            </a:r>
            <a:r>
              <a:rPr lang="tr-TR" sz="1800" dirty="0"/>
              <a:t> kaydetmemiz gerekir. Bunun için stok kart kaydı alanına gelelim. Burada ana stok olarak kullanacağımız </a:t>
            </a:r>
            <a:r>
              <a:rPr lang="tr-TR" sz="1800" dirty="0" err="1"/>
              <a:t>stoğun</a:t>
            </a:r>
            <a:r>
              <a:rPr lang="tr-TR" sz="1800" dirty="0"/>
              <a:t> adını yazalım.  Örnek olarak </a:t>
            </a:r>
            <a:r>
              <a:rPr lang="tr-TR" sz="1600" b="1" dirty="0"/>
              <a:t>BAYAN KAZAK </a:t>
            </a:r>
            <a:r>
              <a:rPr lang="tr-TR" sz="1800" dirty="0" err="1"/>
              <a:t>stoğunu</a:t>
            </a:r>
            <a:r>
              <a:rPr lang="tr-TR" sz="1800" dirty="0"/>
              <a:t> ele alacak olursak ana stok adına gömlek yazarak kaydedelim. </a:t>
            </a:r>
            <a:r>
              <a:rPr lang="tr-TR" sz="1800" dirty="0">
                <a:solidFill>
                  <a:srgbClr val="FF0000"/>
                </a:solidFill>
              </a:rPr>
              <a:t>Ana stok kartı üzerine herhangi bir marka yada model belirtmenize gerek yoktur</a:t>
            </a:r>
            <a:r>
              <a:rPr lang="tr-TR" sz="1800" dirty="0"/>
              <a:t>. Bu işlemi alt stok açarken sistem otomatik olarak seçecektir.</a:t>
            </a:r>
          </a:p>
        </p:txBody>
      </p:sp>
      <p:pic>
        <p:nvPicPr>
          <p:cNvPr id="4" name="Resim 3">
            <a:extLst>
              <a:ext uri="{FF2B5EF4-FFF2-40B4-BE49-F238E27FC236}">
                <a16:creationId xmlns:a16="http://schemas.microsoft.com/office/drawing/2014/main" id="{F6824CF5-AA06-4150-9705-EB5EDCF1E4B2}"/>
              </a:ext>
            </a:extLst>
          </p:cNvPr>
          <p:cNvPicPr>
            <a:picLocks noChangeAspect="1"/>
          </p:cNvPicPr>
          <p:nvPr/>
        </p:nvPicPr>
        <p:blipFill>
          <a:blip r:embed="rId2"/>
          <a:stretch>
            <a:fillRect/>
          </a:stretch>
        </p:blipFill>
        <p:spPr>
          <a:xfrm>
            <a:off x="3342631" y="1911927"/>
            <a:ext cx="5334052" cy="3817650"/>
          </a:xfrm>
          <a:prstGeom prst="rect">
            <a:avLst/>
          </a:prstGeom>
        </p:spPr>
      </p:pic>
    </p:spTree>
    <p:extLst>
      <p:ext uri="{BB962C8B-B14F-4D97-AF65-F5344CB8AC3E}">
        <p14:creationId xmlns:p14="http://schemas.microsoft.com/office/powerpoint/2010/main" val="138262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9AE22CD6-71F9-43E2-9065-2AAF3DE44F91}"/>
              </a:ext>
            </a:extLst>
          </p:cNvPr>
          <p:cNvPicPr>
            <a:picLocks noChangeAspect="1"/>
          </p:cNvPicPr>
          <p:nvPr/>
        </p:nvPicPr>
        <p:blipFill>
          <a:blip r:embed="rId2"/>
          <a:stretch>
            <a:fillRect/>
          </a:stretch>
        </p:blipFill>
        <p:spPr>
          <a:xfrm>
            <a:off x="2133929" y="1874981"/>
            <a:ext cx="5763163" cy="4070269"/>
          </a:xfrm>
          <a:prstGeom prst="rect">
            <a:avLst/>
          </a:prstGeom>
        </p:spPr>
      </p:pic>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Alt stok butonuna tıklıyoruz.</a:t>
            </a:r>
          </a:p>
        </p:txBody>
      </p:sp>
      <p:sp>
        <p:nvSpPr>
          <p:cNvPr id="5" name="Dikdörtgen: Köşeleri Yuvarlatılmış 4">
            <a:extLst>
              <a:ext uri="{FF2B5EF4-FFF2-40B4-BE49-F238E27FC236}">
                <a16:creationId xmlns:a16="http://schemas.microsoft.com/office/drawing/2014/main" id="{B33C3BEA-1749-402D-8495-240CE08A5A53}"/>
              </a:ext>
            </a:extLst>
          </p:cNvPr>
          <p:cNvSpPr/>
          <p:nvPr/>
        </p:nvSpPr>
        <p:spPr>
          <a:xfrm>
            <a:off x="7897092" y="3438133"/>
            <a:ext cx="3177309" cy="662443"/>
          </a:xfrm>
          <a:prstGeom prst="roundRect">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Kaydettikten sonra </a:t>
            </a:r>
            <a:r>
              <a:rPr lang="tr-TR" dirty="0">
                <a:solidFill>
                  <a:schemeClr val="tx1">
                    <a:lumMod val="95000"/>
                    <a:lumOff val="5000"/>
                  </a:schemeClr>
                </a:solidFill>
              </a:rPr>
              <a:t>Alt Stok</a:t>
            </a:r>
            <a:r>
              <a:rPr lang="tr-TR" dirty="0"/>
              <a:t> butonuna tıkla</a:t>
            </a:r>
          </a:p>
        </p:txBody>
      </p:sp>
      <p:pic>
        <p:nvPicPr>
          <p:cNvPr id="8" name="Resim 7">
            <a:extLst>
              <a:ext uri="{FF2B5EF4-FFF2-40B4-BE49-F238E27FC236}">
                <a16:creationId xmlns:a16="http://schemas.microsoft.com/office/drawing/2014/main" id="{AA6B41A9-6DC8-41DE-A08D-52A09C1CCEE0}"/>
              </a:ext>
            </a:extLst>
          </p:cNvPr>
          <p:cNvPicPr>
            <a:picLocks noChangeAspect="1"/>
          </p:cNvPicPr>
          <p:nvPr/>
        </p:nvPicPr>
        <p:blipFill rotWithShape="1">
          <a:blip r:embed="rId3"/>
          <a:srcRect r="10879"/>
          <a:stretch/>
        </p:blipFill>
        <p:spPr>
          <a:xfrm>
            <a:off x="8562109" y="2514497"/>
            <a:ext cx="988291" cy="796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Düz Ok Bağlayıcısı 10">
            <a:extLst>
              <a:ext uri="{FF2B5EF4-FFF2-40B4-BE49-F238E27FC236}">
                <a16:creationId xmlns:a16="http://schemas.microsoft.com/office/drawing/2014/main" id="{17C69B72-7708-4431-8A40-1437300D3627}"/>
              </a:ext>
            </a:extLst>
          </p:cNvPr>
          <p:cNvCxnSpPr>
            <a:cxnSpLocks/>
          </p:cNvCxnSpPr>
          <p:nvPr/>
        </p:nvCxnSpPr>
        <p:spPr>
          <a:xfrm>
            <a:off x="5541818" y="2207491"/>
            <a:ext cx="3020291" cy="591127"/>
          </a:xfrm>
          <a:prstGeom prst="straightConnector1">
            <a:avLst/>
          </a:prstGeom>
          <a:ln w="57150">
            <a:solidFill>
              <a:srgbClr val="FF0000">
                <a:alpha val="47059"/>
              </a:srgbClr>
            </a:solidFill>
            <a:tailEnd type="triangle"/>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72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Açılan pencerede </a:t>
            </a:r>
            <a:r>
              <a:rPr lang="tr-TR" sz="2400" dirty="0">
                <a:solidFill>
                  <a:srgbClr val="00B0F0"/>
                </a:solidFill>
              </a:rPr>
              <a:t>Renk Beden Oluştur </a:t>
            </a:r>
            <a:r>
              <a:rPr lang="tr-TR" sz="2400" dirty="0"/>
              <a:t>butonuna tıklıyoruz.</a:t>
            </a:r>
          </a:p>
        </p:txBody>
      </p:sp>
      <p:pic>
        <p:nvPicPr>
          <p:cNvPr id="1028" name="Picture 4">
            <a:extLst>
              <a:ext uri="{FF2B5EF4-FFF2-40B4-BE49-F238E27FC236}">
                <a16:creationId xmlns:a16="http://schemas.microsoft.com/office/drawing/2014/main" id="{4DD0AE04-178A-4F99-B41D-955C340FB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662" y="1389651"/>
            <a:ext cx="6415375" cy="512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46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Açılan pencerede </a:t>
            </a:r>
            <a:r>
              <a:rPr lang="tr-TR" sz="2400" dirty="0">
                <a:solidFill>
                  <a:srgbClr val="00B0F0"/>
                </a:solidFill>
              </a:rPr>
              <a:t>Beden Grubu </a:t>
            </a:r>
            <a:r>
              <a:rPr lang="tr-TR" sz="2400" dirty="0"/>
              <a:t>seçip </a:t>
            </a:r>
            <a:r>
              <a:rPr lang="tr-TR" sz="2400" dirty="0">
                <a:solidFill>
                  <a:srgbClr val="00B0F0"/>
                </a:solidFill>
              </a:rPr>
              <a:t>Tamam </a:t>
            </a:r>
            <a:r>
              <a:rPr lang="tr-TR" sz="2400" dirty="0"/>
              <a:t>butonuna tıklıyoruz.</a:t>
            </a:r>
          </a:p>
        </p:txBody>
      </p:sp>
      <p:pic>
        <p:nvPicPr>
          <p:cNvPr id="4" name="Resim 3">
            <a:extLst>
              <a:ext uri="{FF2B5EF4-FFF2-40B4-BE49-F238E27FC236}">
                <a16:creationId xmlns:a16="http://schemas.microsoft.com/office/drawing/2014/main" id="{03EDE3C0-3CDC-4115-8639-633514BBC23B}"/>
              </a:ext>
            </a:extLst>
          </p:cNvPr>
          <p:cNvPicPr>
            <a:picLocks noChangeAspect="1"/>
          </p:cNvPicPr>
          <p:nvPr/>
        </p:nvPicPr>
        <p:blipFill>
          <a:blip r:embed="rId2"/>
          <a:stretch>
            <a:fillRect/>
          </a:stretch>
        </p:blipFill>
        <p:spPr>
          <a:xfrm>
            <a:off x="413214" y="2231580"/>
            <a:ext cx="3940847" cy="2109511"/>
          </a:xfrm>
          <a:prstGeom prst="rect">
            <a:avLst/>
          </a:prstGeom>
        </p:spPr>
      </p:pic>
      <p:pic>
        <p:nvPicPr>
          <p:cNvPr id="5" name="Resim 4">
            <a:extLst>
              <a:ext uri="{FF2B5EF4-FFF2-40B4-BE49-F238E27FC236}">
                <a16:creationId xmlns:a16="http://schemas.microsoft.com/office/drawing/2014/main" id="{4CB84DC4-8A9F-44DA-8F46-C517E4C0BBB6}"/>
              </a:ext>
            </a:extLst>
          </p:cNvPr>
          <p:cNvPicPr>
            <a:picLocks noChangeAspect="1"/>
          </p:cNvPicPr>
          <p:nvPr/>
        </p:nvPicPr>
        <p:blipFill>
          <a:blip r:embed="rId3"/>
          <a:stretch>
            <a:fillRect/>
          </a:stretch>
        </p:blipFill>
        <p:spPr>
          <a:xfrm>
            <a:off x="4589107" y="2231580"/>
            <a:ext cx="3748060" cy="2109510"/>
          </a:xfrm>
          <a:prstGeom prst="rect">
            <a:avLst/>
          </a:prstGeom>
        </p:spPr>
      </p:pic>
      <p:pic>
        <p:nvPicPr>
          <p:cNvPr id="6" name="Resim 5">
            <a:extLst>
              <a:ext uri="{FF2B5EF4-FFF2-40B4-BE49-F238E27FC236}">
                <a16:creationId xmlns:a16="http://schemas.microsoft.com/office/drawing/2014/main" id="{FDD9563C-7947-4290-924A-F3D0EAA9F154}"/>
              </a:ext>
            </a:extLst>
          </p:cNvPr>
          <p:cNvPicPr>
            <a:picLocks noChangeAspect="1"/>
          </p:cNvPicPr>
          <p:nvPr/>
        </p:nvPicPr>
        <p:blipFill>
          <a:blip r:embed="rId4"/>
          <a:stretch>
            <a:fillRect/>
          </a:stretch>
        </p:blipFill>
        <p:spPr>
          <a:xfrm>
            <a:off x="8572213" y="2231580"/>
            <a:ext cx="3413532" cy="2109510"/>
          </a:xfrm>
          <a:prstGeom prst="rect">
            <a:avLst/>
          </a:prstGeom>
        </p:spPr>
      </p:pic>
    </p:spTree>
    <p:extLst>
      <p:ext uri="{BB962C8B-B14F-4D97-AF65-F5344CB8AC3E}">
        <p14:creationId xmlns:p14="http://schemas.microsoft.com/office/powerpoint/2010/main" val="13569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Açılan pencerede </a:t>
            </a:r>
          </a:p>
          <a:p>
            <a:r>
              <a:rPr lang="tr-TR" sz="2400" dirty="0"/>
              <a:t>işaretleyip,</a:t>
            </a:r>
            <a:r>
              <a:rPr lang="tr-TR" sz="2400" dirty="0">
                <a:solidFill>
                  <a:srgbClr val="00B0F0"/>
                </a:solidFill>
              </a:rPr>
              <a:t>                            </a:t>
            </a:r>
            <a:r>
              <a:rPr lang="tr-TR" sz="2400" dirty="0"/>
              <a:t>listeden seçtikten sonra                    </a:t>
            </a:r>
            <a:r>
              <a:rPr lang="tr-TR" sz="2400" dirty="0">
                <a:solidFill>
                  <a:srgbClr val="00B0F0"/>
                </a:solidFill>
              </a:rPr>
              <a:t> </a:t>
            </a:r>
            <a:r>
              <a:rPr lang="tr-TR" sz="2400" dirty="0"/>
              <a:t>tıklıyoruz.</a:t>
            </a:r>
          </a:p>
        </p:txBody>
      </p:sp>
      <p:pic>
        <p:nvPicPr>
          <p:cNvPr id="8" name="Resim 7">
            <a:extLst>
              <a:ext uri="{FF2B5EF4-FFF2-40B4-BE49-F238E27FC236}">
                <a16:creationId xmlns:a16="http://schemas.microsoft.com/office/drawing/2014/main" id="{1FFEE8CA-3F4F-42FA-8816-C5881EAAE254}"/>
              </a:ext>
            </a:extLst>
          </p:cNvPr>
          <p:cNvPicPr>
            <a:picLocks noChangeAspect="1"/>
          </p:cNvPicPr>
          <p:nvPr/>
        </p:nvPicPr>
        <p:blipFill>
          <a:blip r:embed="rId2"/>
          <a:stretch>
            <a:fillRect/>
          </a:stretch>
        </p:blipFill>
        <p:spPr>
          <a:xfrm>
            <a:off x="2547061" y="2371869"/>
            <a:ext cx="6809375" cy="3549683"/>
          </a:xfrm>
          <a:prstGeom prst="rect">
            <a:avLst/>
          </a:prstGeom>
        </p:spPr>
      </p:pic>
      <p:pic>
        <p:nvPicPr>
          <p:cNvPr id="9" name="Resim 8">
            <a:extLst>
              <a:ext uri="{FF2B5EF4-FFF2-40B4-BE49-F238E27FC236}">
                <a16:creationId xmlns:a16="http://schemas.microsoft.com/office/drawing/2014/main" id="{AD1B3A22-27FF-4CD3-9B5D-521933191EA1}"/>
              </a:ext>
            </a:extLst>
          </p:cNvPr>
          <p:cNvPicPr>
            <a:picLocks noChangeAspect="1"/>
          </p:cNvPicPr>
          <p:nvPr/>
        </p:nvPicPr>
        <p:blipFill>
          <a:blip r:embed="rId3"/>
          <a:stretch>
            <a:fillRect/>
          </a:stretch>
        </p:blipFill>
        <p:spPr>
          <a:xfrm>
            <a:off x="6986785" y="1403439"/>
            <a:ext cx="1432684" cy="365792"/>
          </a:xfrm>
          <a:prstGeom prst="rect">
            <a:avLst/>
          </a:prstGeom>
        </p:spPr>
      </p:pic>
      <p:pic>
        <p:nvPicPr>
          <p:cNvPr id="10" name="Resim 9">
            <a:extLst>
              <a:ext uri="{FF2B5EF4-FFF2-40B4-BE49-F238E27FC236}">
                <a16:creationId xmlns:a16="http://schemas.microsoft.com/office/drawing/2014/main" id="{4A12DACF-D970-4743-81E7-EF45A2D5AEAE}"/>
              </a:ext>
            </a:extLst>
          </p:cNvPr>
          <p:cNvPicPr>
            <a:picLocks noChangeAspect="1"/>
          </p:cNvPicPr>
          <p:nvPr/>
        </p:nvPicPr>
        <p:blipFill rotWithShape="1">
          <a:blip r:embed="rId4"/>
          <a:srcRect l="473" b="14527"/>
          <a:stretch/>
        </p:blipFill>
        <p:spPr>
          <a:xfrm>
            <a:off x="2547061" y="785525"/>
            <a:ext cx="5371923" cy="489092"/>
          </a:xfrm>
          <a:prstGeom prst="rect">
            <a:avLst/>
          </a:prstGeom>
        </p:spPr>
      </p:pic>
      <p:pic>
        <p:nvPicPr>
          <p:cNvPr id="11" name="Resim 10">
            <a:extLst>
              <a:ext uri="{FF2B5EF4-FFF2-40B4-BE49-F238E27FC236}">
                <a16:creationId xmlns:a16="http://schemas.microsoft.com/office/drawing/2014/main" id="{0C5AEBE3-FE87-449D-B3A5-0C2F8F93425C}"/>
              </a:ext>
            </a:extLst>
          </p:cNvPr>
          <p:cNvPicPr>
            <a:picLocks noChangeAspect="1"/>
          </p:cNvPicPr>
          <p:nvPr/>
        </p:nvPicPr>
        <p:blipFill>
          <a:blip r:embed="rId5"/>
          <a:stretch>
            <a:fillRect/>
          </a:stretch>
        </p:blipFill>
        <p:spPr>
          <a:xfrm>
            <a:off x="1774677" y="1398842"/>
            <a:ext cx="1773289" cy="390640"/>
          </a:xfrm>
          <a:prstGeom prst="rect">
            <a:avLst/>
          </a:prstGeom>
        </p:spPr>
      </p:pic>
    </p:spTree>
    <p:extLst>
      <p:ext uri="{BB962C8B-B14F-4D97-AF65-F5344CB8AC3E}">
        <p14:creationId xmlns:p14="http://schemas.microsoft.com/office/powerpoint/2010/main" val="362939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2192000" cy="1115395"/>
          </a:xfrm>
        </p:spPr>
        <p:txBody>
          <a:bodyPr>
            <a:noAutofit/>
          </a:bodyPr>
          <a:lstStyle/>
          <a:p>
            <a:r>
              <a:rPr lang="tr-TR" sz="2400" dirty="0"/>
              <a:t>Açılan pencerede </a:t>
            </a:r>
            <a:r>
              <a:rPr lang="tr-TR" sz="2400" dirty="0">
                <a:solidFill>
                  <a:srgbClr val="00B0F0"/>
                </a:solidFill>
              </a:rPr>
              <a:t>                        </a:t>
            </a:r>
            <a:r>
              <a:rPr lang="tr-TR" sz="2400" dirty="0"/>
              <a:t>       </a:t>
            </a:r>
            <a:r>
              <a:rPr lang="tr-TR" sz="2400" dirty="0">
                <a:solidFill>
                  <a:srgbClr val="00B0F0"/>
                </a:solidFill>
              </a:rPr>
              <a:t> </a:t>
            </a:r>
            <a:r>
              <a:rPr lang="tr-TR" sz="2400" dirty="0"/>
              <a:t>tıklıyoruz.</a:t>
            </a:r>
          </a:p>
        </p:txBody>
      </p:sp>
      <p:pic>
        <p:nvPicPr>
          <p:cNvPr id="5" name="Resim 4">
            <a:extLst>
              <a:ext uri="{FF2B5EF4-FFF2-40B4-BE49-F238E27FC236}">
                <a16:creationId xmlns:a16="http://schemas.microsoft.com/office/drawing/2014/main" id="{7ECBF4B0-F1AF-4B90-AFCA-14A4544D4F0A}"/>
              </a:ext>
            </a:extLst>
          </p:cNvPr>
          <p:cNvPicPr>
            <a:picLocks noChangeAspect="1"/>
          </p:cNvPicPr>
          <p:nvPr/>
        </p:nvPicPr>
        <p:blipFill>
          <a:blip r:embed="rId2"/>
          <a:stretch>
            <a:fillRect/>
          </a:stretch>
        </p:blipFill>
        <p:spPr>
          <a:xfrm>
            <a:off x="3496000" y="2227427"/>
            <a:ext cx="5389382" cy="3751115"/>
          </a:xfrm>
          <a:prstGeom prst="rect">
            <a:avLst/>
          </a:prstGeom>
        </p:spPr>
      </p:pic>
      <p:pic>
        <p:nvPicPr>
          <p:cNvPr id="6" name="Resim 5">
            <a:extLst>
              <a:ext uri="{FF2B5EF4-FFF2-40B4-BE49-F238E27FC236}">
                <a16:creationId xmlns:a16="http://schemas.microsoft.com/office/drawing/2014/main" id="{A6E4D366-1B54-41B3-B2FE-14F5B50E13C2}"/>
              </a:ext>
            </a:extLst>
          </p:cNvPr>
          <p:cNvPicPr>
            <a:picLocks noChangeAspect="1"/>
          </p:cNvPicPr>
          <p:nvPr/>
        </p:nvPicPr>
        <p:blipFill>
          <a:blip r:embed="rId3"/>
          <a:stretch>
            <a:fillRect/>
          </a:stretch>
        </p:blipFill>
        <p:spPr>
          <a:xfrm>
            <a:off x="2882634" y="985535"/>
            <a:ext cx="1263942" cy="352445"/>
          </a:xfrm>
          <a:prstGeom prst="rect">
            <a:avLst/>
          </a:prstGeom>
        </p:spPr>
      </p:pic>
    </p:spTree>
    <p:extLst>
      <p:ext uri="{BB962C8B-B14F-4D97-AF65-F5344CB8AC3E}">
        <p14:creationId xmlns:p14="http://schemas.microsoft.com/office/powerpoint/2010/main" val="2215909829"/>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TotalTime>
  <Words>339</Words>
  <Application>Microsoft Office PowerPoint</Application>
  <PresentationFormat>Geniş ekran</PresentationFormat>
  <Paragraphs>32</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Consolas</vt:lpstr>
      <vt:lpstr>Gill Sans MT</vt:lpstr>
      <vt:lpstr>Galeri</vt:lpstr>
      <vt:lpstr>ASORTİ SİSTEMİ</vt:lpstr>
      <vt:lpstr>ASORTİ SİSTEMİ</vt:lpstr>
      <vt:lpstr>ASORTİ SİSTEMİ</vt:lpstr>
      <vt:lpstr>ASORTİ SİSTEMİ</vt:lpstr>
      <vt:lpstr>ASORTİ SİSTEMİ</vt:lpstr>
      <vt:lpstr>ASORTİ SİSTEMİ</vt:lpstr>
      <vt:lpstr>ASORTİ SİSTEMİ</vt:lpstr>
      <vt:lpstr>ASORTİ SİSTEMİ</vt:lpstr>
      <vt:lpstr>ASORTİ SİSTEMİ</vt:lpstr>
      <vt:lpstr>ASORTİ SİSTEMİ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ASORTİ SİSTEMİ</dc:title>
  <dc:creator>ERP_W01_D04 ASORTİ SİSTEMİ</dc:creator>
  <cp:keywords>ERP_W01_D04 ASORTİ SİSTEMİ</cp:keywords>
  <cp:lastModifiedBy>mypc</cp:lastModifiedBy>
  <cp:revision>11</cp:revision>
  <dcterms:created xsi:type="dcterms:W3CDTF">2020-01-14T10:46:44Z</dcterms:created>
  <dcterms:modified xsi:type="dcterms:W3CDTF">2020-01-27T07:22:22Z</dcterms:modified>
</cp:coreProperties>
</file>