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 id="2147483746" r:id="rId2"/>
    <p:sldMasterId id="2147483764" r:id="rId3"/>
  </p:sldMasterIdLst>
  <p:notesMasterIdLst>
    <p:notesMasterId r:id="rId21"/>
  </p:notesMasterIdLst>
  <p:handoutMasterIdLst>
    <p:handoutMasterId r:id="rId22"/>
  </p:handoutMasterIdLst>
  <p:sldIdLst>
    <p:sldId id="256" r:id="rId4"/>
    <p:sldId id="345" r:id="rId5"/>
    <p:sldId id="308"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0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 Slayt" id="{5A05ABFC-0959-4B7A-8946-6BB684629D9E}">
          <p14:sldIdLst>
            <p14:sldId id="256"/>
            <p14:sldId id="345"/>
            <p14:sldId id="308"/>
            <p14:sldId id="346"/>
            <p14:sldId id="347"/>
            <p14:sldId id="348"/>
            <p14:sldId id="349"/>
            <p14:sldId id="350"/>
            <p14:sldId id="351"/>
            <p14:sldId id="352"/>
            <p14:sldId id="353"/>
            <p14:sldId id="354"/>
            <p14:sldId id="355"/>
            <p14:sldId id="356"/>
            <p14:sldId id="357"/>
            <p14:sldId id="358"/>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8F8F8"/>
    <a:srgbClr val="FF3300"/>
    <a:srgbClr val="000000"/>
    <a:srgbClr val="66CCFF"/>
    <a:srgbClr val="89D8FF"/>
    <a:srgbClr val="65A1CC"/>
    <a:srgbClr val="00B0F0"/>
    <a:srgbClr val="04121D"/>
    <a:srgbClr val="FD9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250" autoAdjust="0"/>
  </p:normalViewPr>
  <p:slideViewPr>
    <p:cSldViewPr snapToGrid="0">
      <p:cViewPr>
        <p:scale>
          <a:sx n="70" d="100"/>
          <a:sy n="70" d="100"/>
        </p:scale>
        <p:origin x="202" y="28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tx1"/>
          </a:solidFill>
          <a:prstDash val="solid"/>
        </a:ln>
      </dgm:spPr>
      <dgm:t>
        <a:bodyPr/>
        <a:lstStyle/>
        <a:p>
          <a:r>
            <a:rPr lang="tr-TR" sz="1100" b="0" i="1" dirty="0">
              <a:latin typeface="+mj-lt"/>
            </a:rPr>
            <a:t>https://github.com/ademakkus/</a:t>
          </a:r>
        </a:p>
      </dgm:t>
    </dgm:pt>
    <dgm:pt modelId="{F93C6156-0D14-42B1-B680-10F181FCED6F}" type="parTrans" cxnId="{9216BC54-9EAC-4680-B3C1-60526B9D8B16}">
      <dgm:prSet/>
      <dgm:spPr/>
      <dgm:t>
        <a:bodyPr/>
        <a:lstStyle/>
        <a:p>
          <a:endParaRPr lang="tr-TR" sz="900" b="0">
            <a:latin typeface="Lucida Console" panose="020B0609040504020204" pitchFamily="49" charset="0"/>
          </a:endParaRPr>
        </a:p>
      </dgm:t>
    </dgm:pt>
    <dgm:pt modelId="{8EE13844-E095-4146-8BBC-19B3AC89B12E}" type="sibTrans" cxnId="{9216BC54-9EAC-4680-B3C1-60526B9D8B16}">
      <dgm:prSet/>
      <dgm:spPr/>
      <dgm:t>
        <a:bodyPr/>
        <a:lstStyle/>
        <a:p>
          <a:endParaRPr lang="tr-TR" sz="900" b="0">
            <a:latin typeface="Lucida Console" panose="020B0609040504020204" pitchFamily="49" charset="0"/>
          </a:endParaRPr>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100" b="0" i="1" u="none" strike="noStrike" baseline="0" dirty="0">
              <a:solidFill>
                <a:schemeClr val="tx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100" b="0" i="1" u="none" strike="noStrike" baseline="0" dirty="0">
            <a:solidFill>
              <a:schemeClr val="tx1"/>
            </a:solidFill>
            <a:latin typeface="+mj-lt"/>
          </a:endParaRPr>
        </a:p>
      </dgm:t>
    </dgm:pt>
    <dgm:pt modelId="{36C310D6-6A99-416B-97DA-C639DF5CACEF}" type="parTrans" cxnId="{44D089C9-E720-4F23-AEA1-84E6FA5515A3}">
      <dgm:prSet/>
      <dgm:spPr/>
      <dgm:t>
        <a:bodyPr/>
        <a:lstStyle/>
        <a:p>
          <a:endParaRPr lang="tr-TR" sz="900" b="0">
            <a:latin typeface="Lucida Console" panose="020B0609040504020204" pitchFamily="49" charset="0"/>
          </a:endParaRPr>
        </a:p>
      </dgm:t>
    </dgm:pt>
    <dgm:pt modelId="{9F43C76D-1778-4230-A276-434781D7D336}" type="sibTrans" cxnId="{44D089C9-E720-4F23-AEA1-84E6FA5515A3}">
      <dgm:prSet/>
      <dgm:spPr/>
      <dgm:t>
        <a:bodyPr/>
        <a:lstStyle/>
        <a:p>
          <a:endParaRPr lang="tr-TR" sz="900" b="0">
            <a:latin typeface="Lucida Console" panose="020B0609040504020204" pitchFamily="49" charset="0"/>
          </a:endParaRPr>
        </a:p>
      </dgm:t>
    </dgm:pt>
    <dgm:pt modelId="{781B8CAF-C50F-4C25-9706-5F8CC8E8183F}">
      <dgm:prSet phldrT="[Metin]" custT="1"/>
      <dgm:spPr>
        <a:solidFill>
          <a:srgbClr val="B40049"/>
        </a:solidFill>
        <a:ln w="12700" cap="rnd">
          <a:solidFill>
            <a:srgbClr val="FFCCCC"/>
          </a:solidFill>
        </a:ln>
      </dgm:spPr>
      <dgm:t>
        <a:bodyPr/>
        <a:lstStyle/>
        <a:p>
          <a:r>
            <a:rPr lang="tr-TR" sz="1100" b="0" i="1" u="none"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100" b="0" i="1" u="none" dirty="0">
            <a:solidFill>
              <a:schemeClr val="tx1"/>
            </a:solidFill>
            <a:latin typeface="+mj-lt"/>
          </a:endParaRPr>
        </a:p>
      </dgm:t>
    </dgm:pt>
    <dgm:pt modelId="{92ADF6A9-8B12-4C2E-82E1-B82615104029}" type="parTrans" cxnId="{B177E18B-8D5A-4569-A8C5-0631B3868914}">
      <dgm:prSet/>
      <dgm:spPr/>
      <dgm:t>
        <a:bodyPr/>
        <a:lstStyle/>
        <a:p>
          <a:endParaRPr lang="tr-TR" sz="900" b="0">
            <a:latin typeface="Lucida Console" panose="020B0609040504020204" pitchFamily="49" charset="0"/>
          </a:endParaRPr>
        </a:p>
      </dgm:t>
    </dgm:pt>
    <dgm:pt modelId="{00716E31-977B-42C7-BECB-30ACD601F8CE}" type="sibTrans" cxnId="{B177E18B-8D5A-4569-A8C5-0631B3868914}">
      <dgm:prSet/>
      <dgm:spPr/>
      <dgm:t>
        <a:bodyPr/>
        <a:lstStyle/>
        <a:p>
          <a:endParaRPr lang="tr-TR" sz="900" b="0">
            <a:latin typeface="Lucida Console" panose="020B0609040504020204" pitchFamily="49" charset="0"/>
          </a:endParaRPr>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100" i="0" dirty="0">
              <a:solidFill>
                <a:schemeClr val="tx1"/>
              </a:solidFill>
              <a:latin typeface="+mj-lt"/>
              <a:cs typeface="Dubai Medium" panose="020B0604020202020204" pitchFamily="34" charset="-78"/>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100" b="0" i="0" u="none" dirty="0">
            <a:solidFill>
              <a:schemeClr val="tx1"/>
            </a:solidFill>
            <a:latin typeface="+mj-lt"/>
            <a:cs typeface="Dubai Medium" panose="020B0604020202020204" pitchFamily="34" charset="-78"/>
          </a:endParaRPr>
        </a:p>
      </dgm:t>
    </dgm:pt>
    <dgm:pt modelId="{196A53C8-75DE-44B9-8CC9-BEDED6BDA69C}" type="parTrans" cxnId="{2AE7E951-19B9-4B1C-A416-1B6068AF8E2A}">
      <dgm:prSet/>
      <dgm:spPr/>
      <dgm:t>
        <a:bodyPr/>
        <a:lstStyle/>
        <a:p>
          <a:endParaRPr lang="tr-TR">
            <a:latin typeface="Lucida Console" panose="020B0609040504020204" pitchFamily="49" charset="0"/>
          </a:endParaRPr>
        </a:p>
      </dgm:t>
    </dgm:pt>
    <dgm:pt modelId="{54F85CF4-AF0D-4228-97EC-E8D890E6B4A4}" type="sibTrans" cxnId="{2AE7E951-19B9-4B1C-A416-1B6068AF8E2A}">
      <dgm:prSet/>
      <dgm:spPr/>
      <dgm:t>
        <a:bodyPr/>
        <a:lstStyle/>
        <a:p>
          <a:endParaRPr lang="tr-TR">
            <a:latin typeface="Lucida Console" panose="020B0609040504020204" pitchFamily="49" charset="0"/>
          </a:endParaRP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tx1"/>
          </a:solidFill>
          <a:prstDash val="solid"/>
        </a:ln>
      </dgm:spPr>
      <dgm:t>
        <a:bodyPr/>
        <a:lstStyle/>
        <a:p>
          <a:r>
            <a:rPr lang="tr-TR" sz="1100" b="0" i="1" dirty="0">
              <a:latin typeface="+mj-lt"/>
            </a:rPr>
            <a:t>https://github.com/ademakkus/</a:t>
          </a:r>
        </a:p>
      </dgm:t>
    </dgm:pt>
    <dgm:pt modelId="{F93C6156-0D14-42B1-B680-10F181FCED6F}" type="parTrans" cxnId="{9216BC54-9EAC-4680-B3C1-60526B9D8B16}">
      <dgm:prSet/>
      <dgm:spPr/>
      <dgm:t>
        <a:bodyPr/>
        <a:lstStyle/>
        <a:p>
          <a:endParaRPr lang="tr-TR" sz="900" b="0">
            <a:latin typeface="Lucida Console" panose="020B0609040504020204" pitchFamily="49" charset="0"/>
          </a:endParaRPr>
        </a:p>
      </dgm:t>
    </dgm:pt>
    <dgm:pt modelId="{8EE13844-E095-4146-8BBC-19B3AC89B12E}" type="sibTrans" cxnId="{9216BC54-9EAC-4680-B3C1-60526B9D8B16}">
      <dgm:prSet/>
      <dgm:spPr/>
      <dgm:t>
        <a:bodyPr/>
        <a:lstStyle/>
        <a:p>
          <a:endParaRPr lang="tr-TR" sz="900" b="0">
            <a:latin typeface="Lucida Console" panose="020B0609040504020204" pitchFamily="49" charset="0"/>
          </a:endParaRPr>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100" b="0" i="1" u="none" strike="noStrike" baseline="0" dirty="0">
              <a:solidFill>
                <a:schemeClr val="tx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100" b="0" i="1" u="none" strike="noStrike" baseline="0" dirty="0">
            <a:solidFill>
              <a:schemeClr val="tx1"/>
            </a:solidFill>
            <a:latin typeface="+mj-lt"/>
          </a:endParaRPr>
        </a:p>
      </dgm:t>
    </dgm:pt>
    <dgm:pt modelId="{36C310D6-6A99-416B-97DA-C639DF5CACEF}" type="parTrans" cxnId="{44D089C9-E720-4F23-AEA1-84E6FA5515A3}">
      <dgm:prSet/>
      <dgm:spPr/>
      <dgm:t>
        <a:bodyPr/>
        <a:lstStyle/>
        <a:p>
          <a:endParaRPr lang="tr-TR" sz="900" b="0">
            <a:latin typeface="Lucida Console" panose="020B0609040504020204" pitchFamily="49" charset="0"/>
          </a:endParaRPr>
        </a:p>
      </dgm:t>
    </dgm:pt>
    <dgm:pt modelId="{9F43C76D-1778-4230-A276-434781D7D336}" type="sibTrans" cxnId="{44D089C9-E720-4F23-AEA1-84E6FA5515A3}">
      <dgm:prSet/>
      <dgm:spPr/>
      <dgm:t>
        <a:bodyPr/>
        <a:lstStyle/>
        <a:p>
          <a:endParaRPr lang="tr-TR" sz="900" b="0">
            <a:latin typeface="Lucida Console" panose="020B0609040504020204" pitchFamily="49" charset="0"/>
          </a:endParaRPr>
        </a:p>
      </dgm:t>
    </dgm:pt>
    <dgm:pt modelId="{781B8CAF-C50F-4C25-9706-5F8CC8E8183F}">
      <dgm:prSet phldrT="[Metin]" custT="1"/>
      <dgm:spPr>
        <a:solidFill>
          <a:srgbClr val="B40049"/>
        </a:solidFill>
        <a:ln w="12700" cap="rnd">
          <a:solidFill>
            <a:srgbClr val="FFCCCC"/>
          </a:solidFill>
        </a:ln>
      </dgm:spPr>
      <dgm:t>
        <a:bodyPr/>
        <a:lstStyle/>
        <a:p>
          <a:r>
            <a:rPr lang="tr-TR" sz="1100" b="0" i="1" u="none"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100" b="0" i="1" u="none" dirty="0">
            <a:solidFill>
              <a:schemeClr val="tx1"/>
            </a:solidFill>
            <a:latin typeface="+mj-lt"/>
          </a:endParaRPr>
        </a:p>
      </dgm:t>
    </dgm:pt>
    <dgm:pt modelId="{92ADF6A9-8B12-4C2E-82E1-B82615104029}" type="parTrans" cxnId="{B177E18B-8D5A-4569-A8C5-0631B3868914}">
      <dgm:prSet/>
      <dgm:spPr/>
      <dgm:t>
        <a:bodyPr/>
        <a:lstStyle/>
        <a:p>
          <a:endParaRPr lang="tr-TR" sz="900" b="0">
            <a:latin typeface="Lucida Console" panose="020B0609040504020204" pitchFamily="49" charset="0"/>
          </a:endParaRPr>
        </a:p>
      </dgm:t>
    </dgm:pt>
    <dgm:pt modelId="{00716E31-977B-42C7-BECB-30ACD601F8CE}" type="sibTrans" cxnId="{B177E18B-8D5A-4569-A8C5-0631B3868914}">
      <dgm:prSet/>
      <dgm:spPr/>
      <dgm:t>
        <a:bodyPr/>
        <a:lstStyle/>
        <a:p>
          <a:endParaRPr lang="tr-TR" sz="900" b="0">
            <a:latin typeface="Lucida Console" panose="020B0609040504020204" pitchFamily="49" charset="0"/>
          </a:endParaRPr>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100" i="0" dirty="0">
              <a:solidFill>
                <a:schemeClr val="tx1"/>
              </a:solidFill>
              <a:latin typeface="+mj-lt"/>
              <a:cs typeface="Dubai Medium" panose="020B0604020202020204" pitchFamily="34" charset="-78"/>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100" b="0" i="0" u="none" dirty="0">
            <a:solidFill>
              <a:schemeClr val="tx1"/>
            </a:solidFill>
            <a:latin typeface="+mj-lt"/>
            <a:cs typeface="Dubai Medium" panose="020B0604020202020204" pitchFamily="34" charset="-78"/>
          </a:endParaRPr>
        </a:p>
      </dgm:t>
    </dgm:pt>
    <dgm:pt modelId="{196A53C8-75DE-44B9-8CC9-BEDED6BDA69C}" type="parTrans" cxnId="{2AE7E951-19B9-4B1C-A416-1B6068AF8E2A}">
      <dgm:prSet/>
      <dgm:spPr/>
      <dgm:t>
        <a:bodyPr/>
        <a:lstStyle/>
        <a:p>
          <a:endParaRPr lang="tr-TR">
            <a:latin typeface="Lucida Console" panose="020B0609040504020204" pitchFamily="49" charset="0"/>
          </a:endParaRPr>
        </a:p>
      </dgm:t>
    </dgm:pt>
    <dgm:pt modelId="{54F85CF4-AF0D-4228-97EC-E8D890E6B4A4}" type="sibTrans" cxnId="{2AE7E951-19B9-4B1C-A416-1B6068AF8E2A}">
      <dgm:prSet/>
      <dgm:spPr/>
      <dgm:t>
        <a:bodyPr/>
        <a:lstStyle/>
        <a:p>
          <a:endParaRPr lang="tr-TR">
            <a:latin typeface="Lucida Console" panose="020B0609040504020204" pitchFamily="49" charset="0"/>
          </a:endParaRP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kern="1200" dirty="0">
              <a:latin typeface="+mj-lt"/>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strike="noStrike" kern="1200" baseline="0"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100" b="0" i="1" u="none" strike="noStrike" kern="1200" baseline="0" dirty="0">
            <a:solidFill>
              <a:schemeClr val="tx1"/>
            </a:solidFill>
            <a:latin typeface="+mj-lt"/>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kern="1200" dirty="0">
              <a:solidFill>
                <a:schemeClr val="tx1"/>
              </a:solidFill>
              <a:latin typeface="+mj-lt"/>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100" b="0" i="1" u="none" kern="1200" dirty="0">
            <a:solidFill>
              <a:schemeClr val="tx1"/>
            </a:solidFill>
            <a:latin typeface="+mj-lt"/>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i="0" kern="1200" dirty="0">
              <a:solidFill>
                <a:schemeClr val="tx1"/>
              </a:solidFill>
              <a:latin typeface="+mj-lt"/>
              <a:cs typeface="Dubai Medium" panose="020B0604020202020204" pitchFamily="34" charset="-78"/>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100" b="0" i="0" u="none" kern="1200" dirty="0">
            <a:solidFill>
              <a:schemeClr val="tx1"/>
            </a:solidFill>
            <a:latin typeface="+mj-lt"/>
            <a:cs typeface="Dubai Medium" panose="020B0604020202020204" pitchFamily="34" charset="-78"/>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158433" y="-334086"/>
          <a:ext cx="2579139" cy="2579139"/>
        </a:xfrm>
        <a:prstGeom prst="blockArc">
          <a:avLst>
            <a:gd name="adj1" fmla="val 18900000"/>
            <a:gd name="adj2" fmla="val 2700000"/>
            <a:gd name="adj3" fmla="val 837"/>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21128" y="146915"/>
          <a:ext cx="3578301" cy="293983"/>
        </a:xfrm>
        <a:prstGeom prst="rect">
          <a:avLst/>
        </a:prstGeom>
        <a:solidFill>
          <a:srgbClr val="1F1F1F"/>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kern="1200" dirty="0">
              <a:latin typeface="+mj-lt"/>
            </a:rPr>
            <a:t>https://github.com/ademakkus/</a:t>
          </a:r>
        </a:p>
      </dsp:txBody>
      <dsp:txXfrm>
        <a:off x="221128" y="146915"/>
        <a:ext cx="3578301" cy="293983"/>
      </dsp:txXfrm>
    </dsp:sp>
    <dsp:sp modelId="{0ED411EF-7A25-49A7-B760-D9E20D138F7B}">
      <dsp:nvSpPr>
        <dsp:cNvPr id="0" name=""/>
        <dsp:cNvSpPr/>
      </dsp:nvSpPr>
      <dsp:spPr>
        <a:xfrm>
          <a:off x="37389" y="110167"/>
          <a:ext cx="367478" cy="367478"/>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389676" y="587966"/>
          <a:ext cx="3409754" cy="293983"/>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strike="noStrike" kern="1200" baseline="0"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100" b="0" i="1" u="none" strike="noStrike" kern="1200" baseline="0" dirty="0">
            <a:solidFill>
              <a:schemeClr val="tx1"/>
            </a:solidFill>
            <a:latin typeface="+mj-lt"/>
          </a:endParaRPr>
        </a:p>
      </dsp:txBody>
      <dsp:txXfrm>
        <a:off x="389676" y="587966"/>
        <a:ext cx="3409754" cy="293983"/>
      </dsp:txXfrm>
    </dsp:sp>
    <dsp:sp modelId="{4C716AB8-6D48-4521-9660-436EC34F0333}">
      <dsp:nvSpPr>
        <dsp:cNvPr id="0" name=""/>
        <dsp:cNvSpPr/>
      </dsp:nvSpPr>
      <dsp:spPr>
        <a:xfrm>
          <a:off x="205936" y="551218"/>
          <a:ext cx="367478" cy="367478"/>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389676" y="1029017"/>
          <a:ext cx="3409754" cy="293983"/>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kern="1200" dirty="0">
              <a:solidFill>
                <a:schemeClr val="tx1"/>
              </a:solidFill>
              <a:latin typeface="+mj-lt"/>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100" b="0" i="1" u="none" kern="1200" dirty="0">
            <a:solidFill>
              <a:schemeClr val="tx1"/>
            </a:solidFill>
            <a:latin typeface="+mj-lt"/>
          </a:endParaRPr>
        </a:p>
      </dsp:txBody>
      <dsp:txXfrm>
        <a:off x="389676" y="1029017"/>
        <a:ext cx="3409754" cy="293983"/>
      </dsp:txXfrm>
    </dsp:sp>
    <dsp:sp modelId="{14CE5A8D-8EEE-4F7F-A6A0-322622A8667F}">
      <dsp:nvSpPr>
        <dsp:cNvPr id="0" name=""/>
        <dsp:cNvSpPr/>
      </dsp:nvSpPr>
      <dsp:spPr>
        <a:xfrm>
          <a:off x="205936" y="992269"/>
          <a:ext cx="367478" cy="367478"/>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21128" y="1470068"/>
          <a:ext cx="3578301" cy="293983"/>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i="0" kern="1200" dirty="0">
              <a:solidFill>
                <a:schemeClr val="tx1"/>
              </a:solidFill>
              <a:latin typeface="+mj-lt"/>
              <a:cs typeface="Dubai Medium" panose="020B0604020202020204" pitchFamily="34" charset="-78"/>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100" b="0" i="0" u="none" kern="1200" dirty="0">
            <a:solidFill>
              <a:schemeClr val="tx1"/>
            </a:solidFill>
            <a:latin typeface="+mj-lt"/>
            <a:cs typeface="Dubai Medium" panose="020B0604020202020204" pitchFamily="34" charset="-78"/>
          </a:endParaRPr>
        </a:p>
      </dsp:txBody>
      <dsp:txXfrm>
        <a:off x="221128" y="1470068"/>
        <a:ext cx="3578301" cy="293983"/>
      </dsp:txXfrm>
    </dsp:sp>
    <dsp:sp modelId="{7F8E6CD2-54A9-4FBC-BE1D-8C98DA931A89}">
      <dsp:nvSpPr>
        <dsp:cNvPr id="0" name=""/>
        <dsp:cNvSpPr/>
      </dsp:nvSpPr>
      <dsp:spPr>
        <a:xfrm>
          <a:off x="37389" y="1433320"/>
          <a:ext cx="367478" cy="367478"/>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CA72D3EB-2404-4002-9B2B-D941ECB1A4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D46D92A-2720-4B34-BE60-E3294991E1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82FC9-183E-490E-B60C-6DC7ACBC2948}" type="datetimeFigureOut">
              <a:rPr lang="tr-TR" smtClean="0"/>
              <a:t>29.01.2020</a:t>
            </a:fld>
            <a:endParaRPr lang="tr-TR"/>
          </a:p>
        </p:txBody>
      </p:sp>
      <p:sp>
        <p:nvSpPr>
          <p:cNvPr id="4" name="Alt Bilgi Yer Tutucusu 3">
            <a:extLst>
              <a:ext uri="{FF2B5EF4-FFF2-40B4-BE49-F238E27FC236}">
                <a16:creationId xmlns:a16="http://schemas.microsoft.com/office/drawing/2014/main" id="{99E3A575-0E7B-4885-8550-414916BDA1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1AEC11ED-43C9-4BEF-B948-6740FC8C47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67F286-5932-49EB-BB9A-C0176FF8934E}" type="slidenum">
              <a:rPr lang="tr-TR" smtClean="0"/>
              <a:t>‹#›</a:t>
            </a:fld>
            <a:endParaRPr lang="tr-TR"/>
          </a:p>
        </p:txBody>
      </p:sp>
    </p:spTree>
    <p:extLst>
      <p:ext uri="{BB962C8B-B14F-4D97-AF65-F5344CB8AC3E}">
        <p14:creationId xmlns:p14="http://schemas.microsoft.com/office/powerpoint/2010/main" val="39533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E2C6B-1CE2-474C-BDCF-094553731287}" type="datetimeFigureOut">
              <a:rPr lang="tr-TR" smtClean="0"/>
              <a:t>29.01.2020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E3A03-33F5-4697-A8FB-D302F7D68ED7}" type="slidenum">
              <a:rPr lang="tr-TR" smtClean="0"/>
              <a:t>‹#›</a:t>
            </a:fld>
            <a:endParaRPr lang="tr-TR"/>
          </a:p>
        </p:txBody>
      </p:sp>
    </p:spTree>
    <p:extLst>
      <p:ext uri="{BB962C8B-B14F-4D97-AF65-F5344CB8AC3E}">
        <p14:creationId xmlns:p14="http://schemas.microsoft.com/office/powerpoint/2010/main" val="108752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79E3A03-33F5-4697-A8FB-D302F7D68ED7}" type="slidenum">
              <a:rPr lang="tr-TR" smtClean="0"/>
              <a:t>1</a:t>
            </a:fld>
            <a:endParaRPr lang="tr-TR"/>
          </a:p>
        </p:txBody>
      </p:sp>
    </p:spTree>
    <p:extLst>
      <p:ext uri="{BB962C8B-B14F-4D97-AF65-F5344CB8AC3E}">
        <p14:creationId xmlns:p14="http://schemas.microsoft.com/office/powerpoint/2010/main" val="26525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79E3A03-33F5-4697-A8FB-D302F7D68ED7}" type="slidenum">
              <a:rPr lang="tr-TR" smtClean="0"/>
              <a:t>17</a:t>
            </a:fld>
            <a:endParaRPr lang="tr-TR"/>
          </a:p>
        </p:txBody>
      </p:sp>
    </p:spTree>
    <p:extLst>
      <p:ext uri="{BB962C8B-B14F-4D97-AF65-F5344CB8AC3E}">
        <p14:creationId xmlns:p14="http://schemas.microsoft.com/office/powerpoint/2010/main" val="108460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C53246D-DB3B-40F2-964C-CED903B6FF28}"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84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Date Placeholder 2"/>
          <p:cNvSpPr>
            <a:spLocks noGrp="1"/>
          </p:cNvSpPr>
          <p:nvPr>
            <p:ph type="dt" sz="half" idx="10"/>
          </p:nvPr>
        </p:nvSpPr>
        <p:spPr/>
        <p:txBody>
          <a:bodyPr/>
          <a:lstStyle/>
          <a:p>
            <a:fld id="{123B1B06-DE06-466B-9E7F-F0D9735B2A2B}"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81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A4C6A44-E965-47B8-8F67-F456F1F77854}"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25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8457BC-9D02-4BA5-A743-DEF322237280}"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557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1AB7A00-AEFD-4A43-8A62-CED0571A40B3}"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587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D05908B5-66F9-403C-83B8-BF4B613DD220}"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29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0FAD5C9-2EC2-4B14-883B-FDD945FE0C27}"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017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BC55A8-2D09-4DBF-8740-ECECDFC9C824}"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52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641F25-FC02-4062-A589-AE111CA60464}"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65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Özel Düze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7AC851-4216-4325-AE59-9D755DC3ACE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A7BEF52-E614-4B48-8002-8DC06DA62E53}"/>
              </a:ext>
            </a:extLst>
          </p:cNvPr>
          <p:cNvSpPr>
            <a:spLocks noGrp="1"/>
          </p:cNvSpPr>
          <p:nvPr>
            <p:ph type="dt" sz="half" idx="10"/>
          </p:nvPr>
        </p:nvSpPr>
        <p:spPr/>
        <p:txBody>
          <a:bodyPr/>
          <a:lstStyle/>
          <a:p>
            <a:fld id="{B174BC46-903E-491D-A89F-F1E57F0E16BB}" type="datetime1">
              <a:rPr lang="en-US" smtClean="0"/>
              <a:t>1/29/2020</a:t>
            </a:fld>
            <a:endParaRPr lang="en-US" dirty="0"/>
          </a:p>
        </p:txBody>
      </p:sp>
      <p:sp>
        <p:nvSpPr>
          <p:cNvPr id="4" name="Alt Bilgi Yer Tutucusu 3">
            <a:extLst>
              <a:ext uri="{FF2B5EF4-FFF2-40B4-BE49-F238E27FC236}">
                <a16:creationId xmlns:a16="http://schemas.microsoft.com/office/drawing/2014/main" id="{75547FB5-271E-456E-B38B-0D452C85A6E4}"/>
              </a:ext>
            </a:extLst>
          </p:cNvPr>
          <p:cNvSpPr>
            <a:spLocks noGrp="1"/>
          </p:cNvSpPr>
          <p:nvPr>
            <p:ph type="ftr" sz="quarter" idx="11"/>
          </p:nvPr>
        </p:nvSpPr>
        <p:spPr/>
        <p:txBody>
          <a:bodyPr/>
          <a:lstStyle/>
          <a:p>
            <a:r>
              <a:rPr lang="en-US"/>
              <a:t>Adem AKKUŞ - Bilişim Teknolojileri Öğretmeni</a:t>
            </a:r>
            <a:endParaRPr lang="en-US" dirty="0"/>
          </a:p>
        </p:txBody>
      </p:sp>
      <p:sp>
        <p:nvSpPr>
          <p:cNvPr id="5" name="Slayt Numarası Yer Tutucusu 4">
            <a:extLst>
              <a:ext uri="{FF2B5EF4-FFF2-40B4-BE49-F238E27FC236}">
                <a16:creationId xmlns:a16="http://schemas.microsoft.com/office/drawing/2014/main" id="{1F8DEBE2-1C60-4B1B-BD49-B57399B3B8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683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171A01-FB8A-4D38-848C-629776D6F36F}"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15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37A8015-4E09-45EA-A48A-3255DEDFA174}"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151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B2E7C9-8300-4068-96AF-D45E027EC1CE}"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127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B6F21F2-A41E-4EB9-9031-4AAFA6974D0D}"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528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68E084E-13F0-40BE-846F-165441E67F14}"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835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2A0BCD7-1CA3-4EDC-9391-B89FF6E04891}" type="datetime1">
              <a:rPr lang="en-US" smtClean="0"/>
              <a:t>1/29/2020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91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3998A3B5-BB92-409A-94CE-EB488D1F6754}"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0281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C003D-EF2D-4DF7-B2C3-7EA7210B2BE0}" type="datetime1">
              <a:rPr lang="en-US" smtClean="0"/>
              <a:t>1/29/2020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637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AE8F2268-4048-4757-9183-BCA86B3FCF18}"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7636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9C0A9B8D-974A-400E-ACDC-2AD4B5EE8E93}"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9556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Date Placeholder 2"/>
          <p:cNvSpPr>
            <a:spLocks noGrp="1"/>
          </p:cNvSpPr>
          <p:nvPr>
            <p:ph type="dt" sz="half" idx="10"/>
          </p:nvPr>
        </p:nvSpPr>
        <p:spPr/>
        <p:txBody>
          <a:bodyPr/>
          <a:lstStyle/>
          <a:p>
            <a:fld id="{F3F60A1D-9AC1-464F-961D-B9B148D135DC}"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5196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A5DBB38-5281-4B66-AF42-5CC1FE9C8755}"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722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27414E7-F967-48C4-8712-C16C9CB1DD8B}"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6942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9625767-E731-4193-8A49-5283C56A310C}"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6163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711A74E-4BF0-4B50-BF3E-569CEB5C916D}"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3077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A73EC77-1B82-4028-A313-71C1E47B89E5}"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21979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7376E9-1C6F-4509-9D70-19F7CDAB1C34}"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4581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375B7-BEE4-46A3-A266-178DA90E9BA7}"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0903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99D5AC-6B68-4447-875D-6C58F1873CFE}"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812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83128" y="540472"/>
            <a:ext cx="11184428" cy="1101292"/>
          </a:xfrm>
        </p:spPr>
        <p:txBody>
          <a:bodyPr anchor="b">
            <a:noAutofit/>
          </a:bodyPr>
          <a:lstStyle>
            <a:lvl1pPr algn="ctr">
              <a:defRPr sz="5400"/>
            </a:lvl1pPr>
          </a:lstStyle>
          <a:p>
            <a:r>
              <a:rPr lang="tr-TR"/>
              <a:t>Asıl başlık stili için tıklatın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408573" y="6455353"/>
            <a:ext cx="2743200" cy="365125"/>
          </a:xfrm>
        </p:spPr>
        <p:txBody>
          <a:bodyPr/>
          <a:lstStyle/>
          <a:p>
            <a:fld id="{32DBA828-1997-4B32-B6A6-D7FBB93B621E}" type="datetime1">
              <a:rPr lang="en-US" smtClean="0"/>
              <a:t>1/29/2020</a:t>
            </a:fld>
            <a:endParaRPr lang="en-US" dirty="0"/>
          </a:p>
        </p:txBody>
      </p:sp>
      <p:sp>
        <p:nvSpPr>
          <p:cNvPr id="5" name="Footer Placeholder 4"/>
          <p:cNvSpPr>
            <a:spLocks noGrp="1"/>
          </p:cNvSpPr>
          <p:nvPr>
            <p:ph type="ftr" sz="quarter" idx="11"/>
          </p:nvPr>
        </p:nvSpPr>
        <p:spPr>
          <a:xfrm>
            <a:off x="83128" y="6474114"/>
            <a:ext cx="6672865" cy="365125"/>
          </a:xfrm>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596731" y="6455352"/>
            <a:ext cx="753545"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0001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821882" y="6350866"/>
            <a:ext cx="1568882" cy="365125"/>
          </a:xfrm>
        </p:spPr>
        <p:txBody>
          <a:bodyPr/>
          <a:lstStyle>
            <a:lvl1pPr>
              <a:defRPr>
                <a:solidFill>
                  <a:srgbClr val="00B0F0"/>
                </a:solidFill>
              </a:defRPr>
            </a:lvl1pPr>
          </a:lstStyle>
          <a:p>
            <a:fld id="{EEB1D5D5-25EA-428A-ADFA-A396614FBC4D}" type="datetime1">
              <a:rPr lang="en-US" smtClean="0"/>
              <a:t>1/29/2020</a:t>
            </a:fld>
            <a:endParaRPr lang="en-US" dirty="0"/>
          </a:p>
        </p:txBody>
      </p:sp>
      <p:sp>
        <p:nvSpPr>
          <p:cNvPr id="5" name="Footer Placeholder 4"/>
          <p:cNvSpPr>
            <a:spLocks noGrp="1"/>
          </p:cNvSpPr>
          <p:nvPr>
            <p:ph type="ftr" sz="quarter" idx="11"/>
          </p:nvPr>
        </p:nvSpPr>
        <p:spPr>
          <a:xfrm>
            <a:off x="3771900" y="6350866"/>
            <a:ext cx="5049982" cy="365125"/>
          </a:xfrm>
        </p:spPr>
        <p:txBody>
          <a:bodyPr/>
          <a:lstStyle>
            <a:lvl1pPr algn="ctr">
              <a:defRPr sz="1800">
                <a:solidFill>
                  <a:srgbClr val="00B0F0"/>
                </a:solidFill>
              </a:defRPr>
            </a:lvl1p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659483" y="6343939"/>
            <a:ext cx="753545" cy="365125"/>
          </a:xfrm>
        </p:spPr>
        <p:txBody>
          <a:bodyPr/>
          <a:lstStyle>
            <a:lvl1pPr>
              <a:defRPr>
                <a:solidFill>
                  <a:srgbClr val="00B0F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368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03303" y="200027"/>
            <a:ext cx="12088697" cy="600074"/>
          </a:xfrm>
        </p:spPr>
        <p:txBody>
          <a:bodyPr anchor="b">
            <a:normAutofit/>
          </a:bodyPr>
          <a:lstStyle>
            <a:lvl1pPr>
              <a:defRPr sz="3400"/>
            </a:lvl1pPr>
          </a:lstStyle>
          <a:p>
            <a:r>
              <a:rPr lang="tr-TR"/>
              <a:t>Asıl başlık stili için tıklatın</a:t>
            </a:r>
            <a:endParaRPr lang="en-US" dirty="0"/>
          </a:p>
        </p:txBody>
      </p:sp>
      <p:sp>
        <p:nvSpPr>
          <p:cNvPr id="3" name="Text Placeholder 2"/>
          <p:cNvSpPr>
            <a:spLocks noGrp="1"/>
          </p:cNvSpPr>
          <p:nvPr>
            <p:ph type="body" idx="1"/>
          </p:nvPr>
        </p:nvSpPr>
        <p:spPr>
          <a:xfrm>
            <a:off x="792826" y="1132608"/>
            <a:ext cx="9733512" cy="1496580"/>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8967354" y="6413210"/>
            <a:ext cx="935035" cy="365125"/>
          </a:xfrm>
        </p:spPr>
        <p:txBody>
          <a:bodyPr/>
          <a:lstStyle>
            <a:lvl1pPr>
              <a:defRPr>
                <a:solidFill>
                  <a:srgbClr val="00B0F0"/>
                </a:solidFill>
              </a:defRPr>
            </a:lvl1pPr>
          </a:lstStyle>
          <a:p>
            <a:fld id="{BD47A56C-D7DD-40FD-AA83-BAB89EAD12B6}" type="datetime1">
              <a:rPr lang="en-US" smtClean="0"/>
              <a:t>1/29/2020</a:t>
            </a:fld>
            <a:endParaRPr lang="en-US" dirty="0"/>
          </a:p>
        </p:txBody>
      </p:sp>
      <p:sp>
        <p:nvSpPr>
          <p:cNvPr id="5" name="Footer Placeholder 4"/>
          <p:cNvSpPr>
            <a:spLocks noGrp="1"/>
          </p:cNvSpPr>
          <p:nvPr>
            <p:ph type="ftr" sz="quarter" idx="11"/>
          </p:nvPr>
        </p:nvSpPr>
        <p:spPr>
          <a:xfrm>
            <a:off x="2878282" y="6413211"/>
            <a:ext cx="6089072" cy="365125"/>
          </a:xfrm>
        </p:spPr>
        <p:txBody>
          <a:bodyPr/>
          <a:lstStyle>
            <a:lvl1pPr algn="ctr">
              <a:defRPr sz="1050" b="1">
                <a:solidFill>
                  <a:srgbClr val="00B0F0"/>
                </a:solidFill>
                <a:effectLst>
                  <a:outerShdw blurRad="38100" dist="38100" dir="2700000" algn="tl">
                    <a:srgbClr val="000000">
                      <a:alpha val="43137"/>
                    </a:srgbClr>
                  </a:outerShdw>
                </a:effectLst>
              </a:defRPr>
            </a:lvl1p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441275" y="6413209"/>
            <a:ext cx="753545" cy="365125"/>
          </a:xfrm>
        </p:spPr>
        <p:txBody>
          <a:bodyPr/>
          <a:lstStyle>
            <a:lvl1pPr>
              <a:defRPr>
                <a:solidFill>
                  <a:srgbClr val="00B0F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0348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204355"/>
            <a:ext cx="10353761" cy="980209"/>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04E0074-3498-49BE-BBCE-15532A8109B7}"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43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E0551F2-4554-45EA-8B3B-1FB93059EE7B}"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00298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AF0D829-7930-4138-8381-266885F56F1B}" type="datetime1">
              <a:rPr lang="en-US" smtClean="0"/>
              <a:t>1/29/2020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93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49143BC-B882-44EF-B606-7C0D777212A2}"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88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56955-0F04-464A-82E2-575487CBC67D}" type="datetime1">
              <a:rPr lang="en-US" smtClean="0"/>
              <a:t>1/29/2020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316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 için tıklatın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D751914B-B20B-440D-A04B-A2C7D89D79CA}"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207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8D3DB90F-464C-4F0E-9E10-8D9858FDACD6}"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071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E73269B9-3435-4AD8-9704-38DB6EED8DE1}"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0012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07A354B-3B44-49B6-B078-F0A5E267F480}"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6473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96995EDD-1372-47A9-B245-9160B6350E7A}"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636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4FAC83FA-EB24-4495-8AE6-FB9786015A82}"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33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3576C4E-F099-4AB3-82A1-179CD2E4C376}"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71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CD61DCB-E852-4E42-8F73-27F7791F6814}" type="datetime1">
              <a:rPr lang="en-US" smtClean="0"/>
              <a:t>1/29/2020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666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47EC09D-FA68-4C0D-8E5F-7E588482A654}"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8169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BE6EF64-DFDB-4205-B1C0-53B4247DAC30}"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483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E3D630D-8478-47B6-BE8E-F2B0A699DFE3}" type="datetime1">
              <a:rPr lang="en-US" smtClean="0"/>
              <a:t>1/29/2020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15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C0ED870C-266B-457B-B4E6-5FA4EA457D2D}" type="datetime1">
              <a:rPr lang="en-US" smtClean="0"/>
              <a:t>1/29/2020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74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AFFC2-B5FB-43E4-A6A8-B17E8F840281}" type="datetime1">
              <a:rPr lang="en-US" smtClean="0"/>
              <a:t>1/29/2020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090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6355711-D065-4D2D-B5F6-1BF5D65D1675}"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46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AE02BAF-C1DD-4F06-87A9-A8949CBE7B9F}" type="datetime1">
              <a:rPr lang="en-US" smtClean="0"/>
              <a:t>1/29/2020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622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74BC46-903E-491D-A89F-F1E57F0E16BB}" type="datetime1">
              <a:rPr lang="en-US" smtClean="0"/>
              <a:t>1/29/2020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7053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82" r:id="rId18"/>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FB6259-91A6-47C2-8A53-45AFCECC81FE}" type="datetime1">
              <a:rPr lang="en-US" smtClean="0"/>
              <a:t>1/29/2020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59029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213297-454E-4D6D-B752-6A578FA94AF0}" type="datetime1">
              <a:rPr lang="en-US" smtClean="0"/>
              <a:t>1/29/2020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2593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a:extLst>
              <a:ext uri="{FF2B5EF4-FFF2-40B4-BE49-F238E27FC236}">
                <a16:creationId xmlns:a16="http://schemas.microsoft.com/office/drawing/2014/main" id="{19F2C0AB-9FDB-4685-971B-544FF286B207}"/>
              </a:ext>
            </a:extLst>
          </p:cNvPr>
          <p:cNvSpPr txBox="1">
            <a:spLocks/>
          </p:cNvSpPr>
          <p:nvPr/>
        </p:nvSpPr>
        <p:spPr>
          <a:xfrm>
            <a:off x="0" y="3434236"/>
            <a:ext cx="12192000" cy="1664238"/>
          </a:xfrm>
          <a:prstGeom prst="rect">
            <a:avLst/>
          </a:prstGeom>
          <a:solidFill>
            <a:srgbClr val="89D8FF">
              <a:alpha val="25882"/>
            </a:srgb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5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tr-TR" sz="9600" dirty="0"/>
              <a:t>TOPLU CARİ HAREKET</a:t>
            </a:r>
          </a:p>
        </p:txBody>
      </p:sp>
      <p:sp>
        <p:nvSpPr>
          <p:cNvPr id="2" name="Unvan 1"/>
          <p:cNvSpPr>
            <a:spLocks noGrp="1"/>
          </p:cNvSpPr>
          <p:nvPr>
            <p:ph type="ctrTitle"/>
          </p:nvPr>
        </p:nvSpPr>
        <p:spPr>
          <a:xfrm>
            <a:off x="0" y="2660288"/>
            <a:ext cx="12192000" cy="763479"/>
          </a:xfrm>
          <a:solidFill>
            <a:srgbClr val="FFFFFF">
              <a:alpha val="38824"/>
            </a:srgbClr>
          </a:solidFill>
        </p:spPr>
        <p:txBody>
          <a:bodyPr/>
          <a:lstStyle/>
          <a:p>
            <a:r>
              <a:rPr lang="tr-TR" sz="4400" b="0" dirty="0">
                <a:solidFill>
                  <a:srgbClr val="002060"/>
                </a:solidFill>
                <a:effectLst>
                  <a:outerShdw blurRad="38100" dist="38100" dir="2700000" algn="tl">
                    <a:srgbClr val="000000">
                      <a:alpha val="43137"/>
                    </a:srgbClr>
                  </a:outerShdw>
                </a:effectLst>
              </a:rPr>
              <a:t>Finans yönetimi – İŞLEMLER</a:t>
            </a:r>
          </a:p>
        </p:txBody>
      </p:sp>
      <p:sp>
        <p:nvSpPr>
          <p:cNvPr id="4" name="Altbilgi Yer Tutucusu 3"/>
          <p:cNvSpPr>
            <a:spLocks noGrp="1"/>
          </p:cNvSpPr>
          <p:nvPr>
            <p:ph type="ftr" sz="quarter" idx="11"/>
          </p:nvPr>
        </p:nvSpPr>
        <p:spPr>
          <a:xfrm>
            <a:off x="1761484" y="6292154"/>
            <a:ext cx="8199023" cy="365125"/>
          </a:xfrm>
        </p:spPr>
        <p:txBody>
          <a:bodyPr/>
          <a:lstStyle/>
          <a:p>
            <a:pPr algn="r"/>
            <a:r>
              <a:rPr lang="en-US" sz="2800" dirty="0" err="1">
                <a:solidFill>
                  <a:srgbClr val="FFFF00"/>
                </a:solidFill>
              </a:rPr>
              <a:t>Adem</a:t>
            </a:r>
            <a:r>
              <a:rPr lang="en-US" sz="2800" dirty="0">
                <a:solidFill>
                  <a:srgbClr val="FFFF00"/>
                </a:solidFill>
              </a:rPr>
              <a:t> AKKUŞ - </a:t>
            </a:r>
            <a:r>
              <a:rPr lang="en-US" sz="2800" dirty="0" err="1">
                <a:solidFill>
                  <a:srgbClr val="FFFF00"/>
                </a:solidFill>
              </a:rPr>
              <a:t>Bilişim</a:t>
            </a:r>
            <a:r>
              <a:rPr lang="en-US" sz="2800" dirty="0">
                <a:solidFill>
                  <a:srgbClr val="FFFF00"/>
                </a:solidFill>
              </a:rPr>
              <a:t> </a:t>
            </a:r>
            <a:r>
              <a:rPr lang="en-US" sz="2800" dirty="0" err="1">
                <a:solidFill>
                  <a:srgbClr val="FFFF00"/>
                </a:solidFill>
              </a:rPr>
              <a:t>Teknolojileri</a:t>
            </a:r>
            <a:r>
              <a:rPr lang="en-US" sz="2800" dirty="0">
                <a:solidFill>
                  <a:srgbClr val="FFFF00"/>
                </a:solidFill>
              </a:rPr>
              <a:t> </a:t>
            </a:r>
            <a:r>
              <a:rPr lang="en-US" sz="2800" dirty="0" err="1">
                <a:solidFill>
                  <a:srgbClr val="FFFF00"/>
                </a:solidFill>
              </a:rPr>
              <a:t>Öğretmeni</a:t>
            </a:r>
            <a:endParaRPr lang="en-US" sz="2800" dirty="0">
              <a:solidFill>
                <a:srgbClr val="FFFF00"/>
              </a:solidFill>
            </a:endParaRPr>
          </a:p>
        </p:txBody>
      </p:sp>
      <p:graphicFrame>
        <p:nvGraphicFramePr>
          <p:cNvPr id="6" name="Diyagram 5">
            <a:extLst>
              <a:ext uri="{FF2B5EF4-FFF2-40B4-BE49-F238E27FC236}">
                <a16:creationId xmlns:a16="http://schemas.microsoft.com/office/drawing/2014/main" id="{73D19FDF-1891-4ACB-90C9-2D74A0BC0A2C}"/>
              </a:ext>
            </a:extLst>
          </p:cNvPr>
          <p:cNvGraphicFramePr/>
          <p:nvPr>
            <p:extLst>
              <p:ext uri="{D42A27DB-BD31-4B8C-83A1-F6EECF244321}">
                <p14:modId xmlns:p14="http://schemas.microsoft.com/office/powerpoint/2010/main" val="1224944475"/>
              </p:ext>
            </p:extLst>
          </p:nvPr>
        </p:nvGraphicFramePr>
        <p:xfrm>
          <a:off x="7525967" y="116731"/>
          <a:ext cx="4224782" cy="2617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13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Açıklamaya girilen bilgiyi formül olarak kullan ve borç satırına aktar</a:t>
            </a:r>
          </a:p>
        </p:txBody>
      </p:sp>
      <p:pic>
        <p:nvPicPr>
          <p:cNvPr id="9218" name="Picture 2">
            <a:extLst>
              <a:ext uri="{FF2B5EF4-FFF2-40B4-BE49-F238E27FC236}">
                <a16:creationId xmlns:a16="http://schemas.microsoft.com/office/drawing/2014/main" id="{E1EEE8A1-5DAD-4C35-97B4-04865A56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474" y="1738814"/>
            <a:ext cx="2384298" cy="1864357"/>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335E5676-0F53-4D25-936B-DA4CF1B237C8}"/>
              </a:ext>
            </a:extLst>
          </p:cNvPr>
          <p:cNvPicPr>
            <a:picLocks noChangeAspect="1"/>
          </p:cNvPicPr>
          <p:nvPr/>
        </p:nvPicPr>
        <p:blipFill rotWithShape="1">
          <a:blip r:embed="rId3"/>
          <a:srcRect t="3273" r="6714"/>
          <a:stretch/>
        </p:blipFill>
        <p:spPr>
          <a:xfrm>
            <a:off x="411442" y="3603172"/>
            <a:ext cx="8550222" cy="2071724"/>
          </a:xfrm>
          <a:prstGeom prst="rect">
            <a:avLst/>
          </a:prstGeom>
        </p:spPr>
      </p:pic>
    </p:spTree>
    <p:extLst>
      <p:ext uri="{BB962C8B-B14F-4D97-AF65-F5344CB8AC3E}">
        <p14:creationId xmlns:p14="http://schemas.microsoft.com/office/powerpoint/2010/main" val="275206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Yanlış seçilen cariyi değiştirme</a:t>
            </a:r>
          </a:p>
        </p:txBody>
      </p:sp>
      <p:pic>
        <p:nvPicPr>
          <p:cNvPr id="10242" name="Picture 2">
            <a:extLst>
              <a:ext uri="{FF2B5EF4-FFF2-40B4-BE49-F238E27FC236}">
                <a16:creationId xmlns:a16="http://schemas.microsoft.com/office/drawing/2014/main" id="{3FAB1756-5E66-4940-BD3E-F5E8B018DB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73"/>
          <a:stretch/>
        </p:blipFill>
        <p:spPr bwMode="auto">
          <a:xfrm>
            <a:off x="435429" y="1988586"/>
            <a:ext cx="8112774" cy="144041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88DAE96-519F-4396-97E9-0FA8154853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86" b="8040"/>
          <a:stretch/>
        </p:blipFill>
        <p:spPr bwMode="auto">
          <a:xfrm>
            <a:off x="9753599" y="1277224"/>
            <a:ext cx="1632857" cy="132790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Düz Ok Bağlayıcısı 8">
            <a:extLst>
              <a:ext uri="{FF2B5EF4-FFF2-40B4-BE49-F238E27FC236}">
                <a16:creationId xmlns:a16="http://schemas.microsoft.com/office/drawing/2014/main" id="{D52E52A9-49E7-4DEC-BBE3-373F7CB8BF51}"/>
              </a:ext>
            </a:extLst>
          </p:cNvPr>
          <p:cNvCxnSpPr>
            <a:cxnSpLocks/>
            <a:endCxn id="10244" idx="1"/>
          </p:cNvCxnSpPr>
          <p:nvPr/>
        </p:nvCxnSpPr>
        <p:spPr>
          <a:xfrm flipV="1">
            <a:off x="8033657" y="1941178"/>
            <a:ext cx="1719942" cy="557031"/>
          </a:xfrm>
          <a:prstGeom prst="straightConnector1">
            <a:avLst/>
          </a:prstGeom>
          <a:ln w="165100">
            <a:solidFill>
              <a:srgbClr val="FF0000"/>
            </a:solidFill>
            <a:tailEnd type="triangle"/>
          </a:ln>
          <a:effectLst>
            <a:softEdge rad="635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06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Yanlış seçilen cariyi değiştirme</a:t>
            </a:r>
          </a:p>
        </p:txBody>
      </p:sp>
      <p:pic>
        <p:nvPicPr>
          <p:cNvPr id="4" name="Resim 3">
            <a:extLst>
              <a:ext uri="{FF2B5EF4-FFF2-40B4-BE49-F238E27FC236}">
                <a16:creationId xmlns:a16="http://schemas.microsoft.com/office/drawing/2014/main" id="{80E9A6BF-F857-4F2C-B33E-847FF2514931}"/>
              </a:ext>
            </a:extLst>
          </p:cNvPr>
          <p:cNvPicPr>
            <a:picLocks noChangeAspect="1"/>
          </p:cNvPicPr>
          <p:nvPr/>
        </p:nvPicPr>
        <p:blipFill rotWithShape="1">
          <a:blip r:embed="rId2"/>
          <a:srcRect t="5302" r="22138" b="-9763"/>
          <a:stretch/>
        </p:blipFill>
        <p:spPr>
          <a:xfrm>
            <a:off x="4054207" y="1567343"/>
            <a:ext cx="4933371" cy="3675780"/>
          </a:xfrm>
          <a:prstGeom prst="rect">
            <a:avLst/>
          </a:prstGeom>
          <a:solidFill>
            <a:srgbClr val="000000">
              <a:alpha val="40000"/>
            </a:srgbClr>
          </a:solidFill>
          <a:ln>
            <a:noFill/>
          </a:ln>
          <a:effectLst>
            <a:softEdge rad="112500"/>
          </a:effectLst>
        </p:spPr>
      </p:pic>
      <p:pic>
        <p:nvPicPr>
          <p:cNvPr id="6" name="Resim 5">
            <a:extLst>
              <a:ext uri="{FF2B5EF4-FFF2-40B4-BE49-F238E27FC236}">
                <a16:creationId xmlns:a16="http://schemas.microsoft.com/office/drawing/2014/main" id="{D500C60B-3710-4126-A5EE-02819BAEE18A}"/>
              </a:ext>
            </a:extLst>
          </p:cNvPr>
          <p:cNvPicPr>
            <a:picLocks noChangeAspect="1"/>
          </p:cNvPicPr>
          <p:nvPr/>
        </p:nvPicPr>
        <p:blipFill rotWithShape="1">
          <a:blip r:embed="rId3"/>
          <a:srcRect t="15205" r="16136" b="23591"/>
          <a:stretch/>
        </p:blipFill>
        <p:spPr>
          <a:xfrm>
            <a:off x="893217" y="3762679"/>
            <a:ext cx="9350240" cy="2068641"/>
          </a:xfrm>
          <a:prstGeom prst="rect">
            <a:avLst/>
          </a:prstGeom>
          <a:ln>
            <a:noFill/>
          </a:ln>
          <a:effectLst>
            <a:outerShdw blurRad="292100" dist="139700" dir="2700000" algn="tl" rotWithShape="0">
              <a:srgbClr val="333333">
                <a:alpha val="65000"/>
              </a:srgbClr>
            </a:outerShdw>
          </a:effectLst>
        </p:spPr>
      </p:pic>
      <p:sp>
        <p:nvSpPr>
          <p:cNvPr id="7" name="Yamuk 6">
            <a:extLst>
              <a:ext uri="{FF2B5EF4-FFF2-40B4-BE49-F238E27FC236}">
                <a16:creationId xmlns:a16="http://schemas.microsoft.com/office/drawing/2014/main" id="{20B7454B-8F03-4404-B49F-8889F15DD311}"/>
              </a:ext>
            </a:extLst>
          </p:cNvPr>
          <p:cNvSpPr/>
          <p:nvPr/>
        </p:nvSpPr>
        <p:spPr>
          <a:xfrm>
            <a:off x="893218" y="2521923"/>
            <a:ext cx="9350240" cy="1203968"/>
          </a:xfrm>
          <a:custGeom>
            <a:avLst/>
            <a:gdLst>
              <a:gd name="connsiteX0" fmla="*/ 0 w 9114776"/>
              <a:gd name="connsiteY0" fmla="*/ 1105997 h 1105997"/>
              <a:gd name="connsiteX1" fmla="*/ 3880888 w 9114776"/>
              <a:gd name="connsiteY1" fmla="*/ 0 h 1105997"/>
              <a:gd name="connsiteX2" fmla="*/ 5233888 w 9114776"/>
              <a:gd name="connsiteY2" fmla="*/ 0 h 1105997"/>
              <a:gd name="connsiteX3" fmla="*/ 9114776 w 9114776"/>
              <a:gd name="connsiteY3" fmla="*/ 1105997 h 1105997"/>
              <a:gd name="connsiteX4" fmla="*/ 0 w 9114776"/>
              <a:gd name="connsiteY4" fmla="*/ 1105997 h 1105997"/>
              <a:gd name="connsiteX0" fmla="*/ 0 w 9114776"/>
              <a:gd name="connsiteY0" fmla="*/ 1127768 h 1127768"/>
              <a:gd name="connsiteX1" fmla="*/ 3880888 w 9114776"/>
              <a:gd name="connsiteY1" fmla="*/ 21771 h 1127768"/>
              <a:gd name="connsiteX2" fmla="*/ 4243288 w 9114776"/>
              <a:gd name="connsiteY2" fmla="*/ 0 h 1127768"/>
              <a:gd name="connsiteX3" fmla="*/ 9114776 w 9114776"/>
              <a:gd name="connsiteY3" fmla="*/ 1127768 h 1127768"/>
              <a:gd name="connsiteX4" fmla="*/ 0 w 9114776"/>
              <a:gd name="connsiteY4" fmla="*/ 1127768 h 1127768"/>
              <a:gd name="connsiteX0" fmla="*/ 0 w 9114776"/>
              <a:gd name="connsiteY0" fmla="*/ 1203968 h 1203968"/>
              <a:gd name="connsiteX1" fmla="*/ 4061285 w 9114776"/>
              <a:gd name="connsiteY1" fmla="*/ 0 h 1203968"/>
              <a:gd name="connsiteX2" fmla="*/ 4243288 w 9114776"/>
              <a:gd name="connsiteY2" fmla="*/ 76200 h 1203968"/>
              <a:gd name="connsiteX3" fmla="*/ 9114776 w 9114776"/>
              <a:gd name="connsiteY3" fmla="*/ 1203968 h 1203968"/>
              <a:gd name="connsiteX4" fmla="*/ 0 w 9114776"/>
              <a:gd name="connsiteY4" fmla="*/ 1203968 h 1203968"/>
              <a:gd name="connsiteX0" fmla="*/ 0 w 9114776"/>
              <a:gd name="connsiteY0" fmla="*/ 1203968 h 1203968"/>
              <a:gd name="connsiteX1" fmla="*/ 4061285 w 9114776"/>
              <a:gd name="connsiteY1" fmla="*/ 0 h 1203968"/>
              <a:gd name="connsiteX2" fmla="*/ 4084114 w 9114776"/>
              <a:gd name="connsiteY2" fmla="*/ 0 h 1203968"/>
              <a:gd name="connsiteX3" fmla="*/ 9114776 w 9114776"/>
              <a:gd name="connsiteY3" fmla="*/ 1203968 h 1203968"/>
              <a:gd name="connsiteX4" fmla="*/ 0 w 9114776"/>
              <a:gd name="connsiteY4" fmla="*/ 1203968 h 120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776" h="1203968">
                <a:moveTo>
                  <a:pt x="0" y="1203968"/>
                </a:moveTo>
                <a:lnTo>
                  <a:pt x="4061285" y="0"/>
                </a:lnTo>
                <a:lnTo>
                  <a:pt x="4084114" y="0"/>
                </a:lnTo>
                <a:lnTo>
                  <a:pt x="9114776" y="1203968"/>
                </a:lnTo>
                <a:lnTo>
                  <a:pt x="0" y="1203968"/>
                </a:lnTo>
                <a:close/>
              </a:path>
            </a:pathLst>
          </a:custGeom>
          <a:solidFill>
            <a:srgbClr val="FF3300">
              <a:alpha val="30196"/>
            </a:srgbClr>
          </a:solidFill>
          <a:ln>
            <a:solidFill>
              <a:srgbClr val="FF0000">
                <a:alpha val="1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A7DCE91F-93E1-4C1B-B73B-F19DEAFD404D}"/>
              </a:ext>
            </a:extLst>
          </p:cNvPr>
          <p:cNvSpPr/>
          <p:nvPr/>
        </p:nvSpPr>
        <p:spPr>
          <a:xfrm>
            <a:off x="893217" y="5442857"/>
            <a:ext cx="8138491" cy="351675"/>
          </a:xfrm>
          <a:prstGeom prst="rect">
            <a:avLst/>
          </a:prstGeom>
          <a:solidFill>
            <a:srgbClr val="FF0000">
              <a:alpha val="20000"/>
            </a:srgbClr>
          </a:solidFill>
          <a:ln>
            <a:solidFill>
              <a:srgbClr val="FF33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5255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İşlemler</a:t>
            </a:r>
          </a:p>
        </p:txBody>
      </p:sp>
      <p:pic>
        <p:nvPicPr>
          <p:cNvPr id="11266" name="Picture 2">
            <a:extLst>
              <a:ext uri="{FF2B5EF4-FFF2-40B4-BE49-F238E27FC236}">
                <a16:creationId xmlns:a16="http://schemas.microsoft.com/office/drawing/2014/main" id="{86AF198F-C3C0-496D-9988-B1089EB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4" y="1532633"/>
            <a:ext cx="2989242" cy="1927182"/>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a:extLst>
              <a:ext uri="{FF2B5EF4-FFF2-40B4-BE49-F238E27FC236}">
                <a16:creationId xmlns:a16="http://schemas.microsoft.com/office/drawing/2014/main" id="{D0536D6E-6A07-4223-A19F-FEAECAE0BF95}"/>
              </a:ext>
            </a:extLst>
          </p:cNvPr>
          <p:cNvPicPr>
            <a:picLocks noChangeAspect="1"/>
          </p:cNvPicPr>
          <p:nvPr/>
        </p:nvPicPr>
        <p:blipFill>
          <a:blip r:embed="rId3"/>
          <a:stretch>
            <a:fillRect/>
          </a:stretch>
        </p:blipFill>
        <p:spPr>
          <a:xfrm>
            <a:off x="3798770" y="1641955"/>
            <a:ext cx="7925487" cy="2164268"/>
          </a:xfrm>
          <a:prstGeom prst="rect">
            <a:avLst/>
          </a:prstGeom>
        </p:spPr>
      </p:pic>
      <p:pic>
        <p:nvPicPr>
          <p:cNvPr id="10" name="Resim 9">
            <a:extLst>
              <a:ext uri="{FF2B5EF4-FFF2-40B4-BE49-F238E27FC236}">
                <a16:creationId xmlns:a16="http://schemas.microsoft.com/office/drawing/2014/main" id="{9ACBBC1B-A056-4E31-A02C-EEC13720E5BF}"/>
              </a:ext>
            </a:extLst>
          </p:cNvPr>
          <p:cNvPicPr>
            <a:picLocks noChangeAspect="1"/>
          </p:cNvPicPr>
          <p:nvPr/>
        </p:nvPicPr>
        <p:blipFill>
          <a:blip r:embed="rId4"/>
          <a:stretch>
            <a:fillRect/>
          </a:stretch>
        </p:blipFill>
        <p:spPr>
          <a:xfrm>
            <a:off x="3730184" y="4375441"/>
            <a:ext cx="7994073" cy="1158340"/>
          </a:xfrm>
          <a:prstGeom prst="rect">
            <a:avLst/>
          </a:prstGeom>
        </p:spPr>
      </p:pic>
    </p:spTree>
    <p:extLst>
      <p:ext uri="{BB962C8B-B14F-4D97-AF65-F5344CB8AC3E}">
        <p14:creationId xmlns:p14="http://schemas.microsoft.com/office/powerpoint/2010/main" val="352466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Cari Hareket Raporu</a:t>
            </a:r>
          </a:p>
        </p:txBody>
      </p:sp>
      <p:pic>
        <p:nvPicPr>
          <p:cNvPr id="13314" name="Picture 2">
            <a:extLst>
              <a:ext uri="{FF2B5EF4-FFF2-40B4-BE49-F238E27FC236}">
                <a16:creationId xmlns:a16="http://schemas.microsoft.com/office/drawing/2014/main" id="{B26F6956-B4C4-4683-8D0C-5D88EDEEE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43" y="1714763"/>
            <a:ext cx="2331763" cy="2331763"/>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808CC4BF-86F9-4006-8864-2AF9897FE724}"/>
              </a:ext>
            </a:extLst>
          </p:cNvPr>
          <p:cNvPicPr>
            <a:picLocks noChangeAspect="1"/>
          </p:cNvPicPr>
          <p:nvPr/>
        </p:nvPicPr>
        <p:blipFill rotWithShape="1">
          <a:blip r:embed="rId3"/>
          <a:srcRect l="4118" r="16213"/>
          <a:stretch/>
        </p:blipFill>
        <p:spPr>
          <a:xfrm>
            <a:off x="3040869" y="3833853"/>
            <a:ext cx="8675914" cy="2194750"/>
          </a:xfrm>
          <a:prstGeom prst="rect">
            <a:avLst/>
          </a:prstGeom>
        </p:spPr>
      </p:pic>
    </p:spTree>
    <p:extLst>
      <p:ext uri="{BB962C8B-B14F-4D97-AF65-F5344CB8AC3E}">
        <p14:creationId xmlns:p14="http://schemas.microsoft.com/office/powerpoint/2010/main" val="231433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Hücreyi sütuna  kopyalama</a:t>
            </a:r>
          </a:p>
        </p:txBody>
      </p:sp>
      <p:pic>
        <p:nvPicPr>
          <p:cNvPr id="14338" name="Picture 2">
            <a:extLst>
              <a:ext uri="{FF2B5EF4-FFF2-40B4-BE49-F238E27FC236}">
                <a16:creationId xmlns:a16="http://schemas.microsoft.com/office/drawing/2014/main" id="{9767D61B-049D-4142-B776-3D1400841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518" b="49188"/>
          <a:stretch/>
        </p:blipFill>
        <p:spPr bwMode="auto">
          <a:xfrm>
            <a:off x="827313" y="1469570"/>
            <a:ext cx="6389915" cy="142603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6057F6FC-0300-4F87-8DFC-E014E2F8A7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04" b="81020"/>
          <a:stretch/>
        </p:blipFill>
        <p:spPr bwMode="auto">
          <a:xfrm>
            <a:off x="8118521" y="1391526"/>
            <a:ext cx="694466" cy="5435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Düz Ok Bağlayıcısı 8">
            <a:extLst>
              <a:ext uri="{FF2B5EF4-FFF2-40B4-BE49-F238E27FC236}">
                <a16:creationId xmlns:a16="http://schemas.microsoft.com/office/drawing/2014/main" id="{5F1FDE22-7B8B-40D6-BBFD-ADBD99A74C9F}"/>
              </a:ext>
            </a:extLst>
          </p:cNvPr>
          <p:cNvCxnSpPr>
            <a:cxnSpLocks/>
          </p:cNvCxnSpPr>
          <p:nvPr/>
        </p:nvCxnSpPr>
        <p:spPr>
          <a:xfrm flipV="1">
            <a:off x="6518322" y="1596529"/>
            <a:ext cx="1719942" cy="557031"/>
          </a:xfrm>
          <a:prstGeom prst="straightConnector1">
            <a:avLst/>
          </a:prstGeom>
          <a:ln w="165100">
            <a:solidFill>
              <a:srgbClr val="FF0000"/>
            </a:solidFill>
            <a:tailEnd type="triangle"/>
          </a:ln>
          <a:effectLst>
            <a:softEdge rad="63500"/>
          </a:effectLst>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E1B0AC8D-4E18-4CB2-9B51-6C364C96FC4B}"/>
              </a:ext>
            </a:extLst>
          </p:cNvPr>
          <p:cNvSpPr txBox="1"/>
          <p:nvPr/>
        </p:nvSpPr>
        <p:spPr>
          <a:xfrm>
            <a:off x="8812987" y="1512615"/>
            <a:ext cx="1597810" cy="369332"/>
          </a:xfrm>
          <a:prstGeom prst="rect">
            <a:avLst/>
          </a:prstGeom>
          <a:noFill/>
        </p:spPr>
        <p:txBody>
          <a:bodyPr wrap="none" rtlCol="0">
            <a:spAutoFit/>
          </a:bodyPr>
          <a:lstStyle/>
          <a:p>
            <a:r>
              <a:rPr lang="tr-TR" dirty="0"/>
              <a:t>butonuna tıkla</a:t>
            </a:r>
          </a:p>
        </p:txBody>
      </p:sp>
      <p:pic>
        <p:nvPicPr>
          <p:cNvPr id="7" name="Resim 6">
            <a:extLst>
              <a:ext uri="{FF2B5EF4-FFF2-40B4-BE49-F238E27FC236}">
                <a16:creationId xmlns:a16="http://schemas.microsoft.com/office/drawing/2014/main" id="{53C4CBC2-ADA7-4096-A490-38F87758B3E9}"/>
              </a:ext>
            </a:extLst>
          </p:cNvPr>
          <p:cNvPicPr>
            <a:picLocks noChangeAspect="1"/>
          </p:cNvPicPr>
          <p:nvPr/>
        </p:nvPicPr>
        <p:blipFill>
          <a:blip r:embed="rId3"/>
          <a:stretch>
            <a:fillRect/>
          </a:stretch>
        </p:blipFill>
        <p:spPr>
          <a:xfrm>
            <a:off x="3124588" y="2567820"/>
            <a:ext cx="3635055" cy="1394581"/>
          </a:xfrm>
          <a:prstGeom prst="rect">
            <a:avLst/>
          </a:prstGeom>
        </p:spPr>
      </p:pic>
    </p:spTree>
    <p:extLst>
      <p:ext uri="{BB962C8B-B14F-4D97-AF65-F5344CB8AC3E}">
        <p14:creationId xmlns:p14="http://schemas.microsoft.com/office/powerpoint/2010/main" val="61576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Hücreyi sütuna  kopyalama</a:t>
            </a:r>
          </a:p>
        </p:txBody>
      </p:sp>
      <p:pic>
        <p:nvPicPr>
          <p:cNvPr id="14342" name="Picture 6">
            <a:extLst>
              <a:ext uri="{FF2B5EF4-FFF2-40B4-BE49-F238E27FC236}">
                <a16:creationId xmlns:a16="http://schemas.microsoft.com/office/drawing/2014/main" id="{3616EE39-85EF-4DEC-9E1C-FCC46B17B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39" y="1698868"/>
            <a:ext cx="8776538" cy="47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9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a:xfrm>
            <a:off x="0" y="3734219"/>
            <a:ext cx="12192000" cy="872264"/>
          </a:xfrm>
          <a:solidFill>
            <a:schemeClr val="accent2">
              <a:lumMod val="75000"/>
              <a:alpha val="23137"/>
            </a:schemeClr>
          </a:solidFill>
        </p:spPr>
        <p:txBody>
          <a:bodyPr/>
          <a:lstStyle/>
          <a:p>
            <a:pPr algn="ctr"/>
            <a:r>
              <a:rPr lang="en-US" sz="3200" dirty="0" err="1">
                <a:solidFill>
                  <a:schemeClr val="tx1"/>
                </a:solidFill>
              </a:rPr>
              <a:t>Adem</a:t>
            </a:r>
            <a:r>
              <a:rPr lang="en-US" sz="3200" dirty="0">
                <a:solidFill>
                  <a:schemeClr val="tx1"/>
                </a:solidFill>
              </a:rPr>
              <a:t> AKKUŞ - </a:t>
            </a:r>
            <a:r>
              <a:rPr lang="en-US" sz="3200" dirty="0" err="1">
                <a:solidFill>
                  <a:schemeClr val="tx1"/>
                </a:solidFill>
              </a:rPr>
              <a:t>Bilişim</a:t>
            </a:r>
            <a:r>
              <a:rPr lang="en-US" sz="3200" dirty="0">
                <a:solidFill>
                  <a:schemeClr val="tx1"/>
                </a:solidFill>
              </a:rPr>
              <a:t> </a:t>
            </a:r>
            <a:r>
              <a:rPr lang="en-US" sz="3200" dirty="0" err="1">
                <a:solidFill>
                  <a:schemeClr val="tx1"/>
                </a:solidFill>
              </a:rPr>
              <a:t>Teknolojileri</a:t>
            </a:r>
            <a:r>
              <a:rPr lang="en-US" sz="3200" dirty="0">
                <a:solidFill>
                  <a:schemeClr val="tx1"/>
                </a:solidFill>
              </a:rPr>
              <a:t> </a:t>
            </a:r>
            <a:r>
              <a:rPr lang="en-US" sz="3200" dirty="0" err="1">
                <a:solidFill>
                  <a:schemeClr val="tx1"/>
                </a:solidFill>
              </a:rPr>
              <a:t>Öğretmeni</a:t>
            </a:r>
            <a:endParaRPr lang="en-US" sz="3200" dirty="0">
              <a:solidFill>
                <a:schemeClr val="tx1"/>
              </a:solidFill>
            </a:endParaRPr>
          </a:p>
        </p:txBody>
      </p:sp>
      <p:graphicFrame>
        <p:nvGraphicFramePr>
          <p:cNvPr id="7" name="Diyagram 6">
            <a:extLst>
              <a:ext uri="{FF2B5EF4-FFF2-40B4-BE49-F238E27FC236}">
                <a16:creationId xmlns:a16="http://schemas.microsoft.com/office/drawing/2014/main" id="{53ABE493-3B62-4AC3-904B-4504F8E249B9}"/>
              </a:ext>
            </a:extLst>
          </p:cNvPr>
          <p:cNvGraphicFramePr/>
          <p:nvPr>
            <p:extLst>
              <p:ext uri="{D42A27DB-BD31-4B8C-83A1-F6EECF244321}">
                <p14:modId xmlns:p14="http://schemas.microsoft.com/office/powerpoint/2010/main" val="3604717667"/>
              </p:ext>
            </p:extLst>
          </p:nvPr>
        </p:nvGraphicFramePr>
        <p:xfrm>
          <a:off x="7623243" y="4747490"/>
          <a:ext cx="3820612" cy="1910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nvan 1">
            <a:extLst>
              <a:ext uri="{FF2B5EF4-FFF2-40B4-BE49-F238E27FC236}">
                <a16:creationId xmlns:a16="http://schemas.microsoft.com/office/drawing/2014/main" id="{0AB9EEA8-8A07-4E25-A4CA-8390789ED695}"/>
              </a:ext>
            </a:extLst>
          </p:cNvPr>
          <p:cNvSpPr txBox="1">
            <a:spLocks/>
          </p:cNvSpPr>
          <p:nvPr/>
        </p:nvSpPr>
        <p:spPr>
          <a:xfrm>
            <a:off x="6" y="1654629"/>
            <a:ext cx="12192000" cy="2009086"/>
          </a:xfrm>
          <a:prstGeom prst="rect">
            <a:avLst/>
          </a:prstGeom>
          <a:solidFill>
            <a:srgbClr val="89D8FF">
              <a:alpha val="25882"/>
            </a:srgb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5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tr-TR" sz="9600" dirty="0"/>
              <a:t>Cari  </a:t>
            </a:r>
            <a:r>
              <a:rPr lang="tr-TR" sz="9600" dirty="0" err="1"/>
              <a:t>topluhAREKET</a:t>
            </a:r>
            <a:endParaRPr lang="tr-TR" sz="9600" dirty="0"/>
          </a:p>
        </p:txBody>
      </p:sp>
    </p:spTree>
    <p:extLst>
      <p:ext uri="{BB962C8B-B14F-4D97-AF65-F5344CB8AC3E}">
        <p14:creationId xmlns:p14="http://schemas.microsoft.com/office/powerpoint/2010/main" val="18651808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graphicFrame>
        <p:nvGraphicFramePr>
          <p:cNvPr id="7" name="Tablo 7">
            <a:extLst>
              <a:ext uri="{FF2B5EF4-FFF2-40B4-BE49-F238E27FC236}">
                <a16:creationId xmlns:a16="http://schemas.microsoft.com/office/drawing/2014/main" id="{3C24C3B4-9AA1-4B87-A1D7-E099BE0A764C}"/>
              </a:ext>
            </a:extLst>
          </p:cNvPr>
          <p:cNvGraphicFramePr>
            <a:graphicFrameLocks noGrp="1"/>
          </p:cNvGraphicFramePr>
          <p:nvPr>
            <p:extLst>
              <p:ext uri="{D42A27DB-BD31-4B8C-83A1-F6EECF244321}">
                <p14:modId xmlns:p14="http://schemas.microsoft.com/office/powerpoint/2010/main" val="3639598075"/>
              </p:ext>
            </p:extLst>
          </p:nvPr>
        </p:nvGraphicFramePr>
        <p:xfrm>
          <a:off x="503766" y="1271303"/>
          <a:ext cx="11184467" cy="5029200"/>
        </p:xfrm>
        <a:graphic>
          <a:graphicData uri="http://schemas.openxmlformats.org/drawingml/2006/table">
            <a:tbl>
              <a:tblPr firstRow="1" bandRow="1">
                <a:tableStyleId>{5C22544A-7EE6-4342-B048-85BDC9FD1C3A}</a:tableStyleId>
              </a:tblPr>
              <a:tblGrid>
                <a:gridCol w="1956405">
                  <a:extLst>
                    <a:ext uri="{9D8B030D-6E8A-4147-A177-3AD203B41FA5}">
                      <a16:colId xmlns:a16="http://schemas.microsoft.com/office/drawing/2014/main" val="1712875043"/>
                    </a:ext>
                  </a:extLst>
                </a:gridCol>
                <a:gridCol w="9228062">
                  <a:extLst>
                    <a:ext uri="{9D8B030D-6E8A-4147-A177-3AD203B41FA5}">
                      <a16:colId xmlns:a16="http://schemas.microsoft.com/office/drawing/2014/main" val="1473334995"/>
                    </a:ext>
                  </a:extLst>
                </a:gridCol>
              </a:tblGrid>
              <a:tr h="370840">
                <a:tc>
                  <a:txBody>
                    <a:bodyPr/>
                    <a:lstStyle/>
                    <a:p>
                      <a:pPr algn="ctr"/>
                      <a:r>
                        <a:rPr lang="tr-TR" sz="1600" dirty="0"/>
                        <a:t>İŞLEM</a:t>
                      </a:r>
                    </a:p>
                  </a:txBody>
                  <a:tcPr anchor="ctr"/>
                </a:tc>
                <a:tc>
                  <a:txBody>
                    <a:bodyPr/>
                    <a:lstStyle/>
                    <a:p>
                      <a:pPr algn="ctr"/>
                      <a:r>
                        <a:rPr lang="tr-TR" sz="1600" dirty="0"/>
                        <a:t>AÇIKLAMA</a:t>
                      </a:r>
                    </a:p>
                  </a:txBody>
                  <a:tcPr anchor="ctr"/>
                </a:tc>
                <a:extLst>
                  <a:ext uri="{0D108BD9-81ED-4DB2-BD59-A6C34878D82A}">
                    <a16:rowId xmlns:a16="http://schemas.microsoft.com/office/drawing/2014/main" val="1046247799"/>
                  </a:ext>
                </a:extLst>
              </a:tr>
              <a:tr h="370840">
                <a:tc>
                  <a:txBody>
                    <a:bodyPr/>
                    <a:lstStyle/>
                    <a:p>
                      <a:r>
                        <a:rPr lang="tr-TR" sz="1100" b="1">
                          <a:solidFill>
                            <a:schemeClr val="accent1">
                              <a:lumMod val="50000"/>
                            </a:schemeClr>
                          </a:solidFill>
                          <a:effectLst/>
                        </a:rPr>
                        <a:t>Cari Bul</a:t>
                      </a:r>
                    </a:p>
                  </a:txBody>
                  <a:tcPr marL="38100" marR="38100" marT="38100" marB="38100" anchor="ctr"/>
                </a:tc>
                <a:tc>
                  <a:txBody>
                    <a:bodyPr/>
                    <a:lstStyle/>
                    <a:p>
                      <a:r>
                        <a:rPr lang="tr-TR" sz="1100">
                          <a:effectLst/>
                        </a:rPr>
                        <a:t>Cari hareket girişi yapacağınız carilerinizi seçim yapmak için kullanabileceğiniz butondur. İşlem yapacağınız carilerinizi bu butondan faydalanarak ekleyebilirsiniz.</a:t>
                      </a:r>
                    </a:p>
                  </a:txBody>
                  <a:tcPr marL="38100" marR="38100" marT="38100" marB="38100" anchor="ctr"/>
                </a:tc>
                <a:extLst>
                  <a:ext uri="{0D108BD9-81ED-4DB2-BD59-A6C34878D82A}">
                    <a16:rowId xmlns:a16="http://schemas.microsoft.com/office/drawing/2014/main" val="1988548487"/>
                  </a:ext>
                </a:extLst>
              </a:tr>
              <a:tr h="370840">
                <a:tc>
                  <a:txBody>
                    <a:bodyPr/>
                    <a:lstStyle/>
                    <a:p>
                      <a:r>
                        <a:rPr lang="tr-TR" sz="1100" b="1">
                          <a:solidFill>
                            <a:schemeClr val="accent1">
                              <a:lumMod val="50000"/>
                            </a:schemeClr>
                          </a:solidFill>
                          <a:effectLst/>
                        </a:rPr>
                        <a:t>Cari Değiştir</a:t>
                      </a:r>
                    </a:p>
                  </a:txBody>
                  <a:tcPr marL="38100" marR="38100" marT="38100" marB="38100" anchor="ctr"/>
                </a:tc>
                <a:tc>
                  <a:txBody>
                    <a:bodyPr/>
                    <a:lstStyle/>
                    <a:p>
                      <a:r>
                        <a:rPr lang="tr-TR" sz="1100">
                          <a:effectLst/>
                        </a:rPr>
                        <a:t>Yanlış eklediğiniz bir carinizi değiştirmek için faydalanabileceğiniz butondur.</a:t>
                      </a:r>
                    </a:p>
                  </a:txBody>
                  <a:tcPr marL="38100" marR="38100" marT="38100" marB="38100" anchor="ctr"/>
                </a:tc>
                <a:extLst>
                  <a:ext uri="{0D108BD9-81ED-4DB2-BD59-A6C34878D82A}">
                    <a16:rowId xmlns:a16="http://schemas.microsoft.com/office/drawing/2014/main" val="2012602967"/>
                  </a:ext>
                </a:extLst>
              </a:tr>
              <a:tr h="370840">
                <a:tc>
                  <a:txBody>
                    <a:bodyPr/>
                    <a:lstStyle/>
                    <a:p>
                      <a:r>
                        <a:rPr lang="tr-TR" sz="1100" b="1">
                          <a:solidFill>
                            <a:schemeClr val="accent1">
                              <a:lumMod val="50000"/>
                            </a:schemeClr>
                          </a:solidFill>
                          <a:effectLst/>
                        </a:rPr>
                        <a:t>Cari Kart</a:t>
                      </a:r>
                    </a:p>
                  </a:txBody>
                  <a:tcPr marL="38100" marR="38100" marT="38100" marB="38100" anchor="ctr"/>
                </a:tc>
                <a:tc>
                  <a:txBody>
                    <a:bodyPr/>
                    <a:lstStyle/>
                    <a:p>
                      <a:r>
                        <a:rPr lang="tr-TR" sz="1100" dirty="0">
                          <a:effectLst/>
                        </a:rPr>
                        <a:t>Üzerinde bulunduğunuz carinin kartını açmak için kullanabileceğiniz butondur.</a:t>
                      </a:r>
                    </a:p>
                  </a:txBody>
                  <a:tcPr marL="38100" marR="38100" marT="38100" marB="38100" anchor="ctr"/>
                </a:tc>
                <a:extLst>
                  <a:ext uri="{0D108BD9-81ED-4DB2-BD59-A6C34878D82A}">
                    <a16:rowId xmlns:a16="http://schemas.microsoft.com/office/drawing/2014/main" val="470195164"/>
                  </a:ext>
                </a:extLst>
              </a:tr>
              <a:tr h="370840">
                <a:tc>
                  <a:txBody>
                    <a:bodyPr/>
                    <a:lstStyle/>
                    <a:p>
                      <a:r>
                        <a:rPr lang="tr-TR" sz="1100" b="1">
                          <a:solidFill>
                            <a:schemeClr val="accent1">
                              <a:lumMod val="50000"/>
                            </a:schemeClr>
                          </a:solidFill>
                          <a:effectLst/>
                        </a:rPr>
                        <a:t>Hareket Raporu</a:t>
                      </a:r>
                    </a:p>
                  </a:txBody>
                  <a:tcPr marL="38100" marR="38100" marT="38100" marB="38100" anchor="ctr"/>
                </a:tc>
                <a:tc>
                  <a:txBody>
                    <a:bodyPr/>
                    <a:lstStyle/>
                    <a:p>
                      <a:r>
                        <a:rPr lang="tr-TR" sz="1100">
                          <a:effectLst/>
                        </a:rPr>
                        <a:t>Üzerinde bulunduğunuz carinin hareket raporuna erişmek için kullanabileceğiniz butondur.</a:t>
                      </a:r>
                    </a:p>
                  </a:txBody>
                  <a:tcPr marL="38100" marR="38100" marT="38100" marB="38100" anchor="ctr"/>
                </a:tc>
                <a:extLst>
                  <a:ext uri="{0D108BD9-81ED-4DB2-BD59-A6C34878D82A}">
                    <a16:rowId xmlns:a16="http://schemas.microsoft.com/office/drawing/2014/main" val="2041639324"/>
                  </a:ext>
                </a:extLst>
              </a:tr>
              <a:tr h="370840">
                <a:tc>
                  <a:txBody>
                    <a:bodyPr/>
                    <a:lstStyle/>
                    <a:p>
                      <a:r>
                        <a:rPr lang="tr-TR" sz="1100" b="1">
                          <a:solidFill>
                            <a:schemeClr val="accent1">
                              <a:lumMod val="50000"/>
                            </a:schemeClr>
                          </a:solidFill>
                          <a:effectLst/>
                        </a:rPr>
                        <a:t>İşlemler</a:t>
                      </a:r>
                    </a:p>
                  </a:txBody>
                  <a:tcPr marL="38100" marR="38100" marT="38100" marB="38100" anchor="ctr"/>
                </a:tc>
                <a:tc>
                  <a:txBody>
                    <a:bodyPr/>
                    <a:lstStyle/>
                    <a:p>
                      <a:r>
                        <a:rPr lang="tr-TR" sz="1100">
                          <a:effectLst/>
                        </a:rPr>
                        <a:t>Excel: Excel’de kayıtlı olan cari hareketlerini toplu cari hareket girişi ekranına aktarmak için kullanabileceğiniz alandır.</a:t>
                      </a:r>
                    </a:p>
                  </a:txBody>
                  <a:tcPr marL="38100" marR="38100" marT="38100" marB="38100" anchor="ctr"/>
                </a:tc>
                <a:extLst>
                  <a:ext uri="{0D108BD9-81ED-4DB2-BD59-A6C34878D82A}">
                    <a16:rowId xmlns:a16="http://schemas.microsoft.com/office/drawing/2014/main" val="4206018792"/>
                  </a:ext>
                </a:extLst>
              </a:tr>
              <a:tr h="370840">
                <a:tc>
                  <a:txBody>
                    <a:bodyPr/>
                    <a:lstStyle/>
                    <a:p>
                      <a:r>
                        <a:rPr lang="tr-TR" sz="1100" b="1">
                          <a:solidFill>
                            <a:schemeClr val="accent1">
                              <a:lumMod val="50000"/>
                            </a:schemeClr>
                          </a:solidFill>
                          <a:effectLst/>
                        </a:rPr>
                        <a:t>Kopyala</a:t>
                      </a:r>
                    </a:p>
                  </a:txBody>
                  <a:tcPr marL="38100" marR="38100" marT="38100" marB="38100" anchor="ctr"/>
                </a:tc>
                <a:tc>
                  <a:txBody>
                    <a:bodyPr/>
                    <a:lstStyle/>
                    <a:p>
                      <a:r>
                        <a:rPr lang="tr-TR" sz="1100" dirty="0">
                          <a:effectLst/>
                        </a:rPr>
                        <a:t>Üzerinde bulunduğunuz bilgiyi kopyalayarak alt satırlara aktarmak için kullanabileceğiniz butondur. Kopyala butonu yalnızca kopyalama işlemi yapabileceğiniz alanlarda aktif olmaktadır.</a:t>
                      </a:r>
                    </a:p>
                  </a:txBody>
                  <a:tcPr marL="38100" marR="38100" marT="38100" marB="38100" anchor="ctr"/>
                </a:tc>
                <a:extLst>
                  <a:ext uri="{0D108BD9-81ED-4DB2-BD59-A6C34878D82A}">
                    <a16:rowId xmlns:a16="http://schemas.microsoft.com/office/drawing/2014/main" val="3525760782"/>
                  </a:ext>
                </a:extLst>
              </a:tr>
              <a:tr h="370840">
                <a:tc>
                  <a:txBody>
                    <a:bodyPr/>
                    <a:lstStyle/>
                    <a:p>
                      <a:r>
                        <a:rPr lang="tr-TR" sz="1100" b="1">
                          <a:solidFill>
                            <a:schemeClr val="accent1">
                              <a:lumMod val="50000"/>
                            </a:schemeClr>
                          </a:solidFill>
                          <a:effectLst/>
                        </a:rPr>
                        <a:t>Satırdan Kopyala</a:t>
                      </a:r>
                    </a:p>
                  </a:txBody>
                  <a:tcPr marL="38100" marR="38100" marT="38100" marB="38100" anchor="ctr"/>
                </a:tc>
                <a:tc>
                  <a:txBody>
                    <a:bodyPr/>
                    <a:lstStyle/>
                    <a:p>
                      <a:r>
                        <a:rPr lang="tr-TR" sz="1100">
                          <a:effectLst/>
                        </a:rPr>
                        <a:t>Üzerinde bulunduğunuz satırı kopyalayarak alttaki satırlara tek tek aktarmak için kullanacağınız butondur. Aktarım işlemi için kopyalanacak veriyi seçerek kopyala butonuna bastıktan sonra alt satırlara gelerek satırdan kopyala butonuna basabilirsiniz.</a:t>
                      </a:r>
                    </a:p>
                  </a:txBody>
                  <a:tcPr marL="38100" marR="38100" marT="38100" marB="38100" anchor="ctr"/>
                </a:tc>
                <a:extLst>
                  <a:ext uri="{0D108BD9-81ED-4DB2-BD59-A6C34878D82A}">
                    <a16:rowId xmlns:a16="http://schemas.microsoft.com/office/drawing/2014/main" val="4132699775"/>
                  </a:ext>
                </a:extLst>
              </a:tr>
              <a:tr h="370840">
                <a:tc>
                  <a:txBody>
                    <a:bodyPr/>
                    <a:lstStyle/>
                    <a:p>
                      <a:r>
                        <a:rPr lang="tr-TR" sz="1100" b="1" dirty="0">
                          <a:solidFill>
                            <a:srgbClr val="002060"/>
                          </a:solidFill>
                          <a:effectLst/>
                        </a:rPr>
                        <a:t>Seçenekler</a:t>
                      </a:r>
                    </a:p>
                  </a:txBody>
                  <a:tcPr marL="38100" marR="38100" marT="38100" marB="38100" anchor="ctr"/>
                </a:tc>
                <a:tc>
                  <a:txBody>
                    <a:bodyPr/>
                    <a:lstStyle/>
                    <a:p>
                      <a:r>
                        <a:rPr lang="tr-TR" sz="1100" dirty="0">
                          <a:solidFill>
                            <a:srgbClr val="002060"/>
                          </a:solidFill>
                          <a:effectLst/>
                        </a:rPr>
                        <a:t>Cariler manuel aratılabilsin</a:t>
                      </a:r>
                      <a:r>
                        <a:rPr lang="tr-TR" sz="1100" dirty="0">
                          <a:effectLst/>
                        </a:rPr>
                        <a:t>: Bu seçenek işaretli iken cari kodu alanına cari kodunu yazıp </a:t>
                      </a:r>
                      <a:r>
                        <a:rPr lang="tr-TR" sz="1100" dirty="0" err="1">
                          <a:effectLst/>
                        </a:rPr>
                        <a:t>entera</a:t>
                      </a:r>
                      <a:r>
                        <a:rPr lang="tr-TR" sz="1100" dirty="0">
                          <a:effectLst/>
                        </a:rPr>
                        <a:t> basarsanız program cariyi forma aktaracaktır.</a:t>
                      </a:r>
                      <a:br>
                        <a:rPr lang="tr-TR" sz="1100" dirty="0">
                          <a:effectLst/>
                        </a:rPr>
                      </a:br>
                      <a:r>
                        <a:rPr lang="tr-TR" sz="1100" dirty="0">
                          <a:solidFill>
                            <a:srgbClr val="002060"/>
                          </a:solidFill>
                          <a:effectLst/>
                        </a:rPr>
                        <a:t>Açıklamaya girilen bilgiyi formül olarak kullan ve borç satırına aktar</a:t>
                      </a:r>
                      <a:r>
                        <a:rPr lang="tr-TR" sz="1100" dirty="0">
                          <a:effectLst/>
                        </a:rPr>
                        <a:t>: Bu seçenek işaretli iken açıklama alanına sayısal olarak yazdığınız işlemlerin karşılığı borç alanına yansıyacaktır. Örneğin 100 * 200 yazarak </a:t>
                      </a:r>
                      <a:r>
                        <a:rPr lang="tr-TR" sz="1100" dirty="0" err="1">
                          <a:effectLst/>
                        </a:rPr>
                        <a:t>enter</a:t>
                      </a:r>
                      <a:r>
                        <a:rPr lang="tr-TR" sz="1100" dirty="0">
                          <a:effectLst/>
                        </a:rPr>
                        <a:t> tuşuna basarsanız borç alanına 20.000 TL yansıyacaktır.</a:t>
                      </a:r>
                      <a:br>
                        <a:rPr lang="tr-TR" sz="1100" dirty="0">
                          <a:effectLst/>
                        </a:rPr>
                      </a:br>
                      <a:r>
                        <a:rPr lang="tr-TR" sz="1100" dirty="0">
                          <a:effectLst/>
                        </a:rPr>
                        <a:t> </a:t>
                      </a:r>
                    </a:p>
                  </a:txBody>
                  <a:tcPr marL="38100" marR="38100" marT="38100" marB="38100" anchor="ctr"/>
                </a:tc>
                <a:extLst>
                  <a:ext uri="{0D108BD9-81ED-4DB2-BD59-A6C34878D82A}">
                    <a16:rowId xmlns:a16="http://schemas.microsoft.com/office/drawing/2014/main" val="9947147"/>
                  </a:ext>
                </a:extLst>
              </a:tr>
              <a:tr h="370840">
                <a:tc>
                  <a:txBody>
                    <a:bodyPr/>
                    <a:lstStyle/>
                    <a:p>
                      <a:r>
                        <a:rPr lang="tr-TR" sz="1100" b="1">
                          <a:solidFill>
                            <a:schemeClr val="accent1">
                              <a:lumMod val="50000"/>
                            </a:schemeClr>
                          </a:solidFill>
                          <a:effectLst/>
                        </a:rPr>
                        <a:t>Tablo Üzerinde Yapılacaklar</a:t>
                      </a:r>
                    </a:p>
                  </a:txBody>
                  <a:tcPr marL="38100" marR="38100" marT="38100" marB="38100" anchor="ctr"/>
                </a:tc>
                <a:tc>
                  <a:txBody>
                    <a:bodyPr/>
                    <a:lstStyle/>
                    <a:p>
                      <a:r>
                        <a:rPr lang="tr-TR" sz="1100">
                          <a:effectLst/>
                        </a:rPr>
                        <a:t>Cari seçim işleminden sonra tablo üzerindeki bilgilerin doldurulması gerekmektedir. Cari hareket girişiyle ilgili açıklama alanında yer alan bilgilerden faydalanarak bu alanın kullanımı konusunda detaylı bilgiye erişebilirsiniz.</a:t>
                      </a:r>
                    </a:p>
                  </a:txBody>
                  <a:tcPr marL="38100" marR="38100" marT="38100" marB="38100" anchor="ctr"/>
                </a:tc>
                <a:extLst>
                  <a:ext uri="{0D108BD9-81ED-4DB2-BD59-A6C34878D82A}">
                    <a16:rowId xmlns:a16="http://schemas.microsoft.com/office/drawing/2014/main" val="2587340273"/>
                  </a:ext>
                </a:extLst>
              </a:tr>
              <a:tr h="370840">
                <a:tc>
                  <a:txBody>
                    <a:bodyPr/>
                    <a:lstStyle/>
                    <a:p>
                      <a:r>
                        <a:rPr lang="tr-TR" sz="1100" b="1">
                          <a:solidFill>
                            <a:schemeClr val="accent1">
                              <a:lumMod val="50000"/>
                            </a:schemeClr>
                          </a:solidFill>
                          <a:effectLst/>
                        </a:rPr>
                        <a:t>Cari Bakiyesini Göster</a:t>
                      </a:r>
                    </a:p>
                  </a:txBody>
                  <a:tcPr marL="38100" marR="38100" marT="38100" marB="38100" anchor="ctr"/>
                </a:tc>
                <a:tc>
                  <a:txBody>
                    <a:bodyPr/>
                    <a:lstStyle/>
                    <a:p>
                      <a:r>
                        <a:rPr lang="tr-TR" sz="1100">
                          <a:effectLst/>
                        </a:rPr>
                        <a:t>Üzerinde bulunduğunuz carinin bakiyesini görerek bakiye türüne göre borç veya alacak tutarı alanlarına bakiyenin aktarılması için kullanabileceğiniz alandır.</a:t>
                      </a:r>
                    </a:p>
                  </a:txBody>
                  <a:tcPr marL="38100" marR="38100" marT="38100" marB="38100" anchor="ctr"/>
                </a:tc>
                <a:extLst>
                  <a:ext uri="{0D108BD9-81ED-4DB2-BD59-A6C34878D82A}">
                    <a16:rowId xmlns:a16="http://schemas.microsoft.com/office/drawing/2014/main" val="91918408"/>
                  </a:ext>
                </a:extLst>
              </a:tr>
              <a:tr h="370840">
                <a:tc>
                  <a:txBody>
                    <a:bodyPr/>
                    <a:lstStyle/>
                    <a:p>
                      <a:r>
                        <a:rPr lang="tr-TR" sz="1100" b="1" dirty="0">
                          <a:solidFill>
                            <a:schemeClr val="accent1">
                              <a:lumMod val="50000"/>
                            </a:schemeClr>
                          </a:solidFill>
                          <a:effectLst/>
                        </a:rPr>
                        <a:t>Alt Toplamlar</a:t>
                      </a:r>
                    </a:p>
                  </a:txBody>
                  <a:tcPr marL="38100" marR="38100" marT="38100" marB="38100" anchor="ctr"/>
                </a:tc>
                <a:tc>
                  <a:txBody>
                    <a:bodyPr/>
                    <a:lstStyle/>
                    <a:p>
                      <a:r>
                        <a:rPr lang="tr-TR" sz="1100" dirty="0">
                          <a:effectLst/>
                        </a:rPr>
                        <a:t>Otomatik topla seçeneğini işaretleyerek topla butonuna basmanız durumunda program satır üzerine yazılan borç veya alacak tutarlarının toplamlarını alt toplamlar alanına yazacaktır.</a:t>
                      </a:r>
                    </a:p>
                  </a:txBody>
                  <a:tcPr marL="38100" marR="38100" marT="38100" marB="38100" anchor="ctr"/>
                </a:tc>
                <a:extLst>
                  <a:ext uri="{0D108BD9-81ED-4DB2-BD59-A6C34878D82A}">
                    <a16:rowId xmlns:a16="http://schemas.microsoft.com/office/drawing/2014/main" val="3403420685"/>
                  </a:ext>
                </a:extLst>
              </a:tr>
            </a:tbl>
          </a:graphicData>
        </a:graphic>
      </p:graphicFrame>
    </p:spTree>
    <p:extLst>
      <p:ext uri="{BB962C8B-B14F-4D97-AF65-F5344CB8AC3E}">
        <p14:creationId xmlns:p14="http://schemas.microsoft.com/office/powerpoint/2010/main" val="270972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Toplu Cari Hareket </a:t>
            </a:r>
            <a:r>
              <a:rPr lang="tr-TR" sz="2400" dirty="0">
                <a:effectLst/>
              </a:rPr>
              <a:t>: </a:t>
            </a:r>
            <a:r>
              <a:rPr lang="tr-TR" dirty="0">
                <a:effectLst/>
              </a:rPr>
              <a:t>Bir carinize veya birden fazla carinize aynı anda hızlı bir şekilde hareket girişi yapmak için kullanabileceğiniz alandır. Toplu cari hareket girişi ekranı üzerine seri bir şekilde cari ekleyerek tek seferde hareketleri işleyebilir, işlemlerinize hız kazandırabilirsiniz. </a:t>
            </a:r>
            <a:endParaRPr lang="tr-TR" sz="2400" dirty="0">
              <a:effectLst/>
            </a:endParaRPr>
          </a:p>
        </p:txBody>
      </p:sp>
      <p:pic>
        <p:nvPicPr>
          <p:cNvPr id="1026" name="Picture 2">
            <a:extLst>
              <a:ext uri="{FF2B5EF4-FFF2-40B4-BE49-F238E27FC236}">
                <a16:creationId xmlns:a16="http://schemas.microsoft.com/office/drawing/2014/main" id="{56FF04B4-4FE7-49F1-A4AC-25B794B7F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247" y="2359989"/>
            <a:ext cx="2356303" cy="3873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7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Toplu Cari Hareket </a:t>
            </a:r>
            <a:r>
              <a:rPr lang="tr-TR" sz="2400" dirty="0">
                <a:effectLst/>
              </a:rPr>
              <a:t>: </a:t>
            </a:r>
            <a:r>
              <a:rPr lang="tr-TR" dirty="0">
                <a:effectLst/>
              </a:rPr>
              <a:t>Bir carinize veya birden fazla carinize aynı anda hızlı bir şekilde hareket girişi yapmak için kullanabileceğiniz alandır. Toplu cari hareket girişi ekranı üzerine seri bir şekilde cari ekleyerek tek seferde hareketleri işleyebilir, işlemlerinize hız kazandırabilirsiniz. </a:t>
            </a:r>
            <a:endParaRPr lang="tr-TR" sz="2400" dirty="0">
              <a:effectLst/>
            </a:endParaRPr>
          </a:p>
        </p:txBody>
      </p:sp>
      <p:pic>
        <p:nvPicPr>
          <p:cNvPr id="2050" name="Picture 2">
            <a:extLst>
              <a:ext uri="{FF2B5EF4-FFF2-40B4-BE49-F238E27FC236}">
                <a16:creationId xmlns:a16="http://schemas.microsoft.com/office/drawing/2014/main" id="{64FE39E0-9722-4138-90F5-867F747C0B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2207"/>
          <a:stretch/>
        </p:blipFill>
        <p:spPr bwMode="auto">
          <a:xfrm>
            <a:off x="7208877" y="2710147"/>
            <a:ext cx="3011112" cy="1437706"/>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439976E8-F7E1-4F2B-9A5D-C2B7D8378780}"/>
              </a:ext>
            </a:extLst>
          </p:cNvPr>
          <p:cNvPicPr>
            <a:picLocks noChangeAspect="1"/>
          </p:cNvPicPr>
          <p:nvPr/>
        </p:nvPicPr>
        <p:blipFill>
          <a:blip r:embed="rId3"/>
          <a:stretch>
            <a:fillRect/>
          </a:stretch>
        </p:blipFill>
        <p:spPr>
          <a:xfrm>
            <a:off x="808730" y="3316276"/>
            <a:ext cx="4539431" cy="2616438"/>
          </a:xfrm>
          <a:prstGeom prst="rect">
            <a:avLst/>
          </a:prstGeom>
        </p:spPr>
      </p:pic>
      <p:cxnSp>
        <p:nvCxnSpPr>
          <p:cNvPr id="7" name="Düz Ok Bağlayıcısı 6">
            <a:extLst>
              <a:ext uri="{FF2B5EF4-FFF2-40B4-BE49-F238E27FC236}">
                <a16:creationId xmlns:a16="http://schemas.microsoft.com/office/drawing/2014/main" id="{88FA5ECA-9B0C-4E2B-BB8E-C0D76BE13C7F}"/>
              </a:ext>
            </a:extLst>
          </p:cNvPr>
          <p:cNvCxnSpPr>
            <a:cxnSpLocks/>
          </p:cNvCxnSpPr>
          <p:nvPr/>
        </p:nvCxnSpPr>
        <p:spPr>
          <a:xfrm flipV="1">
            <a:off x="4016829" y="3167745"/>
            <a:ext cx="3592285" cy="462209"/>
          </a:xfrm>
          <a:prstGeom prst="straightConnector1">
            <a:avLst/>
          </a:prstGeom>
          <a:ln w="165100">
            <a:solidFill>
              <a:srgbClr val="FF0000"/>
            </a:solidFill>
            <a:tailEnd type="triangle"/>
          </a:ln>
          <a:effectLst>
            <a:softEdge rad="635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08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solidFill>
                  <a:srgbClr val="66CCFF"/>
                </a:solidFill>
                <a:effectLst/>
              </a:rPr>
              <a:t>Toplu Cari Hareket </a:t>
            </a:r>
            <a:r>
              <a:rPr lang="tr-TR" sz="2400" dirty="0">
                <a:effectLst/>
              </a:rPr>
              <a:t>işlenecek carileri seçiniz</a:t>
            </a:r>
          </a:p>
        </p:txBody>
      </p:sp>
      <p:pic>
        <p:nvPicPr>
          <p:cNvPr id="9" name="Resim 8">
            <a:extLst>
              <a:ext uri="{FF2B5EF4-FFF2-40B4-BE49-F238E27FC236}">
                <a16:creationId xmlns:a16="http://schemas.microsoft.com/office/drawing/2014/main" id="{8CA41713-3F53-4B81-9F6B-0F6E1C3617D9}"/>
              </a:ext>
            </a:extLst>
          </p:cNvPr>
          <p:cNvPicPr>
            <a:picLocks noChangeAspect="1"/>
          </p:cNvPicPr>
          <p:nvPr/>
        </p:nvPicPr>
        <p:blipFill rotWithShape="1">
          <a:blip r:embed="rId2"/>
          <a:srcRect l="217" t="5613" b="2507"/>
          <a:stretch/>
        </p:blipFill>
        <p:spPr>
          <a:xfrm>
            <a:off x="2786744" y="1609898"/>
            <a:ext cx="6825342" cy="4866051"/>
          </a:xfrm>
          <a:prstGeom prst="rect">
            <a:avLst/>
          </a:prstGeom>
        </p:spPr>
      </p:pic>
    </p:spTree>
    <p:extLst>
      <p:ext uri="{BB962C8B-B14F-4D97-AF65-F5344CB8AC3E}">
        <p14:creationId xmlns:p14="http://schemas.microsoft.com/office/powerpoint/2010/main" val="346101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Sağ tıklayıp sütunları özelleştiriyoruz</a:t>
            </a:r>
          </a:p>
        </p:txBody>
      </p:sp>
      <p:pic>
        <p:nvPicPr>
          <p:cNvPr id="4" name="Resim 3">
            <a:extLst>
              <a:ext uri="{FF2B5EF4-FFF2-40B4-BE49-F238E27FC236}">
                <a16:creationId xmlns:a16="http://schemas.microsoft.com/office/drawing/2014/main" id="{9D06579E-DE35-4017-84C9-38A0089124AE}"/>
              </a:ext>
            </a:extLst>
          </p:cNvPr>
          <p:cNvPicPr>
            <a:picLocks noChangeAspect="1"/>
          </p:cNvPicPr>
          <p:nvPr/>
        </p:nvPicPr>
        <p:blipFill>
          <a:blip r:embed="rId2"/>
          <a:stretch>
            <a:fillRect/>
          </a:stretch>
        </p:blipFill>
        <p:spPr>
          <a:xfrm>
            <a:off x="2838952" y="1752484"/>
            <a:ext cx="6875747" cy="4582886"/>
          </a:xfrm>
          <a:prstGeom prst="rect">
            <a:avLst/>
          </a:prstGeom>
        </p:spPr>
      </p:pic>
    </p:spTree>
    <p:extLst>
      <p:ext uri="{BB962C8B-B14F-4D97-AF65-F5344CB8AC3E}">
        <p14:creationId xmlns:p14="http://schemas.microsoft.com/office/powerpoint/2010/main" val="414690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Sağ tıklayıp sütunları özelleştiriyoruz</a:t>
            </a:r>
          </a:p>
        </p:txBody>
      </p:sp>
      <p:pic>
        <p:nvPicPr>
          <p:cNvPr id="6" name="Resim 5">
            <a:extLst>
              <a:ext uri="{FF2B5EF4-FFF2-40B4-BE49-F238E27FC236}">
                <a16:creationId xmlns:a16="http://schemas.microsoft.com/office/drawing/2014/main" id="{706FD724-D509-4E00-8CFB-8F94F16BAF78}"/>
              </a:ext>
            </a:extLst>
          </p:cNvPr>
          <p:cNvPicPr>
            <a:picLocks noChangeAspect="1"/>
          </p:cNvPicPr>
          <p:nvPr/>
        </p:nvPicPr>
        <p:blipFill>
          <a:blip r:embed="rId2"/>
          <a:stretch>
            <a:fillRect/>
          </a:stretch>
        </p:blipFill>
        <p:spPr>
          <a:xfrm>
            <a:off x="3693344" y="1578572"/>
            <a:ext cx="4307656" cy="5007054"/>
          </a:xfrm>
          <a:prstGeom prst="rect">
            <a:avLst/>
          </a:prstGeom>
        </p:spPr>
      </p:pic>
    </p:spTree>
    <p:extLst>
      <p:ext uri="{BB962C8B-B14F-4D97-AF65-F5344CB8AC3E}">
        <p14:creationId xmlns:p14="http://schemas.microsoft.com/office/powerpoint/2010/main" val="118489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Hareketleri İşle butonu tıklayıp hareketleri kaydediyoruz.</a:t>
            </a:r>
          </a:p>
        </p:txBody>
      </p:sp>
      <p:pic>
        <p:nvPicPr>
          <p:cNvPr id="4" name="Resim 3">
            <a:extLst>
              <a:ext uri="{FF2B5EF4-FFF2-40B4-BE49-F238E27FC236}">
                <a16:creationId xmlns:a16="http://schemas.microsoft.com/office/drawing/2014/main" id="{C1737245-2418-4B9D-859D-08A281859091}"/>
              </a:ext>
            </a:extLst>
          </p:cNvPr>
          <p:cNvPicPr>
            <a:picLocks noChangeAspect="1"/>
          </p:cNvPicPr>
          <p:nvPr/>
        </p:nvPicPr>
        <p:blipFill rotWithShape="1">
          <a:blip r:embed="rId2"/>
          <a:srcRect l="1153" t="4729" r="8482" b="1738"/>
          <a:stretch/>
        </p:blipFill>
        <p:spPr>
          <a:xfrm>
            <a:off x="1446851" y="1582619"/>
            <a:ext cx="8774836" cy="4872378"/>
          </a:xfrm>
          <a:prstGeom prst="rect">
            <a:avLst/>
          </a:prstGeom>
        </p:spPr>
      </p:pic>
    </p:spTree>
    <p:extLst>
      <p:ext uri="{BB962C8B-B14F-4D97-AF65-F5344CB8AC3E}">
        <p14:creationId xmlns:p14="http://schemas.microsoft.com/office/powerpoint/2010/main" val="219487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TOPLU  CARİ  HAREKET</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755735"/>
          </a:xfrm>
        </p:spPr>
        <p:txBody>
          <a:bodyPr>
            <a:noAutofit/>
          </a:bodyPr>
          <a:lstStyle/>
          <a:p>
            <a:pPr marL="0" indent="0" algn="just">
              <a:lnSpc>
                <a:spcPct val="100000"/>
              </a:lnSpc>
              <a:buNone/>
            </a:pPr>
            <a:r>
              <a:rPr lang="tr-TR" sz="2400" dirty="0">
                <a:effectLst/>
              </a:rPr>
              <a:t>Cari manuel aratılabilsin.</a:t>
            </a:r>
          </a:p>
        </p:txBody>
      </p:sp>
      <p:pic>
        <p:nvPicPr>
          <p:cNvPr id="4100" name="Picture 4">
            <a:extLst>
              <a:ext uri="{FF2B5EF4-FFF2-40B4-BE49-F238E27FC236}">
                <a16:creationId xmlns:a16="http://schemas.microsoft.com/office/drawing/2014/main" id="{EE085AE6-8E2B-4FC3-86BC-51686B740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3911" y="1450932"/>
            <a:ext cx="305752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004573EF-ED67-4E78-B05D-9C574BFC41D4}"/>
              </a:ext>
            </a:extLst>
          </p:cNvPr>
          <p:cNvPicPr>
            <a:picLocks noChangeAspect="1"/>
          </p:cNvPicPr>
          <p:nvPr/>
        </p:nvPicPr>
        <p:blipFill rotWithShape="1">
          <a:blip r:embed="rId3"/>
          <a:srcRect b="45138"/>
          <a:stretch/>
        </p:blipFill>
        <p:spPr>
          <a:xfrm>
            <a:off x="226380" y="1828801"/>
            <a:ext cx="8647372" cy="2275724"/>
          </a:xfrm>
          <a:prstGeom prst="rect">
            <a:avLst/>
          </a:prstGeom>
        </p:spPr>
      </p:pic>
      <p:pic>
        <p:nvPicPr>
          <p:cNvPr id="8" name="Resim 7">
            <a:extLst>
              <a:ext uri="{FF2B5EF4-FFF2-40B4-BE49-F238E27FC236}">
                <a16:creationId xmlns:a16="http://schemas.microsoft.com/office/drawing/2014/main" id="{083D0FA9-D152-402D-9CED-6F7FAF5CB0A2}"/>
              </a:ext>
            </a:extLst>
          </p:cNvPr>
          <p:cNvPicPr>
            <a:picLocks noChangeAspect="1"/>
          </p:cNvPicPr>
          <p:nvPr/>
        </p:nvPicPr>
        <p:blipFill rotWithShape="1">
          <a:blip r:embed="rId4"/>
          <a:srcRect b="50000"/>
          <a:stretch/>
        </p:blipFill>
        <p:spPr>
          <a:xfrm>
            <a:off x="609631" y="4623018"/>
            <a:ext cx="7506350" cy="1444115"/>
          </a:xfrm>
          <a:prstGeom prst="rect">
            <a:avLst/>
          </a:prstGeom>
        </p:spPr>
      </p:pic>
    </p:spTree>
    <p:extLst>
      <p:ext uri="{BB962C8B-B14F-4D97-AF65-F5344CB8AC3E}">
        <p14:creationId xmlns:p14="http://schemas.microsoft.com/office/powerpoint/2010/main" val="1533405320"/>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Özel 1">
      <a:majorFont>
        <a:latin typeface="Myriad Pro"/>
        <a:ea typeface=""/>
        <a:cs typeface=""/>
      </a:majorFont>
      <a:minorFont>
        <a:latin typeface="Myriad Pro"/>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856</TotalTime>
  <Words>647</Words>
  <Application>Microsoft Office PowerPoint</Application>
  <PresentationFormat>Geniş ekran</PresentationFormat>
  <Paragraphs>84</Paragraphs>
  <Slides>17</Slides>
  <Notes>2</Notes>
  <HiddenSlides>0</HiddenSlides>
  <MMClips>0</MMClips>
  <ScaleCrop>false</ScaleCrop>
  <HeadingPairs>
    <vt:vector size="6" baseType="variant">
      <vt:variant>
        <vt:lpstr>Kullanılan Yazı Tipleri</vt:lpstr>
      </vt:variant>
      <vt:variant>
        <vt:i4>5</vt:i4>
      </vt:variant>
      <vt:variant>
        <vt:lpstr>Tema</vt:lpstr>
      </vt:variant>
      <vt:variant>
        <vt:i4>3</vt:i4>
      </vt:variant>
      <vt:variant>
        <vt:lpstr>Slayt Başlıkları</vt:lpstr>
      </vt:variant>
      <vt:variant>
        <vt:i4>17</vt:i4>
      </vt:variant>
    </vt:vector>
  </HeadingPairs>
  <TitlesOfParts>
    <vt:vector size="25" baseType="lpstr">
      <vt:lpstr>Arial</vt:lpstr>
      <vt:lpstr>Calibri</vt:lpstr>
      <vt:lpstr>Century Gothic</vt:lpstr>
      <vt:lpstr>Myriad Pro</vt:lpstr>
      <vt:lpstr>Wingdings 3</vt:lpstr>
      <vt:lpstr>Dilim</vt:lpstr>
      <vt:lpstr>1_Dilim</vt:lpstr>
      <vt:lpstr>Damask</vt:lpstr>
      <vt:lpstr>Finans yönetimi – İŞLEMLER</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TOPLU  CARİ  HAREKET</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ERP_W03_D05_a_TOPLU_CARİ_HAREKET</dc:title>
  <dc:creator>Adem AKKUŞ</dc:creator>
  <cp:keywords>ERP_W03_D05_a_TOPLU_CARİ_HAREKET</cp:keywords>
  <cp:lastModifiedBy>mypc</cp:lastModifiedBy>
  <cp:revision>105</cp:revision>
  <dcterms:created xsi:type="dcterms:W3CDTF">2019-06-19T12:59:23Z</dcterms:created>
  <dcterms:modified xsi:type="dcterms:W3CDTF">2020-01-29T09:14:25Z</dcterms:modified>
</cp:coreProperties>
</file>