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2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306"/>
    <a:srgbClr val="FEDFD3"/>
    <a:srgbClr val="FDCBB8"/>
    <a:srgbClr val="FD8537"/>
    <a:srgbClr val="B34901"/>
    <a:srgbClr val="F06202"/>
    <a:srgbClr val="C47500"/>
    <a:srgbClr val="FDC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40580-1920-419F-A36E-0079FF287DE9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81BD7-543E-4958-9F8F-DB51A9439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35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yriad Pro" panose="020B0503030403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54D8-DB1D-412C-9C5B-3B03C85EEE9E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F9DC4B0C-AF8D-4FE1-824A-D759EF01FF0D}"/>
              </a:ext>
            </a:extLst>
          </p:cNvPr>
          <p:cNvSpPr txBox="1">
            <a:spLocks/>
          </p:cNvSpPr>
          <p:nvPr userDrawn="1"/>
        </p:nvSpPr>
        <p:spPr>
          <a:xfrm>
            <a:off x="76200" y="6673334"/>
            <a:ext cx="914399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tr-TR"/>
            </a:defPPr>
            <a:lvl1pPr marL="0" algn="ctr" defTabSz="914400" rtl="0" eaLnBrk="1" latinLnBrk="0" hangingPunct="1">
              <a:defRPr sz="1200" b="1" kern="1200">
                <a:solidFill>
                  <a:srgbClr val="DC430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Adem AKKUŞ – Bilişim Teknolojileri </a:t>
            </a:r>
            <a:r>
              <a:rPr lang="tr-TR" dirty="0" err="1"/>
              <a:t>Öğrt</a:t>
            </a:r>
            <a:r>
              <a:rPr lang="tr-TR"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156" y="0"/>
                </a:moveTo>
                <a:lnTo>
                  <a:pt x="0" y="0"/>
                </a:lnTo>
                <a:lnTo>
                  <a:pt x="0" y="6858000"/>
                </a:lnTo>
                <a:lnTo>
                  <a:pt x="105156" y="6858000"/>
                </a:lnTo>
                <a:lnTo>
                  <a:pt x="105156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476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8544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09600" y="3429000"/>
            <a:ext cx="1341120" cy="2078989"/>
          </a:xfrm>
          <a:custGeom>
            <a:avLst/>
            <a:gdLst/>
            <a:ahLst/>
            <a:cxnLst/>
            <a:rect l="l" t="t" r="r" b="b"/>
            <a:pathLst>
              <a:path w="1341120" h="2078989">
                <a:moveTo>
                  <a:pt x="1295400" y="647700"/>
                </a:moveTo>
                <a:lnTo>
                  <a:pt x="1293622" y="599363"/>
                </a:lnTo>
                <a:lnTo>
                  <a:pt x="1288376" y="551980"/>
                </a:lnTo>
                <a:lnTo>
                  <a:pt x="1279779" y="505701"/>
                </a:lnTo>
                <a:lnTo>
                  <a:pt x="1267968" y="460629"/>
                </a:lnTo>
                <a:lnTo>
                  <a:pt x="1253070" y="416890"/>
                </a:lnTo>
                <a:lnTo>
                  <a:pt x="1235202" y="374637"/>
                </a:lnTo>
                <a:lnTo>
                  <a:pt x="1214488" y="333959"/>
                </a:lnTo>
                <a:lnTo>
                  <a:pt x="1191056" y="295008"/>
                </a:lnTo>
                <a:lnTo>
                  <a:pt x="1165034" y="257898"/>
                </a:lnTo>
                <a:lnTo>
                  <a:pt x="1136535" y="222745"/>
                </a:lnTo>
                <a:lnTo>
                  <a:pt x="1105700" y="189699"/>
                </a:lnTo>
                <a:lnTo>
                  <a:pt x="1072654" y="158864"/>
                </a:lnTo>
                <a:lnTo>
                  <a:pt x="1037501" y="130365"/>
                </a:lnTo>
                <a:lnTo>
                  <a:pt x="1000391" y="104343"/>
                </a:lnTo>
                <a:lnTo>
                  <a:pt x="961440" y="80911"/>
                </a:lnTo>
                <a:lnTo>
                  <a:pt x="920762" y="60198"/>
                </a:lnTo>
                <a:lnTo>
                  <a:pt x="878509" y="42329"/>
                </a:lnTo>
                <a:lnTo>
                  <a:pt x="834771" y="27432"/>
                </a:lnTo>
                <a:lnTo>
                  <a:pt x="789698" y="15621"/>
                </a:lnTo>
                <a:lnTo>
                  <a:pt x="743419" y="7023"/>
                </a:lnTo>
                <a:lnTo>
                  <a:pt x="696036" y="1778"/>
                </a:lnTo>
                <a:lnTo>
                  <a:pt x="647700" y="0"/>
                </a:lnTo>
                <a:lnTo>
                  <a:pt x="599351" y="1778"/>
                </a:lnTo>
                <a:lnTo>
                  <a:pt x="551980" y="7023"/>
                </a:lnTo>
                <a:lnTo>
                  <a:pt x="505701" y="15621"/>
                </a:lnTo>
                <a:lnTo>
                  <a:pt x="460629" y="27432"/>
                </a:lnTo>
                <a:lnTo>
                  <a:pt x="416902" y="42329"/>
                </a:lnTo>
                <a:lnTo>
                  <a:pt x="374637" y="60198"/>
                </a:lnTo>
                <a:lnTo>
                  <a:pt x="333971" y="80911"/>
                </a:lnTo>
                <a:lnTo>
                  <a:pt x="295008" y="104343"/>
                </a:lnTo>
                <a:lnTo>
                  <a:pt x="257898" y="130365"/>
                </a:lnTo>
                <a:lnTo>
                  <a:pt x="222758" y="158864"/>
                </a:lnTo>
                <a:lnTo>
                  <a:pt x="189699" y="189699"/>
                </a:lnTo>
                <a:lnTo>
                  <a:pt x="158864" y="222745"/>
                </a:lnTo>
                <a:lnTo>
                  <a:pt x="130365" y="257898"/>
                </a:lnTo>
                <a:lnTo>
                  <a:pt x="104343" y="295008"/>
                </a:lnTo>
                <a:lnTo>
                  <a:pt x="80911" y="333959"/>
                </a:lnTo>
                <a:lnTo>
                  <a:pt x="60185" y="374637"/>
                </a:lnTo>
                <a:lnTo>
                  <a:pt x="42316" y="416890"/>
                </a:lnTo>
                <a:lnTo>
                  <a:pt x="27419" y="460629"/>
                </a:lnTo>
                <a:lnTo>
                  <a:pt x="15608" y="505701"/>
                </a:lnTo>
                <a:lnTo>
                  <a:pt x="7010" y="551980"/>
                </a:lnTo>
                <a:lnTo>
                  <a:pt x="1765" y="599363"/>
                </a:lnTo>
                <a:lnTo>
                  <a:pt x="0" y="647700"/>
                </a:lnTo>
                <a:lnTo>
                  <a:pt x="1765" y="696048"/>
                </a:lnTo>
                <a:lnTo>
                  <a:pt x="7010" y="743432"/>
                </a:lnTo>
                <a:lnTo>
                  <a:pt x="15608" y="789711"/>
                </a:lnTo>
                <a:lnTo>
                  <a:pt x="27419" y="834783"/>
                </a:lnTo>
                <a:lnTo>
                  <a:pt x="42316" y="878522"/>
                </a:lnTo>
                <a:lnTo>
                  <a:pt x="60185" y="920775"/>
                </a:lnTo>
                <a:lnTo>
                  <a:pt x="80911" y="961453"/>
                </a:lnTo>
                <a:lnTo>
                  <a:pt x="104343" y="1000404"/>
                </a:lnTo>
                <a:lnTo>
                  <a:pt x="130365" y="1037513"/>
                </a:lnTo>
                <a:lnTo>
                  <a:pt x="158864" y="1072667"/>
                </a:lnTo>
                <a:lnTo>
                  <a:pt x="189699" y="1105712"/>
                </a:lnTo>
                <a:lnTo>
                  <a:pt x="222758" y="1136548"/>
                </a:lnTo>
                <a:lnTo>
                  <a:pt x="257898" y="1165047"/>
                </a:lnTo>
                <a:lnTo>
                  <a:pt x="295008" y="1191069"/>
                </a:lnTo>
                <a:lnTo>
                  <a:pt x="333971" y="1214501"/>
                </a:lnTo>
                <a:lnTo>
                  <a:pt x="374637" y="1235214"/>
                </a:lnTo>
                <a:lnTo>
                  <a:pt x="416902" y="1253083"/>
                </a:lnTo>
                <a:lnTo>
                  <a:pt x="460629" y="1267980"/>
                </a:lnTo>
                <a:lnTo>
                  <a:pt x="505701" y="1279791"/>
                </a:lnTo>
                <a:lnTo>
                  <a:pt x="551980" y="1288389"/>
                </a:lnTo>
                <a:lnTo>
                  <a:pt x="599351" y="1293634"/>
                </a:lnTo>
                <a:lnTo>
                  <a:pt x="647700" y="1295400"/>
                </a:lnTo>
                <a:lnTo>
                  <a:pt x="696036" y="1293634"/>
                </a:lnTo>
                <a:lnTo>
                  <a:pt x="743419" y="1288389"/>
                </a:lnTo>
                <a:lnTo>
                  <a:pt x="789698" y="1279791"/>
                </a:lnTo>
                <a:lnTo>
                  <a:pt x="834771" y="1267980"/>
                </a:lnTo>
                <a:lnTo>
                  <a:pt x="878509" y="1253083"/>
                </a:lnTo>
                <a:lnTo>
                  <a:pt x="920762" y="1235214"/>
                </a:lnTo>
                <a:lnTo>
                  <a:pt x="961440" y="1214501"/>
                </a:lnTo>
                <a:lnTo>
                  <a:pt x="1000391" y="1191069"/>
                </a:lnTo>
                <a:lnTo>
                  <a:pt x="1037501" y="1165047"/>
                </a:lnTo>
                <a:lnTo>
                  <a:pt x="1072654" y="1136548"/>
                </a:lnTo>
                <a:lnTo>
                  <a:pt x="1105700" y="1105712"/>
                </a:lnTo>
                <a:lnTo>
                  <a:pt x="1136535" y="1072667"/>
                </a:lnTo>
                <a:lnTo>
                  <a:pt x="1165034" y="1037513"/>
                </a:lnTo>
                <a:lnTo>
                  <a:pt x="1191056" y="1000404"/>
                </a:lnTo>
                <a:lnTo>
                  <a:pt x="1214488" y="961453"/>
                </a:lnTo>
                <a:lnTo>
                  <a:pt x="1235202" y="920775"/>
                </a:lnTo>
                <a:lnTo>
                  <a:pt x="1253070" y="878522"/>
                </a:lnTo>
                <a:lnTo>
                  <a:pt x="1267968" y="834783"/>
                </a:lnTo>
                <a:lnTo>
                  <a:pt x="1279779" y="789711"/>
                </a:lnTo>
                <a:lnTo>
                  <a:pt x="1288376" y="743432"/>
                </a:lnTo>
                <a:lnTo>
                  <a:pt x="1293622" y="696048"/>
                </a:lnTo>
                <a:lnTo>
                  <a:pt x="1295400" y="647700"/>
                </a:lnTo>
                <a:close/>
              </a:path>
              <a:path w="1341120" h="2078989">
                <a:moveTo>
                  <a:pt x="1341120" y="1757934"/>
                </a:moveTo>
                <a:lnTo>
                  <a:pt x="1337640" y="1710537"/>
                </a:lnTo>
                <a:lnTo>
                  <a:pt x="1327531" y="1665287"/>
                </a:lnTo>
                <a:lnTo>
                  <a:pt x="1311300" y="1622704"/>
                </a:lnTo>
                <a:lnTo>
                  <a:pt x="1289431" y="1583258"/>
                </a:lnTo>
                <a:lnTo>
                  <a:pt x="1262418" y="1547469"/>
                </a:lnTo>
                <a:lnTo>
                  <a:pt x="1230782" y="1515833"/>
                </a:lnTo>
                <a:lnTo>
                  <a:pt x="1194993" y="1488821"/>
                </a:lnTo>
                <a:lnTo>
                  <a:pt x="1155547" y="1466951"/>
                </a:lnTo>
                <a:lnTo>
                  <a:pt x="1112964" y="1450721"/>
                </a:lnTo>
                <a:lnTo>
                  <a:pt x="1067714" y="1440611"/>
                </a:lnTo>
                <a:lnTo>
                  <a:pt x="1020318" y="1437132"/>
                </a:lnTo>
                <a:lnTo>
                  <a:pt x="972908" y="1440611"/>
                </a:lnTo>
                <a:lnTo>
                  <a:pt x="927658" y="1450721"/>
                </a:lnTo>
                <a:lnTo>
                  <a:pt x="885075" y="1466951"/>
                </a:lnTo>
                <a:lnTo>
                  <a:pt x="845629" y="1488821"/>
                </a:lnTo>
                <a:lnTo>
                  <a:pt x="809840" y="1515833"/>
                </a:lnTo>
                <a:lnTo>
                  <a:pt x="778205" y="1547469"/>
                </a:lnTo>
                <a:lnTo>
                  <a:pt x="751192" y="1583258"/>
                </a:lnTo>
                <a:lnTo>
                  <a:pt x="729322" y="1622704"/>
                </a:lnTo>
                <a:lnTo>
                  <a:pt x="713092" y="1665287"/>
                </a:lnTo>
                <a:lnTo>
                  <a:pt x="702983" y="1710537"/>
                </a:lnTo>
                <a:lnTo>
                  <a:pt x="699516" y="1757934"/>
                </a:lnTo>
                <a:lnTo>
                  <a:pt x="702983" y="1805343"/>
                </a:lnTo>
                <a:lnTo>
                  <a:pt x="713092" y="1850593"/>
                </a:lnTo>
                <a:lnTo>
                  <a:pt x="729322" y="1893176"/>
                </a:lnTo>
                <a:lnTo>
                  <a:pt x="751192" y="1932622"/>
                </a:lnTo>
                <a:lnTo>
                  <a:pt x="778205" y="1968411"/>
                </a:lnTo>
                <a:lnTo>
                  <a:pt x="809840" y="2000046"/>
                </a:lnTo>
                <a:lnTo>
                  <a:pt x="845629" y="2027059"/>
                </a:lnTo>
                <a:lnTo>
                  <a:pt x="885075" y="2048929"/>
                </a:lnTo>
                <a:lnTo>
                  <a:pt x="927658" y="2065159"/>
                </a:lnTo>
                <a:lnTo>
                  <a:pt x="972908" y="2075268"/>
                </a:lnTo>
                <a:lnTo>
                  <a:pt x="1020318" y="2078736"/>
                </a:lnTo>
                <a:lnTo>
                  <a:pt x="1067714" y="2075268"/>
                </a:lnTo>
                <a:lnTo>
                  <a:pt x="1112964" y="2065159"/>
                </a:lnTo>
                <a:lnTo>
                  <a:pt x="1155547" y="2048929"/>
                </a:lnTo>
                <a:lnTo>
                  <a:pt x="1194993" y="2027059"/>
                </a:lnTo>
                <a:lnTo>
                  <a:pt x="1230782" y="2000046"/>
                </a:lnTo>
                <a:lnTo>
                  <a:pt x="1262418" y="1968411"/>
                </a:lnTo>
                <a:lnTo>
                  <a:pt x="1289431" y="1932622"/>
                </a:lnTo>
                <a:lnTo>
                  <a:pt x="1311300" y="1893176"/>
                </a:lnTo>
                <a:lnTo>
                  <a:pt x="1327531" y="1850593"/>
                </a:lnTo>
                <a:lnTo>
                  <a:pt x="1337640" y="1805343"/>
                </a:lnTo>
                <a:lnTo>
                  <a:pt x="1341120" y="1757934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91183" y="5500115"/>
            <a:ext cx="137159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664195" y="4495800"/>
            <a:ext cx="607060" cy="1567180"/>
          </a:xfrm>
          <a:custGeom>
            <a:avLst/>
            <a:gdLst/>
            <a:ahLst/>
            <a:cxnLst/>
            <a:rect l="l" t="t" r="r" b="b"/>
            <a:pathLst>
              <a:path w="607060" h="1567179">
                <a:moveTo>
                  <a:pt x="274332" y="1429512"/>
                </a:moveTo>
                <a:lnTo>
                  <a:pt x="267322" y="1386166"/>
                </a:lnTo>
                <a:lnTo>
                  <a:pt x="247840" y="1348511"/>
                </a:lnTo>
                <a:lnTo>
                  <a:pt x="218147" y="1318818"/>
                </a:lnTo>
                <a:lnTo>
                  <a:pt x="180492" y="1299349"/>
                </a:lnTo>
                <a:lnTo>
                  <a:pt x="137172" y="1292352"/>
                </a:lnTo>
                <a:lnTo>
                  <a:pt x="93840" y="1299349"/>
                </a:lnTo>
                <a:lnTo>
                  <a:pt x="56184" y="1318818"/>
                </a:lnTo>
                <a:lnTo>
                  <a:pt x="26492" y="1348511"/>
                </a:lnTo>
                <a:lnTo>
                  <a:pt x="7010" y="1386166"/>
                </a:lnTo>
                <a:lnTo>
                  <a:pt x="0" y="1429512"/>
                </a:lnTo>
                <a:lnTo>
                  <a:pt x="7010" y="1472869"/>
                </a:lnTo>
                <a:lnTo>
                  <a:pt x="26492" y="1510525"/>
                </a:lnTo>
                <a:lnTo>
                  <a:pt x="56184" y="1540217"/>
                </a:lnTo>
                <a:lnTo>
                  <a:pt x="93840" y="1559687"/>
                </a:lnTo>
                <a:lnTo>
                  <a:pt x="137172" y="1566672"/>
                </a:lnTo>
                <a:lnTo>
                  <a:pt x="180492" y="1559687"/>
                </a:lnTo>
                <a:lnTo>
                  <a:pt x="218147" y="1540217"/>
                </a:lnTo>
                <a:lnTo>
                  <a:pt x="247840" y="1510525"/>
                </a:lnTo>
                <a:lnTo>
                  <a:pt x="267322" y="1472869"/>
                </a:lnTo>
                <a:lnTo>
                  <a:pt x="274332" y="1429512"/>
                </a:lnTo>
                <a:close/>
              </a:path>
              <a:path w="607060" h="1567179">
                <a:moveTo>
                  <a:pt x="606564" y="182880"/>
                </a:moveTo>
                <a:lnTo>
                  <a:pt x="600024" y="134277"/>
                </a:lnTo>
                <a:lnTo>
                  <a:pt x="581583" y="90601"/>
                </a:lnTo>
                <a:lnTo>
                  <a:pt x="552983" y="53581"/>
                </a:lnTo>
                <a:lnTo>
                  <a:pt x="515962" y="24980"/>
                </a:lnTo>
                <a:lnTo>
                  <a:pt x="472287" y="6540"/>
                </a:lnTo>
                <a:lnTo>
                  <a:pt x="423684" y="0"/>
                </a:lnTo>
                <a:lnTo>
                  <a:pt x="375069" y="6540"/>
                </a:lnTo>
                <a:lnTo>
                  <a:pt x="331393" y="24980"/>
                </a:lnTo>
                <a:lnTo>
                  <a:pt x="294373" y="53581"/>
                </a:lnTo>
                <a:lnTo>
                  <a:pt x="265772" y="90601"/>
                </a:lnTo>
                <a:lnTo>
                  <a:pt x="247332" y="134277"/>
                </a:lnTo>
                <a:lnTo>
                  <a:pt x="240804" y="182880"/>
                </a:lnTo>
                <a:lnTo>
                  <a:pt x="247332" y="231495"/>
                </a:lnTo>
                <a:lnTo>
                  <a:pt x="265772" y="275170"/>
                </a:lnTo>
                <a:lnTo>
                  <a:pt x="294373" y="312191"/>
                </a:lnTo>
                <a:lnTo>
                  <a:pt x="331393" y="340791"/>
                </a:lnTo>
                <a:lnTo>
                  <a:pt x="375069" y="359232"/>
                </a:lnTo>
                <a:lnTo>
                  <a:pt x="423684" y="365760"/>
                </a:lnTo>
                <a:lnTo>
                  <a:pt x="472287" y="359232"/>
                </a:lnTo>
                <a:lnTo>
                  <a:pt x="515962" y="340791"/>
                </a:lnTo>
                <a:lnTo>
                  <a:pt x="552983" y="312191"/>
                </a:lnTo>
                <a:lnTo>
                  <a:pt x="581583" y="275170"/>
                </a:lnTo>
                <a:lnTo>
                  <a:pt x="600024" y="231495"/>
                </a:lnTo>
                <a:lnTo>
                  <a:pt x="606564" y="18288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75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6B34-A63A-479C-AFDA-27D209EC79E7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33" name="Holder 4">
            <a:extLst>
              <a:ext uri="{FF2B5EF4-FFF2-40B4-BE49-F238E27FC236}">
                <a16:creationId xmlns:a16="http://schemas.microsoft.com/office/drawing/2014/main" id="{BE887A14-566E-4240-BFB2-D6D5E38E9E4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30017" y="6641795"/>
            <a:ext cx="914399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1">
                <a:solidFill>
                  <a:srgbClr val="DC4306"/>
                </a:solidFill>
              </a:defRPr>
            </a:lvl1pPr>
          </a:lstStyle>
          <a:p>
            <a:r>
              <a:rPr lang="tr-TR"/>
              <a:t>Adem AKKUŞ - Bilişim Teknolojileri Öğrt.</a:t>
            </a:r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75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rgbClr val="DC4306"/>
                </a:solidFill>
              </a:defRPr>
            </a:lvl1pPr>
          </a:lstStyle>
          <a:p>
            <a:r>
              <a:rPr lang="tr-TR"/>
              <a:t>Adem AKKUŞ - Bilişim Teknolojileri Öğrt.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B231-13D8-47F9-A03C-EBEF29F6161D}" type="datetime1">
              <a:rPr lang="en-US" smtClean="0"/>
              <a:t>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75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rgbClr val="DC4306"/>
                </a:solidFill>
              </a:defRPr>
            </a:lvl1pPr>
          </a:lstStyle>
          <a:p>
            <a:r>
              <a:rPr lang="tr-TR"/>
              <a:t>Adem AKKUŞ - Bilişim Teknolojileri Öğrt.</a:t>
            </a:r>
            <a:endParaRPr lang="tr-TR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42C6-2034-40C4-80A2-F781A6EBF32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rgbClr val="DC4306"/>
                </a:solidFill>
              </a:defRPr>
            </a:lvl1pPr>
          </a:lstStyle>
          <a:p>
            <a:r>
              <a:rPr lang="tr-TR"/>
              <a:t>Adem AKKUŞ - Bilişim Teknolojileri Öğrt.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CC85-0E65-40D0-A275-B6D839088707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6595" y="2412568"/>
            <a:ext cx="4779009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75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-30017" y="6641795"/>
            <a:ext cx="914399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1">
                <a:solidFill>
                  <a:srgbClr val="DC4306"/>
                </a:solidFill>
              </a:defRPr>
            </a:lvl1pPr>
          </a:lstStyle>
          <a:p>
            <a:r>
              <a:rPr lang="tr-TR"/>
              <a:t>Adem AKKUŞ - Bilişim Teknolojileri Öğrt.</a:t>
            </a:r>
            <a:endParaRPr lang="tr-T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660641" y="0"/>
            <a:ext cx="210312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rgbClr val="FD8537"/>
                </a:solidFill>
              </a:defRPr>
            </a:lvl1pPr>
          </a:lstStyle>
          <a:p>
            <a:fld id="{2A395A7B-A092-4C40-80B3-9CB910B97F70}" type="datetime1">
              <a:rPr lang="en-US" smtClean="0"/>
              <a:t>1/29/2020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93861" y="5874598"/>
            <a:ext cx="280670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92626"/>
            <a:ext cx="9113982" cy="2044149"/>
          </a:xfrm>
          <a:prstGeom prst="rect">
            <a:avLst/>
          </a:prstGeom>
          <a:solidFill>
            <a:srgbClr val="FEDFD3">
              <a:alpha val="40000"/>
            </a:srgb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57300" algn="ctr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MÜŞTERİ </a:t>
            </a:r>
            <a:r>
              <a:rPr lang="tr-TR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İLİŞKİLERİ </a:t>
            </a:r>
            <a:r>
              <a:rPr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tr-TR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TEMEL</a:t>
            </a:r>
            <a:r>
              <a:rPr sz="6600" spc="-28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6600" spc="-55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KAVRAMLAR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84210" y="5181600"/>
            <a:ext cx="3519931" cy="79508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00"/>
              </a:spcBef>
            </a:pPr>
            <a:r>
              <a:rPr lang="tr-TR" sz="2000" b="1" spc="-40" dirty="0">
                <a:solidFill>
                  <a:srgbClr val="B34901"/>
                </a:solidFill>
                <a:latin typeface="Times New Roman"/>
                <a:cs typeface="Times New Roman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700"/>
              </a:spcBef>
            </a:pPr>
            <a:r>
              <a:rPr lang="tr-TR" sz="2000" b="1" spc="-40" dirty="0">
                <a:solidFill>
                  <a:srgbClr val="B34901"/>
                </a:solidFill>
                <a:latin typeface="Times New Roman"/>
                <a:cs typeface="Times New Roman"/>
              </a:rPr>
              <a:t>Bilişim Teknolojileri </a:t>
            </a:r>
            <a:r>
              <a:rPr lang="tr-TR" sz="2000" b="1" spc="-40" dirty="0" err="1">
                <a:solidFill>
                  <a:srgbClr val="B34901"/>
                </a:solidFill>
                <a:latin typeface="Times New Roman"/>
                <a:cs typeface="Times New Roman"/>
              </a:rPr>
              <a:t>Öğt</a:t>
            </a:r>
            <a:r>
              <a:rPr lang="tr-TR" sz="2000" b="1" spc="-40" dirty="0">
                <a:solidFill>
                  <a:srgbClr val="B34901"/>
                </a:solidFill>
                <a:latin typeface="Times New Roman"/>
                <a:cs typeface="Times New Roman"/>
              </a:rPr>
              <a:t>.</a:t>
            </a:r>
            <a:endParaRPr sz="2000" dirty="0">
              <a:solidFill>
                <a:srgbClr val="B34901"/>
              </a:solidFill>
              <a:latin typeface="Times New Roman"/>
              <a:cs typeface="Times New Roman"/>
            </a:endParaRPr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6F588E49-0F85-4669-B66D-52EDCBA8DB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848600" y="31538"/>
            <a:ext cx="1143000" cy="184666"/>
          </a:xfrm>
        </p:spPr>
        <p:txBody>
          <a:bodyPr/>
          <a:lstStyle/>
          <a:p>
            <a:fld id="{18FA40E0-948C-44E3-A211-67CB8BC0F4D3}" type="datetime1">
              <a:rPr lang="en-US" smtClean="0">
                <a:solidFill>
                  <a:srgbClr val="DC4306"/>
                </a:solidFill>
              </a:rPr>
              <a:t>1/29/2020</a:t>
            </a:fld>
            <a:endParaRPr lang="en-US">
              <a:solidFill>
                <a:srgbClr val="DC4306"/>
              </a:solidFill>
            </a:endParaRP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3E6BF7F2-426B-440E-8DDF-14F5D47B2D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8842" y="1684147"/>
            <a:ext cx="1108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sıralamak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680736"/>
            <a:ext cx="8535161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tabLst>
                <a:tab pos="287020" algn="l"/>
              </a:tabLst>
            </a:pPr>
            <a:r>
              <a:rPr sz="2800" b="1" i="1" spc="-5" dirty="0">
                <a:solidFill>
                  <a:srgbClr val="DC4306"/>
                </a:solidFill>
                <a:latin typeface="Times New Roman"/>
                <a:cs typeface="Times New Roman"/>
              </a:rPr>
              <a:t>MÜŞTERİ </a:t>
            </a:r>
            <a:r>
              <a:rPr sz="2800" b="1" i="1" spc="-10" dirty="0">
                <a:solidFill>
                  <a:srgbClr val="DC4306"/>
                </a:solidFill>
                <a:latin typeface="Times New Roman"/>
                <a:cs typeface="Times New Roman"/>
              </a:rPr>
              <a:t>İLİŞKİLERİ YÖNETİMİNİN</a:t>
            </a:r>
            <a:r>
              <a:rPr sz="2800" b="1" i="1" spc="-120" dirty="0">
                <a:solidFill>
                  <a:srgbClr val="DC4306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DC4306"/>
                </a:solidFill>
                <a:latin typeface="Times New Roman"/>
                <a:cs typeface="Times New Roman"/>
              </a:rPr>
              <a:t>AMAÇLARI</a:t>
            </a:r>
            <a:endParaRPr sz="2800" b="1" dirty="0">
              <a:solidFill>
                <a:srgbClr val="DC4306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D8537"/>
              </a:buClr>
              <a:buFont typeface="Wingdings"/>
              <a:buChar char=""/>
            </a:pPr>
            <a:endParaRPr sz="20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1925320" algn="l"/>
                <a:tab pos="3176905" algn="l"/>
                <a:tab pos="4613910" algn="l"/>
                <a:tab pos="5926455" algn="l"/>
              </a:tabLst>
            </a:pPr>
            <a:r>
              <a:rPr sz="2200" spc="-5" dirty="0">
                <a:latin typeface="Times New Roman"/>
                <a:cs typeface="Times New Roman"/>
              </a:rPr>
              <a:t>İşle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meler</a:t>
            </a:r>
            <a:r>
              <a:rPr sz="2200" spc="5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MİY</a:t>
            </a:r>
            <a:r>
              <a:rPr sz="2200" spc="5" dirty="0">
                <a:latin typeface="Times New Roman"/>
                <a:cs typeface="Times New Roman"/>
              </a:rPr>
              <a:t>’</a:t>
            </a:r>
            <a:r>
              <a:rPr sz="2200" spc="-5" dirty="0">
                <a:latin typeface="Times New Roman"/>
                <a:cs typeface="Times New Roman"/>
              </a:rPr>
              <a:t>nin</a:t>
            </a:r>
            <a:r>
              <a:rPr sz="2200" dirty="0">
                <a:latin typeface="Times New Roman"/>
                <a:cs typeface="Times New Roman"/>
              </a:rPr>
              <a:t>	a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açlarını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aş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ğıda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şekil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e  mümkündür: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981200"/>
            <a:ext cx="8073390" cy="34245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292100" algn="l"/>
              </a:tabLst>
            </a:pP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Müşteri ihtiyaçlarını, zevk 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ve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tercihlerini doğru olarak</a:t>
            </a:r>
            <a:r>
              <a:rPr sz="2200" spc="9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belirlemek</a:t>
            </a:r>
            <a:endParaRPr sz="22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3695" algn="l"/>
                <a:tab pos="354330" algn="l"/>
                <a:tab pos="1027430" algn="l"/>
                <a:tab pos="2273935" algn="l"/>
                <a:tab pos="2870200" algn="l"/>
                <a:tab pos="3684270" algn="l"/>
                <a:tab pos="4536440" algn="l"/>
                <a:tab pos="5549900" algn="l"/>
                <a:tab pos="5944870" algn="l"/>
                <a:tab pos="6606540" algn="l"/>
                <a:tab pos="7762875" algn="l"/>
              </a:tabLst>
            </a:pPr>
            <a:r>
              <a:rPr sz="2200" spc="-10" dirty="0">
                <a:solidFill>
                  <a:srgbClr val="002060"/>
                </a:solidFill>
                <a:latin typeface="Times New Roman"/>
                <a:cs typeface="Times New Roman"/>
              </a:rPr>
              <a:t>Sat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ı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ş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ö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c</a:t>
            </a:r>
            <a:r>
              <a:rPr sz="2200" spc="-25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r>
              <a:rPr sz="2200" spc="-10" dirty="0">
                <a:solidFill>
                  <a:srgbClr val="002060"/>
                </a:solidFill>
                <a:latin typeface="Times New Roman"/>
                <a:cs typeface="Times New Roman"/>
              </a:rPr>
              <a:t>sin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de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elde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edilen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ğr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u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,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za</a:t>
            </a:r>
            <a:r>
              <a:rPr sz="2200" spc="-25" dirty="0">
                <a:solidFill>
                  <a:srgbClr val="00206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anlı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ve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5" dirty="0">
                <a:solidFill>
                  <a:srgbClr val="002060"/>
                </a:solidFill>
                <a:latin typeface="Times New Roman"/>
                <a:cs typeface="Times New Roman"/>
              </a:rPr>
              <a:t>i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lgili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bil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g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ilerin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ilk</a:t>
            </a:r>
            <a:endParaRPr sz="22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seferinde doğru, hatasız üretim yapılmasını </a:t>
            </a:r>
            <a:r>
              <a:rPr sz="2200" spc="-10" dirty="0">
                <a:solidFill>
                  <a:srgbClr val="002060"/>
                </a:solidFill>
                <a:latin typeface="Times New Roman"/>
                <a:cs typeface="Times New Roman"/>
              </a:rPr>
              <a:t>sağlamak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için</a:t>
            </a:r>
            <a:r>
              <a:rPr sz="2200" spc="15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kullanmak</a:t>
            </a:r>
            <a:endParaRPr sz="22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600"/>
              </a:spcBef>
              <a:buAutoNum type="arabicPeriod" startAt="3"/>
              <a:tabLst>
                <a:tab pos="342265" algn="l"/>
              </a:tabLst>
            </a:pP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Satış esnasında müşteri odaklı </a:t>
            </a:r>
            <a:r>
              <a:rPr sz="2200" spc="-10" dirty="0">
                <a:solidFill>
                  <a:srgbClr val="002060"/>
                </a:solidFill>
                <a:latin typeface="Times New Roman"/>
                <a:cs typeface="Times New Roman"/>
              </a:rPr>
              <a:t>satışı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gerçekleştirmek 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ve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müşteriye  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fayda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ile değer</a:t>
            </a:r>
            <a:r>
              <a:rPr sz="2200" spc="-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sunmak</a:t>
            </a:r>
            <a:endParaRPr sz="22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349250" indent="-337185">
              <a:lnSpc>
                <a:spcPct val="100000"/>
              </a:lnSpc>
              <a:spcBef>
                <a:spcPts val="600"/>
              </a:spcBef>
              <a:buAutoNum type="arabicPeriod" startAt="3"/>
              <a:tabLst>
                <a:tab pos="349885" algn="l"/>
                <a:tab pos="3347720" algn="l"/>
                <a:tab pos="4528820" algn="l"/>
                <a:tab pos="5415915" algn="l"/>
                <a:tab pos="6563995" algn="l"/>
                <a:tab pos="7404734" algn="l"/>
              </a:tabLst>
            </a:pP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Satış  ve</a:t>
            </a:r>
            <a:r>
              <a:rPr sz="2200" spc="36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satış</a:t>
            </a:r>
            <a:r>
              <a:rPr sz="2200" spc="459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2060"/>
                </a:solidFill>
                <a:latin typeface="Times New Roman"/>
                <a:cs typeface="Times New Roman"/>
              </a:rPr>
              <a:t>sonrasında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müşteriyi	sürekli	izleyerek	tatmin	</a:t>
            </a:r>
            <a:r>
              <a:rPr sz="2200" spc="5" dirty="0">
                <a:solidFill>
                  <a:srgbClr val="002060"/>
                </a:solidFill>
                <a:latin typeface="Times New Roman"/>
                <a:cs typeface="Times New Roman"/>
              </a:rPr>
              <a:t>ya</a:t>
            </a:r>
            <a:r>
              <a:rPr sz="2200" spc="3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da</a:t>
            </a:r>
            <a:endParaRPr sz="22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02060"/>
                </a:solidFill>
                <a:latin typeface="Times New Roman"/>
                <a:cs typeface="Times New Roman"/>
              </a:rPr>
              <a:t>tatminsizliğin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ölçülmesini</a:t>
            </a:r>
            <a:r>
              <a:rPr sz="2200" spc="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2060"/>
                </a:solidFill>
                <a:latin typeface="Times New Roman"/>
                <a:cs typeface="Times New Roman"/>
              </a:rPr>
              <a:t>sağlamak</a:t>
            </a:r>
            <a:endParaRPr sz="22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buAutoNum type="arabicPeriod" startAt="5"/>
              <a:tabLst>
                <a:tab pos="413384" algn="l"/>
                <a:tab pos="414020" algn="l"/>
                <a:tab pos="1471295" algn="l"/>
                <a:tab pos="2670810" algn="l"/>
                <a:tab pos="3124835" algn="l"/>
                <a:tab pos="3596004" algn="l"/>
                <a:tab pos="4718050" algn="l"/>
                <a:tab pos="5866765" algn="l"/>
                <a:tab pos="7780020" algn="l"/>
              </a:tabLst>
            </a:pPr>
            <a:r>
              <a:rPr sz="2200" spc="-15" dirty="0">
                <a:solidFill>
                  <a:srgbClr val="00206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üşteri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ta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t</a:t>
            </a:r>
            <a:r>
              <a:rPr sz="2200" spc="-25" dirty="0">
                <a:solidFill>
                  <a:srgbClr val="00206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inini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v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b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tat</a:t>
            </a:r>
            <a:r>
              <a:rPr sz="2200" spc="-25" dirty="0">
                <a:solidFill>
                  <a:srgbClr val="00206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002060"/>
                </a:solidFill>
                <a:latin typeface="Times New Roman"/>
                <a:cs typeface="Times New Roman"/>
              </a:rPr>
              <a:t>i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sadakate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ö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nüştür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ü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l</a:t>
            </a:r>
            <a:r>
              <a:rPr sz="2200" spc="-20" dirty="0">
                <a:solidFill>
                  <a:srgbClr val="00206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r>
              <a:rPr sz="2200" spc="-10" dirty="0">
                <a:solidFill>
                  <a:srgbClr val="002060"/>
                </a:solidFill>
                <a:latin typeface="Times New Roman"/>
                <a:cs typeface="Times New Roman"/>
              </a:rPr>
              <a:t>s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ile  müşterinin işletmeye “sadakatini”</a:t>
            </a:r>
            <a:r>
              <a:rPr sz="2200" spc="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 err="1">
                <a:solidFill>
                  <a:srgbClr val="002060"/>
                </a:solidFill>
                <a:latin typeface="Times New Roman"/>
                <a:cs typeface="Times New Roman"/>
              </a:rPr>
              <a:t>sağlamak</a:t>
            </a:r>
            <a:r>
              <a:rPr lang="tr-TR"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tır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  <a:endParaRPr sz="22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29609DDE-4436-4C39-9DE7-D8294F729DD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86F6EF3-FECA-4CF1-A081-E8AF3B6DE2AB}" type="datetime1">
              <a:rPr lang="en-US" smtClean="0"/>
              <a:t>1/29/2020</a:t>
            </a:fld>
            <a:endParaRPr lang="en-US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2674C7FC-BAC1-4954-AE29-8000A9ADA43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714832"/>
            <a:ext cx="8610600" cy="3306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buClr>
                <a:srgbClr val="FD8537"/>
              </a:buClr>
            </a:pPr>
            <a:r>
              <a:rPr lang="tr-TR" sz="3200" b="1" dirty="0">
                <a:solidFill>
                  <a:srgbClr val="DC4306"/>
                </a:solidFill>
                <a:latin typeface="Times New Roman"/>
                <a:cs typeface="Times New Roman"/>
              </a:rPr>
              <a:t>MİY İŞLEYMEYE SAĞLADIĞI FAYDALAR</a:t>
            </a:r>
            <a:endParaRPr sz="3200" b="1" dirty="0">
              <a:solidFill>
                <a:srgbClr val="DC4306"/>
              </a:solidFill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1. Kârın</a:t>
            </a:r>
            <a:r>
              <a:rPr sz="2400" b="1" i="1" spc="-9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Artması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1400" dirty="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Müşteriyle </a:t>
            </a:r>
            <a:r>
              <a:rPr sz="2400" dirty="0">
                <a:latin typeface="Times New Roman"/>
                <a:cs typeface="Times New Roman"/>
              </a:rPr>
              <a:t>kurulan </a:t>
            </a:r>
            <a:r>
              <a:rPr sz="2400" spc="-5" dirty="0">
                <a:latin typeface="Times New Roman"/>
                <a:cs typeface="Times New Roman"/>
              </a:rPr>
              <a:t>ilişkinin uzunluğu, satın </a:t>
            </a:r>
            <a:r>
              <a:rPr sz="2400" spc="-10" dirty="0">
                <a:latin typeface="Times New Roman"/>
                <a:cs typeface="Times New Roman"/>
              </a:rPr>
              <a:t>alma </a:t>
            </a:r>
            <a:r>
              <a:rPr sz="2400" spc="-5" dirty="0">
                <a:latin typeface="Times New Roman"/>
                <a:cs typeface="Times New Roman"/>
              </a:rPr>
              <a:t>davranışları 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kârlılığı olumlu yönde </a:t>
            </a:r>
            <a:r>
              <a:rPr sz="2400" spc="-10" dirty="0">
                <a:latin typeface="Times New Roman"/>
                <a:cs typeface="Times New Roman"/>
              </a:rPr>
              <a:t>etkileyebilmektedir. </a:t>
            </a:r>
            <a:r>
              <a:rPr sz="2400" spc="-15" dirty="0">
                <a:latin typeface="Times New Roman"/>
                <a:cs typeface="Times New Roman"/>
              </a:rPr>
              <a:t>Müşteriler, </a:t>
            </a:r>
            <a:r>
              <a:rPr sz="2400" dirty="0">
                <a:latin typeface="Times New Roman"/>
                <a:cs typeface="Times New Roman"/>
              </a:rPr>
              <a:t>bir  </a:t>
            </a:r>
            <a:r>
              <a:rPr sz="2400" spc="-5" dirty="0">
                <a:latin typeface="Times New Roman"/>
                <a:cs typeface="Times New Roman"/>
              </a:rPr>
              <a:t>işletmeyle kurdukları ilişkiden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verilen hizmetlerden  </a:t>
            </a:r>
            <a:r>
              <a:rPr sz="2400" spc="-10" dirty="0">
                <a:latin typeface="Times New Roman"/>
                <a:cs typeface="Times New Roman"/>
              </a:rPr>
              <a:t>memnun </a:t>
            </a:r>
            <a:r>
              <a:rPr sz="2400" spc="-15" dirty="0">
                <a:latin typeface="Times New Roman"/>
                <a:cs typeface="Times New Roman"/>
              </a:rPr>
              <a:t>iseler, </a:t>
            </a:r>
            <a:r>
              <a:rPr sz="2400" spc="-5" dirty="0">
                <a:latin typeface="Times New Roman"/>
                <a:cs typeface="Times New Roman"/>
              </a:rPr>
              <a:t>işletme </a:t>
            </a:r>
            <a:r>
              <a:rPr sz="2400" spc="-10" dirty="0">
                <a:latin typeface="Times New Roman"/>
                <a:cs typeface="Times New Roman"/>
              </a:rPr>
              <a:t>mal </a:t>
            </a:r>
            <a:r>
              <a:rPr sz="2400" spc="-5" dirty="0">
                <a:latin typeface="Times New Roman"/>
                <a:cs typeface="Times New Roman"/>
              </a:rPr>
              <a:t>ve hizmetlerini rakiplerine göre  </a:t>
            </a:r>
            <a:r>
              <a:rPr sz="2400" dirty="0">
                <a:latin typeface="Times New Roman"/>
                <a:cs typeface="Times New Roman"/>
              </a:rPr>
              <a:t>daha </a:t>
            </a:r>
            <a:r>
              <a:rPr sz="2400" spc="-5" dirty="0">
                <a:latin typeface="Times New Roman"/>
                <a:cs typeface="Times New Roman"/>
              </a:rPr>
              <a:t>yüksek fiyata </a:t>
            </a:r>
            <a:r>
              <a:rPr sz="2400" dirty="0">
                <a:latin typeface="Times New Roman"/>
                <a:cs typeface="Times New Roman"/>
              </a:rPr>
              <a:t>sunuyor olsa </a:t>
            </a:r>
            <a:r>
              <a:rPr sz="2400" spc="-5" dirty="0">
                <a:latin typeface="Times New Roman"/>
                <a:cs typeface="Times New Roman"/>
              </a:rPr>
              <a:t>bile,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0" dirty="0">
                <a:latin typeface="Times New Roman"/>
                <a:cs typeface="Times New Roman"/>
              </a:rPr>
              <a:t>mal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hizmeti satın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almaya </a:t>
            </a:r>
            <a:r>
              <a:rPr sz="2400" dirty="0">
                <a:latin typeface="Times New Roman"/>
                <a:cs typeface="Times New Roman"/>
              </a:rPr>
              <a:t>devam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 err="1">
                <a:latin typeface="Times New Roman"/>
                <a:cs typeface="Times New Roman"/>
              </a:rPr>
              <a:t>etmektedirler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600" y="4114800"/>
            <a:ext cx="4428744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065B69-B5BC-4719-ACB3-CBF6A4FFE19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303DF92-135E-4458-A336-4AC474F3708B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4ED888B-C9B9-42C9-AE13-7A42AA398AB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2501"/>
            <a:ext cx="7312659" cy="347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2. Maliyetlerde</a:t>
            </a:r>
            <a:r>
              <a:rPr sz="2400" b="1" i="1" spc="-1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Azalma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İşletmelerin MİY’i kullanarak müşteri sadakatini  arttırması işletmelere maliyet avantajı </a:t>
            </a:r>
            <a:r>
              <a:rPr sz="2400" spc="-10" dirty="0">
                <a:latin typeface="Times New Roman"/>
                <a:cs typeface="Times New Roman"/>
              </a:rPr>
              <a:t>da </a:t>
            </a:r>
            <a:r>
              <a:rPr sz="2400" spc="-15" dirty="0">
                <a:latin typeface="Times New Roman"/>
                <a:cs typeface="Times New Roman"/>
              </a:rPr>
              <a:t>sağlamaktadır. 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Maliyetlerin azalması; reklam tutundurma </a:t>
            </a:r>
            <a:r>
              <a:rPr sz="2400" dirty="0">
                <a:latin typeface="Times New Roman"/>
                <a:cs typeface="Times New Roman"/>
              </a:rPr>
              <a:t>gibi </a:t>
            </a:r>
            <a:r>
              <a:rPr sz="2400" spc="-10" dirty="0">
                <a:latin typeface="Times New Roman"/>
                <a:cs typeface="Times New Roman"/>
              </a:rPr>
              <a:t>pazarlama  </a:t>
            </a:r>
            <a:r>
              <a:rPr sz="2400" spc="-5" dirty="0">
                <a:latin typeface="Times New Roman"/>
                <a:cs typeface="Times New Roman"/>
              </a:rPr>
              <a:t>maliyetlerinin azalması, müşteriye </a:t>
            </a:r>
            <a:r>
              <a:rPr sz="2400" dirty="0">
                <a:latin typeface="Times New Roman"/>
                <a:cs typeface="Times New Roman"/>
              </a:rPr>
              <a:t>yönelik işlem  </a:t>
            </a:r>
            <a:r>
              <a:rPr sz="2400" spc="-5" dirty="0">
                <a:latin typeface="Times New Roman"/>
                <a:cs typeface="Times New Roman"/>
              </a:rPr>
              <a:t>maliyetlerinin düşmesi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daha </a:t>
            </a:r>
            <a:r>
              <a:rPr sz="2400" dirty="0">
                <a:latin typeface="Times New Roman"/>
                <a:cs typeface="Times New Roman"/>
              </a:rPr>
              <a:t>az </a:t>
            </a:r>
            <a:r>
              <a:rPr sz="2400" spc="-5" dirty="0">
                <a:latin typeface="Times New Roman"/>
                <a:cs typeface="Times New Roman"/>
              </a:rPr>
              <a:t>müşteri kaybından  </a:t>
            </a:r>
            <a:r>
              <a:rPr sz="2400" dirty="0">
                <a:latin typeface="Times New Roman"/>
                <a:cs typeface="Times New Roman"/>
              </a:rPr>
              <a:t>dolayı </a:t>
            </a:r>
            <a:r>
              <a:rPr sz="2400" spc="-5" dirty="0">
                <a:latin typeface="Times New Roman"/>
                <a:cs typeface="Times New Roman"/>
              </a:rPr>
              <a:t>yeni müşteri </a:t>
            </a:r>
            <a:r>
              <a:rPr sz="2400" spc="-10" dirty="0">
                <a:latin typeface="Times New Roman"/>
                <a:cs typeface="Times New Roman"/>
              </a:rPr>
              <a:t>bulma </a:t>
            </a:r>
            <a:r>
              <a:rPr sz="2400" spc="-5" dirty="0">
                <a:latin typeface="Times New Roman"/>
                <a:cs typeface="Times New Roman"/>
              </a:rPr>
              <a:t>maliyetinin azalmasıyla elde  </a:t>
            </a:r>
            <a:r>
              <a:rPr sz="2400" dirty="0">
                <a:latin typeface="Times New Roman"/>
                <a:cs typeface="Times New Roman"/>
              </a:rPr>
              <a:t>edilen </a:t>
            </a:r>
            <a:r>
              <a:rPr sz="2400" spc="-5" dirty="0">
                <a:latin typeface="Times New Roman"/>
                <a:cs typeface="Times New Roman"/>
              </a:rPr>
              <a:t>maliyet </a:t>
            </a:r>
            <a:r>
              <a:rPr sz="2400" dirty="0">
                <a:latin typeface="Times New Roman"/>
                <a:cs typeface="Times New Roman"/>
              </a:rPr>
              <a:t>avantajı </a:t>
            </a:r>
            <a:r>
              <a:rPr sz="2400" spc="-5" dirty="0">
                <a:latin typeface="Times New Roman"/>
                <a:cs typeface="Times New Roman"/>
              </a:rPr>
              <a:t>şeklinde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olabilir.(3)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DD7D557-53BC-400F-AB45-84A58D6EA7E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CEE53F5-A86C-4D5A-83B7-9BBCA4670890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5716DE-F712-45C6-AA52-AA30B7DF66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658" y="2155393"/>
            <a:ext cx="731202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3. </a:t>
            </a:r>
            <a:r>
              <a:rPr sz="2400" b="1" i="1" spc="-10" dirty="0">
                <a:latin typeface="Times New Roman"/>
                <a:cs typeface="Times New Roman"/>
              </a:rPr>
              <a:t>Tutundurmaya </a:t>
            </a:r>
            <a:r>
              <a:rPr sz="2400" b="1" i="1" spc="-30" dirty="0">
                <a:latin typeface="Times New Roman"/>
                <a:cs typeface="Times New Roman"/>
              </a:rPr>
              <a:t>Yardımcı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Olma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Sunulan </a:t>
            </a:r>
            <a:r>
              <a:rPr sz="2400" spc="-10" dirty="0">
                <a:latin typeface="Times New Roman"/>
                <a:cs typeface="Times New Roman"/>
              </a:rPr>
              <a:t>hizmetten memnun </a:t>
            </a:r>
            <a:r>
              <a:rPr sz="2400" dirty="0">
                <a:latin typeface="Times New Roman"/>
                <a:cs typeface="Times New Roman"/>
              </a:rPr>
              <a:t>kalarak, </a:t>
            </a:r>
            <a:r>
              <a:rPr sz="2400" spc="-5" dirty="0">
                <a:latin typeface="Times New Roman"/>
                <a:cs typeface="Times New Roman"/>
              </a:rPr>
              <a:t>işletmeyle </a:t>
            </a:r>
            <a:r>
              <a:rPr sz="2400" dirty="0">
                <a:latin typeface="Times New Roman"/>
                <a:cs typeface="Times New Roman"/>
              </a:rPr>
              <a:t>uzun  </a:t>
            </a:r>
            <a:r>
              <a:rPr sz="2400" spc="-5" dirty="0">
                <a:latin typeface="Times New Roman"/>
                <a:cs typeface="Times New Roman"/>
              </a:rPr>
              <a:t>vadeli ilişkiler geliştiren müşterilerin, diğer müşterileri  olumlu yönde etkileyebileceği </a:t>
            </a:r>
            <a:r>
              <a:rPr sz="2400" spc="-10" dirty="0">
                <a:latin typeface="Times New Roman"/>
                <a:cs typeface="Times New Roman"/>
              </a:rPr>
              <a:t>ve işletme </a:t>
            </a:r>
            <a:r>
              <a:rPr sz="2400" spc="-5" dirty="0">
                <a:latin typeface="Times New Roman"/>
                <a:cs typeface="Times New Roman"/>
              </a:rPr>
              <a:t>için ücretsiz  tutundurma sağlayacağı </a:t>
            </a:r>
            <a:r>
              <a:rPr sz="2400" spc="-15" dirty="0">
                <a:latin typeface="Times New Roman"/>
                <a:cs typeface="Times New Roman"/>
              </a:rPr>
              <a:t>söylenebilir.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Sadık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müşteriler,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283" y="4503166"/>
            <a:ext cx="5916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19885" algn="l"/>
                <a:tab pos="1678305" algn="l"/>
                <a:tab pos="2554605" algn="l"/>
                <a:tab pos="3148965" algn="l"/>
                <a:tab pos="5074285" algn="l"/>
              </a:tabLst>
            </a:pPr>
            <a:r>
              <a:rPr sz="2400" dirty="0">
                <a:latin typeface="Times New Roman"/>
                <a:cs typeface="Times New Roman"/>
              </a:rPr>
              <a:t>işl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eyle	i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ili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nuniyet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	</a:t>
            </a:r>
            <a:r>
              <a:rPr sz="2400" spc="-5" dirty="0">
                <a:latin typeface="Times New Roman"/>
                <a:cs typeface="Times New Roman"/>
              </a:rPr>
              <a:t>sü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10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li  </a:t>
            </a:r>
            <a:r>
              <a:rPr sz="2400" spc="-5" dirty="0">
                <a:latin typeface="Times New Roman"/>
                <a:cs typeface="Times New Roman"/>
              </a:rPr>
              <a:t>başkalarına		anlatarak,	işletmenin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1094" y="4868926"/>
            <a:ext cx="1209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satışlarını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4515" y="4503166"/>
            <a:ext cx="889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k  olu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lu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283" y="5235066"/>
            <a:ext cx="362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yönde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etkileyebilmektedir.(3)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Veri Yer Tutucusu 8">
            <a:extLst>
              <a:ext uri="{FF2B5EF4-FFF2-40B4-BE49-F238E27FC236}">
                <a16:creationId xmlns:a16="http://schemas.microsoft.com/office/drawing/2014/main" id="{4DA1C84D-DB4A-494E-B51C-8E0BFFDDA52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18ECF97-9B26-4982-B25E-9B03E4BB67AB}" type="datetime1">
              <a:rPr lang="en-US" smtClean="0"/>
              <a:t>1/29/2020</a:t>
            </a:fld>
            <a:endParaRPr lang="en-US"/>
          </a:p>
        </p:txBody>
      </p:sp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37D9AE49-72A0-4083-83CD-544C9EADDE2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  <p:pic>
        <p:nvPicPr>
          <p:cNvPr id="4098" name="Picture 2" descr="customer ile ilgili görsel sonucu&quot;">
            <a:extLst>
              <a:ext uri="{FF2B5EF4-FFF2-40B4-BE49-F238E27FC236}">
                <a16:creationId xmlns:a16="http://schemas.microsoft.com/office/drawing/2014/main" id="{900C6864-42D8-4F9F-849A-FD36C1ECD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9"/>
          <a:stretch/>
        </p:blipFill>
        <p:spPr bwMode="auto">
          <a:xfrm>
            <a:off x="4733272" y="343250"/>
            <a:ext cx="3853724" cy="23127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22705"/>
            <a:ext cx="7776845" cy="300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4. Personelin </a:t>
            </a:r>
            <a:r>
              <a:rPr sz="2400" b="1" i="1" spc="-5" dirty="0">
                <a:latin typeface="Times New Roman"/>
                <a:cs typeface="Times New Roman"/>
              </a:rPr>
              <a:t>Muhafaza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Edilmesi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D8537"/>
              </a:buClr>
              <a:buFont typeface="Wingdings"/>
              <a:buChar char=""/>
            </a:pPr>
            <a:endParaRPr sz="33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59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İşletmenin </a:t>
            </a:r>
            <a:r>
              <a:rPr sz="2400" spc="-5" dirty="0">
                <a:latin typeface="Times New Roman"/>
                <a:cs typeface="Times New Roman"/>
              </a:rPr>
              <a:t>hizmetlerinden </a:t>
            </a:r>
            <a:r>
              <a:rPr sz="2400" spc="-10" dirty="0">
                <a:latin typeface="Times New Roman"/>
                <a:cs typeface="Times New Roman"/>
              </a:rPr>
              <a:t>tatmin </a:t>
            </a:r>
            <a:r>
              <a:rPr sz="2400" spc="-5" dirty="0">
                <a:latin typeface="Times New Roman"/>
                <a:cs typeface="Times New Roman"/>
              </a:rPr>
              <a:t>olmuş </a:t>
            </a:r>
            <a:r>
              <a:rPr sz="2400" spc="-10" dirty="0">
                <a:latin typeface="Times New Roman"/>
                <a:cs typeface="Times New Roman"/>
              </a:rPr>
              <a:t>müşteriler,  </a:t>
            </a:r>
            <a:r>
              <a:rPr sz="2400" spc="-5" dirty="0">
                <a:latin typeface="Times New Roman"/>
                <a:cs typeface="Times New Roman"/>
              </a:rPr>
              <a:t>işletmenin iyi tanınmasına yardımcı olmasının </a:t>
            </a:r>
            <a:r>
              <a:rPr sz="2400" dirty="0">
                <a:latin typeface="Times New Roman"/>
                <a:cs typeface="Times New Roman"/>
              </a:rPr>
              <a:t>yanı </a:t>
            </a:r>
            <a:r>
              <a:rPr sz="2400" spc="-5" dirty="0">
                <a:latin typeface="Times New Roman"/>
                <a:cs typeface="Times New Roman"/>
              </a:rPr>
              <a:t>sıra  </a:t>
            </a:r>
            <a:r>
              <a:rPr sz="2400" dirty="0">
                <a:latin typeface="Times New Roman"/>
                <a:cs typeface="Times New Roman"/>
              </a:rPr>
              <a:t>personel </a:t>
            </a:r>
            <a:r>
              <a:rPr sz="2400" spc="-5" dirty="0">
                <a:latin typeface="Times New Roman"/>
                <a:cs typeface="Times New Roman"/>
              </a:rPr>
              <a:t>arasında </a:t>
            </a:r>
            <a:r>
              <a:rPr sz="2400" dirty="0">
                <a:latin typeface="Times New Roman"/>
                <a:cs typeface="Times New Roman"/>
              </a:rPr>
              <a:t>iş </a:t>
            </a:r>
            <a:r>
              <a:rPr sz="2400" spc="-5" dirty="0">
                <a:latin typeface="Times New Roman"/>
                <a:cs typeface="Times New Roman"/>
              </a:rPr>
              <a:t>tatmini sağlayarak, personelin yaptıkları  </a:t>
            </a:r>
            <a:r>
              <a:rPr sz="2400" dirty="0">
                <a:latin typeface="Times New Roman"/>
                <a:cs typeface="Times New Roman"/>
              </a:rPr>
              <a:t>işe daha çok </a:t>
            </a:r>
            <a:r>
              <a:rPr sz="2400" spc="-5" dirty="0">
                <a:latin typeface="Times New Roman"/>
                <a:cs typeface="Times New Roman"/>
              </a:rPr>
              <a:t>motive olmasında </a:t>
            </a:r>
            <a:r>
              <a:rPr sz="2400" dirty="0">
                <a:latin typeface="Times New Roman"/>
                <a:cs typeface="Times New Roman"/>
              </a:rPr>
              <a:t>etkili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olmaktadır.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D8537"/>
              </a:buClr>
              <a:buFont typeface="Wingdings"/>
              <a:buChar char=""/>
            </a:pPr>
            <a:endParaRPr sz="30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5. </a:t>
            </a:r>
            <a:r>
              <a:rPr sz="2400" b="1" i="1" spc="-5" dirty="0">
                <a:latin typeface="Times New Roman"/>
                <a:cs typeface="Times New Roman"/>
              </a:rPr>
              <a:t>Müşterilerin </a:t>
            </a:r>
            <a:r>
              <a:rPr sz="2400" b="1" i="1" dirty="0">
                <a:latin typeface="Times New Roman"/>
                <a:cs typeface="Times New Roman"/>
              </a:rPr>
              <a:t>Hayat Boyu </a:t>
            </a:r>
            <a:r>
              <a:rPr sz="2400" b="1" i="1" spc="-5" dirty="0">
                <a:latin typeface="Times New Roman"/>
                <a:cs typeface="Times New Roman"/>
              </a:rPr>
              <a:t>Değerinin</a:t>
            </a:r>
            <a:r>
              <a:rPr sz="2400" b="1" i="1" spc="-1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Artması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242892"/>
            <a:ext cx="7774940" cy="20383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5080" indent="-274320" algn="just">
              <a:lnSpc>
                <a:spcPct val="90000"/>
              </a:lnSpc>
              <a:spcBef>
                <a:spcPts val="3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Bir </a:t>
            </a:r>
            <a:r>
              <a:rPr sz="2400" spc="-5" dirty="0">
                <a:latin typeface="Times New Roman"/>
                <a:cs typeface="Times New Roman"/>
              </a:rPr>
              <a:t>müşterinin hayat boyu değeri, müşterinin </a:t>
            </a:r>
            <a:r>
              <a:rPr sz="2400" dirty="0">
                <a:latin typeface="Times New Roman"/>
                <a:cs typeface="Times New Roman"/>
              </a:rPr>
              <a:t>bir </a:t>
            </a:r>
            <a:r>
              <a:rPr sz="2400" spc="-5" dirty="0">
                <a:latin typeface="Times New Roman"/>
                <a:cs typeface="Times New Roman"/>
              </a:rPr>
              <a:t>işletmeyle  </a:t>
            </a:r>
            <a:r>
              <a:rPr sz="2400" dirty="0">
                <a:latin typeface="Times New Roman"/>
                <a:cs typeface="Times New Roman"/>
              </a:rPr>
              <a:t>kurduğu </a:t>
            </a:r>
            <a:r>
              <a:rPr sz="2400" spc="-5" dirty="0">
                <a:latin typeface="Times New Roman"/>
                <a:cs typeface="Times New Roman"/>
              </a:rPr>
              <a:t>ilişkinin </a:t>
            </a:r>
            <a:r>
              <a:rPr sz="2400" spc="-10" dirty="0">
                <a:latin typeface="Times New Roman"/>
                <a:cs typeface="Times New Roman"/>
              </a:rPr>
              <a:t>ortalama </a:t>
            </a:r>
            <a:r>
              <a:rPr sz="2400" spc="-5" dirty="0">
                <a:latin typeface="Times New Roman"/>
                <a:cs typeface="Times New Roman"/>
              </a:rPr>
              <a:t>süresiyle yaptığı ortalama satın  alma miktarının(parasal </a:t>
            </a:r>
            <a:r>
              <a:rPr sz="2400" dirty="0">
                <a:latin typeface="Times New Roman"/>
                <a:cs typeface="Times New Roman"/>
              </a:rPr>
              <a:t>olarak) </a:t>
            </a:r>
            <a:r>
              <a:rPr sz="2400" spc="-5" dirty="0">
                <a:latin typeface="Times New Roman"/>
                <a:cs typeface="Times New Roman"/>
              </a:rPr>
              <a:t>çarpılmasıyla </a:t>
            </a:r>
            <a:r>
              <a:rPr sz="2400" dirty="0">
                <a:latin typeface="Times New Roman"/>
                <a:cs typeface="Times New Roman"/>
              </a:rPr>
              <a:t>elde </a:t>
            </a:r>
            <a:r>
              <a:rPr sz="2400" spc="-5" dirty="0">
                <a:latin typeface="Times New Roman"/>
                <a:cs typeface="Times New Roman"/>
              </a:rPr>
              <a:t>edilen  </a:t>
            </a:r>
            <a:r>
              <a:rPr sz="2400" dirty="0">
                <a:latin typeface="Times New Roman"/>
                <a:cs typeface="Times New Roman"/>
              </a:rPr>
              <a:t>değeri </a:t>
            </a:r>
            <a:r>
              <a:rPr sz="2400" spc="-15" dirty="0">
                <a:latin typeface="Times New Roman"/>
                <a:cs typeface="Times New Roman"/>
              </a:rPr>
              <a:t>içermektedir. </a:t>
            </a:r>
            <a:r>
              <a:rPr sz="2400" spc="-5" dirty="0">
                <a:latin typeface="Times New Roman"/>
                <a:cs typeface="Times New Roman"/>
              </a:rPr>
              <a:t>Müşteri, işletmeyle ilişkisini </a:t>
            </a:r>
            <a:r>
              <a:rPr sz="2400" dirty="0">
                <a:latin typeface="Times New Roman"/>
                <a:cs typeface="Times New Roman"/>
              </a:rPr>
              <a:t>ne </a:t>
            </a:r>
            <a:r>
              <a:rPr sz="2400" spc="-5" dirty="0">
                <a:latin typeface="Times New Roman"/>
                <a:cs typeface="Times New Roman"/>
              </a:rPr>
              <a:t>kadar  </a:t>
            </a:r>
            <a:r>
              <a:rPr sz="2400" dirty="0">
                <a:latin typeface="Times New Roman"/>
                <a:cs typeface="Times New Roman"/>
              </a:rPr>
              <a:t>uzun </a:t>
            </a:r>
            <a:r>
              <a:rPr sz="2400" spc="-5" dirty="0">
                <a:latin typeface="Times New Roman"/>
                <a:cs typeface="Times New Roman"/>
              </a:rPr>
              <a:t>tutarsa müşterinin işletme </a:t>
            </a:r>
            <a:r>
              <a:rPr sz="2400" dirty="0">
                <a:latin typeface="Times New Roman"/>
                <a:cs typeface="Times New Roman"/>
              </a:rPr>
              <a:t>için </a:t>
            </a:r>
            <a:r>
              <a:rPr sz="2400" spc="-5" dirty="0">
                <a:latin typeface="Times New Roman"/>
                <a:cs typeface="Times New Roman"/>
              </a:rPr>
              <a:t>oluşturduğu hayat </a:t>
            </a:r>
            <a:r>
              <a:rPr sz="2400" dirty="0">
                <a:latin typeface="Times New Roman"/>
                <a:cs typeface="Times New Roman"/>
              </a:rPr>
              <a:t>boyu  değeri de o oranda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artmaktadır.(3)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24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F42341-278B-455F-9D2F-A3476CFC1A6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720B462-9A62-440F-A5AC-626E22DB6F5D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3BD5AC-972E-440F-8DD0-CB36F457D8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4832"/>
            <a:ext cx="7560309" cy="523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B. </a:t>
            </a:r>
            <a:r>
              <a:rPr sz="2400" b="1" i="1" dirty="0">
                <a:latin typeface="Times New Roman"/>
                <a:cs typeface="Times New Roman"/>
              </a:rPr>
              <a:t>MİY’in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Müşterilere</a:t>
            </a:r>
            <a:r>
              <a:rPr sz="2400" b="1" i="1" spc="-5" dirty="0">
                <a:latin typeface="Times New Roman"/>
                <a:cs typeface="Times New Roman"/>
              </a:rPr>
              <a:t> Sağladığı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Faydalar;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1. </a:t>
            </a:r>
            <a:r>
              <a:rPr sz="2400" b="1" i="1" spc="-5" dirty="0">
                <a:latin typeface="Times New Roman"/>
                <a:cs typeface="Times New Roman"/>
              </a:rPr>
              <a:t>Sosyal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Faydalar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40" dirty="0">
                <a:latin typeface="Times New Roman"/>
                <a:cs typeface="Times New Roman"/>
              </a:rPr>
              <a:t>Temel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mal </a:t>
            </a:r>
            <a:r>
              <a:rPr sz="2400" dirty="0">
                <a:latin typeface="Times New Roman"/>
                <a:cs typeface="Times New Roman"/>
              </a:rPr>
              <a:t>veya </a:t>
            </a:r>
            <a:r>
              <a:rPr sz="2400" spc="-5" dirty="0">
                <a:latin typeface="Times New Roman"/>
                <a:cs typeface="Times New Roman"/>
              </a:rPr>
              <a:t>hizmetin satın alınmasıyla elde edilen  </a:t>
            </a:r>
            <a:r>
              <a:rPr sz="2400" dirty="0">
                <a:latin typeface="Times New Roman"/>
                <a:cs typeface="Times New Roman"/>
              </a:rPr>
              <a:t>faydaların yanı </a:t>
            </a:r>
            <a:r>
              <a:rPr sz="2400" spc="-5" dirty="0">
                <a:latin typeface="Times New Roman"/>
                <a:cs typeface="Times New Roman"/>
              </a:rPr>
              <a:t>sıra müşteri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10" dirty="0">
                <a:latin typeface="Times New Roman"/>
                <a:cs typeface="Times New Roman"/>
              </a:rPr>
              <a:t>hizmeti </a:t>
            </a:r>
            <a:r>
              <a:rPr sz="2400" spc="-5" dirty="0">
                <a:latin typeface="Times New Roman"/>
                <a:cs typeface="Times New Roman"/>
              </a:rPr>
              <a:t>sunan arasında  yakınlık </a:t>
            </a:r>
            <a:r>
              <a:rPr sz="2400" dirty="0">
                <a:latin typeface="Times New Roman"/>
                <a:cs typeface="Times New Roman"/>
              </a:rPr>
              <a:t>ve dostluk </a:t>
            </a:r>
            <a:r>
              <a:rPr sz="2400" spc="-5" dirty="0">
                <a:latin typeface="Times New Roman"/>
                <a:cs typeface="Times New Roman"/>
              </a:rPr>
              <a:t>kurulmakta, </a:t>
            </a:r>
            <a:r>
              <a:rPr sz="2400" dirty="0">
                <a:latin typeface="Times New Roman"/>
                <a:cs typeface="Times New Roman"/>
              </a:rPr>
              <a:t>ayrıca </a:t>
            </a:r>
            <a:r>
              <a:rPr sz="2400" spc="-5" dirty="0">
                <a:latin typeface="Times New Roman"/>
                <a:cs typeface="Times New Roman"/>
              </a:rPr>
              <a:t>kişisel tanınma </a:t>
            </a:r>
            <a:r>
              <a:rPr sz="2400" dirty="0">
                <a:latin typeface="Times New Roman"/>
                <a:cs typeface="Times New Roman"/>
              </a:rPr>
              <a:t>da  </a:t>
            </a:r>
            <a:r>
              <a:rPr sz="2400" spc="-10" dirty="0">
                <a:latin typeface="Times New Roman"/>
                <a:cs typeface="Times New Roman"/>
              </a:rPr>
              <a:t>sağlanmaktadır.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MİY ile </a:t>
            </a:r>
            <a:r>
              <a:rPr sz="2400" spc="-10" dirty="0">
                <a:latin typeface="Times New Roman"/>
                <a:cs typeface="Times New Roman"/>
              </a:rPr>
              <a:t>hizmet sunucular, </a:t>
            </a:r>
            <a:r>
              <a:rPr sz="2400" spc="-5" dirty="0">
                <a:latin typeface="Times New Roman"/>
                <a:cs typeface="Times New Roman"/>
              </a:rPr>
              <a:t>müşterilerin </a:t>
            </a:r>
            <a:r>
              <a:rPr sz="2400" dirty="0">
                <a:latin typeface="Times New Roman"/>
                <a:cs typeface="Times New Roman"/>
              </a:rPr>
              <a:t>istek ve </a:t>
            </a:r>
            <a:r>
              <a:rPr sz="2400" spc="-5" dirty="0">
                <a:latin typeface="Times New Roman"/>
                <a:cs typeface="Times New Roman"/>
              </a:rPr>
              <a:t>ihtiyaçları  </a:t>
            </a:r>
            <a:r>
              <a:rPr sz="2400" dirty="0">
                <a:latin typeface="Times New Roman"/>
                <a:cs typeface="Times New Roman"/>
              </a:rPr>
              <a:t>hakkında </a:t>
            </a:r>
            <a:r>
              <a:rPr sz="2400" spc="-5" dirty="0">
                <a:latin typeface="Times New Roman"/>
                <a:cs typeface="Times New Roman"/>
              </a:rPr>
              <a:t>daha detaylı bilgi edinebilmekte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müşteriyle  </a:t>
            </a:r>
            <a:r>
              <a:rPr sz="2400" dirty="0">
                <a:latin typeface="Times New Roman"/>
                <a:cs typeface="Times New Roman"/>
              </a:rPr>
              <a:t>kurulan </a:t>
            </a:r>
            <a:r>
              <a:rPr sz="2400" spc="-5" dirty="0">
                <a:latin typeface="Times New Roman"/>
                <a:cs typeface="Times New Roman"/>
              </a:rPr>
              <a:t>sosyal yakınlık </a:t>
            </a:r>
            <a:r>
              <a:rPr sz="2400" spc="-10" dirty="0">
                <a:latin typeface="Times New Roman"/>
                <a:cs typeface="Times New Roman"/>
              </a:rPr>
              <a:t>da </a:t>
            </a:r>
            <a:r>
              <a:rPr sz="2400" spc="-5" dirty="0">
                <a:latin typeface="Times New Roman"/>
                <a:cs typeface="Times New Roman"/>
              </a:rPr>
              <a:t>eklenince, müşterinin özelliğine,  </a:t>
            </a:r>
            <a:r>
              <a:rPr sz="2400" dirty="0">
                <a:latin typeface="Times New Roman"/>
                <a:cs typeface="Times New Roman"/>
              </a:rPr>
              <a:t>ihtiyaç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isteğine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uygun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olan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hizmeti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5928461"/>
            <a:ext cx="282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geliştirebilmektedir.(3)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25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D24C4B-827E-4986-956C-964B8A47B75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F8283E2-0839-4A49-869D-115C081C3921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035581-E932-4278-A3D3-EEDA9CC08B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2501"/>
            <a:ext cx="7633334" cy="3144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2. Ekonomik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Faydalar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MİY ile </a:t>
            </a:r>
            <a:r>
              <a:rPr sz="2400" spc="-5" dirty="0">
                <a:latin typeface="Times New Roman"/>
                <a:cs typeface="Times New Roman"/>
              </a:rPr>
              <a:t>elde edilen diğer bir </a:t>
            </a:r>
            <a:r>
              <a:rPr sz="2400" dirty="0">
                <a:latin typeface="Times New Roman"/>
                <a:cs typeface="Times New Roman"/>
              </a:rPr>
              <a:t>fayda da ekonomik </a:t>
            </a:r>
            <a:r>
              <a:rPr sz="2400" spc="-20" dirty="0">
                <a:latin typeface="Times New Roman"/>
                <a:cs typeface="Times New Roman"/>
              </a:rPr>
              <a:t>faydadır.  </a:t>
            </a:r>
            <a:r>
              <a:rPr sz="2400" spc="-5" dirty="0">
                <a:latin typeface="Times New Roman"/>
                <a:cs typeface="Times New Roman"/>
              </a:rPr>
              <a:t>Ekonomik faydanın </a:t>
            </a:r>
            <a:r>
              <a:rPr sz="2400" dirty="0">
                <a:latin typeface="Times New Roman"/>
                <a:cs typeface="Times New Roman"/>
              </a:rPr>
              <a:t>bir </a:t>
            </a:r>
            <a:r>
              <a:rPr sz="2400" spc="-5" dirty="0">
                <a:latin typeface="Times New Roman"/>
                <a:cs typeface="Times New Roman"/>
              </a:rPr>
              <a:t>çeşidi, işletme </a:t>
            </a:r>
            <a:r>
              <a:rPr sz="2400" dirty="0">
                <a:latin typeface="Times New Roman"/>
                <a:cs typeface="Times New Roman"/>
              </a:rPr>
              <a:t>ile </a:t>
            </a:r>
            <a:r>
              <a:rPr sz="2400" spc="-5" dirty="0">
                <a:latin typeface="Times New Roman"/>
                <a:cs typeface="Times New Roman"/>
              </a:rPr>
              <a:t>devamlı ilişki  geliştiren müşterilere fiyat indirimlerinde bulunulması </a:t>
            </a:r>
            <a:r>
              <a:rPr sz="2400" dirty="0">
                <a:latin typeface="Times New Roman"/>
                <a:cs typeface="Times New Roman"/>
              </a:rPr>
              <a:t>veya  </a:t>
            </a:r>
            <a:r>
              <a:rPr sz="2400" spc="-5" dirty="0">
                <a:latin typeface="Times New Roman"/>
                <a:cs typeface="Times New Roman"/>
              </a:rPr>
              <a:t>tamamıyla ücretsiz </a:t>
            </a:r>
            <a:r>
              <a:rPr sz="2400" spc="-10" dirty="0">
                <a:latin typeface="Times New Roman"/>
                <a:cs typeface="Times New Roman"/>
              </a:rPr>
              <a:t>mal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hizmetler sunulması </a:t>
            </a:r>
            <a:r>
              <a:rPr sz="2400" spc="-15" dirty="0">
                <a:latin typeface="Times New Roman"/>
                <a:cs typeface="Times New Roman"/>
              </a:rPr>
              <a:t>şeklindedir.  </a:t>
            </a:r>
            <a:r>
              <a:rPr sz="2400" spc="-5" dirty="0">
                <a:latin typeface="Times New Roman"/>
                <a:cs typeface="Times New Roman"/>
              </a:rPr>
              <a:t>Parasal </a:t>
            </a:r>
            <a:r>
              <a:rPr sz="2400" dirty="0">
                <a:latin typeface="Times New Roman"/>
                <a:cs typeface="Times New Roman"/>
              </a:rPr>
              <a:t>faydaya ek olarak, </a:t>
            </a:r>
            <a:r>
              <a:rPr sz="2400" spc="-5" dirty="0">
                <a:latin typeface="Times New Roman"/>
                <a:cs typeface="Times New Roman"/>
              </a:rPr>
              <a:t>parasal olmayan zaman  </a:t>
            </a:r>
            <a:r>
              <a:rPr sz="2400" dirty="0">
                <a:latin typeface="Times New Roman"/>
                <a:cs typeface="Times New Roman"/>
              </a:rPr>
              <a:t>tasarrufundan elde edilen </a:t>
            </a:r>
            <a:r>
              <a:rPr sz="2400" spc="-5" dirty="0">
                <a:latin typeface="Times New Roman"/>
                <a:cs typeface="Times New Roman"/>
              </a:rPr>
              <a:t>fayda da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 err="1">
                <a:latin typeface="Times New Roman"/>
                <a:cs typeface="Times New Roman"/>
              </a:rPr>
              <a:t>bulunmaktadır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2CB99B-62B3-4239-9231-26595CD9055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13842B9-D312-4115-B650-718911844B5D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2B9524-1FD9-45CD-9AFB-F5CF08379F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2501"/>
            <a:ext cx="7848600" cy="3513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3. Psikolojik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Faydalar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Psikolojik </a:t>
            </a:r>
            <a:r>
              <a:rPr sz="2400" spc="-15" dirty="0">
                <a:latin typeface="Times New Roman"/>
                <a:cs typeface="Times New Roman"/>
              </a:rPr>
              <a:t>faydalar,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müşteri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işletme arasında </a:t>
            </a:r>
            <a:r>
              <a:rPr sz="2400" dirty="0">
                <a:latin typeface="Times New Roman"/>
                <a:cs typeface="Times New Roman"/>
              </a:rPr>
              <a:t>bir </a:t>
            </a:r>
            <a:r>
              <a:rPr sz="2400" spc="-5" dirty="0">
                <a:latin typeface="Times New Roman"/>
                <a:cs typeface="Times New Roman"/>
              </a:rPr>
              <a:t>ilişki  kurulmasından </a:t>
            </a:r>
            <a:r>
              <a:rPr sz="2400" dirty="0">
                <a:latin typeface="Times New Roman"/>
                <a:cs typeface="Times New Roman"/>
              </a:rPr>
              <a:t>sonra </a:t>
            </a:r>
            <a:r>
              <a:rPr sz="2400" spc="-1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zamanla oluşabilecek riskin </a:t>
            </a:r>
            <a:r>
              <a:rPr sz="2400" spc="-15" dirty="0">
                <a:latin typeface="Times New Roman"/>
                <a:cs typeface="Times New Roman"/>
              </a:rPr>
              <a:t>ve  </a:t>
            </a:r>
            <a:r>
              <a:rPr sz="2400" dirty="0">
                <a:latin typeface="Times New Roman"/>
                <a:cs typeface="Times New Roman"/>
              </a:rPr>
              <a:t>endişenin </a:t>
            </a:r>
            <a:r>
              <a:rPr sz="2400" spc="-5" dirty="0">
                <a:latin typeface="Times New Roman"/>
                <a:cs typeface="Times New Roman"/>
              </a:rPr>
              <a:t>azalması </a:t>
            </a:r>
            <a:r>
              <a:rPr sz="2400" spc="-1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güven duygularının oluşması şeklinde  meydana </a:t>
            </a:r>
            <a:r>
              <a:rPr sz="2400" spc="-15" dirty="0">
                <a:latin typeface="Times New Roman"/>
                <a:cs typeface="Times New Roman"/>
              </a:rPr>
              <a:t>gelmektedir. </a:t>
            </a:r>
            <a:r>
              <a:rPr sz="2400" spc="-5" dirty="0">
                <a:latin typeface="Times New Roman"/>
                <a:cs typeface="Times New Roman"/>
              </a:rPr>
              <a:t>Müşteriler bir işletme </a:t>
            </a:r>
            <a:r>
              <a:rPr sz="2400" dirty="0">
                <a:latin typeface="Times New Roman"/>
                <a:cs typeface="Times New Roman"/>
              </a:rPr>
              <a:t>ile iyi </a:t>
            </a:r>
            <a:r>
              <a:rPr sz="2400" spc="-5" dirty="0">
                <a:latin typeface="Times New Roman"/>
                <a:cs typeface="Times New Roman"/>
              </a:rPr>
              <a:t>ilişkiler  </a:t>
            </a:r>
            <a:r>
              <a:rPr sz="2400" dirty="0">
                <a:latin typeface="Times New Roman"/>
                <a:cs typeface="Times New Roman"/>
              </a:rPr>
              <a:t>içerisinde </a:t>
            </a:r>
            <a:r>
              <a:rPr sz="2400" spc="-5" dirty="0">
                <a:latin typeface="Times New Roman"/>
                <a:cs typeface="Times New Roman"/>
              </a:rPr>
              <a:t>olduklarında, kendilerini güvende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rahat  hissetmekte; temel problemin çözülmesi, </a:t>
            </a:r>
            <a:r>
              <a:rPr sz="2400" spc="-10" dirty="0">
                <a:latin typeface="Times New Roman"/>
                <a:cs typeface="Times New Roman"/>
              </a:rPr>
              <a:t>özel </a:t>
            </a:r>
            <a:r>
              <a:rPr sz="2400" spc="-5" dirty="0">
                <a:latin typeface="Times New Roman"/>
                <a:cs typeface="Times New Roman"/>
              </a:rPr>
              <a:t>ihtiyaçların  karşılanması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iyi hizmet alınmasıyla stresleri  </a:t>
            </a:r>
            <a:r>
              <a:rPr sz="2400" spc="-10" dirty="0" err="1">
                <a:latin typeface="Times New Roman"/>
                <a:cs typeface="Times New Roman"/>
              </a:rPr>
              <a:t>azalmaktadır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ED0335-6D3F-4F74-AACD-E82BDCC1F12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E0FE38A-9CF9-49E6-85DE-EF535C98E714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F0A800-36C2-41C7-B0A6-0A48AD087C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2501"/>
            <a:ext cx="7632700" cy="310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C. </a:t>
            </a:r>
            <a:r>
              <a:rPr sz="2400" b="1" i="1" dirty="0">
                <a:latin typeface="Times New Roman"/>
                <a:cs typeface="Times New Roman"/>
              </a:rPr>
              <a:t>MİY’in </a:t>
            </a:r>
            <a:r>
              <a:rPr sz="2400" b="1" i="1" spc="-5" dirty="0">
                <a:latin typeface="Times New Roman"/>
                <a:cs typeface="Times New Roman"/>
              </a:rPr>
              <a:t>Satıcılara Sağladığı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Faydalar;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Müşterileriyle </a:t>
            </a:r>
            <a:r>
              <a:rPr sz="2400" dirty="0">
                <a:latin typeface="Times New Roman"/>
                <a:cs typeface="Times New Roman"/>
              </a:rPr>
              <a:t>iyi </a:t>
            </a:r>
            <a:r>
              <a:rPr sz="2400" spc="-5" dirty="0">
                <a:latin typeface="Times New Roman"/>
                <a:cs typeface="Times New Roman"/>
              </a:rPr>
              <a:t>ilişkiler içerisinde olan </a:t>
            </a:r>
            <a:r>
              <a:rPr sz="2400" spc="-1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müşteri  sadakatini </a:t>
            </a:r>
            <a:r>
              <a:rPr sz="2400" spc="-10" dirty="0">
                <a:latin typeface="Times New Roman"/>
                <a:cs typeface="Times New Roman"/>
              </a:rPr>
              <a:t>sağlamış </a:t>
            </a:r>
            <a:r>
              <a:rPr sz="2400" dirty="0">
                <a:latin typeface="Times New Roman"/>
                <a:cs typeface="Times New Roman"/>
              </a:rPr>
              <a:t>bir </a:t>
            </a:r>
            <a:r>
              <a:rPr sz="2400" spc="-5" dirty="0">
                <a:latin typeface="Times New Roman"/>
                <a:cs typeface="Times New Roman"/>
              </a:rPr>
              <a:t>işletmede, satış personeli </a:t>
            </a:r>
            <a:r>
              <a:rPr sz="2400" dirty="0">
                <a:latin typeface="Times New Roman"/>
                <a:cs typeface="Times New Roman"/>
              </a:rPr>
              <a:t>daha rahat  </a:t>
            </a:r>
            <a:r>
              <a:rPr sz="2400" spc="-5" dirty="0">
                <a:latin typeface="Times New Roman"/>
                <a:cs typeface="Times New Roman"/>
              </a:rPr>
              <a:t>çalışabilecek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yaptıkları </a:t>
            </a:r>
            <a:r>
              <a:rPr sz="2400" dirty="0">
                <a:latin typeface="Times New Roman"/>
                <a:cs typeface="Times New Roman"/>
              </a:rPr>
              <a:t>işten </a:t>
            </a:r>
            <a:r>
              <a:rPr sz="2400" spc="-10" dirty="0">
                <a:latin typeface="Times New Roman"/>
                <a:cs typeface="Times New Roman"/>
              </a:rPr>
              <a:t>memnun </a:t>
            </a:r>
            <a:r>
              <a:rPr sz="2400" spc="-15" dirty="0">
                <a:latin typeface="Times New Roman"/>
                <a:cs typeface="Times New Roman"/>
              </a:rPr>
              <a:t>olacaklardır. </a:t>
            </a:r>
            <a:r>
              <a:rPr sz="2400" spc="-5" dirty="0">
                <a:latin typeface="Times New Roman"/>
                <a:cs typeface="Times New Roman"/>
              </a:rPr>
              <a:t>Satış  </a:t>
            </a:r>
            <a:r>
              <a:rPr sz="2400" dirty="0">
                <a:latin typeface="Times New Roman"/>
                <a:cs typeface="Times New Roman"/>
              </a:rPr>
              <a:t>personeli, </a:t>
            </a:r>
            <a:r>
              <a:rPr sz="2400" spc="-5" dirty="0">
                <a:latin typeface="Times New Roman"/>
                <a:cs typeface="Times New Roman"/>
              </a:rPr>
              <a:t>zamanlarının </a:t>
            </a:r>
            <a:r>
              <a:rPr sz="2400" dirty="0">
                <a:latin typeface="Times New Roman"/>
                <a:cs typeface="Times New Roman"/>
              </a:rPr>
              <a:t>çoğunu yeni </a:t>
            </a:r>
            <a:r>
              <a:rPr sz="2400" spc="-5" dirty="0">
                <a:latin typeface="Times New Roman"/>
                <a:cs typeface="Times New Roman"/>
              </a:rPr>
              <a:t>müşteriler bulmaktan  </a:t>
            </a:r>
            <a:r>
              <a:rPr sz="2400" dirty="0">
                <a:latin typeface="Times New Roman"/>
                <a:cs typeface="Times New Roman"/>
              </a:rPr>
              <a:t>çok, </a:t>
            </a:r>
            <a:r>
              <a:rPr sz="2400" spc="-5" dirty="0">
                <a:latin typeface="Times New Roman"/>
                <a:cs typeface="Times New Roman"/>
              </a:rPr>
              <a:t>mevcut müşterilerle olan ilişkilerini geliştirmeye  </a:t>
            </a:r>
            <a:r>
              <a:rPr sz="2400" spc="-10" dirty="0">
                <a:latin typeface="Times New Roman"/>
                <a:cs typeface="Times New Roman"/>
              </a:rPr>
              <a:t>harcayacaklardır.(3)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EBBAA4-90A0-400A-AA6D-E9B414B704D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F269CB4-AABF-4524-81DE-E3B104A804A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3ACCC9-5C5E-4001-8AF3-772CBE6CF8E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795653"/>
            <a:ext cx="8074025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Times New Roman"/>
                <a:cs typeface="Times New Roman"/>
              </a:rPr>
              <a:t>Müşteri;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8537"/>
              </a:buClr>
              <a:buFont typeface="Wingdings"/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Müşteri, </a:t>
            </a:r>
            <a:r>
              <a:rPr sz="2400" i="1" dirty="0">
                <a:latin typeface="Times New Roman"/>
                <a:cs typeface="Times New Roman"/>
              </a:rPr>
              <a:t>kuruluşun </a:t>
            </a:r>
            <a:r>
              <a:rPr sz="2400" i="1" spc="-5" dirty="0">
                <a:latin typeface="Times New Roman"/>
                <a:cs typeface="Times New Roman"/>
              </a:rPr>
              <a:t>mal </a:t>
            </a:r>
            <a:r>
              <a:rPr sz="2400" i="1" dirty="0">
                <a:latin typeface="Times New Roman"/>
                <a:cs typeface="Times New Roman"/>
              </a:rPr>
              <a:t>ve </a:t>
            </a:r>
            <a:r>
              <a:rPr sz="2400" i="1" spc="-5" dirty="0">
                <a:latin typeface="Times New Roman"/>
                <a:cs typeface="Times New Roman"/>
              </a:rPr>
              <a:t>hizmetlerini satın </a:t>
            </a:r>
            <a:r>
              <a:rPr sz="2400" i="1" spc="-10" dirty="0">
                <a:latin typeface="Times New Roman"/>
                <a:cs typeface="Times New Roman"/>
              </a:rPr>
              <a:t>alan </a:t>
            </a:r>
            <a:r>
              <a:rPr sz="2400" i="1" spc="-5" dirty="0">
                <a:latin typeface="Times New Roman"/>
                <a:cs typeface="Times New Roman"/>
              </a:rPr>
              <a:t>tüketicilerin  </a:t>
            </a:r>
            <a:r>
              <a:rPr sz="2400" i="1" dirty="0">
                <a:latin typeface="Times New Roman"/>
                <a:cs typeface="Times New Roman"/>
              </a:rPr>
              <a:t>yanı </a:t>
            </a:r>
            <a:r>
              <a:rPr sz="2400" i="1" spc="-5" dirty="0">
                <a:latin typeface="Times New Roman"/>
                <a:cs typeface="Times New Roman"/>
              </a:rPr>
              <a:t>sıra, </a:t>
            </a:r>
            <a:r>
              <a:rPr sz="2400" i="1" dirty="0">
                <a:latin typeface="Times New Roman"/>
                <a:cs typeface="Times New Roman"/>
              </a:rPr>
              <a:t>kuruluş </a:t>
            </a:r>
            <a:r>
              <a:rPr sz="2400" i="1" spc="-5" dirty="0">
                <a:latin typeface="Times New Roman"/>
                <a:cs typeface="Times New Roman"/>
              </a:rPr>
              <a:t>içinde birbirine hizmet </a:t>
            </a:r>
            <a:r>
              <a:rPr sz="2400" i="1" spc="-25" dirty="0">
                <a:latin typeface="Times New Roman"/>
                <a:cs typeface="Times New Roman"/>
              </a:rPr>
              <a:t>veren </a:t>
            </a:r>
            <a:r>
              <a:rPr sz="2400" i="1" spc="-5" dirty="0">
                <a:latin typeface="Times New Roman"/>
                <a:cs typeface="Times New Roman"/>
              </a:rPr>
              <a:t>bölümleri </a:t>
            </a:r>
            <a:r>
              <a:rPr sz="2400" dirty="0">
                <a:latin typeface="Times New Roman"/>
                <a:cs typeface="Times New Roman"/>
              </a:rPr>
              <a:t>de  </a:t>
            </a:r>
            <a:r>
              <a:rPr sz="2400" spc="-10" dirty="0">
                <a:latin typeface="Times New Roman"/>
                <a:cs typeface="Times New Roman"/>
              </a:rPr>
              <a:t>kapsamaktadır.</a:t>
            </a:r>
            <a:endParaRPr sz="2400" dirty="0">
              <a:latin typeface="Times New Roman"/>
              <a:cs typeface="Times New Roman"/>
            </a:endParaRPr>
          </a:p>
          <a:p>
            <a:pPr marL="286385" marR="6985" indent="-27432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Müşteri; belirli bir mağaza veya </a:t>
            </a:r>
            <a:r>
              <a:rPr sz="2400" dirty="0">
                <a:latin typeface="Times New Roman"/>
                <a:cs typeface="Times New Roman"/>
              </a:rPr>
              <a:t>kuruluştan </a:t>
            </a:r>
            <a:r>
              <a:rPr sz="2400" spc="-5" dirty="0">
                <a:latin typeface="Times New Roman"/>
                <a:cs typeface="Times New Roman"/>
              </a:rPr>
              <a:t>düzenli bir şekilde  alış-veriş yapan </a:t>
            </a:r>
            <a:r>
              <a:rPr sz="2400" dirty="0">
                <a:latin typeface="Times New Roman"/>
                <a:cs typeface="Times New Roman"/>
              </a:rPr>
              <a:t>kişi </a:t>
            </a:r>
            <a:r>
              <a:rPr sz="2400" spc="-5" dirty="0">
                <a:latin typeface="Times New Roman"/>
                <a:cs typeface="Times New Roman"/>
              </a:rPr>
              <a:t>veya kuruluşlar </a:t>
            </a:r>
            <a:r>
              <a:rPr sz="2400" dirty="0">
                <a:latin typeface="Times New Roman"/>
                <a:cs typeface="Times New Roman"/>
              </a:rPr>
              <a:t>olarak </a:t>
            </a:r>
            <a:r>
              <a:rPr sz="2400" spc="-15" dirty="0">
                <a:latin typeface="Times New Roman"/>
                <a:cs typeface="Times New Roman"/>
              </a:rPr>
              <a:t>tanımlanabilir. </a:t>
            </a:r>
            <a:r>
              <a:rPr sz="2400" spc="-65" dirty="0">
                <a:latin typeface="Times New Roman"/>
                <a:cs typeface="Times New Roman"/>
              </a:rPr>
              <a:t>Yani  </a:t>
            </a:r>
            <a:r>
              <a:rPr sz="2400" spc="-5" dirty="0">
                <a:latin typeface="Times New Roman"/>
                <a:cs typeface="Times New Roman"/>
              </a:rPr>
              <a:t>müşteri –alıcı-; belirli bir işyerinin veya firmanın </a:t>
            </a:r>
            <a:r>
              <a:rPr sz="2400" dirty="0">
                <a:latin typeface="Times New Roman"/>
                <a:cs typeface="Times New Roman"/>
              </a:rPr>
              <a:t>ürününü </a:t>
            </a:r>
            <a:r>
              <a:rPr sz="2400" spc="-5" dirty="0">
                <a:latin typeface="Times New Roman"/>
                <a:cs typeface="Times New Roman"/>
              </a:rPr>
              <a:t>satın  alma amacında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eyleminde </a:t>
            </a:r>
            <a:r>
              <a:rPr sz="2400" dirty="0">
                <a:latin typeface="Times New Roman"/>
                <a:cs typeface="Times New Roman"/>
              </a:rPr>
              <a:t>bulunan kişi veya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kuruluştur.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Müşteri (alıcı), </a:t>
            </a:r>
            <a:r>
              <a:rPr sz="2400" spc="-10" dirty="0">
                <a:latin typeface="Times New Roman"/>
                <a:cs typeface="Times New Roman"/>
              </a:rPr>
              <a:t>mal </a:t>
            </a:r>
            <a:r>
              <a:rPr sz="2400" spc="-5" dirty="0">
                <a:latin typeface="Times New Roman"/>
                <a:cs typeface="Times New Roman"/>
              </a:rPr>
              <a:t>veya hizmet </a:t>
            </a:r>
            <a:r>
              <a:rPr sz="2400" spc="-10" dirty="0">
                <a:latin typeface="Times New Roman"/>
                <a:cs typeface="Times New Roman"/>
              </a:rPr>
              <a:t>alan, </a:t>
            </a:r>
            <a:r>
              <a:rPr sz="2400" spc="-5" dirty="0">
                <a:latin typeface="Times New Roman"/>
                <a:cs typeface="Times New Roman"/>
              </a:rPr>
              <a:t>karşılığında ücret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ödeyen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757" y="5758992"/>
            <a:ext cx="3065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kişi </a:t>
            </a:r>
            <a:r>
              <a:rPr sz="2400" dirty="0" err="1">
                <a:latin typeface="Times New Roman"/>
                <a:cs typeface="Times New Roman"/>
              </a:rPr>
              <a:t>veya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 err="1">
                <a:latin typeface="Times New Roman"/>
                <a:cs typeface="Times New Roman"/>
              </a:rPr>
              <a:t>kurumlardır</a:t>
            </a:r>
            <a:r>
              <a:rPr lang="tr-TR"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9855" y="0"/>
            <a:ext cx="5113020" cy="2564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1078" y="5872073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8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42F500E2-3DAE-416F-9F71-D97BF95BAAE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33161E1-A728-46EB-9099-38DDAE8D3D60}" type="datetime1">
              <a:rPr lang="en-US" smtClean="0"/>
              <a:t>1/29/2020</a:t>
            </a:fld>
            <a:endParaRPr lang="en-US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0BD31BA8-7152-4887-B7FD-70E570DB30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377897"/>
            <a:ext cx="7310755" cy="17024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6385" marR="5080" indent="-274320" algn="just">
              <a:lnSpc>
                <a:spcPct val="80000"/>
              </a:lnSpc>
              <a:spcBef>
                <a:spcPts val="6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Müşteri, pazardaki kıt </a:t>
            </a:r>
            <a:r>
              <a:rPr sz="2200" spc="-15" dirty="0">
                <a:latin typeface="Times New Roman"/>
                <a:cs typeface="Times New Roman"/>
              </a:rPr>
              <a:t>kaynaktır, </a:t>
            </a:r>
            <a:r>
              <a:rPr sz="2200" spc="-5" dirty="0">
                <a:latin typeface="Times New Roman"/>
                <a:cs typeface="Times New Roman"/>
              </a:rPr>
              <a:t>sınırlıdır ve pazarda </a:t>
            </a:r>
            <a:r>
              <a:rPr sz="2200" dirty="0">
                <a:latin typeface="Times New Roman"/>
                <a:cs typeface="Times New Roman"/>
              </a:rPr>
              <a:t>rekabet  </a:t>
            </a:r>
            <a:r>
              <a:rPr sz="2200" spc="-5" dirty="0">
                <a:latin typeface="Times New Roman"/>
                <a:cs typeface="Times New Roman"/>
              </a:rPr>
              <a:t>eden tüm işletmeler pazar </a:t>
            </a:r>
            <a:r>
              <a:rPr sz="2200" dirty="0">
                <a:latin typeface="Times New Roman"/>
                <a:cs typeface="Times New Roman"/>
              </a:rPr>
              <a:t>paylarını </a:t>
            </a:r>
            <a:r>
              <a:rPr sz="2200" spc="-5" dirty="0">
                <a:latin typeface="Times New Roman"/>
                <a:cs typeface="Times New Roman"/>
              </a:rPr>
              <a:t>arttırmak </a:t>
            </a:r>
            <a:r>
              <a:rPr sz="2200" dirty="0">
                <a:latin typeface="Times New Roman"/>
                <a:cs typeface="Times New Roman"/>
              </a:rPr>
              <a:t>için </a:t>
            </a:r>
            <a:r>
              <a:rPr sz="2200" spc="-5" dirty="0">
                <a:latin typeface="Times New Roman"/>
                <a:cs typeface="Times New Roman"/>
              </a:rPr>
              <a:t>daha fazla  müşteriye ulaşmaya </a:t>
            </a:r>
            <a:r>
              <a:rPr sz="2200" dirty="0">
                <a:latin typeface="Times New Roman"/>
                <a:cs typeface="Times New Roman"/>
              </a:rPr>
              <a:t>ve </a:t>
            </a:r>
            <a:r>
              <a:rPr sz="2200" spc="-5" dirty="0">
                <a:latin typeface="Times New Roman"/>
                <a:cs typeface="Times New Roman"/>
              </a:rPr>
              <a:t>mevcut müşterilere daha fazla ürün  satmaya çalışmaları </a:t>
            </a:r>
            <a:r>
              <a:rPr sz="2200" spc="-10" dirty="0">
                <a:latin typeface="Times New Roman"/>
                <a:cs typeface="Times New Roman"/>
              </a:rPr>
              <a:t>gerekmektedir. </a:t>
            </a:r>
            <a:r>
              <a:rPr sz="2200" spc="-5" dirty="0">
                <a:latin typeface="Times New Roman"/>
                <a:cs typeface="Times New Roman"/>
              </a:rPr>
              <a:t>Bu açıdan müşteri, özenle  elde tutulması gereken, ilgilenilmesi gereken, devamlı olarak  </a:t>
            </a:r>
            <a:r>
              <a:rPr sz="2200" dirty="0">
                <a:latin typeface="Times New Roman"/>
                <a:cs typeface="Times New Roman"/>
              </a:rPr>
              <a:t>iletişim </a:t>
            </a:r>
            <a:r>
              <a:rPr sz="2200" spc="-5" dirty="0">
                <a:latin typeface="Times New Roman"/>
                <a:cs typeface="Times New Roman"/>
              </a:rPr>
              <a:t>halinde olunması gereken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kişidir.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408678"/>
            <a:ext cx="7312025" cy="17018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6385" marR="5080" indent="-274320" algn="just">
              <a:lnSpc>
                <a:spcPct val="80000"/>
              </a:lnSpc>
              <a:spcBef>
                <a:spcPts val="6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Geçmişte </a:t>
            </a:r>
            <a:r>
              <a:rPr sz="2200" dirty="0">
                <a:latin typeface="Times New Roman"/>
                <a:cs typeface="Times New Roman"/>
              </a:rPr>
              <a:t>yeni </a:t>
            </a:r>
            <a:r>
              <a:rPr sz="2200" spc="-5" dirty="0">
                <a:latin typeface="Times New Roman"/>
                <a:cs typeface="Times New Roman"/>
              </a:rPr>
              <a:t>müşteri kazanmak, müşteriyi elde tutmaktan  </a:t>
            </a:r>
            <a:r>
              <a:rPr sz="2200" dirty="0">
                <a:latin typeface="Times New Roman"/>
                <a:cs typeface="Times New Roman"/>
              </a:rPr>
              <a:t>daha </a:t>
            </a:r>
            <a:r>
              <a:rPr sz="2200" spc="-5" dirty="0">
                <a:latin typeface="Times New Roman"/>
                <a:cs typeface="Times New Roman"/>
              </a:rPr>
              <a:t>kolay </a:t>
            </a:r>
            <a:r>
              <a:rPr sz="2200" spc="-10" dirty="0">
                <a:latin typeface="Times New Roman"/>
                <a:cs typeface="Times New Roman"/>
              </a:rPr>
              <a:t>ve </a:t>
            </a:r>
            <a:r>
              <a:rPr sz="2200" spc="-5" dirty="0">
                <a:latin typeface="Times New Roman"/>
                <a:cs typeface="Times New Roman"/>
              </a:rPr>
              <a:t>ucuz olduğu, ancak günümüzde, daha değişken,  endüstrileşmiş </a:t>
            </a:r>
            <a:r>
              <a:rPr sz="2200" dirty="0">
                <a:latin typeface="Times New Roman"/>
                <a:cs typeface="Times New Roman"/>
              </a:rPr>
              <a:t>ve </a:t>
            </a:r>
            <a:r>
              <a:rPr sz="2200" spc="-5" dirty="0">
                <a:latin typeface="Times New Roman"/>
                <a:cs typeface="Times New Roman"/>
              </a:rPr>
              <a:t>karmaşık bir müşteri topluluğundan dolayı,  bunun giderek zorlaştığı, bu </a:t>
            </a:r>
            <a:r>
              <a:rPr sz="2200" dirty="0">
                <a:latin typeface="Times New Roman"/>
                <a:cs typeface="Times New Roman"/>
              </a:rPr>
              <a:t>yüzden </a:t>
            </a:r>
            <a:r>
              <a:rPr sz="2200" spc="-5" dirty="0">
                <a:latin typeface="Times New Roman"/>
                <a:cs typeface="Times New Roman"/>
              </a:rPr>
              <a:t>satışlardan ziyade,  </a:t>
            </a:r>
            <a:r>
              <a:rPr sz="2200" dirty="0">
                <a:latin typeface="Times New Roman"/>
                <a:cs typeface="Times New Roman"/>
              </a:rPr>
              <a:t>özellikle </a:t>
            </a:r>
            <a:r>
              <a:rPr sz="2200" spc="-10" dirty="0">
                <a:latin typeface="Times New Roman"/>
                <a:cs typeface="Times New Roman"/>
              </a:rPr>
              <a:t>satış </a:t>
            </a:r>
            <a:r>
              <a:rPr sz="2200" spc="-5" dirty="0">
                <a:latin typeface="Times New Roman"/>
                <a:cs typeface="Times New Roman"/>
              </a:rPr>
              <a:t>sonrası hizmetler </a:t>
            </a:r>
            <a:r>
              <a:rPr sz="2200" dirty="0">
                <a:latin typeface="Times New Roman"/>
                <a:cs typeface="Times New Roman"/>
              </a:rPr>
              <a:t>ve </a:t>
            </a:r>
            <a:r>
              <a:rPr sz="2200" spc="-5" dirty="0">
                <a:latin typeface="Times New Roman"/>
                <a:cs typeface="Times New Roman"/>
              </a:rPr>
              <a:t>müşterilerle olan </a:t>
            </a:r>
            <a:r>
              <a:rPr sz="2200" dirty="0">
                <a:latin typeface="Times New Roman"/>
                <a:cs typeface="Times New Roman"/>
              </a:rPr>
              <a:t>ilişkinin  önem </a:t>
            </a:r>
            <a:r>
              <a:rPr sz="2200" spc="-5" dirty="0">
                <a:latin typeface="Times New Roman"/>
                <a:cs typeface="Times New Roman"/>
              </a:rPr>
              <a:t>kazandığı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görülmektedir.(2)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0"/>
            <a:ext cx="5472683" cy="236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1078" y="5872073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9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CCF796A5-EA58-4010-8DCA-4A244E4EE62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75BB519-F848-4632-9F83-900B33E427AC}" type="datetime1">
              <a:rPr lang="en-US" smtClean="0"/>
              <a:t>1/29/2020</a:t>
            </a:fld>
            <a:endParaRPr lang="en-US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F69D3D92-9211-4CBA-BFC0-896C914027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stomer ile ilgili görsel sonucu&quot;">
            <a:extLst>
              <a:ext uri="{FF2B5EF4-FFF2-40B4-BE49-F238E27FC236}">
                <a16:creationId xmlns:a16="http://schemas.microsoft.com/office/drawing/2014/main" id="{1EB6C307-49E0-4C4C-B866-BD1D832176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9055" r="1250"/>
          <a:stretch/>
        </p:blipFill>
        <p:spPr bwMode="auto">
          <a:xfrm>
            <a:off x="2578075" y="4557799"/>
            <a:ext cx="3987849" cy="20864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304800" y="457200"/>
            <a:ext cx="7311390" cy="31357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6385" marR="5080" indent="-274320" algn="just">
              <a:lnSpc>
                <a:spcPct val="80100"/>
              </a:lnSpc>
              <a:spcBef>
                <a:spcPts val="6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Müşteri ilişkilerinde müşteri </a:t>
            </a:r>
            <a:r>
              <a:rPr sz="2200" dirty="0">
                <a:latin typeface="Times New Roman"/>
                <a:cs typeface="Times New Roman"/>
              </a:rPr>
              <a:t>memnuniyetini artırma  </a:t>
            </a:r>
            <a:r>
              <a:rPr sz="2200" spc="-5" dirty="0">
                <a:latin typeface="Times New Roman"/>
                <a:cs typeface="Times New Roman"/>
              </a:rPr>
              <a:t>noktasında toplam kalite anlayışına </a:t>
            </a:r>
            <a:r>
              <a:rPr sz="2200" dirty="0">
                <a:latin typeface="Times New Roman"/>
                <a:cs typeface="Times New Roman"/>
              </a:rPr>
              <a:t>da </a:t>
            </a:r>
            <a:r>
              <a:rPr sz="2200" spc="-5" dirty="0">
                <a:latin typeface="Times New Roman"/>
                <a:cs typeface="Times New Roman"/>
              </a:rPr>
              <a:t>uygun olarak </a:t>
            </a:r>
            <a:r>
              <a:rPr sz="2200" dirty="0">
                <a:latin typeface="Times New Roman"/>
                <a:cs typeface="Times New Roman"/>
              </a:rPr>
              <a:t>iki </a:t>
            </a:r>
            <a:r>
              <a:rPr sz="2200" spc="-5" dirty="0">
                <a:latin typeface="Times New Roman"/>
                <a:cs typeface="Times New Roman"/>
              </a:rPr>
              <a:t>ayrı  </a:t>
            </a:r>
            <a:r>
              <a:rPr sz="2200" spc="-10" dirty="0">
                <a:latin typeface="Times New Roman"/>
                <a:cs typeface="Times New Roman"/>
              </a:rPr>
              <a:t>müşteri </a:t>
            </a:r>
            <a:r>
              <a:rPr sz="2200" spc="-5" dirty="0">
                <a:latin typeface="Times New Roman"/>
                <a:cs typeface="Times New Roman"/>
              </a:rPr>
              <a:t>kavramı </a:t>
            </a:r>
            <a:r>
              <a:rPr sz="2200" spc="-20" dirty="0">
                <a:latin typeface="Times New Roman"/>
                <a:cs typeface="Times New Roman"/>
              </a:rPr>
              <a:t>vardır. </a:t>
            </a:r>
            <a:r>
              <a:rPr sz="2200" spc="-5" dirty="0">
                <a:latin typeface="Times New Roman"/>
                <a:cs typeface="Times New Roman"/>
              </a:rPr>
              <a:t>Bunlar; iç müşteri </a:t>
            </a:r>
            <a:r>
              <a:rPr sz="2200" dirty="0">
                <a:latin typeface="Times New Roman"/>
                <a:cs typeface="Times New Roman"/>
              </a:rPr>
              <a:t>ve </a:t>
            </a:r>
            <a:r>
              <a:rPr sz="2200" spc="-5" dirty="0">
                <a:latin typeface="Times New Roman"/>
                <a:cs typeface="Times New Roman"/>
              </a:rPr>
              <a:t>dış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müşteridir.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Wingdings"/>
              <a:buChar char=""/>
            </a:pPr>
            <a:endParaRPr sz="1200" dirty="0">
              <a:latin typeface="Times New Roman"/>
              <a:cs typeface="Times New Roman"/>
            </a:endParaRPr>
          </a:p>
          <a:p>
            <a:pPr marL="286385" marR="6350" indent="-274320" algn="just">
              <a:lnSpc>
                <a:spcPct val="8000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i="1" spc="-5" dirty="0">
                <a:latin typeface="Times New Roman"/>
                <a:cs typeface="Times New Roman"/>
              </a:rPr>
              <a:t>İç müşteri</a:t>
            </a:r>
            <a:r>
              <a:rPr sz="2200" spc="-5" dirty="0">
                <a:latin typeface="Times New Roman"/>
                <a:cs typeface="Times New Roman"/>
              </a:rPr>
              <a:t>, işletme içerisinde çalışan, </a:t>
            </a:r>
            <a:r>
              <a:rPr sz="2200" spc="-10" dirty="0">
                <a:latin typeface="Times New Roman"/>
                <a:cs typeface="Times New Roman"/>
              </a:rPr>
              <a:t>mal </a:t>
            </a:r>
            <a:r>
              <a:rPr sz="2200" dirty="0">
                <a:latin typeface="Times New Roman"/>
                <a:cs typeface="Times New Roman"/>
              </a:rPr>
              <a:t>ve </a:t>
            </a:r>
            <a:r>
              <a:rPr sz="2200" spc="-5" dirty="0">
                <a:latin typeface="Times New Roman"/>
                <a:cs typeface="Times New Roman"/>
              </a:rPr>
              <a:t>hizmetin  üretilmesini </a:t>
            </a:r>
            <a:r>
              <a:rPr sz="2200" dirty="0">
                <a:latin typeface="Times New Roman"/>
                <a:cs typeface="Times New Roman"/>
              </a:rPr>
              <a:t>sağlayan </a:t>
            </a:r>
            <a:r>
              <a:rPr sz="2200" spc="-5" dirty="0">
                <a:latin typeface="Times New Roman"/>
                <a:cs typeface="Times New Roman"/>
              </a:rPr>
              <a:t>tüm çalışanlara iç müşteri </a:t>
            </a:r>
            <a:r>
              <a:rPr sz="2200" spc="-10" dirty="0">
                <a:latin typeface="Times New Roman"/>
                <a:cs typeface="Times New Roman"/>
              </a:rPr>
              <a:t>denilmektedir.  </a:t>
            </a:r>
            <a:r>
              <a:rPr sz="2200" spc="-5" dirty="0">
                <a:latin typeface="Times New Roman"/>
                <a:cs typeface="Times New Roman"/>
              </a:rPr>
              <a:t>Burada iç müşteriden kasıt, </a:t>
            </a:r>
            <a:r>
              <a:rPr sz="2200" spc="-10" dirty="0">
                <a:latin typeface="Times New Roman"/>
                <a:cs typeface="Times New Roman"/>
              </a:rPr>
              <a:t>örgütte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çalışanlardır.</a:t>
            </a:r>
            <a:endParaRPr sz="22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110"/>
              </a:lnSpc>
              <a:spcBef>
                <a:spcPts val="58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i="1" spc="-10" dirty="0">
                <a:latin typeface="Times New Roman"/>
                <a:cs typeface="Times New Roman"/>
              </a:rPr>
              <a:t>Dış </a:t>
            </a:r>
            <a:r>
              <a:rPr sz="2200" b="1" i="1" spc="-5" dirty="0">
                <a:latin typeface="Times New Roman"/>
                <a:cs typeface="Times New Roman"/>
              </a:rPr>
              <a:t>müşteri </a:t>
            </a:r>
            <a:r>
              <a:rPr sz="2200" spc="-5" dirty="0">
                <a:latin typeface="Times New Roman"/>
                <a:cs typeface="Times New Roman"/>
              </a:rPr>
              <a:t>ise bir </a:t>
            </a:r>
            <a:r>
              <a:rPr sz="2200" spc="-10" dirty="0">
                <a:latin typeface="Times New Roman"/>
                <a:cs typeface="Times New Roman"/>
              </a:rPr>
              <a:t>mal </a:t>
            </a:r>
            <a:r>
              <a:rPr sz="2200" dirty="0">
                <a:latin typeface="Times New Roman"/>
                <a:cs typeface="Times New Roman"/>
              </a:rPr>
              <a:t>veya </a:t>
            </a:r>
            <a:r>
              <a:rPr sz="2200" spc="-5" dirty="0">
                <a:latin typeface="Times New Roman"/>
                <a:cs typeface="Times New Roman"/>
              </a:rPr>
              <a:t>hizmeti kaliteli olmak şartıyla </a:t>
            </a:r>
            <a:r>
              <a:rPr sz="2200" spc="-10" dirty="0">
                <a:latin typeface="Times New Roman"/>
                <a:cs typeface="Times New Roman"/>
              </a:rPr>
              <a:t>en  </a:t>
            </a:r>
            <a:r>
              <a:rPr sz="2200" spc="-5" dirty="0">
                <a:latin typeface="Times New Roman"/>
                <a:cs typeface="Times New Roman"/>
              </a:rPr>
              <a:t>yüksek faydayı </a:t>
            </a:r>
            <a:r>
              <a:rPr sz="2200" spc="-10" dirty="0">
                <a:latin typeface="Times New Roman"/>
                <a:cs typeface="Times New Roman"/>
              </a:rPr>
              <a:t>sağlamak </a:t>
            </a:r>
            <a:r>
              <a:rPr sz="2200" spc="-5" dirty="0">
                <a:latin typeface="Times New Roman"/>
                <a:cs typeface="Times New Roman"/>
              </a:rPr>
              <a:t>isteyen </a:t>
            </a:r>
            <a:r>
              <a:rPr sz="2200" dirty="0">
                <a:latin typeface="Times New Roman"/>
                <a:cs typeface="Times New Roman"/>
              </a:rPr>
              <a:t>ve </a:t>
            </a:r>
            <a:r>
              <a:rPr sz="2200" spc="-10" dirty="0">
                <a:latin typeface="Times New Roman"/>
                <a:cs typeface="Times New Roman"/>
              </a:rPr>
              <a:t>satın alma </a:t>
            </a:r>
            <a:r>
              <a:rPr sz="2200" spc="-5" dirty="0">
                <a:latin typeface="Times New Roman"/>
                <a:cs typeface="Times New Roman"/>
              </a:rPr>
              <a:t>gücü ile  desteklenmiş kişiler </a:t>
            </a:r>
            <a:r>
              <a:rPr sz="2200" dirty="0">
                <a:latin typeface="Times New Roman"/>
                <a:cs typeface="Times New Roman"/>
              </a:rPr>
              <a:t>ve </a:t>
            </a:r>
            <a:r>
              <a:rPr sz="2200" spc="-15" dirty="0">
                <a:latin typeface="Times New Roman"/>
                <a:cs typeface="Times New Roman"/>
              </a:rPr>
              <a:t>kuruluşlardır.  </a:t>
            </a:r>
            <a:r>
              <a:rPr sz="2200" spc="-60" dirty="0">
                <a:latin typeface="Times New Roman"/>
                <a:cs typeface="Times New Roman"/>
              </a:rPr>
              <a:t>Yani </a:t>
            </a:r>
            <a:r>
              <a:rPr sz="2200" spc="-5" dirty="0">
                <a:latin typeface="Times New Roman"/>
                <a:cs typeface="Times New Roman"/>
              </a:rPr>
              <a:t>iç müşterinin  ürettiklerini satın alarak </a:t>
            </a:r>
            <a:r>
              <a:rPr sz="2200" spc="-10" dirty="0">
                <a:latin typeface="Times New Roman"/>
                <a:cs typeface="Times New Roman"/>
              </a:rPr>
              <a:t>kullananlar,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tüketenlerdir.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" y="3886200"/>
            <a:ext cx="7310120" cy="89661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6385" marR="5080" indent="-274320" algn="just">
              <a:lnSpc>
                <a:spcPct val="80000"/>
              </a:lnSpc>
              <a:spcBef>
                <a:spcPts val="6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Müşteri ilişkileri yönetimi kendine inceleme alanı olarak dış  müşteriyi alır </a:t>
            </a:r>
            <a:r>
              <a:rPr sz="2200" dirty="0">
                <a:latin typeface="Times New Roman"/>
                <a:cs typeface="Times New Roman"/>
              </a:rPr>
              <a:t>ve </a:t>
            </a:r>
            <a:r>
              <a:rPr sz="2200" spc="-5" dirty="0">
                <a:latin typeface="Times New Roman"/>
                <a:cs typeface="Times New Roman"/>
              </a:rPr>
              <a:t>onu memnun </a:t>
            </a:r>
            <a:r>
              <a:rPr sz="2200" spc="-10" dirty="0">
                <a:latin typeface="Times New Roman"/>
                <a:cs typeface="Times New Roman"/>
              </a:rPr>
              <a:t>etme </a:t>
            </a:r>
            <a:r>
              <a:rPr sz="2200" dirty="0">
                <a:latin typeface="Times New Roman"/>
                <a:cs typeface="Times New Roman"/>
              </a:rPr>
              <a:t>yoluyla </a:t>
            </a:r>
            <a:r>
              <a:rPr sz="2200" spc="-5" dirty="0">
                <a:latin typeface="Times New Roman"/>
                <a:cs typeface="Times New Roman"/>
              </a:rPr>
              <a:t>işletme kârlılığını  artırmaya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 err="1">
                <a:latin typeface="Times New Roman"/>
                <a:cs typeface="Times New Roman"/>
              </a:rPr>
              <a:t>yönelir</a:t>
            </a:r>
            <a:r>
              <a:rPr sz="2200" spc="-1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10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BA741ED5-FDCD-4EA5-962F-7EE89A4191D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5F05CB8-70AF-4F6D-AF0A-B32C7739E602}" type="datetime1">
              <a:rPr lang="en-US" smtClean="0"/>
              <a:t>1/29/2020</a:t>
            </a:fld>
            <a:endParaRPr lang="en-US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C8C9095B-3C36-41F0-9F26-B9A5747A32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75201"/>
            <a:ext cx="65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1269491"/>
            <a:ext cx="8569452" cy="503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6C5BF3-1D77-4AEC-B45A-669C5AAD7E5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123418F-E436-4BAB-B1FE-EB5FFF902048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EF80D1-2F68-4257-9AA4-CC950D10A8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468249"/>
            <a:ext cx="7311390" cy="240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tabLst>
                <a:tab pos="287020" algn="l"/>
              </a:tabLst>
            </a:pPr>
            <a:r>
              <a:rPr sz="2400" b="1" spc="-5" dirty="0">
                <a:solidFill>
                  <a:srgbClr val="DC4306"/>
                </a:solidFill>
                <a:latin typeface="Times New Roman"/>
                <a:cs typeface="Times New Roman"/>
              </a:rPr>
              <a:t>MÜŞTERİ </a:t>
            </a:r>
            <a:r>
              <a:rPr sz="2400" b="1" spc="-10" dirty="0">
                <a:solidFill>
                  <a:srgbClr val="DC4306"/>
                </a:solidFill>
                <a:latin typeface="Times New Roman"/>
                <a:cs typeface="Times New Roman"/>
              </a:rPr>
              <a:t>İLİŞKİLERİ YÖNETİMİ</a:t>
            </a:r>
            <a:r>
              <a:rPr sz="2400" b="1" spc="-70" dirty="0">
                <a:solidFill>
                  <a:srgbClr val="DC4306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DC4306"/>
                </a:solidFill>
                <a:latin typeface="Times New Roman"/>
                <a:cs typeface="Times New Roman"/>
              </a:rPr>
              <a:t>KAVRAMI</a:t>
            </a:r>
            <a:endParaRPr sz="2400" dirty="0">
              <a:solidFill>
                <a:srgbClr val="DC4306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Font typeface="Wingdings"/>
              <a:buChar char=""/>
            </a:pPr>
            <a:endParaRPr dirty="0">
              <a:latin typeface="Times New Roman"/>
              <a:cs typeface="Times New Roman"/>
            </a:endParaRPr>
          </a:p>
          <a:p>
            <a:pPr marL="287020" marR="5080" indent="-274320" algn="just">
              <a:lnSpc>
                <a:spcPct val="90100"/>
              </a:lnSpc>
              <a:spcBef>
                <a:spcPts val="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MİY; </a:t>
            </a:r>
            <a:r>
              <a:rPr sz="2200" i="1" spc="-5" dirty="0">
                <a:latin typeface="Times New Roman"/>
                <a:cs typeface="Times New Roman"/>
              </a:rPr>
              <a:t>“müşteri ile ilişkide </a:t>
            </a:r>
            <a:r>
              <a:rPr sz="2200" i="1" dirty="0">
                <a:latin typeface="Times New Roman"/>
                <a:cs typeface="Times New Roman"/>
              </a:rPr>
              <a:t>bulunan </a:t>
            </a:r>
            <a:r>
              <a:rPr sz="2200" i="1" spc="-5" dirty="0">
                <a:latin typeface="Times New Roman"/>
                <a:cs typeface="Times New Roman"/>
              </a:rPr>
              <a:t>her </a:t>
            </a:r>
            <a:r>
              <a:rPr sz="2200" i="1" dirty="0">
                <a:latin typeface="Times New Roman"/>
                <a:cs typeface="Times New Roman"/>
              </a:rPr>
              <a:t>alanda </a:t>
            </a:r>
            <a:r>
              <a:rPr sz="2200" i="1" spc="-5" dirty="0">
                <a:latin typeface="Times New Roman"/>
                <a:cs typeface="Times New Roman"/>
              </a:rPr>
              <a:t>müşteriyi daha  iyi anlama ve </a:t>
            </a:r>
            <a:r>
              <a:rPr sz="2200" i="1" dirty="0">
                <a:latin typeface="Times New Roman"/>
                <a:cs typeface="Times New Roman"/>
              </a:rPr>
              <a:t>onun </a:t>
            </a:r>
            <a:r>
              <a:rPr sz="2200" i="1" spc="-5" dirty="0">
                <a:latin typeface="Times New Roman"/>
                <a:cs typeface="Times New Roman"/>
              </a:rPr>
              <a:t>beklentileri çerçevesinde firmanın </a:t>
            </a:r>
            <a:r>
              <a:rPr sz="2200" i="1" dirty="0">
                <a:latin typeface="Times New Roman"/>
                <a:cs typeface="Times New Roman"/>
              </a:rPr>
              <a:t>kendini  daha </a:t>
            </a:r>
            <a:r>
              <a:rPr sz="2200" i="1" spc="-5" dirty="0">
                <a:latin typeface="Times New Roman"/>
                <a:cs typeface="Times New Roman"/>
              </a:rPr>
              <a:t>iyi yönlendirmesi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Times New Roman"/>
                <a:cs typeface="Times New Roman"/>
              </a:rPr>
              <a:t>sürecidir.”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D8537"/>
              </a:buClr>
              <a:buFont typeface="Wingdings"/>
              <a:buChar char=""/>
            </a:pPr>
            <a:endParaRPr sz="1200" dirty="0">
              <a:latin typeface="Times New Roman"/>
              <a:cs typeface="Times New Roman"/>
            </a:endParaRPr>
          </a:p>
          <a:p>
            <a:pPr marL="287020" marR="5715" indent="-274320" algn="just">
              <a:lnSpc>
                <a:spcPts val="238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MİY; </a:t>
            </a:r>
            <a:r>
              <a:rPr sz="2200" i="1" spc="-10" dirty="0">
                <a:latin typeface="Times New Roman"/>
                <a:cs typeface="Times New Roman"/>
              </a:rPr>
              <a:t>“müşteriyi </a:t>
            </a:r>
            <a:r>
              <a:rPr sz="2200" i="1" spc="-5" dirty="0">
                <a:latin typeface="Times New Roman"/>
                <a:cs typeface="Times New Roman"/>
              </a:rPr>
              <a:t>tanımak, </a:t>
            </a:r>
            <a:r>
              <a:rPr sz="2200" i="1" spc="-10" dirty="0">
                <a:latin typeface="Times New Roman"/>
                <a:cs typeface="Times New Roman"/>
              </a:rPr>
              <a:t>müşteri </a:t>
            </a:r>
            <a:r>
              <a:rPr sz="2200" i="1" spc="-5" dirty="0">
                <a:latin typeface="Times New Roman"/>
                <a:cs typeface="Times New Roman"/>
              </a:rPr>
              <a:t>ihtiyaçlarını anlamak ona  uygun mal ve hizmetler</a:t>
            </a:r>
            <a:r>
              <a:rPr sz="2200" i="1" spc="2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Times New Roman"/>
                <a:cs typeface="Times New Roman"/>
              </a:rPr>
              <a:t>geliştirmektir.”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3036347"/>
            <a:ext cx="7311390" cy="12661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87020" marR="5080" indent="-274320" algn="just">
              <a:lnSpc>
                <a:spcPct val="90000"/>
              </a:lnSpc>
              <a:spcBef>
                <a:spcPts val="359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Müşteri ilişkileri </a:t>
            </a:r>
            <a:r>
              <a:rPr sz="2200" dirty="0">
                <a:latin typeface="Times New Roman"/>
                <a:cs typeface="Times New Roman"/>
              </a:rPr>
              <a:t>yönetimi, </a:t>
            </a:r>
            <a:r>
              <a:rPr sz="2200" spc="-5" dirty="0">
                <a:latin typeface="Times New Roman"/>
                <a:cs typeface="Times New Roman"/>
              </a:rPr>
              <a:t>İngilizce Customer Relationshi  Management (CRM) kavramının </a:t>
            </a:r>
            <a:r>
              <a:rPr sz="2200" dirty="0">
                <a:latin typeface="Times New Roman"/>
                <a:cs typeface="Times New Roman"/>
              </a:rPr>
              <a:t>Türkçe karşılığıdır ve  Türkçe </a:t>
            </a:r>
            <a:r>
              <a:rPr sz="2200" spc="-5" dirty="0">
                <a:latin typeface="Times New Roman"/>
                <a:cs typeface="Times New Roman"/>
              </a:rPr>
              <a:t>kaynakların bazılarında </a:t>
            </a:r>
            <a:r>
              <a:rPr sz="2200" spc="-10" dirty="0">
                <a:latin typeface="Times New Roman"/>
                <a:cs typeface="Times New Roman"/>
              </a:rPr>
              <a:t>CRM </a:t>
            </a:r>
            <a:r>
              <a:rPr sz="2200" spc="-5" dirty="0">
                <a:latin typeface="Times New Roman"/>
                <a:cs typeface="Times New Roman"/>
              </a:rPr>
              <a:t>kısaltması </a:t>
            </a:r>
            <a:r>
              <a:rPr sz="2200" dirty="0">
                <a:latin typeface="Times New Roman"/>
                <a:cs typeface="Times New Roman"/>
              </a:rPr>
              <a:t>kullanılırken,  </a:t>
            </a:r>
            <a:r>
              <a:rPr sz="2200" spc="-5" dirty="0">
                <a:latin typeface="Times New Roman"/>
                <a:cs typeface="Times New Roman"/>
              </a:rPr>
              <a:t>bazılarında </a:t>
            </a:r>
            <a:r>
              <a:rPr sz="2200" spc="-10" dirty="0">
                <a:latin typeface="Times New Roman"/>
                <a:cs typeface="Times New Roman"/>
              </a:rPr>
              <a:t>MİY kısaltması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kullanılmaktadır.(1)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14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4CDEE498-7056-4F9B-B6F6-B063C35666E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5A6D876-9A4C-4165-A26C-E4DE8DF31F3A}" type="datetime1">
              <a:rPr lang="en-US" smtClean="0"/>
              <a:t>1/29/2020</a:t>
            </a:fld>
            <a:endParaRPr lang="en-US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41D5A949-A8FA-4C8F-A914-9828365C68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  <p:pic>
        <p:nvPicPr>
          <p:cNvPr id="2050" name="Picture 2" descr="customer relationship management ile ilgili görsel sonucu&quot;">
            <a:extLst>
              <a:ext uri="{FF2B5EF4-FFF2-40B4-BE49-F238E27FC236}">
                <a16:creationId xmlns:a16="http://schemas.microsoft.com/office/drawing/2014/main" id="{8B3F2A17-B717-4FE6-AFC4-E138192E3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91" b="94292" l="1594" r="97610">
                        <a14:foregroundMark x1="33466" y1="21119" x2="39841" y2="22374"/>
                        <a14:foregroundMark x1="65206" y1="20320" x2="66534" y2="27055"/>
                        <a14:foregroundMark x1="16335" y1="34018" x2="18858" y2="39840"/>
                        <a14:foregroundMark x1="12616" y1="53196" x2="17795" y2="73858"/>
                        <a14:foregroundMark x1="18459" y1="26256" x2="17131" y2="45548"/>
                        <a14:foregroundMark x1="33466" y1="71119" x2="37052" y2="88584"/>
                        <a14:foregroundMark x1="68393" y1="71347" x2="54847" y2="86758"/>
                        <a14:foregroundMark x1="92430" y1="58904" x2="76361" y2="68151"/>
                        <a14:foregroundMark x1="52722" y1="37671" x2="40637" y2="60502"/>
                        <a14:foregroundMark x1="45950" y1="14954" x2="31873" y2="32991"/>
                        <a14:foregroundMark x1="57503" y1="16096" x2="66799" y2="33790"/>
                        <a14:foregroundMark x1="43692" y1="36530" x2="49535" y2="68379"/>
                        <a14:foregroundMark x1="52324" y1="46918" x2="52324" y2="58904"/>
                        <a14:foregroundMark x1="54847" y1="57763" x2="55246" y2="62557"/>
                        <a14:foregroundMark x1="59628" y1="44977" x2="60292" y2="56735"/>
                        <a14:foregroundMark x1="38645" y1="47146" x2="38645" y2="560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5" t="11111" r="3447" b="7778"/>
          <a:stretch/>
        </p:blipFill>
        <p:spPr bwMode="auto">
          <a:xfrm>
            <a:off x="3352800" y="4501441"/>
            <a:ext cx="1973118" cy="200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332" y="543051"/>
            <a:ext cx="731139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80" dirty="0">
                <a:latin typeface="Times New Roman"/>
                <a:cs typeface="Times New Roman"/>
              </a:rPr>
              <a:t>MİY, </a:t>
            </a:r>
            <a:r>
              <a:rPr sz="2400" dirty="0">
                <a:latin typeface="Times New Roman"/>
                <a:cs typeface="Times New Roman"/>
              </a:rPr>
              <a:t>yeni </a:t>
            </a:r>
            <a:r>
              <a:rPr sz="2400" spc="-5" dirty="0">
                <a:latin typeface="Times New Roman"/>
                <a:cs typeface="Times New Roman"/>
              </a:rPr>
              <a:t>müşteri elde etmek, müşteriyi elde tutmak,  müşteri bağlılığı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müşteri kârlılığını geliştirmek için  anlamlı iletişimler kurmak yoluyla müşteri davranışlarını  anlama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etkileme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yaklaşımıdır.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11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903730" algn="l"/>
                <a:tab pos="2849245" algn="l"/>
                <a:tab pos="4806315" algn="l"/>
                <a:tab pos="5800090" algn="l"/>
                <a:tab pos="6623050" algn="l"/>
              </a:tabLst>
            </a:pPr>
            <a:r>
              <a:rPr sz="2400" dirty="0">
                <a:latin typeface="Times New Roman"/>
                <a:cs typeface="Times New Roman"/>
              </a:rPr>
              <a:t>İş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ele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in	</a:t>
            </a:r>
            <a:r>
              <a:rPr sz="2400" spc="-5" dirty="0">
                <a:latin typeface="Times New Roman"/>
                <a:cs typeface="Times New Roman"/>
              </a:rPr>
              <a:t>MİY’</a:t>
            </a:r>
            <a:r>
              <a:rPr sz="2400" dirty="0">
                <a:latin typeface="Times New Roman"/>
                <a:cs typeface="Times New Roman"/>
              </a:rPr>
              <a:t>i	uygula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asının	al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ında	y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an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767" y="2701458"/>
            <a:ext cx="70364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01065" algn="l"/>
                <a:tab pos="945515" algn="l"/>
                <a:tab pos="1529080" algn="l"/>
                <a:tab pos="2074545" algn="l"/>
                <a:tab pos="2536825" algn="l"/>
                <a:tab pos="3365500" algn="l"/>
                <a:tab pos="3795395" algn="l"/>
                <a:tab pos="4358005" algn="l"/>
                <a:tab pos="5008880" algn="l"/>
                <a:tab pos="5111115" algn="l"/>
                <a:tab pos="5610860" algn="l"/>
                <a:tab pos="666877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aç,	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üş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eri	port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öyünün	değeri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	ar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tır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aktı</a:t>
            </a:r>
            <a:r>
              <a:rPr sz="2400" spc="-13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spc="-5" dirty="0">
                <a:latin typeface="Times New Roman"/>
                <a:cs typeface="Times New Roman"/>
              </a:rPr>
              <a:t>Bu  </a:t>
            </a:r>
            <a:r>
              <a:rPr sz="2400" dirty="0">
                <a:latin typeface="Times New Roman"/>
                <a:cs typeface="Times New Roman"/>
              </a:rPr>
              <a:t>değer	ise,	çapraz	</a:t>
            </a:r>
            <a:r>
              <a:rPr sz="2400" spc="-5" dirty="0">
                <a:latin typeface="Times New Roman"/>
                <a:cs typeface="Times New Roman"/>
              </a:rPr>
              <a:t>satış,	</a:t>
            </a:r>
            <a:r>
              <a:rPr sz="2400" dirty="0">
                <a:latin typeface="Times New Roman"/>
                <a:cs typeface="Times New Roman"/>
              </a:rPr>
              <a:t>yukarı	</a:t>
            </a:r>
            <a:r>
              <a:rPr sz="2400" spc="-5" dirty="0">
                <a:latin typeface="Times New Roman"/>
                <a:cs typeface="Times New Roman"/>
              </a:rPr>
              <a:t>satış		</a:t>
            </a:r>
            <a:r>
              <a:rPr sz="2400" dirty="0">
                <a:latin typeface="Times New Roman"/>
                <a:cs typeface="Times New Roman"/>
              </a:rPr>
              <a:t>ya	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9086" y="3572636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üşt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767" y="3592168"/>
            <a:ext cx="474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başvuruları </a:t>
            </a:r>
            <a:r>
              <a:rPr sz="2400" spc="-5" dirty="0">
                <a:latin typeface="Times New Roman"/>
                <a:cs typeface="Times New Roman"/>
              </a:rPr>
              <a:t>aracılığıyla </a:t>
            </a:r>
            <a:r>
              <a:rPr sz="2400" spc="-15" dirty="0">
                <a:latin typeface="Times New Roman"/>
                <a:cs typeface="Times New Roman"/>
              </a:rPr>
              <a:t>gerçekleşir.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88716CC6-D966-48AD-8B35-C07292BCC1B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72EBFCB-6AAD-4706-98A5-872E9650797F}" type="datetime1">
              <a:rPr lang="en-US" smtClean="0"/>
              <a:t>1/29/2020</a:t>
            </a:fld>
            <a:endParaRPr lang="en-US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B88C2712-03A1-4DD7-8374-43C9F0B5DE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  <p:pic>
        <p:nvPicPr>
          <p:cNvPr id="3074" name="Picture 2" descr="customer relationship management ile ilgili görsel sonucu&quot;">
            <a:extLst>
              <a:ext uri="{FF2B5EF4-FFF2-40B4-BE49-F238E27FC236}">
                <a16:creationId xmlns:a16="http://schemas.microsoft.com/office/drawing/2014/main" id="{75D7DE4F-74AB-485B-86A5-F8220DA87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17118"/>
            <a:ext cx="4070157" cy="26170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255014"/>
            <a:ext cx="8073390" cy="439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MÜŞTERİ İLİŞKİLERİ YÖNETİMİNİN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TÜRLERİ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Wingdings"/>
              <a:buChar char=""/>
            </a:pPr>
            <a:endParaRPr sz="3300">
              <a:latin typeface="Times New Roman"/>
              <a:cs typeface="Times New Roman"/>
            </a:endParaRPr>
          </a:p>
          <a:p>
            <a:pPr marL="286385" marR="6985" indent="-274320" algn="just">
              <a:lnSpc>
                <a:spcPts val="259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MİY’in türleri; </a:t>
            </a:r>
            <a:r>
              <a:rPr sz="2400" i="1" spc="-5" dirty="0">
                <a:latin typeface="Times New Roman"/>
                <a:cs typeface="Times New Roman"/>
              </a:rPr>
              <a:t>stratejik, işlevsel, analitik </a:t>
            </a:r>
            <a:r>
              <a:rPr sz="2400" i="1" spc="-10" dirty="0">
                <a:latin typeface="Times New Roman"/>
                <a:cs typeface="Times New Roman"/>
              </a:rPr>
              <a:t>ve </a:t>
            </a:r>
            <a:r>
              <a:rPr sz="2400" i="1" spc="-5" dirty="0">
                <a:latin typeface="Times New Roman"/>
                <a:cs typeface="Times New Roman"/>
              </a:rPr>
              <a:t>işbirlikçi </a:t>
            </a:r>
            <a:r>
              <a:rPr sz="2400" spc="-10" dirty="0">
                <a:latin typeface="Times New Roman"/>
                <a:cs typeface="Times New Roman"/>
              </a:rPr>
              <a:t>olarak  belirtilebilir.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Times New Roman"/>
                <a:cs typeface="Times New Roman"/>
              </a:rPr>
              <a:t>1. </a:t>
            </a:r>
            <a:r>
              <a:rPr sz="2400" b="1" spc="-5" dirty="0">
                <a:latin typeface="Times New Roman"/>
                <a:cs typeface="Times New Roman"/>
              </a:rPr>
              <a:t>Stratejik </a:t>
            </a:r>
            <a:r>
              <a:rPr sz="2400" b="1" spc="-60" dirty="0">
                <a:latin typeface="Times New Roman"/>
                <a:cs typeface="Times New Roman"/>
              </a:rPr>
              <a:t>MİY: </a:t>
            </a:r>
            <a:r>
              <a:rPr sz="2400" spc="-5" dirty="0">
                <a:latin typeface="Times New Roman"/>
                <a:cs typeface="Times New Roman"/>
              </a:rPr>
              <a:t>Stratejik </a:t>
            </a:r>
            <a:r>
              <a:rPr sz="2400" spc="-80" dirty="0">
                <a:latin typeface="Times New Roman"/>
                <a:cs typeface="Times New Roman"/>
              </a:rPr>
              <a:t>MİY, </a:t>
            </a:r>
            <a:r>
              <a:rPr sz="2400" dirty="0">
                <a:latin typeface="Times New Roman"/>
                <a:cs typeface="Times New Roman"/>
              </a:rPr>
              <a:t>kısa, </a:t>
            </a:r>
            <a:r>
              <a:rPr sz="2400" spc="-5" dirty="0">
                <a:latin typeface="Times New Roman"/>
                <a:cs typeface="Times New Roman"/>
              </a:rPr>
              <a:t>orta </a:t>
            </a:r>
            <a:r>
              <a:rPr sz="2400" dirty="0">
                <a:latin typeface="Times New Roman"/>
                <a:cs typeface="Times New Roman"/>
              </a:rPr>
              <a:t>ve uzun </a:t>
            </a:r>
            <a:r>
              <a:rPr sz="2400" spc="-5" dirty="0">
                <a:latin typeface="Times New Roman"/>
                <a:cs typeface="Times New Roman"/>
              </a:rPr>
              <a:t>dönemli  müşteri amaçlarının tanımlanması </a:t>
            </a:r>
            <a:r>
              <a:rPr sz="2400" dirty="0">
                <a:latin typeface="Times New Roman"/>
                <a:cs typeface="Times New Roman"/>
              </a:rPr>
              <a:t>ve </a:t>
            </a:r>
            <a:r>
              <a:rPr sz="2400" spc="-5" dirty="0">
                <a:latin typeface="Times New Roman"/>
                <a:cs typeface="Times New Roman"/>
              </a:rPr>
              <a:t>müşteri karlılığının  değerlendirilmesinde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kullanılır.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D8537"/>
              </a:buClr>
              <a:buFont typeface="Wingdings"/>
              <a:buChar char=""/>
            </a:pPr>
            <a:endParaRPr sz="32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9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Times New Roman"/>
                <a:cs typeface="Times New Roman"/>
              </a:rPr>
              <a:t>2. </a:t>
            </a:r>
            <a:r>
              <a:rPr sz="2400" b="1" spc="-5" dirty="0">
                <a:latin typeface="Times New Roman"/>
                <a:cs typeface="Times New Roman"/>
              </a:rPr>
              <a:t>Analitik </a:t>
            </a:r>
            <a:r>
              <a:rPr sz="2400" b="1" spc="-60" dirty="0">
                <a:latin typeface="Times New Roman"/>
                <a:cs typeface="Times New Roman"/>
              </a:rPr>
              <a:t>MİY: </a:t>
            </a:r>
            <a:r>
              <a:rPr sz="2400" spc="-5" dirty="0">
                <a:latin typeface="Times New Roman"/>
                <a:cs typeface="Times New Roman"/>
              </a:rPr>
              <a:t>İşletmenin müşteri değerini arttırmak </a:t>
            </a:r>
            <a:r>
              <a:rPr sz="2400" dirty="0">
                <a:latin typeface="Times New Roman"/>
                <a:cs typeface="Times New Roman"/>
              </a:rPr>
              <a:t>için  </a:t>
            </a:r>
            <a:r>
              <a:rPr sz="2400" spc="-5" dirty="0">
                <a:latin typeface="Times New Roman"/>
                <a:cs typeface="Times New Roman"/>
              </a:rPr>
              <a:t>müşteri etkileşimlerine ilişkin bilgi toplaması </a:t>
            </a:r>
            <a:r>
              <a:rPr sz="2400" dirty="0">
                <a:latin typeface="Times New Roman"/>
                <a:cs typeface="Times New Roman"/>
              </a:rPr>
              <a:t>ve bu </a:t>
            </a:r>
            <a:r>
              <a:rPr sz="2400" spc="-5" dirty="0">
                <a:latin typeface="Times New Roman"/>
                <a:cs typeface="Times New Roman"/>
              </a:rPr>
              <a:t>bilgiyi  analiz ederek, müşteri davranışlarının anlaşılması olarak ifade  </a:t>
            </a:r>
            <a:r>
              <a:rPr sz="2400" spc="-15" dirty="0">
                <a:latin typeface="Times New Roman"/>
                <a:cs typeface="Times New Roman"/>
              </a:rPr>
              <a:t>edilebilir.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16BCF7-6D6D-49D7-B450-5CDB5142F8D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7011C15-7850-4917-B9E1-93FD8AE21D7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4A3076-CD94-422D-99C4-0AB8A67DA0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445514"/>
            <a:ext cx="5186045" cy="26417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Müşteri </a:t>
            </a:r>
            <a:r>
              <a:rPr sz="2400" dirty="0">
                <a:latin typeface="Times New Roman"/>
                <a:cs typeface="Times New Roman"/>
              </a:rPr>
              <a:t>İlişkileri </a:t>
            </a:r>
            <a:r>
              <a:rPr sz="2400" spc="-5" dirty="0">
                <a:latin typeface="Times New Roman"/>
                <a:cs typeface="Times New Roman"/>
              </a:rPr>
              <a:t>Yönetiminin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Unsurları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8537"/>
              </a:buClr>
              <a:buFont typeface="Wingdings"/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strateji,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süreç,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insan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917064" algn="l"/>
              </a:tabLst>
            </a:pPr>
            <a:r>
              <a:rPr sz="2400" spc="-15" dirty="0">
                <a:latin typeface="Times New Roman"/>
                <a:cs typeface="Times New Roman"/>
              </a:rPr>
              <a:t>teknolojidir.	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2351" y="2477476"/>
            <a:ext cx="3628660" cy="3036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A022669-6C6A-4BFC-9E3E-644E4620C1C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B0B4DA6-A4C5-4E25-8C4D-655FC93A0F13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986531-66B5-432C-BE1D-C27C55D0AD7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1281</Words>
  <Application>Microsoft Office PowerPoint</Application>
  <PresentationFormat>Ekran Gösterisi (4:3)</PresentationFormat>
  <Paragraphs>131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Schoolbook</vt:lpstr>
      <vt:lpstr>Myriad Pro</vt:lpstr>
      <vt:lpstr>Segoe UI Semibold</vt:lpstr>
      <vt:lpstr>Times New Roman</vt:lpstr>
      <vt:lpstr>Wingdings</vt:lpstr>
      <vt:lpstr>Office Theme</vt:lpstr>
      <vt:lpstr>MÜŞTERİ İLİŞKİLERİ     TEMEL KAVRAMLAR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ERP_W03_D05_b_MÜSTERİ_İLİSKİLERİ</dc:title>
  <dc:creator>ERP_W03_D05_b_MÜSTERİ_İLİSKİLERİ</dc:creator>
  <cp:keywords>ERP_W03_D05_b_MÜSTERİ_İLİSKİLERİ</cp:keywords>
  <cp:lastModifiedBy>mypc</cp:lastModifiedBy>
  <cp:revision>8</cp:revision>
  <dcterms:created xsi:type="dcterms:W3CDTF">2020-01-29T09:18:03Z</dcterms:created>
  <dcterms:modified xsi:type="dcterms:W3CDTF">2020-01-29T09:53:45Z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2020-01-29T00:00:00Z</vt:filetime>
  </property>
</Properties>
</file>