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257" autoAdjust="0"/>
  </p:normalViewPr>
  <p:slideViewPr>
    <p:cSldViewPr>
      <p:cViewPr varScale="1">
        <p:scale>
          <a:sx n="86" d="100"/>
          <a:sy n="86" d="100"/>
        </p:scale>
        <p:origin x="-225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0F1ECE-82E7-4897-A7D6-479E1749A2A9}" type="datetimeFigureOut">
              <a:rPr lang="tr-TR" smtClean="0"/>
              <a:t>19.10.2014</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D5A29E-443F-4FC7-A44E-1F9C6011D28B}" type="slidenum">
              <a:rPr lang="tr-TR" smtClean="0"/>
              <a:t>‹#›</a:t>
            </a:fld>
            <a:endParaRPr lang="tr-TR"/>
          </a:p>
        </p:txBody>
      </p:sp>
    </p:spTree>
    <p:extLst>
      <p:ext uri="{BB962C8B-B14F-4D97-AF65-F5344CB8AC3E}">
        <p14:creationId xmlns:p14="http://schemas.microsoft.com/office/powerpoint/2010/main" val="2216393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What possible states can this object be in?</a:t>
            </a:r>
            <a:endParaRPr lang="tr-T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 possible behavior can this object perform?</a:t>
            </a:r>
            <a:endParaRPr lang="tr-T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As you do, you'll notice that real-world objects vary in complexity; your desktop lamp may have only two possible states (on and off) and two possible behaviors (turn on, turn off), </a:t>
            </a:r>
            <a:endParaRPr lang="tr-T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but your desktop radio might have additional states (on, off, current volume, current station) and behavior (turn on, turn off, increase volume, decrease volume, seek, scan, and tune). </a:t>
            </a:r>
            <a:endParaRPr lang="tr-TR" dirty="0"/>
          </a:p>
        </p:txBody>
      </p:sp>
      <p:sp>
        <p:nvSpPr>
          <p:cNvPr id="4" name="Slayt Numarası Yer Tutucusu 3"/>
          <p:cNvSpPr>
            <a:spLocks noGrp="1"/>
          </p:cNvSpPr>
          <p:nvPr>
            <p:ph type="sldNum" sz="quarter" idx="10"/>
          </p:nvPr>
        </p:nvSpPr>
        <p:spPr/>
        <p:txBody>
          <a:bodyPr/>
          <a:lstStyle/>
          <a:p>
            <a:fld id="{50D5A29E-443F-4FC7-A44E-1F9C6011D28B}" type="slidenum">
              <a:rPr lang="tr-TR" smtClean="0"/>
              <a:t>8</a:t>
            </a:fld>
            <a:endParaRPr lang="tr-TR"/>
          </a:p>
        </p:txBody>
      </p:sp>
    </p:spTree>
    <p:extLst>
      <p:ext uri="{BB962C8B-B14F-4D97-AF65-F5344CB8AC3E}">
        <p14:creationId xmlns:p14="http://schemas.microsoft.com/office/powerpoint/2010/main" val="4221244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4. Bisiklet örneğinde fren pedalı arızalıysa tüm fren sistemini veya bisikleti değiştirmezsiniz, sadece fren pedalını değiştirirsiniz.</a:t>
            </a:r>
            <a:endParaRPr lang="tr-TR" dirty="0"/>
          </a:p>
        </p:txBody>
      </p:sp>
      <p:sp>
        <p:nvSpPr>
          <p:cNvPr id="4" name="Slayt Numarası Yer Tutucusu 3"/>
          <p:cNvSpPr>
            <a:spLocks noGrp="1"/>
          </p:cNvSpPr>
          <p:nvPr>
            <p:ph type="sldNum" sz="quarter" idx="10"/>
          </p:nvPr>
        </p:nvSpPr>
        <p:spPr/>
        <p:txBody>
          <a:bodyPr/>
          <a:lstStyle/>
          <a:p>
            <a:fld id="{50D5A29E-443F-4FC7-A44E-1F9C6011D28B}" type="slidenum">
              <a:rPr lang="tr-TR" smtClean="0"/>
              <a:t>11</a:t>
            </a:fld>
            <a:endParaRPr lang="tr-TR"/>
          </a:p>
        </p:txBody>
      </p:sp>
    </p:spTree>
    <p:extLst>
      <p:ext uri="{BB962C8B-B14F-4D97-AF65-F5344CB8AC3E}">
        <p14:creationId xmlns:p14="http://schemas.microsoft.com/office/powerpoint/2010/main" val="1989309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may have noticed that the </a:t>
            </a:r>
            <a:r>
              <a:rPr lang="en-US" dirty="0" smtClean="0"/>
              <a:t>Bicycle</a:t>
            </a:r>
            <a:r>
              <a:rPr lang="en-US" sz="1200" b="0" i="0" kern="1200" dirty="0" smtClean="0">
                <a:solidFill>
                  <a:schemeClr val="tx1"/>
                </a:solidFill>
                <a:effectLst/>
                <a:latin typeface="+mn-lt"/>
                <a:ea typeface="+mn-ea"/>
                <a:cs typeface="+mn-cs"/>
              </a:rPr>
              <a:t> class does not contain a </a:t>
            </a:r>
            <a:r>
              <a:rPr lang="en-US" dirty="0" smtClean="0"/>
              <a:t>main</a:t>
            </a:r>
            <a:r>
              <a:rPr lang="en-US" sz="1200" b="0" i="0" kern="1200" dirty="0" smtClean="0">
                <a:solidFill>
                  <a:schemeClr val="tx1"/>
                </a:solidFill>
                <a:effectLst/>
                <a:latin typeface="+mn-lt"/>
                <a:ea typeface="+mn-ea"/>
                <a:cs typeface="+mn-cs"/>
              </a:rPr>
              <a:t> method. </a:t>
            </a:r>
            <a:endParaRPr lang="tr-T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That's because it's not a complete application; </a:t>
            </a:r>
            <a:endParaRPr lang="tr-T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it's just the blueprint for bicycles that might be </a:t>
            </a:r>
            <a:r>
              <a:rPr lang="en-US" sz="1200" b="0" i="1" kern="1200" dirty="0" smtClean="0">
                <a:solidFill>
                  <a:schemeClr val="tx1"/>
                </a:solidFill>
                <a:effectLst/>
                <a:latin typeface="+mn-lt"/>
                <a:ea typeface="+mn-ea"/>
                <a:cs typeface="+mn-cs"/>
              </a:rPr>
              <a:t>used</a:t>
            </a:r>
            <a:r>
              <a:rPr lang="en-US" sz="1200" b="0" i="0" kern="1200" dirty="0" smtClean="0">
                <a:solidFill>
                  <a:schemeClr val="tx1"/>
                </a:solidFill>
                <a:effectLst/>
                <a:latin typeface="+mn-lt"/>
                <a:ea typeface="+mn-ea"/>
                <a:cs typeface="+mn-cs"/>
              </a:rPr>
              <a:t> in an application. </a:t>
            </a:r>
            <a:endParaRPr lang="tr-T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responsibility of creating and using new </a:t>
            </a:r>
            <a:r>
              <a:rPr lang="en-US" dirty="0" smtClean="0"/>
              <a:t>Bicycle</a:t>
            </a:r>
            <a:r>
              <a:rPr lang="en-US" sz="1200" b="0" i="0" kern="1200" dirty="0" smtClean="0">
                <a:solidFill>
                  <a:schemeClr val="tx1"/>
                </a:solidFill>
                <a:effectLst/>
                <a:latin typeface="+mn-lt"/>
                <a:ea typeface="+mn-ea"/>
                <a:cs typeface="+mn-cs"/>
              </a:rPr>
              <a:t> objects belongs to some other class in your application.</a:t>
            </a:r>
            <a:endParaRPr lang="tr-TR" dirty="0"/>
          </a:p>
        </p:txBody>
      </p:sp>
      <p:sp>
        <p:nvSpPr>
          <p:cNvPr id="4" name="Slayt Numarası Yer Tutucusu 3"/>
          <p:cNvSpPr>
            <a:spLocks noGrp="1"/>
          </p:cNvSpPr>
          <p:nvPr>
            <p:ph type="sldNum" sz="quarter" idx="10"/>
          </p:nvPr>
        </p:nvSpPr>
        <p:spPr/>
        <p:txBody>
          <a:bodyPr/>
          <a:lstStyle/>
          <a:p>
            <a:fld id="{50D5A29E-443F-4FC7-A44E-1F9C6011D28B}" type="slidenum">
              <a:rPr lang="tr-TR" smtClean="0"/>
              <a:t>13</a:t>
            </a:fld>
            <a:endParaRPr lang="tr-TR"/>
          </a:p>
        </p:txBody>
      </p:sp>
    </p:spTree>
    <p:extLst>
      <p:ext uri="{BB962C8B-B14F-4D97-AF65-F5344CB8AC3E}">
        <p14:creationId xmlns:p14="http://schemas.microsoft.com/office/powerpoint/2010/main" val="831303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kern="1200" dirty="0" smtClean="0">
                <a:solidFill>
                  <a:schemeClr val="tx1"/>
                </a:solidFill>
                <a:effectLst/>
                <a:latin typeface="+mn-lt"/>
                <a:ea typeface="+mn-ea"/>
                <a:cs typeface="+mn-cs"/>
              </a:rPr>
              <a:t>Object-oriented programming allows classes to </a:t>
            </a:r>
            <a:r>
              <a:rPr lang="en-US" sz="1200" b="0" i="1" kern="1200" dirty="0" smtClean="0">
                <a:solidFill>
                  <a:schemeClr val="tx1"/>
                </a:solidFill>
                <a:effectLst/>
                <a:latin typeface="+mn-lt"/>
                <a:ea typeface="+mn-ea"/>
                <a:cs typeface="+mn-cs"/>
              </a:rPr>
              <a:t>inherit</a:t>
            </a:r>
            <a:r>
              <a:rPr lang="en-US" sz="1200" b="0" i="0" kern="1200" dirty="0" smtClean="0">
                <a:solidFill>
                  <a:schemeClr val="tx1"/>
                </a:solidFill>
                <a:effectLst/>
                <a:latin typeface="+mn-lt"/>
                <a:ea typeface="+mn-ea"/>
                <a:cs typeface="+mn-cs"/>
              </a:rPr>
              <a:t> commonly used state and behavior from other classes.</a:t>
            </a:r>
            <a:endParaRPr lang="tr-TR" dirty="0"/>
          </a:p>
        </p:txBody>
      </p:sp>
      <p:sp>
        <p:nvSpPr>
          <p:cNvPr id="4" name="Slayt Numarası Yer Tutucusu 3"/>
          <p:cNvSpPr>
            <a:spLocks noGrp="1"/>
          </p:cNvSpPr>
          <p:nvPr>
            <p:ph type="sldNum" sz="quarter" idx="10"/>
          </p:nvPr>
        </p:nvSpPr>
        <p:spPr/>
        <p:txBody>
          <a:bodyPr/>
          <a:lstStyle/>
          <a:p>
            <a:fld id="{50D5A29E-443F-4FC7-A44E-1F9C6011D28B}" type="slidenum">
              <a:rPr lang="tr-TR" smtClean="0"/>
              <a:t>15</a:t>
            </a:fld>
            <a:endParaRPr lang="tr-TR"/>
          </a:p>
        </p:txBody>
      </p:sp>
    </p:spTree>
    <p:extLst>
      <p:ext uri="{BB962C8B-B14F-4D97-AF65-F5344CB8AC3E}">
        <p14:creationId xmlns:p14="http://schemas.microsoft.com/office/powerpoint/2010/main" val="1573213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smtClean="0"/>
              <a:t>Bicycle</a:t>
            </a:r>
            <a:r>
              <a:rPr lang="en-US" sz="1200" b="0" i="0" kern="1200" dirty="0" smtClean="0">
                <a:solidFill>
                  <a:schemeClr val="tx1"/>
                </a:solidFill>
                <a:effectLst/>
                <a:latin typeface="+mn-lt"/>
                <a:ea typeface="+mn-ea"/>
                <a:cs typeface="+mn-cs"/>
              </a:rPr>
              <a:t> now becomes the </a:t>
            </a:r>
            <a:r>
              <a:rPr lang="en-US" sz="1200" b="0" i="1" kern="1200" dirty="0" smtClean="0">
                <a:solidFill>
                  <a:schemeClr val="tx1"/>
                </a:solidFill>
                <a:effectLst/>
                <a:latin typeface="+mn-lt"/>
                <a:ea typeface="+mn-ea"/>
                <a:cs typeface="+mn-cs"/>
              </a:rPr>
              <a:t>superclass</a:t>
            </a:r>
            <a:r>
              <a:rPr lang="en-US" sz="1200" b="0" i="0" kern="1200" dirty="0" smtClean="0">
                <a:solidFill>
                  <a:schemeClr val="tx1"/>
                </a:solidFill>
                <a:effectLst/>
                <a:latin typeface="+mn-lt"/>
                <a:ea typeface="+mn-ea"/>
                <a:cs typeface="+mn-cs"/>
              </a:rPr>
              <a:t> of </a:t>
            </a:r>
            <a:r>
              <a:rPr lang="en-US" dirty="0" err="1" smtClean="0"/>
              <a:t>MountainBike</a:t>
            </a:r>
            <a:r>
              <a:rPr lang="en-US" sz="1200" b="0" i="0" kern="1200" dirty="0" smtClean="0">
                <a:solidFill>
                  <a:schemeClr val="tx1"/>
                </a:solidFill>
                <a:effectLst/>
                <a:latin typeface="+mn-lt"/>
                <a:ea typeface="+mn-ea"/>
                <a:cs typeface="+mn-cs"/>
              </a:rPr>
              <a:t>, </a:t>
            </a:r>
            <a:r>
              <a:rPr lang="en-US" dirty="0" err="1" smtClean="0"/>
              <a:t>RoadBike</a:t>
            </a:r>
            <a:r>
              <a:rPr lang="en-US" sz="1200" b="0" i="0" kern="1200" dirty="0" smtClean="0">
                <a:solidFill>
                  <a:schemeClr val="tx1"/>
                </a:solidFill>
                <a:effectLst/>
                <a:latin typeface="+mn-lt"/>
                <a:ea typeface="+mn-ea"/>
                <a:cs typeface="+mn-cs"/>
              </a:rPr>
              <a:t>, and </a:t>
            </a:r>
            <a:r>
              <a:rPr lang="en-US" dirty="0" err="1" smtClean="0"/>
              <a:t>TandemBike</a:t>
            </a:r>
            <a:r>
              <a:rPr lang="en-US" sz="1200" b="0" i="0" kern="1200" dirty="0" smtClean="0">
                <a:solidFill>
                  <a:schemeClr val="tx1"/>
                </a:solidFill>
                <a:effectLst/>
                <a:latin typeface="+mn-lt"/>
                <a:ea typeface="+mn-ea"/>
                <a:cs typeface="+mn-cs"/>
              </a:rPr>
              <a:t>. In the Java programming language, each class is allowed to have one direct superclass, and each superclass has the potential for an unlimited number of </a:t>
            </a:r>
            <a:r>
              <a:rPr lang="en-US" sz="1200" b="0" i="1" kern="1200" dirty="0" smtClean="0">
                <a:solidFill>
                  <a:schemeClr val="tx1"/>
                </a:solidFill>
                <a:effectLst/>
                <a:latin typeface="+mn-lt"/>
                <a:ea typeface="+mn-ea"/>
                <a:cs typeface="+mn-cs"/>
              </a:rPr>
              <a:t>subclasses</a:t>
            </a:r>
            <a:r>
              <a:rPr lang="en-US" sz="1200" b="0" i="0" kern="1200" dirty="0" smtClean="0">
                <a:solidFill>
                  <a:schemeClr val="tx1"/>
                </a:solidFill>
                <a:effectLst/>
                <a:latin typeface="+mn-lt"/>
                <a:ea typeface="+mn-ea"/>
                <a:cs typeface="+mn-cs"/>
              </a:rPr>
              <a:t>:</a:t>
            </a:r>
            <a:endParaRPr lang="tr-TR" dirty="0"/>
          </a:p>
        </p:txBody>
      </p:sp>
      <p:sp>
        <p:nvSpPr>
          <p:cNvPr id="4" name="Slayt Numarası Yer Tutucusu 3"/>
          <p:cNvSpPr>
            <a:spLocks noGrp="1"/>
          </p:cNvSpPr>
          <p:nvPr>
            <p:ph type="sldNum" sz="quarter" idx="10"/>
          </p:nvPr>
        </p:nvSpPr>
        <p:spPr/>
        <p:txBody>
          <a:bodyPr/>
          <a:lstStyle/>
          <a:p>
            <a:fld id="{50D5A29E-443F-4FC7-A44E-1F9C6011D28B}" type="slidenum">
              <a:rPr lang="tr-TR" smtClean="0"/>
              <a:t>16</a:t>
            </a:fld>
            <a:endParaRPr lang="tr-TR"/>
          </a:p>
        </p:txBody>
      </p:sp>
    </p:spTree>
    <p:extLst>
      <p:ext uri="{BB962C8B-B14F-4D97-AF65-F5344CB8AC3E}">
        <p14:creationId xmlns:p14="http://schemas.microsoft.com/office/powerpoint/2010/main" val="2671305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Java platform provides an enormous class library (a set of packages) suitable for use in your own applications. </a:t>
            </a:r>
            <a:endParaRPr lang="tr-T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library is known as the "Application Programming Interface", or "API" for short. </a:t>
            </a:r>
            <a:endParaRPr lang="tr-T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Its packages represent the tasks most commonly associated with general-purpose programming. </a:t>
            </a:r>
            <a:endParaRPr lang="tr-T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example, a </a:t>
            </a:r>
            <a:r>
              <a:rPr lang="en-US" dirty="0" smtClean="0"/>
              <a:t>String</a:t>
            </a:r>
            <a:r>
              <a:rPr lang="en-US" sz="1200" b="0" i="0" kern="1200" dirty="0" smtClean="0">
                <a:solidFill>
                  <a:schemeClr val="tx1"/>
                </a:solidFill>
                <a:effectLst/>
                <a:latin typeface="+mn-lt"/>
                <a:ea typeface="+mn-ea"/>
                <a:cs typeface="+mn-cs"/>
              </a:rPr>
              <a:t> object contains state and behavior for character strings; </a:t>
            </a:r>
            <a:endParaRPr lang="tr-T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a:t>
            </a:r>
            <a:r>
              <a:rPr lang="en-US" dirty="0" smtClean="0"/>
              <a:t>File</a:t>
            </a:r>
            <a:r>
              <a:rPr lang="en-US" sz="1200" b="0" i="0" kern="1200" dirty="0" smtClean="0">
                <a:solidFill>
                  <a:schemeClr val="tx1"/>
                </a:solidFill>
                <a:effectLst/>
                <a:latin typeface="+mn-lt"/>
                <a:ea typeface="+mn-ea"/>
                <a:cs typeface="+mn-cs"/>
              </a:rPr>
              <a:t> object allows a programmer to easily create, delete, inspect, compare, or modify a file on the </a:t>
            </a:r>
            <a:r>
              <a:rPr lang="en-US" sz="1200" b="0" i="0" kern="1200" dirty="0" err="1" smtClean="0">
                <a:solidFill>
                  <a:schemeClr val="tx1"/>
                </a:solidFill>
                <a:effectLst/>
                <a:latin typeface="+mn-lt"/>
                <a:ea typeface="+mn-ea"/>
                <a:cs typeface="+mn-cs"/>
              </a:rPr>
              <a:t>filesystem</a:t>
            </a:r>
            <a:r>
              <a:rPr lang="en-US" sz="1200" b="0" i="0" kern="1200" dirty="0" smtClean="0">
                <a:solidFill>
                  <a:schemeClr val="tx1"/>
                </a:solidFill>
                <a:effectLst/>
                <a:latin typeface="+mn-lt"/>
                <a:ea typeface="+mn-ea"/>
                <a:cs typeface="+mn-cs"/>
              </a:rPr>
              <a:t>; </a:t>
            </a:r>
            <a:endParaRPr lang="tr-T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a:t>
            </a:r>
            <a:r>
              <a:rPr lang="en-US" dirty="0" smtClean="0"/>
              <a:t>Socket</a:t>
            </a:r>
            <a:r>
              <a:rPr lang="en-US" sz="1200" b="0" i="0" kern="1200" dirty="0" smtClean="0">
                <a:solidFill>
                  <a:schemeClr val="tx1"/>
                </a:solidFill>
                <a:effectLst/>
                <a:latin typeface="+mn-lt"/>
                <a:ea typeface="+mn-ea"/>
                <a:cs typeface="+mn-cs"/>
              </a:rPr>
              <a:t> object allows for the creation and use of network sockets; </a:t>
            </a:r>
            <a:endParaRPr lang="tr-T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various GUI objects control buttons and checkboxes and anything else related to graphical user interfaces.</a:t>
            </a:r>
            <a:endParaRPr lang="tr-TR" dirty="0"/>
          </a:p>
        </p:txBody>
      </p:sp>
      <p:sp>
        <p:nvSpPr>
          <p:cNvPr id="4" name="Slayt Numarası Yer Tutucusu 3"/>
          <p:cNvSpPr>
            <a:spLocks noGrp="1"/>
          </p:cNvSpPr>
          <p:nvPr>
            <p:ph type="sldNum" sz="quarter" idx="10"/>
          </p:nvPr>
        </p:nvSpPr>
        <p:spPr/>
        <p:txBody>
          <a:bodyPr/>
          <a:lstStyle/>
          <a:p>
            <a:fld id="{50D5A29E-443F-4FC7-A44E-1F9C6011D28B}" type="slidenum">
              <a:rPr lang="tr-TR" smtClean="0"/>
              <a:t>21</a:t>
            </a:fld>
            <a:endParaRPr lang="tr-TR"/>
          </a:p>
        </p:txBody>
      </p:sp>
    </p:spTree>
    <p:extLst>
      <p:ext uri="{BB962C8B-B14F-4D97-AF65-F5344CB8AC3E}">
        <p14:creationId xmlns:p14="http://schemas.microsoft.com/office/powerpoint/2010/main" val="3507857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AF2FF8E9-4465-4DC6-B65A-8074DB21C66A}" type="datetimeFigureOut">
              <a:rPr lang="tr-TR" smtClean="0"/>
              <a:t>19.10.2014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DBAF18B-32A9-469F-A644-CC770C027916}"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F2FF8E9-4465-4DC6-B65A-8074DB21C66A}" type="datetimeFigureOut">
              <a:rPr lang="tr-TR" smtClean="0"/>
              <a:t>19.10.2014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DBAF18B-32A9-469F-A644-CC770C02791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AF2FF8E9-4465-4DC6-B65A-8074DB21C66A}" type="datetimeFigureOut">
              <a:rPr lang="tr-TR" smtClean="0"/>
              <a:t>19.10.2014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DBAF18B-32A9-469F-A644-CC770C027916}" type="slidenum">
              <a:rPr lang="tr-TR" smtClean="0"/>
              <a:t>‹#›</a:t>
            </a:fld>
            <a:endParaRPr lang="tr-TR"/>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F2FF8E9-4465-4DC6-B65A-8074DB21C66A}" type="datetimeFigureOut">
              <a:rPr lang="tr-TR" smtClean="0"/>
              <a:t>19.10.2014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DBAF18B-32A9-469F-A644-CC770C027916}" type="slidenum">
              <a:rPr lang="tr-TR" smtClean="0"/>
              <a:t>‹#›</a:t>
            </a:fld>
            <a:endParaRPr lang="tr-TR"/>
          </a:p>
        </p:txBody>
      </p:sp>
      <p:sp>
        <p:nvSpPr>
          <p:cNvPr id="7" name="Title 6"/>
          <p:cNvSpPr>
            <a:spLocks noGrp="1"/>
          </p:cNvSpPr>
          <p:nvPr>
            <p:ph type="title"/>
          </p:nvPr>
        </p:nvSpPr>
        <p:spPr/>
        <p:txBody>
          <a:bodyPr/>
          <a:lstStyle/>
          <a:p>
            <a:r>
              <a:rPr lang="tr-TR" smtClean="0"/>
              <a:t>Asıl başlık stili için tıklatın</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AF2FF8E9-4465-4DC6-B65A-8074DB21C66A}" type="datetimeFigureOut">
              <a:rPr lang="tr-TR" smtClean="0"/>
              <a:t>19.10.2014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DBAF18B-32A9-469F-A644-CC770C02791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5" name="Date Placeholder 4"/>
          <p:cNvSpPr>
            <a:spLocks noGrp="1"/>
          </p:cNvSpPr>
          <p:nvPr>
            <p:ph type="dt" sz="half" idx="10"/>
          </p:nvPr>
        </p:nvSpPr>
        <p:spPr/>
        <p:txBody>
          <a:bodyPr/>
          <a:lstStyle/>
          <a:p>
            <a:fld id="{AF2FF8E9-4465-4DC6-B65A-8074DB21C66A}" type="datetimeFigureOut">
              <a:rPr lang="tr-TR" smtClean="0"/>
              <a:t>19.10.2014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DBAF18B-32A9-469F-A644-CC770C027916}" type="slidenum">
              <a:rPr lang="tr-TR" smtClean="0"/>
              <a:t>‹#›</a:t>
            </a:fld>
            <a:endParaRPr lang="tr-TR"/>
          </a:p>
        </p:txBody>
      </p:sp>
      <p:sp>
        <p:nvSpPr>
          <p:cNvPr id="9" name="Content Placeholder 8"/>
          <p:cNvSpPr>
            <a:spLocks noGrp="1"/>
          </p:cNvSpPr>
          <p:nvPr>
            <p:ph sz="quarter" idx="13"/>
          </p:nvPr>
        </p:nvSpPr>
        <p:spPr>
          <a:xfrm>
            <a:off x="676655" y="2679192"/>
            <a:ext cx="3822192" cy="34472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AF2FF8E9-4465-4DC6-B65A-8074DB21C66A}" type="datetimeFigureOut">
              <a:rPr lang="tr-TR" smtClean="0"/>
              <a:t>19.10.2014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DBAF18B-32A9-469F-A644-CC770C02791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AF2FF8E9-4465-4DC6-B65A-8074DB21C66A}" type="datetimeFigureOut">
              <a:rPr lang="tr-TR" smtClean="0"/>
              <a:t>19.10.2014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DBAF18B-32A9-469F-A644-CC770C02791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AF2FF8E9-4465-4DC6-B65A-8074DB21C66A}" type="datetimeFigureOut">
              <a:rPr lang="tr-TR" smtClean="0"/>
              <a:t>19.10.2014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DBAF18B-32A9-469F-A644-CC770C02791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F2FF8E9-4465-4DC6-B65A-8074DB21C66A}" type="datetimeFigureOut">
              <a:rPr lang="tr-TR" smtClean="0"/>
              <a:t>19.10.2014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DBAF18B-32A9-469F-A644-CC770C027916}" type="slidenum">
              <a:rPr lang="tr-TR" smtClean="0"/>
              <a:t>‹#›</a:t>
            </a:fld>
            <a:endParaRPr lang="tr-TR"/>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AF2FF8E9-4465-4DC6-B65A-8074DB21C66A}" type="datetimeFigureOut">
              <a:rPr lang="tr-TR" smtClean="0"/>
              <a:t>19.10.2014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DBAF18B-32A9-469F-A644-CC770C027916}" type="slidenum">
              <a:rPr lang="tr-TR" smtClean="0"/>
              <a:t>‹#›</a:t>
            </a:fld>
            <a:endParaRPr lang="tr-T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AF2FF8E9-4465-4DC6-B65A-8074DB21C66A}" type="datetimeFigureOut">
              <a:rPr lang="tr-TR" smtClean="0"/>
              <a:t>19.10.2014</a:t>
            </a:fld>
            <a:endParaRPr lang="tr-TR"/>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tr-TR"/>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1DBAF18B-32A9-469F-A644-CC770C027916}" type="slidenum">
              <a:rPr lang="tr-TR" smtClean="0"/>
              <a:t>‹#›</a:t>
            </a:fld>
            <a:endParaRPr lang="tr-TR"/>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normAutofit/>
          </a:bodyPr>
          <a:lstStyle/>
          <a:p>
            <a:r>
              <a:rPr lang="tr-TR" dirty="0" smtClean="0"/>
              <a:t>Nesneye Yönelik Programlama Konsepti</a:t>
            </a:r>
            <a:endParaRPr lang="tr-TR" dirty="0"/>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2068787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lnSpcReduction="10000"/>
          </a:bodyPr>
          <a:lstStyle/>
          <a:p>
            <a:r>
              <a:rPr lang="tr-TR" dirty="0" smtClean="0"/>
              <a:t>Kodlarınızı nesneler şeklinde hazırlamak bazı avantajlar sağlar;</a:t>
            </a:r>
          </a:p>
          <a:p>
            <a:r>
              <a:rPr lang="tr-TR" dirty="0" smtClean="0"/>
              <a:t>1. </a:t>
            </a:r>
            <a:r>
              <a:rPr lang="tr-TR" dirty="0" err="1" smtClean="0"/>
              <a:t>Modularity</a:t>
            </a:r>
            <a:r>
              <a:rPr lang="tr-TR" dirty="0" smtClean="0"/>
              <a:t>:  Bir nesnenin kaynak kodu diğer nesnelerden bağımsız olarak yazılabilir veya değiştirilebilir. Nesne oluşturulduktan sonra sisteme kolaylıkla entegre edilebilir.</a:t>
            </a:r>
          </a:p>
          <a:p>
            <a:r>
              <a:rPr lang="tr-TR" dirty="0" smtClean="0"/>
              <a:t>2. Information-</a:t>
            </a:r>
            <a:r>
              <a:rPr lang="tr-TR" dirty="0" err="1" smtClean="0"/>
              <a:t>hiding</a:t>
            </a:r>
            <a:r>
              <a:rPr lang="tr-TR" dirty="0" smtClean="0"/>
              <a:t> (</a:t>
            </a:r>
            <a:r>
              <a:rPr lang="tr-TR" dirty="0" err="1" smtClean="0"/>
              <a:t>encapsulation</a:t>
            </a:r>
            <a:r>
              <a:rPr lang="tr-TR" dirty="0" smtClean="0"/>
              <a:t>):  Dış dünya ile sadece </a:t>
            </a:r>
            <a:r>
              <a:rPr lang="tr-TR" dirty="0" err="1" smtClean="0"/>
              <a:t>methodlarla</a:t>
            </a:r>
            <a:r>
              <a:rPr lang="tr-TR" dirty="0" smtClean="0"/>
              <a:t> etkileşim sağlanarak nesnenin dahili </a:t>
            </a:r>
            <a:r>
              <a:rPr lang="tr-TR" dirty="0" err="1" smtClean="0"/>
              <a:t>implementasyonu</a:t>
            </a:r>
            <a:r>
              <a:rPr lang="tr-TR" dirty="0"/>
              <a:t> </a:t>
            </a:r>
            <a:r>
              <a:rPr lang="tr-TR" dirty="0" smtClean="0"/>
              <a:t>dış dünyadan gizlenebilir.</a:t>
            </a:r>
            <a:endParaRPr lang="tr-TR" dirty="0"/>
          </a:p>
        </p:txBody>
      </p:sp>
      <p:sp>
        <p:nvSpPr>
          <p:cNvPr id="3" name="Başlık 2"/>
          <p:cNvSpPr>
            <a:spLocks noGrp="1"/>
          </p:cNvSpPr>
          <p:nvPr>
            <p:ph type="title"/>
          </p:nvPr>
        </p:nvSpPr>
        <p:spPr/>
        <p:txBody>
          <a:bodyPr/>
          <a:lstStyle/>
          <a:p>
            <a:r>
              <a:rPr lang="tr-TR" dirty="0" smtClean="0"/>
              <a:t>Niçin?</a:t>
            </a:r>
            <a:endParaRPr lang="tr-TR" dirty="0"/>
          </a:p>
        </p:txBody>
      </p:sp>
    </p:spTree>
    <p:extLst>
      <p:ext uri="{BB962C8B-B14F-4D97-AF65-F5344CB8AC3E}">
        <p14:creationId xmlns:p14="http://schemas.microsoft.com/office/powerpoint/2010/main" val="28265029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smtClean="0"/>
              <a:t>3. </a:t>
            </a:r>
            <a:r>
              <a:rPr lang="tr-TR" dirty="0" err="1" smtClean="0"/>
              <a:t>Code</a:t>
            </a:r>
            <a:r>
              <a:rPr lang="tr-TR" dirty="0" smtClean="0"/>
              <a:t> re-</a:t>
            </a:r>
            <a:r>
              <a:rPr lang="tr-TR" dirty="0" err="1" smtClean="0"/>
              <a:t>use</a:t>
            </a:r>
            <a:r>
              <a:rPr lang="tr-TR" dirty="0" smtClean="0"/>
              <a:t>: Bir nesne zaten varsa siz bu nesneyi kendi programınızda kullanabilirsiniz. </a:t>
            </a:r>
          </a:p>
          <a:p>
            <a:r>
              <a:rPr lang="tr-TR" dirty="0" smtClean="0"/>
              <a:t>4. </a:t>
            </a:r>
            <a:r>
              <a:rPr lang="tr-TR" dirty="0" err="1"/>
              <a:t>Pluggability</a:t>
            </a:r>
            <a:r>
              <a:rPr lang="tr-TR" dirty="0"/>
              <a:t> </a:t>
            </a:r>
            <a:r>
              <a:rPr lang="tr-TR" dirty="0" err="1"/>
              <a:t>and</a:t>
            </a:r>
            <a:r>
              <a:rPr lang="tr-TR" dirty="0"/>
              <a:t> </a:t>
            </a:r>
            <a:r>
              <a:rPr lang="tr-TR" dirty="0" err="1"/>
              <a:t>debugging</a:t>
            </a:r>
            <a:r>
              <a:rPr lang="tr-TR" dirty="0"/>
              <a:t> </a:t>
            </a:r>
            <a:r>
              <a:rPr lang="tr-TR" dirty="0" err="1" smtClean="0"/>
              <a:t>ease</a:t>
            </a:r>
            <a:r>
              <a:rPr lang="tr-TR" dirty="0" smtClean="0"/>
              <a:t>: Eğer programınızdaki bir nesne sürekli probleme neden oluyorsa bu nesneyi başka bir nesne ile değiştirebilirsiniz. </a:t>
            </a:r>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25031359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lnSpcReduction="10000"/>
          </a:bodyPr>
          <a:lstStyle/>
          <a:p>
            <a:r>
              <a:rPr lang="tr-TR" dirty="0" smtClean="0"/>
              <a:t>Gerçek dünyada aynı türden birden çok nesne bulunabilir: aynı türden binlerce bisikletin olabileceği gibi. </a:t>
            </a:r>
          </a:p>
          <a:p>
            <a:r>
              <a:rPr lang="tr-TR" dirty="0" smtClean="0"/>
              <a:t>Her bisiklet tek bir tasarımdan meydana gelmiştir ve aynı tür bileşenleri içerir. </a:t>
            </a:r>
          </a:p>
          <a:p>
            <a:r>
              <a:rPr lang="tr-TR" dirty="0" smtClean="0"/>
              <a:t>Böylece, bir bisiklet nesnelerin sınıfının bir örneğidir diyebiliriz.</a:t>
            </a:r>
          </a:p>
          <a:p>
            <a:r>
              <a:rPr lang="tr-TR" dirty="0" smtClean="0"/>
              <a:t>Nesneye yönelik programlamada da nesnelerin nasıl olacağını belirleyen bir tasarımdır (şablon).</a:t>
            </a:r>
          </a:p>
          <a:p>
            <a:endParaRPr lang="tr-TR" dirty="0" smtClean="0"/>
          </a:p>
          <a:p>
            <a:endParaRPr lang="tr-TR" dirty="0"/>
          </a:p>
        </p:txBody>
      </p:sp>
      <p:sp>
        <p:nvSpPr>
          <p:cNvPr id="3" name="Başlık 2"/>
          <p:cNvSpPr>
            <a:spLocks noGrp="1"/>
          </p:cNvSpPr>
          <p:nvPr>
            <p:ph type="title"/>
          </p:nvPr>
        </p:nvSpPr>
        <p:spPr/>
        <p:txBody>
          <a:bodyPr/>
          <a:lstStyle/>
          <a:p>
            <a:r>
              <a:rPr lang="tr-TR" dirty="0" smtClean="0"/>
              <a:t>Sınıf / Class</a:t>
            </a:r>
            <a:endParaRPr lang="tr-TR" dirty="0"/>
          </a:p>
        </p:txBody>
      </p:sp>
    </p:spTree>
    <p:extLst>
      <p:ext uri="{BB962C8B-B14F-4D97-AF65-F5344CB8AC3E}">
        <p14:creationId xmlns:p14="http://schemas.microsoft.com/office/powerpoint/2010/main" val="13052962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683568" y="0"/>
            <a:ext cx="7408333" cy="6858000"/>
          </a:xfrm>
        </p:spPr>
        <p:txBody>
          <a:bodyPr>
            <a:normAutofit fontScale="55000" lnSpcReduction="20000"/>
          </a:bodyPr>
          <a:lstStyle/>
          <a:p>
            <a:pPr marL="0" indent="0">
              <a:buNone/>
            </a:pPr>
            <a:endParaRPr lang="tr-TR" dirty="0" smtClean="0"/>
          </a:p>
          <a:p>
            <a:pPr marL="0" indent="0">
              <a:buNone/>
            </a:pPr>
            <a:endParaRPr lang="tr-TR" dirty="0"/>
          </a:p>
          <a:p>
            <a:pPr marL="0" indent="0">
              <a:buNone/>
            </a:pPr>
            <a:endParaRPr lang="tr-TR" dirty="0" smtClean="0"/>
          </a:p>
          <a:p>
            <a:pPr marL="0" indent="0">
              <a:buNone/>
            </a:pPr>
            <a:endParaRPr lang="tr-TR" dirty="0"/>
          </a:p>
          <a:p>
            <a:pPr marL="0" indent="0">
              <a:buNone/>
            </a:pPr>
            <a:endParaRPr lang="tr-TR" dirty="0" smtClean="0"/>
          </a:p>
          <a:p>
            <a:pPr marL="0" indent="0">
              <a:buNone/>
            </a:pPr>
            <a:endParaRPr lang="tr-TR" dirty="0"/>
          </a:p>
          <a:p>
            <a:pPr marL="0" indent="0">
              <a:buNone/>
            </a:pPr>
            <a:endParaRPr lang="tr-TR" dirty="0" smtClean="0"/>
          </a:p>
          <a:p>
            <a:pPr marL="0" indent="0">
              <a:buNone/>
            </a:pPr>
            <a:endParaRPr lang="tr-TR" dirty="0"/>
          </a:p>
          <a:p>
            <a:pPr marL="0" indent="0">
              <a:buNone/>
            </a:pPr>
            <a:endParaRPr lang="tr-TR" dirty="0" smtClean="0"/>
          </a:p>
          <a:p>
            <a:pPr marL="0" indent="0">
              <a:buNone/>
            </a:pPr>
            <a:endParaRPr lang="tr-TR" dirty="0"/>
          </a:p>
          <a:p>
            <a:pPr marL="0" indent="0">
              <a:buNone/>
            </a:pPr>
            <a:endParaRPr lang="tr-TR" dirty="0" smtClean="0"/>
          </a:p>
          <a:p>
            <a:pPr marL="0" indent="0">
              <a:buNone/>
            </a:pPr>
            <a:r>
              <a:rPr lang="tr-TR" dirty="0" err="1" smtClean="0"/>
              <a:t>class</a:t>
            </a:r>
            <a:r>
              <a:rPr lang="tr-TR" dirty="0" smtClean="0"/>
              <a:t> </a:t>
            </a:r>
            <a:r>
              <a:rPr lang="tr-TR" dirty="0"/>
              <a:t>Bicycle {</a:t>
            </a:r>
          </a:p>
          <a:p>
            <a:pPr marL="0" indent="0">
              <a:buNone/>
            </a:pPr>
            <a:r>
              <a:rPr lang="tr-TR" dirty="0" smtClean="0"/>
              <a:t>    </a:t>
            </a:r>
            <a:r>
              <a:rPr lang="tr-TR" dirty="0" err="1"/>
              <a:t>int</a:t>
            </a:r>
            <a:r>
              <a:rPr lang="tr-TR" dirty="0"/>
              <a:t> </a:t>
            </a:r>
            <a:r>
              <a:rPr lang="tr-TR" dirty="0" err="1"/>
              <a:t>cadence</a:t>
            </a:r>
            <a:r>
              <a:rPr lang="tr-TR" dirty="0"/>
              <a:t> = 0;</a:t>
            </a:r>
          </a:p>
          <a:p>
            <a:pPr marL="0" indent="0">
              <a:buNone/>
            </a:pPr>
            <a:r>
              <a:rPr lang="tr-TR" dirty="0"/>
              <a:t>    </a:t>
            </a:r>
            <a:r>
              <a:rPr lang="tr-TR" dirty="0" err="1"/>
              <a:t>int</a:t>
            </a:r>
            <a:r>
              <a:rPr lang="tr-TR" dirty="0"/>
              <a:t> </a:t>
            </a:r>
            <a:r>
              <a:rPr lang="tr-TR" dirty="0" err="1"/>
              <a:t>speed</a:t>
            </a:r>
            <a:r>
              <a:rPr lang="tr-TR" dirty="0"/>
              <a:t> = 0;</a:t>
            </a:r>
          </a:p>
          <a:p>
            <a:pPr marL="0" indent="0">
              <a:buNone/>
            </a:pPr>
            <a:r>
              <a:rPr lang="tr-TR" dirty="0"/>
              <a:t>    </a:t>
            </a:r>
            <a:r>
              <a:rPr lang="tr-TR" dirty="0" err="1"/>
              <a:t>int</a:t>
            </a:r>
            <a:r>
              <a:rPr lang="tr-TR" dirty="0"/>
              <a:t> </a:t>
            </a:r>
            <a:r>
              <a:rPr lang="tr-TR" dirty="0" err="1"/>
              <a:t>gear</a:t>
            </a:r>
            <a:r>
              <a:rPr lang="tr-TR" dirty="0"/>
              <a:t> = 1;</a:t>
            </a:r>
          </a:p>
          <a:p>
            <a:pPr marL="0" indent="0">
              <a:buNone/>
            </a:pPr>
            <a:endParaRPr lang="tr-TR" dirty="0"/>
          </a:p>
          <a:p>
            <a:pPr marL="0" indent="0">
              <a:buNone/>
            </a:pPr>
            <a:r>
              <a:rPr lang="tr-TR" dirty="0"/>
              <a:t>    </a:t>
            </a:r>
            <a:r>
              <a:rPr lang="tr-TR" dirty="0" err="1"/>
              <a:t>void</a:t>
            </a:r>
            <a:r>
              <a:rPr lang="tr-TR" dirty="0"/>
              <a:t> </a:t>
            </a:r>
            <a:r>
              <a:rPr lang="tr-TR" dirty="0" err="1"/>
              <a:t>changeCadence</a:t>
            </a:r>
            <a:r>
              <a:rPr lang="tr-TR" dirty="0"/>
              <a:t>(</a:t>
            </a:r>
            <a:r>
              <a:rPr lang="tr-TR" dirty="0" err="1"/>
              <a:t>int</a:t>
            </a:r>
            <a:r>
              <a:rPr lang="tr-TR" dirty="0"/>
              <a:t> </a:t>
            </a:r>
            <a:r>
              <a:rPr lang="tr-TR" dirty="0" err="1"/>
              <a:t>newValue</a:t>
            </a:r>
            <a:r>
              <a:rPr lang="tr-TR" dirty="0"/>
              <a:t>) {</a:t>
            </a:r>
          </a:p>
          <a:p>
            <a:pPr marL="0" indent="0">
              <a:buNone/>
            </a:pPr>
            <a:r>
              <a:rPr lang="tr-TR" dirty="0"/>
              <a:t>         </a:t>
            </a:r>
            <a:r>
              <a:rPr lang="tr-TR" dirty="0" err="1"/>
              <a:t>cadence</a:t>
            </a:r>
            <a:r>
              <a:rPr lang="tr-TR" dirty="0"/>
              <a:t> = </a:t>
            </a:r>
            <a:r>
              <a:rPr lang="tr-TR" dirty="0" err="1"/>
              <a:t>newValue</a:t>
            </a:r>
            <a:r>
              <a:rPr lang="tr-TR" dirty="0"/>
              <a:t>;</a:t>
            </a:r>
          </a:p>
          <a:p>
            <a:pPr marL="0" indent="0">
              <a:buNone/>
            </a:pPr>
            <a:r>
              <a:rPr lang="tr-TR" dirty="0"/>
              <a:t>    }</a:t>
            </a:r>
          </a:p>
          <a:p>
            <a:pPr marL="0" indent="0">
              <a:buNone/>
            </a:pPr>
            <a:r>
              <a:rPr lang="tr-TR" dirty="0" smtClean="0"/>
              <a:t>    </a:t>
            </a:r>
            <a:r>
              <a:rPr lang="tr-TR" dirty="0" err="1"/>
              <a:t>void</a:t>
            </a:r>
            <a:r>
              <a:rPr lang="tr-TR" dirty="0"/>
              <a:t> </a:t>
            </a:r>
            <a:r>
              <a:rPr lang="tr-TR" dirty="0" err="1"/>
              <a:t>changeGear</a:t>
            </a:r>
            <a:r>
              <a:rPr lang="tr-TR" dirty="0"/>
              <a:t>(</a:t>
            </a:r>
            <a:r>
              <a:rPr lang="tr-TR" dirty="0" err="1"/>
              <a:t>int</a:t>
            </a:r>
            <a:r>
              <a:rPr lang="tr-TR" dirty="0"/>
              <a:t> </a:t>
            </a:r>
            <a:r>
              <a:rPr lang="tr-TR" dirty="0" err="1"/>
              <a:t>newValue</a:t>
            </a:r>
            <a:r>
              <a:rPr lang="tr-TR" dirty="0"/>
              <a:t>) {</a:t>
            </a:r>
          </a:p>
          <a:p>
            <a:pPr marL="0" indent="0">
              <a:buNone/>
            </a:pPr>
            <a:r>
              <a:rPr lang="tr-TR" dirty="0"/>
              <a:t>         </a:t>
            </a:r>
            <a:r>
              <a:rPr lang="tr-TR" dirty="0" err="1"/>
              <a:t>gear</a:t>
            </a:r>
            <a:r>
              <a:rPr lang="tr-TR" dirty="0"/>
              <a:t> = </a:t>
            </a:r>
            <a:r>
              <a:rPr lang="tr-TR" dirty="0" err="1"/>
              <a:t>newValue</a:t>
            </a:r>
            <a:r>
              <a:rPr lang="tr-TR" dirty="0"/>
              <a:t>;</a:t>
            </a:r>
          </a:p>
          <a:p>
            <a:pPr marL="0" indent="0">
              <a:buNone/>
            </a:pPr>
            <a:r>
              <a:rPr lang="tr-TR" dirty="0"/>
              <a:t>    }</a:t>
            </a:r>
          </a:p>
          <a:p>
            <a:pPr marL="0" indent="0">
              <a:buNone/>
            </a:pPr>
            <a:r>
              <a:rPr lang="tr-TR" dirty="0" smtClean="0"/>
              <a:t>    </a:t>
            </a:r>
            <a:r>
              <a:rPr lang="tr-TR" dirty="0" err="1"/>
              <a:t>void</a:t>
            </a:r>
            <a:r>
              <a:rPr lang="tr-TR" dirty="0"/>
              <a:t> </a:t>
            </a:r>
            <a:r>
              <a:rPr lang="tr-TR" dirty="0" err="1"/>
              <a:t>speedUp</a:t>
            </a:r>
            <a:r>
              <a:rPr lang="tr-TR" dirty="0"/>
              <a:t>(</a:t>
            </a:r>
            <a:r>
              <a:rPr lang="tr-TR" dirty="0" err="1"/>
              <a:t>int</a:t>
            </a:r>
            <a:r>
              <a:rPr lang="tr-TR" dirty="0"/>
              <a:t> </a:t>
            </a:r>
            <a:r>
              <a:rPr lang="tr-TR" dirty="0" err="1"/>
              <a:t>increment</a:t>
            </a:r>
            <a:r>
              <a:rPr lang="tr-TR" dirty="0"/>
              <a:t>) {</a:t>
            </a:r>
          </a:p>
          <a:p>
            <a:pPr marL="0" indent="0">
              <a:buNone/>
            </a:pPr>
            <a:r>
              <a:rPr lang="tr-TR" dirty="0"/>
              <a:t>         </a:t>
            </a:r>
            <a:r>
              <a:rPr lang="tr-TR" dirty="0" err="1"/>
              <a:t>speed</a:t>
            </a:r>
            <a:r>
              <a:rPr lang="tr-TR" dirty="0"/>
              <a:t> = </a:t>
            </a:r>
            <a:r>
              <a:rPr lang="tr-TR" dirty="0" err="1"/>
              <a:t>speed</a:t>
            </a:r>
            <a:r>
              <a:rPr lang="tr-TR" dirty="0"/>
              <a:t> + </a:t>
            </a:r>
            <a:r>
              <a:rPr lang="tr-TR" dirty="0" err="1"/>
              <a:t>increment</a:t>
            </a:r>
            <a:r>
              <a:rPr lang="tr-TR" dirty="0"/>
              <a:t>;   </a:t>
            </a:r>
          </a:p>
          <a:p>
            <a:pPr marL="0" indent="0">
              <a:buNone/>
            </a:pPr>
            <a:r>
              <a:rPr lang="tr-TR" dirty="0"/>
              <a:t>    }</a:t>
            </a:r>
          </a:p>
          <a:p>
            <a:pPr marL="0" indent="0">
              <a:buNone/>
            </a:pPr>
            <a:r>
              <a:rPr lang="tr-TR" dirty="0" smtClean="0"/>
              <a:t>    </a:t>
            </a:r>
            <a:r>
              <a:rPr lang="tr-TR" dirty="0" err="1"/>
              <a:t>void</a:t>
            </a:r>
            <a:r>
              <a:rPr lang="tr-TR" dirty="0"/>
              <a:t> </a:t>
            </a:r>
            <a:r>
              <a:rPr lang="tr-TR" dirty="0" err="1"/>
              <a:t>applyBrakes</a:t>
            </a:r>
            <a:r>
              <a:rPr lang="tr-TR" dirty="0"/>
              <a:t>(</a:t>
            </a:r>
            <a:r>
              <a:rPr lang="tr-TR" dirty="0" err="1"/>
              <a:t>int</a:t>
            </a:r>
            <a:r>
              <a:rPr lang="tr-TR" dirty="0"/>
              <a:t> </a:t>
            </a:r>
            <a:r>
              <a:rPr lang="tr-TR" dirty="0" err="1"/>
              <a:t>decrement</a:t>
            </a:r>
            <a:r>
              <a:rPr lang="tr-TR" dirty="0"/>
              <a:t>) {</a:t>
            </a:r>
          </a:p>
          <a:p>
            <a:pPr marL="0" indent="0">
              <a:buNone/>
            </a:pPr>
            <a:r>
              <a:rPr lang="tr-TR" dirty="0"/>
              <a:t>         </a:t>
            </a:r>
            <a:r>
              <a:rPr lang="tr-TR" dirty="0" err="1"/>
              <a:t>speed</a:t>
            </a:r>
            <a:r>
              <a:rPr lang="tr-TR" dirty="0"/>
              <a:t> = </a:t>
            </a:r>
            <a:r>
              <a:rPr lang="tr-TR" dirty="0" err="1"/>
              <a:t>speed</a:t>
            </a:r>
            <a:r>
              <a:rPr lang="tr-TR" dirty="0"/>
              <a:t> - </a:t>
            </a:r>
            <a:r>
              <a:rPr lang="tr-TR" dirty="0" err="1"/>
              <a:t>decrement</a:t>
            </a:r>
            <a:r>
              <a:rPr lang="tr-TR" dirty="0"/>
              <a:t>;</a:t>
            </a:r>
          </a:p>
          <a:p>
            <a:pPr marL="0" indent="0">
              <a:buNone/>
            </a:pPr>
            <a:r>
              <a:rPr lang="tr-TR" dirty="0"/>
              <a:t>    }</a:t>
            </a:r>
          </a:p>
          <a:p>
            <a:pPr marL="0" indent="0">
              <a:buNone/>
            </a:pPr>
            <a:r>
              <a:rPr lang="tr-TR" dirty="0" smtClean="0"/>
              <a:t>    </a:t>
            </a:r>
            <a:r>
              <a:rPr lang="tr-TR" dirty="0" err="1"/>
              <a:t>void</a:t>
            </a:r>
            <a:r>
              <a:rPr lang="tr-TR" dirty="0"/>
              <a:t> </a:t>
            </a:r>
            <a:r>
              <a:rPr lang="tr-TR" dirty="0" err="1"/>
              <a:t>printStates</a:t>
            </a:r>
            <a:r>
              <a:rPr lang="tr-TR" dirty="0"/>
              <a:t>() {</a:t>
            </a:r>
          </a:p>
          <a:p>
            <a:pPr marL="0" indent="0">
              <a:buNone/>
            </a:pPr>
            <a:r>
              <a:rPr lang="tr-TR" dirty="0"/>
              <a:t>         </a:t>
            </a:r>
            <a:r>
              <a:rPr lang="tr-TR" dirty="0" err="1"/>
              <a:t>System.out.println</a:t>
            </a:r>
            <a:r>
              <a:rPr lang="tr-TR" dirty="0"/>
              <a:t>("</a:t>
            </a:r>
            <a:r>
              <a:rPr lang="tr-TR" dirty="0" err="1"/>
              <a:t>cadence</a:t>
            </a:r>
            <a:r>
              <a:rPr lang="tr-TR" dirty="0"/>
              <a:t>:" +</a:t>
            </a:r>
          </a:p>
          <a:p>
            <a:pPr marL="0" indent="0">
              <a:buNone/>
            </a:pPr>
            <a:r>
              <a:rPr lang="tr-TR" dirty="0"/>
              <a:t>             </a:t>
            </a:r>
            <a:r>
              <a:rPr lang="tr-TR" dirty="0" err="1"/>
              <a:t>cadence</a:t>
            </a:r>
            <a:r>
              <a:rPr lang="tr-TR" dirty="0"/>
              <a:t> + " </a:t>
            </a:r>
            <a:r>
              <a:rPr lang="tr-TR" dirty="0" err="1"/>
              <a:t>speed</a:t>
            </a:r>
            <a:r>
              <a:rPr lang="tr-TR" dirty="0"/>
              <a:t>:" + </a:t>
            </a:r>
          </a:p>
          <a:p>
            <a:pPr marL="0" indent="0">
              <a:buNone/>
            </a:pPr>
            <a:r>
              <a:rPr lang="tr-TR" dirty="0"/>
              <a:t>             </a:t>
            </a:r>
            <a:r>
              <a:rPr lang="tr-TR" dirty="0" err="1"/>
              <a:t>speed</a:t>
            </a:r>
            <a:r>
              <a:rPr lang="tr-TR" dirty="0"/>
              <a:t> + " </a:t>
            </a:r>
            <a:r>
              <a:rPr lang="tr-TR" dirty="0" err="1"/>
              <a:t>gear</a:t>
            </a:r>
            <a:r>
              <a:rPr lang="tr-TR" dirty="0"/>
              <a:t>:" + </a:t>
            </a:r>
            <a:r>
              <a:rPr lang="tr-TR" dirty="0" err="1"/>
              <a:t>gear</a:t>
            </a:r>
            <a:r>
              <a:rPr lang="tr-TR" dirty="0"/>
              <a:t>);</a:t>
            </a:r>
          </a:p>
          <a:p>
            <a:pPr marL="0" indent="0">
              <a:buNone/>
            </a:pPr>
            <a:r>
              <a:rPr lang="tr-TR" dirty="0"/>
              <a:t>    }</a:t>
            </a:r>
          </a:p>
          <a:p>
            <a:pPr marL="0" indent="0">
              <a:buNone/>
            </a:pPr>
            <a:r>
              <a:rPr lang="tr-TR" dirty="0" smtClean="0"/>
              <a:t>}</a:t>
            </a:r>
            <a:endParaRPr lang="tr-TR" dirty="0"/>
          </a:p>
        </p:txBody>
      </p:sp>
      <p:sp>
        <p:nvSpPr>
          <p:cNvPr id="3" name="Başlık 2"/>
          <p:cNvSpPr>
            <a:spLocks noGrp="1"/>
          </p:cNvSpPr>
          <p:nvPr>
            <p:ph type="title"/>
          </p:nvPr>
        </p:nvSpPr>
        <p:spPr/>
        <p:txBody>
          <a:bodyPr/>
          <a:lstStyle/>
          <a:p>
            <a:endParaRPr lang="tr-TR" dirty="0"/>
          </a:p>
        </p:txBody>
      </p:sp>
    </p:spTree>
    <p:extLst>
      <p:ext uri="{BB962C8B-B14F-4D97-AF65-F5344CB8AC3E}">
        <p14:creationId xmlns:p14="http://schemas.microsoft.com/office/powerpoint/2010/main" val="34744210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99592" y="1700808"/>
            <a:ext cx="7408333" cy="5589240"/>
          </a:xfrm>
        </p:spPr>
        <p:txBody>
          <a:bodyPr>
            <a:normAutofit fontScale="55000" lnSpcReduction="20000"/>
          </a:bodyPr>
          <a:lstStyle/>
          <a:p>
            <a:r>
              <a:rPr lang="tr-TR" sz="2500" dirty="0" err="1"/>
              <a:t>class</a:t>
            </a:r>
            <a:r>
              <a:rPr lang="tr-TR" sz="2500" dirty="0"/>
              <a:t> </a:t>
            </a:r>
            <a:r>
              <a:rPr lang="tr-TR" sz="2500" dirty="0" err="1"/>
              <a:t>BicycleDemo</a:t>
            </a:r>
            <a:r>
              <a:rPr lang="tr-TR" sz="2500" dirty="0"/>
              <a:t> {</a:t>
            </a:r>
          </a:p>
          <a:p>
            <a:r>
              <a:rPr lang="tr-TR" sz="2500" dirty="0"/>
              <a:t>    </a:t>
            </a:r>
            <a:endParaRPr lang="tr-TR" sz="2500" dirty="0" smtClean="0"/>
          </a:p>
          <a:p>
            <a:r>
              <a:rPr lang="tr-TR" sz="2500" dirty="0" err="1" smtClean="0"/>
              <a:t>public</a:t>
            </a:r>
            <a:r>
              <a:rPr lang="tr-TR" sz="2500" dirty="0" smtClean="0"/>
              <a:t> </a:t>
            </a:r>
            <a:r>
              <a:rPr lang="tr-TR" sz="2500" dirty="0" err="1"/>
              <a:t>static</a:t>
            </a:r>
            <a:r>
              <a:rPr lang="tr-TR" sz="2500" dirty="0"/>
              <a:t> </a:t>
            </a:r>
            <a:r>
              <a:rPr lang="tr-TR" sz="2500" dirty="0" err="1"/>
              <a:t>void</a:t>
            </a:r>
            <a:r>
              <a:rPr lang="tr-TR" sz="2500" dirty="0"/>
              <a:t> main(</a:t>
            </a:r>
            <a:r>
              <a:rPr lang="tr-TR" sz="2500" dirty="0" err="1"/>
              <a:t>String</a:t>
            </a:r>
            <a:r>
              <a:rPr lang="tr-TR" sz="2500" dirty="0"/>
              <a:t>[] </a:t>
            </a:r>
            <a:r>
              <a:rPr lang="tr-TR" sz="2500" dirty="0" err="1"/>
              <a:t>args</a:t>
            </a:r>
            <a:r>
              <a:rPr lang="tr-TR" sz="2500" dirty="0"/>
              <a:t>) {</a:t>
            </a:r>
          </a:p>
          <a:p>
            <a:endParaRPr lang="tr-TR" sz="2500" dirty="0"/>
          </a:p>
          <a:p>
            <a:r>
              <a:rPr lang="tr-TR" sz="2500" dirty="0"/>
              <a:t>        // </a:t>
            </a:r>
            <a:r>
              <a:rPr lang="tr-TR" sz="2500" dirty="0" err="1"/>
              <a:t>Create</a:t>
            </a:r>
            <a:r>
              <a:rPr lang="tr-TR" sz="2500" dirty="0"/>
              <a:t> </a:t>
            </a:r>
            <a:r>
              <a:rPr lang="tr-TR" sz="2500" dirty="0" err="1"/>
              <a:t>two</a:t>
            </a:r>
            <a:r>
              <a:rPr lang="tr-TR" sz="2500" dirty="0"/>
              <a:t> </a:t>
            </a:r>
            <a:r>
              <a:rPr lang="tr-TR" sz="2500" dirty="0" err="1"/>
              <a:t>different</a:t>
            </a:r>
            <a:r>
              <a:rPr lang="tr-TR" sz="2500" dirty="0"/>
              <a:t> </a:t>
            </a:r>
          </a:p>
          <a:p>
            <a:r>
              <a:rPr lang="tr-TR" sz="2500" dirty="0"/>
              <a:t>        // Bicycle </a:t>
            </a:r>
            <a:r>
              <a:rPr lang="tr-TR" sz="2500" dirty="0" err="1"/>
              <a:t>objects</a:t>
            </a:r>
            <a:endParaRPr lang="tr-TR" sz="2500" dirty="0"/>
          </a:p>
          <a:p>
            <a:r>
              <a:rPr lang="tr-TR" sz="2500" dirty="0"/>
              <a:t>        Bicycle bike1 = </a:t>
            </a:r>
            <a:r>
              <a:rPr lang="tr-TR" sz="2500" dirty="0" err="1"/>
              <a:t>new</a:t>
            </a:r>
            <a:r>
              <a:rPr lang="tr-TR" sz="2500" dirty="0"/>
              <a:t> Bicycle();</a:t>
            </a:r>
          </a:p>
          <a:p>
            <a:r>
              <a:rPr lang="tr-TR" sz="2500" dirty="0"/>
              <a:t>        Bicycle bike2 = </a:t>
            </a:r>
            <a:r>
              <a:rPr lang="tr-TR" sz="2500" dirty="0" err="1"/>
              <a:t>new</a:t>
            </a:r>
            <a:r>
              <a:rPr lang="tr-TR" sz="2500" dirty="0"/>
              <a:t> Bicycle();</a:t>
            </a:r>
          </a:p>
          <a:p>
            <a:endParaRPr lang="tr-TR" sz="2500" dirty="0"/>
          </a:p>
          <a:p>
            <a:r>
              <a:rPr lang="tr-TR" sz="2500" dirty="0"/>
              <a:t>        // </a:t>
            </a:r>
            <a:r>
              <a:rPr lang="tr-TR" sz="2500" dirty="0" err="1"/>
              <a:t>Invoke</a:t>
            </a:r>
            <a:r>
              <a:rPr lang="tr-TR" sz="2500" dirty="0"/>
              <a:t> </a:t>
            </a:r>
            <a:r>
              <a:rPr lang="tr-TR" sz="2500" dirty="0" err="1"/>
              <a:t>methods</a:t>
            </a:r>
            <a:r>
              <a:rPr lang="tr-TR" sz="2500" dirty="0"/>
              <a:t> on </a:t>
            </a:r>
          </a:p>
          <a:p>
            <a:r>
              <a:rPr lang="tr-TR" sz="2500" dirty="0" smtClean="0"/>
              <a:t>        // </a:t>
            </a:r>
            <a:r>
              <a:rPr lang="tr-TR" sz="2500" dirty="0" err="1" smtClean="0"/>
              <a:t>those</a:t>
            </a:r>
            <a:r>
              <a:rPr lang="tr-TR" sz="2500" dirty="0" smtClean="0"/>
              <a:t> </a:t>
            </a:r>
            <a:r>
              <a:rPr lang="tr-TR" sz="2500" dirty="0" err="1" smtClean="0"/>
              <a:t>objects</a:t>
            </a:r>
            <a:endParaRPr lang="tr-TR" sz="2500" dirty="0" smtClean="0"/>
          </a:p>
          <a:p>
            <a:r>
              <a:rPr lang="tr-TR" sz="2500" dirty="0" smtClean="0"/>
              <a:t>        </a:t>
            </a:r>
            <a:r>
              <a:rPr lang="tr-TR" sz="2500" dirty="0"/>
              <a:t>bike1.changeCadence(50);</a:t>
            </a:r>
          </a:p>
          <a:p>
            <a:r>
              <a:rPr lang="tr-TR" sz="2500" dirty="0"/>
              <a:t>        bike1.speedUp(10);</a:t>
            </a:r>
          </a:p>
          <a:p>
            <a:r>
              <a:rPr lang="tr-TR" sz="2500" dirty="0"/>
              <a:t>        bike1.changeGear(2);</a:t>
            </a:r>
          </a:p>
          <a:p>
            <a:r>
              <a:rPr lang="tr-TR" sz="2500" dirty="0"/>
              <a:t>        bike1.printStates();</a:t>
            </a:r>
          </a:p>
          <a:p>
            <a:endParaRPr lang="tr-TR" sz="2500" dirty="0"/>
          </a:p>
          <a:p>
            <a:r>
              <a:rPr lang="tr-TR" sz="2500" dirty="0"/>
              <a:t>        bike2.changeCadence(50);</a:t>
            </a:r>
          </a:p>
          <a:p>
            <a:r>
              <a:rPr lang="tr-TR" sz="2500" dirty="0"/>
              <a:t>        bike2.speedUp(10);</a:t>
            </a:r>
          </a:p>
          <a:p>
            <a:r>
              <a:rPr lang="tr-TR" sz="2500" dirty="0"/>
              <a:t>        bike2.changeGear(2);</a:t>
            </a:r>
          </a:p>
          <a:p>
            <a:r>
              <a:rPr lang="tr-TR" sz="2500" dirty="0"/>
              <a:t>        bike2.changeCadence(40);</a:t>
            </a:r>
          </a:p>
          <a:p>
            <a:r>
              <a:rPr lang="tr-TR" sz="2500" dirty="0"/>
              <a:t>        bike2.speedUp(10);</a:t>
            </a:r>
          </a:p>
          <a:p>
            <a:r>
              <a:rPr lang="tr-TR" sz="2500" dirty="0"/>
              <a:t>        bike2.changeGear(3);</a:t>
            </a:r>
          </a:p>
          <a:p>
            <a:r>
              <a:rPr lang="tr-TR" sz="2500" dirty="0"/>
              <a:t>        bike2.printStates();</a:t>
            </a:r>
          </a:p>
          <a:p>
            <a:r>
              <a:rPr lang="tr-TR" sz="2500" dirty="0"/>
              <a:t>    }</a:t>
            </a:r>
          </a:p>
          <a:p>
            <a:r>
              <a:rPr lang="tr-TR" sz="2500" dirty="0" smtClean="0"/>
              <a:t>}</a:t>
            </a:r>
            <a:endParaRPr lang="tr-TR" sz="2500" dirty="0"/>
          </a:p>
        </p:txBody>
      </p:sp>
      <p:sp>
        <p:nvSpPr>
          <p:cNvPr id="3" name="Başlık 2"/>
          <p:cNvSpPr>
            <a:spLocks noGrp="1"/>
          </p:cNvSpPr>
          <p:nvPr>
            <p:ph type="title"/>
          </p:nvPr>
        </p:nvSpPr>
        <p:spPr/>
        <p:txBody>
          <a:bodyPr/>
          <a:lstStyle/>
          <a:p>
            <a:endParaRPr lang="tr-TR" dirty="0"/>
          </a:p>
        </p:txBody>
      </p:sp>
      <p:sp>
        <p:nvSpPr>
          <p:cNvPr id="4" name="Rectangle 1"/>
          <p:cNvSpPr>
            <a:spLocks noChangeArrowheads="1"/>
          </p:cNvSpPr>
          <p:nvPr/>
        </p:nvSpPr>
        <p:spPr bwMode="auto">
          <a:xfrm>
            <a:off x="5148064" y="3077235"/>
            <a:ext cx="35638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dirty="0" smtClean="0">
                <a:ln>
                  <a:noFill/>
                </a:ln>
                <a:solidFill>
                  <a:srgbClr val="000000"/>
                </a:solidFill>
                <a:effectLst/>
                <a:latin typeface="Arial Unicode MS" pitchFamily="34" charset="-128"/>
                <a:cs typeface="Arial" pitchFamily="34" charset="0"/>
              </a:rPr>
              <a:t>cadence:50 speed:10 gear:2 </a:t>
            </a:r>
          </a:p>
          <a:p>
            <a:pPr marL="0" marR="0" lvl="0" indent="0" algn="l"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dirty="0" smtClean="0">
                <a:ln>
                  <a:noFill/>
                </a:ln>
                <a:solidFill>
                  <a:srgbClr val="000000"/>
                </a:solidFill>
                <a:effectLst/>
                <a:latin typeface="Arial Unicode MS" pitchFamily="34" charset="-128"/>
                <a:cs typeface="Arial" pitchFamily="34" charset="0"/>
              </a:rPr>
              <a:t>cadence:40 speed:20 gear:3</a:t>
            </a:r>
            <a:r>
              <a:rPr kumimoji="0" lang="tr-TR"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12703124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lnSpcReduction="10000"/>
          </a:bodyPr>
          <a:lstStyle/>
          <a:p>
            <a:r>
              <a:rPr lang="tr-TR" dirty="0" smtClean="0"/>
              <a:t>Farklı çeşit nesneler benzer özellikler ihtiva edebilir.</a:t>
            </a:r>
          </a:p>
          <a:p>
            <a:r>
              <a:rPr lang="tr-TR" dirty="0" smtClean="0"/>
              <a:t>Örneğin bisiklet nesnesi için bazıları dağ bisikletidir, bazıları </a:t>
            </a:r>
            <a:r>
              <a:rPr lang="tr-TR" dirty="0" err="1" smtClean="0"/>
              <a:t>şehiriçi</a:t>
            </a:r>
            <a:r>
              <a:rPr lang="tr-TR" dirty="0" smtClean="0"/>
              <a:t> bisikletlerdir ve bazıları da tandem bisikletlerdir.</a:t>
            </a:r>
          </a:p>
          <a:p>
            <a:r>
              <a:rPr lang="tr-TR" dirty="0" smtClean="0"/>
              <a:t>Fakat hepsi hız, pedal ritmi ve mevcut vites gibi karakteristiklere sahiptir. Fakat hepsinin de bunlara ilave olarak başka özellikleri bulunabilir: tandem bisikletler iki koltuğa sahiptir,  </a:t>
            </a:r>
            <a:r>
              <a:rPr lang="tr-TR" dirty="0" err="1" smtClean="0"/>
              <a:t>şehiriçi</a:t>
            </a:r>
            <a:r>
              <a:rPr lang="tr-TR" dirty="0" smtClean="0"/>
              <a:t> </a:t>
            </a:r>
            <a:r>
              <a:rPr lang="tr-TR" dirty="0" err="1" smtClean="0"/>
              <a:t>bisiklerde</a:t>
            </a:r>
            <a:r>
              <a:rPr lang="tr-TR" dirty="0" smtClean="0"/>
              <a:t> farklı dağ bisikletlerinde farklı tip gidonlar bulunur.</a:t>
            </a:r>
          </a:p>
        </p:txBody>
      </p:sp>
      <p:sp>
        <p:nvSpPr>
          <p:cNvPr id="3" name="Başlık 2"/>
          <p:cNvSpPr>
            <a:spLocks noGrp="1"/>
          </p:cNvSpPr>
          <p:nvPr>
            <p:ph type="title"/>
          </p:nvPr>
        </p:nvSpPr>
        <p:spPr/>
        <p:txBody>
          <a:bodyPr/>
          <a:lstStyle/>
          <a:p>
            <a:r>
              <a:rPr lang="tr-TR" dirty="0" smtClean="0"/>
              <a:t>Miras Alma / </a:t>
            </a:r>
            <a:r>
              <a:rPr lang="tr-TR" dirty="0" err="1" smtClean="0"/>
              <a:t>Inheritance</a:t>
            </a:r>
            <a:endParaRPr lang="tr-TR" dirty="0"/>
          </a:p>
        </p:txBody>
      </p:sp>
    </p:spTree>
    <p:extLst>
      <p:ext uri="{BB962C8B-B14F-4D97-AF65-F5344CB8AC3E}">
        <p14:creationId xmlns:p14="http://schemas.microsoft.com/office/powerpoint/2010/main" val="13723911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endParaRPr lang="tr-TR" dirty="0"/>
          </a:p>
        </p:txBody>
      </p:sp>
      <p:sp>
        <p:nvSpPr>
          <p:cNvPr id="3" name="Başlık 2"/>
          <p:cNvSpPr>
            <a:spLocks noGrp="1"/>
          </p:cNvSpPr>
          <p:nvPr>
            <p:ph type="title"/>
          </p:nvPr>
        </p:nvSpPr>
        <p:spPr/>
        <p:txBody>
          <a:bodyPr/>
          <a:lstStyle/>
          <a:p>
            <a:endParaRPr lang="tr-TR"/>
          </a:p>
        </p:txBody>
      </p:sp>
      <p:pic>
        <p:nvPicPr>
          <p:cNvPr id="5122" name="Picture 2" descr="A diagram of classes in a hierarch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2204864"/>
            <a:ext cx="5040560" cy="4366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1254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pPr marL="0" indent="0">
              <a:buNone/>
            </a:pPr>
            <a:r>
              <a:rPr lang="en-US" dirty="0"/>
              <a:t>class </a:t>
            </a:r>
            <a:r>
              <a:rPr lang="en-US" dirty="0" err="1"/>
              <a:t>MountainBike</a:t>
            </a:r>
            <a:r>
              <a:rPr lang="en-US" dirty="0"/>
              <a:t> </a:t>
            </a:r>
            <a:r>
              <a:rPr lang="en-US" b="1" dirty="0"/>
              <a:t>extends</a:t>
            </a:r>
            <a:r>
              <a:rPr lang="en-US" dirty="0"/>
              <a:t> Bicycle </a:t>
            </a:r>
            <a:r>
              <a:rPr lang="en-US" dirty="0" smtClean="0"/>
              <a:t>{ </a:t>
            </a:r>
            <a:endParaRPr lang="tr-TR" dirty="0" smtClean="0"/>
          </a:p>
          <a:p>
            <a:pPr marL="301943" lvl="1" indent="0">
              <a:buNone/>
            </a:pPr>
            <a:r>
              <a:rPr lang="tr-TR" dirty="0" smtClean="0"/>
              <a:t>	</a:t>
            </a:r>
            <a:r>
              <a:rPr lang="en-US" dirty="0" smtClean="0"/>
              <a:t>// </a:t>
            </a:r>
            <a:r>
              <a:rPr lang="en-US" dirty="0"/>
              <a:t>new fields and methods defining </a:t>
            </a:r>
            <a:endParaRPr lang="tr-TR" dirty="0" smtClean="0"/>
          </a:p>
          <a:p>
            <a:pPr marL="301943" lvl="1" indent="0">
              <a:buNone/>
            </a:pPr>
            <a:r>
              <a:rPr lang="tr-TR" dirty="0" smtClean="0"/>
              <a:t>	</a:t>
            </a:r>
            <a:r>
              <a:rPr lang="en-US" dirty="0" smtClean="0"/>
              <a:t>// </a:t>
            </a:r>
            <a:r>
              <a:rPr lang="en-US" dirty="0"/>
              <a:t>a mountain bike would go here </a:t>
            </a:r>
            <a:endParaRPr lang="tr-TR" dirty="0" smtClean="0"/>
          </a:p>
          <a:p>
            <a:pPr marL="301943" lvl="1" indent="0">
              <a:buNone/>
            </a:pPr>
            <a:r>
              <a:rPr lang="en-US" dirty="0" smtClean="0"/>
              <a:t>} </a:t>
            </a:r>
            <a:endParaRPr lang="en-US" dirty="0"/>
          </a:p>
          <a:p>
            <a:pPr marL="0" indent="0">
              <a:buNone/>
            </a:pPr>
            <a:r>
              <a:rPr lang="en-US" dirty="0"/>
              <a:t/>
            </a:r>
            <a:br>
              <a:rPr lang="en-US" dirty="0"/>
            </a:br>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3891171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smtClean="0"/>
              <a:t>Televizyonunuzda plastik çerçevede bir açma/kapama butonu bulunur. Siz butona bastığınızda televizyon açılır veya kapanır. Fakat siz bu durumun nasıl gerçekleştiğini bilmezseniz.</a:t>
            </a:r>
          </a:p>
          <a:p>
            <a:r>
              <a:rPr lang="tr-TR" dirty="0" err="1" smtClean="0"/>
              <a:t>Arayüzlerde</a:t>
            </a:r>
            <a:r>
              <a:rPr lang="tr-TR" dirty="0" smtClean="0"/>
              <a:t> yukarıdaki örnekte olduğu gibi bir grup gövde kodu olmayan sadece </a:t>
            </a:r>
            <a:r>
              <a:rPr lang="tr-TR" dirty="0" err="1" smtClean="0"/>
              <a:t>metod</a:t>
            </a:r>
            <a:r>
              <a:rPr lang="tr-TR" dirty="0" smtClean="0"/>
              <a:t> imzası bulunan </a:t>
            </a:r>
            <a:r>
              <a:rPr lang="tr-TR" dirty="0" err="1" smtClean="0"/>
              <a:t>metodlar</a:t>
            </a:r>
            <a:r>
              <a:rPr lang="tr-TR" dirty="0"/>
              <a:t> </a:t>
            </a:r>
            <a:r>
              <a:rPr lang="tr-TR" dirty="0" smtClean="0"/>
              <a:t>gurubudur.</a:t>
            </a:r>
            <a:endParaRPr lang="tr-TR" dirty="0"/>
          </a:p>
        </p:txBody>
      </p:sp>
      <p:sp>
        <p:nvSpPr>
          <p:cNvPr id="3" name="Başlık 2"/>
          <p:cNvSpPr>
            <a:spLocks noGrp="1"/>
          </p:cNvSpPr>
          <p:nvPr>
            <p:ph type="title"/>
          </p:nvPr>
        </p:nvSpPr>
        <p:spPr/>
        <p:txBody>
          <a:bodyPr/>
          <a:lstStyle/>
          <a:p>
            <a:r>
              <a:rPr lang="tr-TR" dirty="0" err="1" smtClean="0"/>
              <a:t>Arayüz</a:t>
            </a:r>
            <a:r>
              <a:rPr lang="tr-TR" dirty="0" smtClean="0"/>
              <a:t> / </a:t>
            </a:r>
            <a:r>
              <a:rPr lang="tr-TR" dirty="0" err="1" smtClean="0"/>
              <a:t>Interface</a:t>
            </a:r>
            <a:endParaRPr lang="tr-TR" dirty="0"/>
          </a:p>
        </p:txBody>
      </p:sp>
    </p:spTree>
    <p:extLst>
      <p:ext uri="{BB962C8B-B14F-4D97-AF65-F5344CB8AC3E}">
        <p14:creationId xmlns:p14="http://schemas.microsoft.com/office/powerpoint/2010/main" val="34794563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fontScale="85000" lnSpcReduction="20000"/>
          </a:bodyPr>
          <a:lstStyle/>
          <a:p>
            <a:pPr marL="0" indent="0">
              <a:buNone/>
            </a:pPr>
            <a:r>
              <a:rPr lang="tr-TR" dirty="0" err="1"/>
              <a:t>interface</a:t>
            </a:r>
            <a:r>
              <a:rPr lang="tr-TR" dirty="0"/>
              <a:t> Bicycle </a:t>
            </a:r>
            <a:r>
              <a:rPr lang="tr-TR" dirty="0" smtClean="0"/>
              <a:t>{</a:t>
            </a:r>
          </a:p>
          <a:p>
            <a:pPr marL="0" indent="0">
              <a:buNone/>
            </a:pPr>
            <a:endParaRPr lang="tr-TR" dirty="0" smtClean="0"/>
          </a:p>
          <a:p>
            <a:pPr marL="0" indent="0">
              <a:buNone/>
            </a:pPr>
            <a:r>
              <a:rPr lang="tr-TR" dirty="0" smtClean="0"/>
              <a:t>	</a:t>
            </a:r>
            <a:r>
              <a:rPr lang="tr-TR" dirty="0" err="1" smtClean="0"/>
              <a:t>void</a:t>
            </a:r>
            <a:r>
              <a:rPr lang="tr-TR" dirty="0" smtClean="0"/>
              <a:t> </a:t>
            </a:r>
            <a:r>
              <a:rPr lang="tr-TR" dirty="0" err="1" smtClean="0"/>
              <a:t>changeCadence</a:t>
            </a:r>
            <a:r>
              <a:rPr lang="tr-TR" dirty="0" smtClean="0"/>
              <a:t>(</a:t>
            </a:r>
            <a:r>
              <a:rPr lang="tr-TR" dirty="0" err="1" smtClean="0"/>
              <a:t>int</a:t>
            </a:r>
            <a:r>
              <a:rPr lang="tr-TR" dirty="0" smtClean="0"/>
              <a:t> </a:t>
            </a:r>
            <a:r>
              <a:rPr lang="tr-TR" dirty="0" err="1"/>
              <a:t>newValue</a:t>
            </a:r>
            <a:r>
              <a:rPr lang="tr-TR" dirty="0"/>
              <a:t>); </a:t>
            </a:r>
            <a:endParaRPr lang="tr-TR" dirty="0" smtClean="0"/>
          </a:p>
          <a:p>
            <a:pPr marL="0" indent="0">
              <a:buNone/>
            </a:pPr>
            <a:endParaRPr lang="tr-TR" dirty="0" smtClean="0"/>
          </a:p>
          <a:p>
            <a:pPr marL="0" indent="0">
              <a:buNone/>
            </a:pPr>
            <a:r>
              <a:rPr lang="tr-TR" dirty="0" smtClean="0"/>
              <a:t>	</a:t>
            </a:r>
            <a:r>
              <a:rPr lang="tr-TR" dirty="0" err="1" smtClean="0"/>
              <a:t>void</a:t>
            </a:r>
            <a:r>
              <a:rPr lang="tr-TR" dirty="0" smtClean="0"/>
              <a:t> </a:t>
            </a:r>
            <a:r>
              <a:rPr lang="tr-TR" dirty="0" err="1"/>
              <a:t>changeGear</a:t>
            </a:r>
            <a:r>
              <a:rPr lang="tr-TR" dirty="0"/>
              <a:t>(</a:t>
            </a:r>
            <a:r>
              <a:rPr lang="tr-TR" dirty="0" err="1"/>
              <a:t>int</a:t>
            </a:r>
            <a:r>
              <a:rPr lang="tr-TR" dirty="0"/>
              <a:t> </a:t>
            </a:r>
            <a:r>
              <a:rPr lang="tr-TR" dirty="0" err="1"/>
              <a:t>newValue</a:t>
            </a:r>
            <a:r>
              <a:rPr lang="tr-TR" dirty="0"/>
              <a:t>); </a:t>
            </a:r>
            <a:endParaRPr lang="tr-TR" dirty="0" smtClean="0"/>
          </a:p>
          <a:p>
            <a:pPr marL="0" indent="0">
              <a:buNone/>
            </a:pPr>
            <a:endParaRPr lang="tr-TR" dirty="0" smtClean="0"/>
          </a:p>
          <a:p>
            <a:pPr marL="0" indent="0">
              <a:buNone/>
            </a:pPr>
            <a:r>
              <a:rPr lang="tr-TR" dirty="0" smtClean="0"/>
              <a:t>	</a:t>
            </a:r>
            <a:r>
              <a:rPr lang="tr-TR" dirty="0" err="1" smtClean="0"/>
              <a:t>void</a:t>
            </a:r>
            <a:r>
              <a:rPr lang="tr-TR" dirty="0" smtClean="0"/>
              <a:t> </a:t>
            </a:r>
            <a:r>
              <a:rPr lang="tr-TR" dirty="0" err="1"/>
              <a:t>speedUp</a:t>
            </a:r>
            <a:r>
              <a:rPr lang="tr-TR" dirty="0"/>
              <a:t>(</a:t>
            </a:r>
            <a:r>
              <a:rPr lang="tr-TR" dirty="0" err="1"/>
              <a:t>int</a:t>
            </a:r>
            <a:r>
              <a:rPr lang="tr-TR" dirty="0"/>
              <a:t> </a:t>
            </a:r>
            <a:r>
              <a:rPr lang="tr-TR" dirty="0" err="1"/>
              <a:t>increment</a:t>
            </a:r>
            <a:r>
              <a:rPr lang="tr-TR" dirty="0"/>
              <a:t>); </a:t>
            </a:r>
            <a:endParaRPr lang="tr-TR" dirty="0" smtClean="0"/>
          </a:p>
          <a:p>
            <a:pPr marL="0" indent="0">
              <a:buNone/>
            </a:pPr>
            <a:endParaRPr lang="tr-TR" dirty="0" smtClean="0"/>
          </a:p>
          <a:p>
            <a:pPr marL="0" indent="0">
              <a:buNone/>
            </a:pPr>
            <a:r>
              <a:rPr lang="tr-TR" dirty="0" smtClean="0"/>
              <a:t>	</a:t>
            </a:r>
            <a:r>
              <a:rPr lang="tr-TR" dirty="0" err="1" smtClean="0"/>
              <a:t>void</a:t>
            </a:r>
            <a:r>
              <a:rPr lang="tr-TR" dirty="0" smtClean="0"/>
              <a:t> </a:t>
            </a:r>
            <a:r>
              <a:rPr lang="tr-TR" dirty="0" err="1"/>
              <a:t>applyBrakes</a:t>
            </a:r>
            <a:r>
              <a:rPr lang="tr-TR" dirty="0"/>
              <a:t>(</a:t>
            </a:r>
            <a:r>
              <a:rPr lang="tr-TR" dirty="0" err="1"/>
              <a:t>int</a:t>
            </a:r>
            <a:r>
              <a:rPr lang="tr-TR" dirty="0"/>
              <a:t> </a:t>
            </a:r>
            <a:r>
              <a:rPr lang="tr-TR" dirty="0" err="1"/>
              <a:t>decrement</a:t>
            </a:r>
            <a:r>
              <a:rPr lang="tr-TR" dirty="0"/>
              <a:t>); </a:t>
            </a:r>
            <a:endParaRPr lang="tr-TR" dirty="0" smtClean="0"/>
          </a:p>
          <a:p>
            <a:pPr marL="0" indent="0">
              <a:buNone/>
            </a:pPr>
            <a:r>
              <a:rPr lang="tr-TR" dirty="0" smtClean="0"/>
              <a:t>} </a:t>
            </a:r>
            <a:r>
              <a:rPr lang="tr-TR" dirty="0"/>
              <a:t/>
            </a:r>
            <a:br>
              <a:rPr lang="tr-TR" dirty="0"/>
            </a:br>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15979336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smtClean="0"/>
              <a:t>Bir nesne (obje) davranış ve durumları olan bir yazılım paketidir/</a:t>
            </a:r>
            <a:r>
              <a:rPr lang="tr-TR" dirty="0" err="1" smtClean="0"/>
              <a:t>bundle</a:t>
            </a:r>
            <a:r>
              <a:rPr lang="tr-TR" dirty="0" smtClean="0"/>
              <a:t>.</a:t>
            </a:r>
          </a:p>
          <a:p>
            <a:pPr marL="0" indent="0">
              <a:buNone/>
            </a:pPr>
            <a:endParaRPr lang="tr-TR" dirty="0" smtClean="0"/>
          </a:p>
          <a:p>
            <a:r>
              <a:rPr lang="tr-TR" dirty="0" smtClean="0"/>
              <a:t>Yazılım nesneleri günlük karşılaşılan gerçek dünya nesnelerini modellemek için sıklıkla kullanılır.</a:t>
            </a:r>
            <a:endParaRPr lang="tr-TR" dirty="0"/>
          </a:p>
        </p:txBody>
      </p:sp>
      <p:sp>
        <p:nvSpPr>
          <p:cNvPr id="3" name="Başlık 2"/>
          <p:cNvSpPr>
            <a:spLocks noGrp="1"/>
          </p:cNvSpPr>
          <p:nvPr>
            <p:ph type="title"/>
          </p:nvPr>
        </p:nvSpPr>
        <p:spPr/>
        <p:txBody>
          <a:bodyPr/>
          <a:lstStyle/>
          <a:p>
            <a:r>
              <a:rPr lang="tr-TR" dirty="0" err="1" smtClean="0"/>
              <a:t>What</a:t>
            </a:r>
            <a:r>
              <a:rPr lang="tr-TR" dirty="0" smtClean="0"/>
              <a:t> is an </a:t>
            </a:r>
            <a:r>
              <a:rPr lang="tr-TR" dirty="0"/>
              <a:t>O</a:t>
            </a:r>
            <a:r>
              <a:rPr lang="tr-TR" dirty="0" smtClean="0"/>
              <a:t>bject?</a:t>
            </a:r>
            <a:endParaRPr lang="tr-TR" dirty="0"/>
          </a:p>
        </p:txBody>
      </p:sp>
    </p:spTree>
    <p:extLst>
      <p:ext uri="{BB962C8B-B14F-4D97-AF65-F5344CB8AC3E}">
        <p14:creationId xmlns:p14="http://schemas.microsoft.com/office/powerpoint/2010/main" val="3402032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179512" y="836712"/>
            <a:ext cx="7408333" cy="6336704"/>
          </a:xfrm>
        </p:spPr>
        <p:txBody>
          <a:bodyPr>
            <a:normAutofit fontScale="70000" lnSpcReduction="20000"/>
          </a:bodyPr>
          <a:lstStyle/>
          <a:p>
            <a:r>
              <a:rPr lang="tr-TR" dirty="0" err="1">
                <a:solidFill>
                  <a:schemeClr val="bg1"/>
                </a:solidFill>
              </a:rPr>
              <a:t>class</a:t>
            </a:r>
            <a:r>
              <a:rPr lang="tr-TR" dirty="0">
                <a:solidFill>
                  <a:schemeClr val="bg1"/>
                </a:solidFill>
              </a:rPr>
              <a:t> </a:t>
            </a:r>
            <a:r>
              <a:rPr lang="tr-TR" dirty="0" err="1">
                <a:solidFill>
                  <a:schemeClr val="bg1"/>
                </a:solidFill>
              </a:rPr>
              <a:t>ACMEBicycle</a:t>
            </a:r>
            <a:r>
              <a:rPr lang="tr-TR" dirty="0">
                <a:solidFill>
                  <a:schemeClr val="bg1"/>
                </a:solidFill>
              </a:rPr>
              <a:t> </a:t>
            </a:r>
            <a:r>
              <a:rPr lang="tr-TR" dirty="0" err="1">
                <a:solidFill>
                  <a:schemeClr val="bg1"/>
                </a:solidFill>
              </a:rPr>
              <a:t>implements</a:t>
            </a:r>
            <a:r>
              <a:rPr lang="tr-TR" dirty="0">
                <a:solidFill>
                  <a:schemeClr val="bg1"/>
                </a:solidFill>
              </a:rPr>
              <a:t> Bicycle {</a:t>
            </a:r>
          </a:p>
          <a:p>
            <a:endParaRPr lang="tr-TR" dirty="0">
              <a:solidFill>
                <a:schemeClr val="bg1"/>
              </a:solidFill>
            </a:endParaRPr>
          </a:p>
          <a:p>
            <a:r>
              <a:rPr lang="tr-TR" dirty="0" smtClean="0">
                <a:solidFill>
                  <a:schemeClr val="bg1"/>
                </a:solidFill>
              </a:rPr>
              <a:t>    </a:t>
            </a:r>
            <a:r>
              <a:rPr lang="tr-TR" dirty="0" err="1" smtClean="0">
                <a:solidFill>
                  <a:schemeClr val="bg1"/>
                </a:solidFill>
              </a:rPr>
              <a:t>int</a:t>
            </a:r>
            <a:r>
              <a:rPr lang="tr-TR" dirty="0" smtClean="0">
                <a:solidFill>
                  <a:schemeClr val="bg1"/>
                </a:solidFill>
              </a:rPr>
              <a:t> </a:t>
            </a:r>
            <a:r>
              <a:rPr lang="tr-TR" dirty="0" err="1">
                <a:solidFill>
                  <a:schemeClr val="bg1"/>
                </a:solidFill>
              </a:rPr>
              <a:t>cadence</a:t>
            </a:r>
            <a:r>
              <a:rPr lang="tr-TR" dirty="0">
                <a:solidFill>
                  <a:schemeClr val="bg1"/>
                </a:solidFill>
              </a:rPr>
              <a:t> = 0;</a:t>
            </a:r>
          </a:p>
          <a:p>
            <a:r>
              <a:rPr lang="tr-TR" dirty="0">
                <a:solidFill>
                  <a:schemeClr val="bg1"/>
                </a:solidFill>
              </a:rPr>
              <a:t>    </a:t>
            </a:r>
            <a:r>
              <a:rPr lang="tr-TR" dirty="0" err="1">
                <a:solidFill>
                  <a:schemeClr val="tx1"/>
                </a:solidFill>
              </a:rPr>
              <a:t>int</a:t>
            </a:r>
            <a:r>
              <a:rPr lang="tr-TR" dirty="0">
                <a:solidFill>
                  <a:schemeClr val="tx1"/>
                </a:solidFill>
              </a:rPr>
              <a:t> </a:t>
            </a:r>
            <a:r>
              <a:rPr lang="tr-TR" dirty="0" err="1">
                <a:solidFill>
                  <a:schemeClr val="tx1"/>
                </a:solidFill>
              </a:rPr>
              <a:t>speed</a:t>
            </a:r>
            <a:r>
              <a:rPr lang="tr-TR" dirty="0">
                <a:solidFill>
                  <a:schemeClr val="tx1"/>
                </a:solidFill>
              </a:rPr>
              <a:t> = 0;</a:t>
            </a:r>
          </a:p>
          <a:p>
            <a:r>
              <a:rPr lang="tr-TR" dirty="0"/>
              <a:t>    </a:t>
            </a:r>
            <a:r>
              <a:rPr lang="tr-TR" dirty="0" err="1"/>
              <a:t>int</a:t>
            </a:r>
            <a:r>
              <a:rPr lang="tr-TR" dirty="0"/>
              <a:t> </a:t>
            </a:r>
            <a:r>
              <a:rPr lang="tr-TR" dirty="0" err="1"/>
              <a:t>gear</a:t>
            </a:r>
            <a:r>
              <a:rPr lang="tr-TR" dirty="0"/>
              <a:t> = 1</a:t>
            </a:r>
            <a:r>
              <a:rPr lang="tr-TR" dirty="0" smtClean="0"/>
              <a:t>;</a:t>
            </a:r>
            <a:endParaRPr lang="tr-TR" dirty="0"/>
          </a:p>
          <a:p>
            <a:r>
              <a:rPr lang="tr-TR" dirty="0"/>
              <a:t>    </a:t>
            </a:r>
            <a:r>
              <a:rPr lang="tr-TR" dirty="0" err="1"/>
              <a:t>void</a:t>
            </a:r>
            <a:r>
              <a:rPr lang="tr-TR" dirty="0"/>
              <a:t> </a:t>
            </a:r>
            <a:r>
              <a:rPr lang="tr-TR" dirty="0" err="1"/>
              <a:t>changeCadence</a:t>
            </a:r>
            <a:r>
              <a:rPr lang="tr-TR" dirty="0"/>
              <a:t>(</a:t>
            </a:r>
            <a:r>
              <a:rPr lang="tr-TR" dirty="0" err="1"/>
              <a:t>int</a:t>
            </a:r>
            <a:r>
              <a:rPr lang="tr-TR" dirty="0"/>
              <a:t> </a:t>
            </a:r>
            <a:r>
              <a:rPr lang="tr-TR" dirty="0" err="1"/>
              <a:t>newValue</a:t>
            </a:r>
            <a:r>
              <a:rPr lang="tr-TR" dirty="0"/>
              <a:t>) {</a:t>
            </a:r>
          </a:p>
          <a:p>
            <a:r>
              <a:rPr lang="tr-TR" dirty="0"/>
              <a:t>         </a:t>
            </a:r>
            <a:r>
              <a:rPr lang="tr-TR" dirty="0" err="1"/>
              <a:t>cadence</a:t>
            </a:r>
            <a:r>
              <a:rPr lang="tr-TR" dirty="0"/>
              <a:t> = </a:t>
            </a:r>
            <a:r>
              <a:rPr lang="tr-TR" dirty="0" err="1"/>
              <a:t>newValue</a:t>
            </a:r>
            <a:r>
              <a:rPr lang="tr-TR" dirty="0"/>
              <a:t>;</a:t>
            </a:r>
          </a:p>
          <a:p>
            <a:r>
              <a:rPr lang="tr-TR" dirty="0"/>
              <a:t>    </a:t>
            </a:r>
            <a:r>
              <a:rPr lang="tr-TR" dirty="0" smtClean="0"/>
              <a:t>}</a:t>
            </a:r>
            <a:endParaRPr lang="tr-TR" dirty="0"/>
          </a:p>
          <a:p>
            <a:r>
              <a:rPr lang="tr-TR" dirty="0"/>
              <a:t>    </a:t>
            </a:r>
            <a:r>
              <a:rPr lang="tr-TR" dirty="0" err="1"/>
              <a:t>void</a:t>
            </a:r>
            <a:r>
              <a:rPr lang="tr-TR" dirty="0"/>
              <a:t> </a:t>
            </a:r>
            <a:r>
              <a:rPr lang="tr-TR" dirty="0" err="1"/>
              <a:t>changeGear</a:t>
            </a:r>
            <a:r>
              <a:rPr lang="tr-TR" dirty="0"/>
              <a:t>(</a:t>
            </a:r>
            <a:r>
              <a:rPr lang="tr-TR" dirty="0" err="1"/>
              <a:t>int</a:t>
            </a:r>
            <a:r>
              <a:rPr lang="tr-TR" dirty="0"/>
              <a:t> </a:t>
            </a:r>
            <a:r>
              <a:rPr lang="tr-TR" dirty="0" err="1"/>
              <a:t>newValue</a:t>
            </a:r>
            <a:r>
              <a:rPr lang="tr-TR" dirty="0"/>
              <a:t>) {</a:t>
            </a:r>
          </a:p>
          <a:p>
            <a:r>
              <a:rPr lang="tr-TR" dirty="0"/>
              <a:t>         </a:t>
            </a:r>
            <a:r>
              <a:rPr lang="tr-TR" dirty="0" err="1"/>
              <a:t>gear</a:t>
            </a:r>
            <a:r>
              <a:rPr lang="tr-TR" dirty="0"/>
              <a:t> = </a:t>
            </a:r>
            <a:r>
              <a:rPr lang="tr-TR" dirty="0" err="1"/>
              <a:t>newValue</a:t>
            </a:r>
            <a:r>
              <a:rPr lang="tr-TR" dirty="0"/>
              <a:t>;</a:t>
            </a:r>
          </a:p>
          <a:p>
            <a:r>
              <a:rPr lang="tr-TR" dirty="0"/>
              <a:t>    </a:t>
            </a:r>
            <a:r>
              <a:rPr lang="tr-TR" dirty="0" smtClean="0"/>
              <a:t>}</a:t>
            </a:r>
            <a:endParaRPr lang="tr-TR" dirty="0"/>
          </a:p>
          <a:p>
            <a:r>
              <a:rPr lang="tr-TR" dirty="0"/>
              <a:t>    </a:t>
            </a:r>
            <a:r>
              <a:rPr lang="tr-TR" dirty="0" err="1"/>
              <a:t>void</a:t>
            </a:r>
            <a:r>
              <a:rPr lang="tr-TR" dirty="0"/>
              <a:t> </a:t>
            </a:r>
            <a:r>
              <a:rPr lang="tr-TR" dirty="0" err="1"/>
              <a:t>speedUp</a:t>
            </a:r>
            <a:r>
              <a:rPr lang="tr-TR" dirty="0"/>
              <a:t>(</a:t>
            </a:r>
            <a:r>
              <a:rPr lang="tr-TR" dirty="0" err="1"/>
              <a:t>int</a:t>
            </a:r>
            <a:r>
              <a:rPr lang="tr-TR" dirty="0"/>
              <a:t> </a:t>
            </a:r>
            <a:r>
              <a:rPr lang="tr-TR" dirty="0" err="1"/>
              <a:t>increment</a:t>
            </a:r>
            <a:r>
              <a:rPr lang="tr-TR" dirty="0"/>
              <a:t>) {</a:t>
            </a:r>
          </a:p>
          <a:p>
            <a:r>
              <a:rPr lang="tr-TR" dirty="0"/>
              <a:t>         </a:t>
            </a:r>
            <a:r>
              <a:rPr lang="tr-TR" dirty="0" err="1"/>
              <a:t>speed</a:t>
            </a:r>
            <a:r>
              <a:rPr lang="tr-TR" dirty="0"/>
              <a:t> = </a:t>
            </a:r>
            <a:r>
              <a:rPr lang="tr-TR" dirty="0" err="1"/>
              <a:t>speed</a:t>
            </a:r>
            <a:r>
              <a:rPr lang="tr-TR" dirty="0"/>
              <a:t> + </a:t>
            </a:r>
            <a:r>
              <a:rPr lang="tr-TR" dirty="0" err="1"/>
              <a:t>increment</a:t>
            </a:r>
            <a:r>
              <a:rPr lang="tr-TR" dirty="0"/>
              <a:t>;   </a:t>
            </a:r>
          </a:p>
          <a:p>
            <a:r>
              <a:rPr lang="tr-TR" dirty="0"/>
              <a:t>    </a:t>
            </a:r>
            <a:r>
              <a:rPr lang="tr-TR" dirty="0" smtClean="0"/>
              <a:t>}</a:t>
            </a:r>
            <a:endParaRPr lang="tr-TR" dirty="0"/>
          </a:p>
          <a:p>
            <a:r>
              <a:rPr lang="tr-TR" dirty="0"/>
              <a:t>    </a:t>
            </a:r>
            <a:r>
              <a:rPr lang="tr-TR" dirty="0" err="1"/>
              <a:t>void</a:t>
            </a:r>
            <a:r>
              <a:rPr lang="tr-TR" dirty="0"/>
              <a:t> </a:t>
            </a:r>
            <a:r>
              <a:rPr lang="tr-TR" dirty="0" err="1"/>
              <a:t>applyBrakes</a:t>
            </a:r>
            <a:r>
              <a:rPr lang="tr-TR" dirty="0"/>
              <a:t>(</a:t>
            </a:r>
            <a:r>
              <a:rPr lang="tr-TR" dirty="0" err="1"/>
              <a:t>int</a:t>
            </a:r>
            <a:r>
              <a:rPr lang="tr-TR" dirty="0"/>
              <a:t> </a:t>
            </a:r>
            <a:r>
              <a:rPr lang="tr-TR" dirty="0" err="1"/>
              <a:t>decrement</a:t>
            </a:r>
            <a:r>
              <a:rPr lang="tr-TR" dirty="0"/>
              <a:t>) {</a:t>
            </a:r>
          </a:p>
          <a:p>
            <a:r>
              <a:rPr lang="tr-TR" dirty="0"/>
              <a:t>         </a:t>
            </a:r>
            <a:r>
              <a:rPr lang="tr-TR" dirty="0" err="1"/>
              <a:t>speed</a:t>
            </a:r>
            <a:r>
              <a:rPr lang="tr-TR" dirty="0"/>
              <a:t> = </a:t>
            </a:r>
            <a:r>
              <a:rPr lang="tr-TR" dirty="0" err="1"/>
              <a:t>speed</a:t>
            </a:r>
            <a:r>
              <a:rPr lang="tr-TR" dirty="0"/>
              <a:t> - </a:t>
            </a:r>
            <a:r>
              <a:rPr lang="tr-TR" dirty="0" err="1"/>
              <a:t>decrement</a:t>
            </a:r>
            <a:r>
              <a:rPr lang="tr-TR" dirty="0"/>
              <a:t>;</a:t>
            </a:r>
          </a:p>
          <a:p>
            <a:r>
              <a:rPr lang="tr-TR" dirty="0"/>
              <a:t>    </a:t>
            </a:r>
            <a:r>
              <a:rPr lang="tr-TR" dirty="0" smtClean="0"/>
              <a:t>}</a:t>
            </a:r>
            <a:endParaRPr lang="tr-TR" dirty="0"/>
          </a:p>
          <a:p>
            <a:r>
              <a:rPr lang="tr-TR" dirty="0"/>
              <a:t>    </a:t>
            </a:r>
            <a:r>
              <a:rPr lang="tr-TR" dirty="0" err="1"/>
              <a:t>void</a:t>
            </a:r>
            <a:r>
              <a:rPr lang="tr-TR" dirty="0"/>
              <a:t> </a:t>
            </a:r>
            <a:r>
              <a:rPr lang="tr-TR" dirty="0" err="1"/>
              <a:t>printStates</a:t>
            </a:r>
            <a:r>
              <a:rPr lang="tr-TR" dirty="0"/>
              <a:t>() {</a:t>
            </a:r>
          </a:p>
          <a:p>
            <a:r>
              <a:rPr lang="tr-TR" dirty="0"/>
              <a:t>         </a:t>
            </a:r>
            <a:r>
              <a:rPr lang="tr-TR" dirty="0" err="1"/>
              <a:t>System.out.println</a:t>
            </a:r>
            <a:r>
              <a:rPr lang="tr-TR" dirty="0"/>
              <a:t>("</a:t>
            </a:r>
            <a:r>
              <a:rPr lang="tr-TR" dirty="0" err="1"/>
              <a:t>cadence</a:t>
            </a:r>
            <a:r>
              <a:rPr lang="tr-TR" dirty="0"/>
              <a:t>:" +</a:t>
            </a:r>
          </a:p>
          <a:p>
            <a:r>
              <a:rPr lang="tr-TR" dirty="0"/>
              <a:t>             </a:t>
            </a:r>
            <a:r>
              <a:rPr lang="tr-TR" dirty="0" err="1"/>
              <a:t>cadence</a:t>
            </a:r>
            <a:r>
              <a:rPr lang="tr-TR" dirty="0"/>
              <a:t> + " </a:t>
            </a:r>
            <a:r>
              <a:rPr lang="tr-TR" dirty="0" err="1"/>
              <a:t>speed</a:t>
            </a:r>
            <a:r>
              <a:rPr lang="tr-TR" dirty="0"/>
              <a:t>:" + </a:t>
            </a:r>
          </a:p>
          <a:p>
            <a:r>
              <a:rPr lang="tr-TR" dirty="0"/>
              <a:t>             </a:t>
            </a:r>
            <a:r>
              <a:rPr lang="tr-TR" dirty="0" err="1"/>
              <a:t>speed</a:t>
            </a:r>
            <a:r>
              <a:rPr lang="tr-TR" dirty="0"/>
              <a:t> + " </a:t>
            </a:r>
            <a:r>
              <a:rPr lang="tr-TR" dirty="0" err="1"/>
              <a:t>gear</a:t>
            </a:r>
            <a:r>
              <a:rPr lang="tr-TR" dirty="0"/>
              <a:t>:" + </a:t>
            </a:r>
            <a:r>
              <a:rPr lang="tr-TR" dirty="0" err="1"/>
              <a:t>gear</a:t>
            </a:r>
            <a:r>
              <a:rPr lang="tr-TR" dirty="0"/>
              <a:t>);</a:t>
            </a:r>
          </a:p>
          <a:p>
            <a:r>
              <a:rPr lang="tr-TR" dirty="0"/>
              <a:t>    }</a:t>
            </a:r>
          </a:p>
          <a:p>
            <a:r>
              <a:rPr lang="tr-TR" dirty="0"/>
              <a:t>}</a:t>
            </a:r>
          </a:p>
        </p:txBody>
      </p:sp>
      <p:sp>
        <p:nvSpPr>
          <p:cNvPr id="3" name="Başlık 2"/>
          <p:cNvSpPr>
            <a:spLocks noGrp="1"/>
          </p:cNvSpPr>
          <p:nvPr>
            <p:ph type="title"/>
          </p:nvPr>
        </p:nvSpPr>
        <p:spPr/>
        <p:txBody>
          <a:bodyPr/>
          <a:lstStyle/>
          <a:p>
            <a:endParaRPr lang="tr-TR" dirty="0"/>
          </a:p>
        </p:txBody>
      </p:sp>
    </p:spTree>
    <p:extLst>
      <p:ext uri="{BB962C8B-B14F-4D97-AF65-F5344CB8AC3E}">
        <p14:creationId xmlns:p14="http://schemas.microsoft.com/office/powerpoint/2010/main" val="6748604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fontScale="85000" lnSpcReduction="20000"/>
          </a:bodyPr>
          <a:lstStyle/>
          <a:p>
            <a:r>
              <a:rPr lang="tr-TR" dirty="0" smtClean="0"/>
              <a:t>Geniş çaplı yazılım projelerinde çeşitli işleri (</a:t>
            </a:r>
            <a:r>
              <a:rPr lang="tr-TR" dirty="0" err="1" smtClean="0"/>
              <a:t>Veritabanı</a:t>
            </a:r>
            <a:r>
              <a:rPr lang="tr-TR" dirty="0" smtClean="0"/>
              <a:t>, dosyalama, raporlama vb.) yapabilmek için farklı sınıflar ve </a:t>
            </a:r>
            <a:r>
              <a:rPr lang="tr-TR" dirty="0" err="1" smtClean="0"/>
              <a:t>arayüzler</a:t>
            </a:r>
            <a:r>
              <a:rPr lang="tr-TR" dirty="0" smtClean="0"/>
              <a:t> bulunmaktadır. </a:t>
            </a:r>
          </a:p>
          <a:p>
            <a:r>
              <a:rPr lang="tr-TR" dirty="0" smtClean="0"/>
              <a:t>Bir karmaşanın önüne geçebilmek için her alt işe ait sınıflar ve </a:t>
            </a:r>
            <a:r>
              <a:rPr lang="tr-TR" dirty="0" err="1" smtClean="0"/>
              <a:t>arayüzler</a:t>
            </a:r>
            <a:r>
              <a:rPr lang="tr-TR" dirty="0" smtClean="0"/>
              <a:t> bir pakete tanımlanarak bu projelerin kolaylık yürütülmesi sağlanır.</a:t>
            </a:r>
          </a:p>
          <a:p>
            <a:endParaRPr lang="tr-TR" dirty="0"/>
          </a:p>
          <a:p>
            <a:r>
              <a:rPr lang="tr-TR" dirty="0" err="1" smtClean="0"/>
              <a:t>package</a:t>
            </a:r>
            <a:r>
              <a:rPr lang="tr-TR" dirty="0" smtClean="0"/>
              <a:t> </a:t>
            </a:r>
            <a:r>
              <a:rPr lang="tr-TR" dirty="0" err="1" smtClean="0"/>
              <a:t>graphics</a:t>
            </a:r>
            <a:r>
              <a:rPr lang="tr-TR" dirty="0" smtClean="0"/>
              <a:t>;</a:t>
            </a:r>
          </a:p>
          <a:p>
            <a:r>
              <a:rPr lang="tr-TR" dirty="0" smtClean="0"/>
              <a:t>Class </a:t>
            </a:r>
            <a:r>
              <a:rPr lang="tr-TR" dirty="0" err="1" smtClean="0"/>
              <a:t>graph</a:t>
            </a:r>
            <a:r>
              <a:rPr lang="tr-TR" dirty="0" smtClean="0"/>
              <a:t>{</a:t>
            </a:r>
          </a:p>
          <a:p>
            <a:r>
              <a:rPr lang="tr-TR" dirty="0" smtClean="0"/>
              <a:t>…..</a:t>
            </a:r>
          </a:p>
          <a:p>
            <a:r>
              <a:rPr lang="tr-TR" dirty="0" smtClean="0"/>
              <a:t>}</a:t>
            </a:r>
          </a:p>
          <a:p>
            <a:r>
              <a:rPr lang="tr-TR" dirty="0"/>
              <a:t>http://docs.oracle.com/javase/8/docs/api/index.html</a:t>
            </a:r>
          </a:p>
        </p:txBody>
      </p:sp>
      <p:sp>
        <p:nvSpPr>
          <p:cNvPr id="3" name="Başlık 2"/>
          <p:cNvSpPr>
            <a:spLocks noGrp="1"/>
          </p:cNvSpPr>
          <p:nvPr>
            <p:ph type="title"/>
          </p:nvPr>
        </p:nvSpPr>
        <p:spPr/>
        <p:txBody>
          <a:bodyPr/>
          <a:lstStyle/>
          <a:p>
            <a:r>
              <a:rPr lang="tr-TR" dirty="0" smtClean="0"/>
              <a:t>Paket</a:t>
            </a:r>
            <a:endParaRPr lang="tr-TR" dirty="0"/>
          </a:p>
        </p:txBody>
      </p:sp>
    </p:spTree>
    <p:extLst>
      <p:ext uri="{BB962C8B-B14F-4D97-AF65-F5344CB8AC3E}">
        <p14:creationId xmlns:p14="http://schemas.microsoft.com/office/powerpoint/2010/main" val="15510543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323528" y="2204864"/>
            <a:ext cx="8568951" cy="4536504"/>
          </a:xfrm>
        </p:spPr>
        <p:txBody>
          <a:bodyPr>
            <a:normAutofit fontScale="85000" lnSpcReduction="20000"/>
          </a:bodyPr>
          <a:lstStyle/>
          <a:p>
            <a:r>
              <a:rPr lang="en-US" dirty="0"/>
              <a:t>Questions</a:t>
            </a:r>
          </a:p>
          <a:p>
            <a:endParaRPr lang="en-US" dirty="0"/>
          </a:p>
          <a:p>
            <a:r>
              <a:rPr lang="en-US" dirty="0"/>
              <a:t>Real-world objects contain ___ and ___.</a:t>
            </a:r>
          </a:p>
          <a:p>
            <a:r>
              <a:rPr lang="en-US" dirty="0"/>
              <a:t>A software object's state is stored in ___.</a:t>
            </a:r>
          </a:p>
          <a:p>
            <a:r>
              <a:rPr lang="en-US" dirty="0"/>
              <a:t>A software object's behavior is exposed through ___.</a:t>
            </a:r>
          </a:p>
          <a:p>
            <a:r>
              <a:rPr lang="en-US" dirty="0"/>
              <a:t>Hiding internal data from the outside world, and accessing it only through publicly exposed methods is known as data ___.</a:t>
            </a:r>
          </a:p>
          <a:p>
            <a:r>
              <a:rPr lang="en-US" dirty="0"/>
              <a:t>A blueprint for a software object is called a ___.</a:t>
            </a:r>
          </a:p>
          <a:p>
            <a:r>
              <a:rPr lang="en-US" dirty="0"/>
              <a:t>Common behavior can be defined in a ___ and inherited into a ___ using the ___ keyword.</a:t>
            </a:r>
          </a:p>
          <a:p>
            <a:r>
              <a:rPr lang="en-US" dirty="0"/>
              <a:t>A collection of methods with no implementation is called an ___.</a:t>
            </a:r>
          </a:p>
          <a:p>
            <a:r>
              <a:rPr lang="en-US" dirty="0"/>
              <a:t>A namespace that organizes classes and interfaces by functionality is called a ___.</a:t>
            </a:r>
          </a:p>
          <a:p>
            <a:r>
              <a:rPr lang="en-US" dirty="0"/>
              <a:t>The term API stands for ___?</a:t>
            </a:r>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39383856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323528" y="2204864"/>
            <a:ext cx="8568951" cy="4536504"/>
          </a:xfrm>
        </p:spPr>
        <p:txBody>
          <a:bodyPr>
            <a:normAutofit fontScale="85000" lnSpcReduction="20000"/>
          </a:bodyPr>
          <a:lstStyle/>
          <a:p>
            <a:r>
              <a:rPr lang="en-US" dirty="0"/>
              <a:t>Questions</a:t>
            </a:r>
          </a:p>
          <a:p>
            <a:endParaRPr lang="en-US" dirty="0"/>
          </a:p>
          <a:p>
            <a:r>
              <a:rPr lang="en-US" dirty="0"/>
              <a:t>Real-world objects contain </a:t>
            </a:r>
            <a:r>
              <a:rPr lang="tr-TR" b="1" dirty="0" smtClean="0"/>
              <a:t>durum/</a:t>
            </a:r>
            <a:r>
              <a:rPr lang="tr-TR" b="1" dirty="0" err="1" smtClean="0"/>
              <a:t>state</a:t>
            </a:r>
            <a:r>
              <a:rPr lang="tr-TR" dirty="0" smtClean="0"/>
              <a:t> </a:t>
            </a:r>
            <a:r>
              <a:rPr lang="en-US" dirty="0" smtClean="0"/>
              <a:t>and </a:t>
            </a:r>
            <a:r>
              <a:rPr lang="en-US" dirty="0"/>
              <a:t>___.</a:t>
            </a:r>
          </a:p>
          <a:p>
            <a:r>
              <a:rPr lang="en-US" dirty="0"/>
              <a:t>A software object's state is stored in ___.</a:t>
            </a:r>
          </a:p>
          <a:p>
            <a:r>
              <a:rPr lang="en-US" dirty="0"/>
              <a:t>A software object's behavior is exposed through ___.</a:t>
            </a:r>
          </a:p>
          <a:p>
            <a:r>
              <a:rPr lang="en-US" dirty="0"/>
              <a:t>Hiding internal data from the outside world, and accessing it only through publicly exposed methods is known as data ___.</a:t>
            </a:r>
          </a:p>
          <a:p>
            <a:r>
              <a:rPr lang="en-US" dirty="0"/>
              <a:t>A blueprint for a software object is called a ___.</a:t>
            </a:r>
          </a:p>
          <a:p>
            <a:r>
              <a:rPr lang="en-US" dirty="0"/>
              <a:t>Common behavior can be defined in a ___ and inherited into a ___ using the ___ keyword.</a:t>
            </a:r>
          </a:p>
          <a:p>
            <a:r>
              <a:rPr lang="en-US" dirty="0"/>
              <a:t>A collection of methods with no implementation is called an ___.</a:t>
            </a:r>
          </a:p>
          <a:p>
            <a:r>
              <a:rPr lang="en-US" dirty="0"/>
              <a:t>A namespace that organizes classes and interfaces by functionality is called a ___.</a:t>
            </a:r>
          </a:p>
          <a:p>
            <a:r>
              <a:rPr lang="en-US" dirty="0"/>
              <a:t>The term API stands for ___?</a:t>
            </a:r>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35630293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323528" y="2204864"/>
            <a:ext cx="8568951" cy="4536504"/>
          </a:xfrm>
        </p:spPr>
        <p:txBody>
          <a:bodyPr>
            <a:normAutofit fontScale="85000" lnSpcReduction="20000"/>
          </a:bodyPr>
          <a:lstStyle/>
          <a:p>
            <a:r>
              <a:rPr lang="en-US" dirty="0"/>
              <a:t>Questions</a:t>
            </a:r>
          </a:p>
          <a:p>
            <a:endParaRPr lang="en-US" dirty="0"/>
          </a:p>
          <a:p>
            <a:r>
              <a:rPr lang="en-US" dirty="0"/>
              <a:t>Real-world objects contain </a:t>
            </a:r>
            <a:r>
              <a:rPr lang="tr-TR" b="1" dirty="0" smtClean="0"/>
              <a:t>durum/</a:t>
            </a:r>
            <a:r>
              <a:rPr lang="tr-TR" b="1" dirty="0" err="1" smtClean="0"/>
              <a:t>state</a:t>
            </a:r>
            <a:r>
              <a:rPr lang="tr-TR" dirty="0" smtClean="0"/>
              <a:t> </a:t>
            </a:r>
            <a:r>
              <a:rPr lang="en-US" dirty="0" smtClean="0"/>
              <a:t>and </a:t>
            </a:r>
            <a:r>
              <a:rPr lang="tr-TR" b="1" dirty="0" smtClean="0"/>
              <a:t>davranış/</a:t>
            </a:r>
            <a:r>
              <a:rPr lang="tr-TR" b="1" dirty="0" err="1" smtClean="0"/>
              <a:t>behavior</a:t>
            </a:r>
            <a:r>
              <a:rPr lang="en-US" dirty="0" smtClean="0"/>
              <a:t>.</a:t>
            </a:r>
            <a:endParaRPr lang="en-US" dirty="0"/>
          </a:p>
          <a:p>
            <a:r>
              <a:rPr lang="en-US" dirty="0"/>
              <a:t>A software object's state is stored in ___.</a:t>
            </a:r>
          </a:p>
          <a:p>
            <a:r>
              <a:rPr lang="en-US" dirty="0"/>
              <a:t>A software object's behavior is exposed through ___.</a:t>
            </a:r>
          </a:p>
          <a:p>
            <a:r>
              <a:rPr lang="en-US" dirty="0"/>
              <a:t>Hiding internal data from the outside world, and accessing it only through publicly exposed methods is known as data ___.</a:t>
            </a:r>
          </a:p>
          <a:p>
            <a:r>
              <a:rPr lang="en-US" dirty="0"/>
              <a:t>A blueprint for a software object is called a ___.</a:t>
            </a:r>
          </a:p>
          <a:p>
            <a:r>
              <a:rPr lang="en-US" dirty="0"/>
              <a:t>Common behavior can be defined in a ___ and inherited into a ___ using the ___ keyword.</a:t>
            </a:r>
          </a:p>
          <a:p>
            <a:r>
              <a:rPr lang="en-US" dirty="0"/>
              <a:t>A collection of methods with no implementation is called an ___.</a:t>
            </a:r>
          </a:p>
          <a:p>
            <a:r>
              <a:rPr lang="en-US" dirty="0"/>
              <a:t>A namespace that organizes classes and interfaces by functionality is called a ___.</a:t>
            </a:r>
          </a:p>
          <a:p>
            <a:r>
              <a:rPr lang="en-US" dirty="0"/>
              <a:t>The term API stands for ___?</a:t>
            </a:r>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31239190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323528" y="2204864"/>
            <a:ext cx="8568951" cy="4536504"/>
          </a:xfrm>
        </p:spPr>
        <p:txBody>
          <a:bodyPr>
            <a:normAutofit fontScale="85000" lnSpcReduction="20000"/>
          </a:bodyPr>
          <a:lstStyle/>
          <a:p>
            <a:r>
              <a:rPr lang="en-US" dirty="0"/>
              <a:t>Questions</a:t>
            </a:r>
          </a:p>
          <a:p>
            <a:endParaRPr lang="en-US" dirty="0"/>
          </a:p>
          <a:p>
            <a:r>
              <a:rPr lang="en-US" dirty="0"/>
              <a:t>Real-world objects contain </a:t>
            </a:r>
            <a:r>
              <a:rPr lang="tr-TR" b="1" dirty="0" smtClean="0"/>
              <a:t>durum/</a:t>
            </a:r>
            <a:r>
              <a:rPr lang="tr-TR" b="1" dirty="0" err="1" smtClean="0"/>
              <a:t>state</a:t>
            </a:r>
            <a:r>
              <a:rPr lang="tr-TR" dirty="0" smtClean="0"/>
              <a:t> </a:t>
            </a:r>
            <a:r>
              <a:rPr lang="en-US" dirty="0" smtClean="0"/>
              <a:t>and </a:t>
            </a:r>
            <a:r>
              <a:rPr lang="tr-TR" b="1" dirty="0" smtClean="0"/>
              <a:t>davranış/</a:t>
            </a:r>
            <a:r>
              <a:rPr lang="tr-TR" b="1" dirty="0" err="1" smtClean="0"/>
              <a:t>behavior</a:t>
            </a:r>
            <a:r>
              <a:rPr lang="en-US" dirty="0" smtClean="0"/>
              <a:t>.</a:t>
            </a:r>
            <a:endParaRPr lang="en-US" dirty="0"/>
          </a:p>
          <a:p>
            <a:r>
              <a:rPr lang="en-US" dirty="0"/>
              <a:t>A software object's state is stored in </a:t>
            </a:r>
            <a:r>
              <a:rPr lang="tr-TR" b="1" dirty="0" smtClean="0"/>
              <a:t>üye/alan/</a:t>
            </a:r>
            <a:r>
              <a:rPr lang="tr-TR" b="1" dirty="0" err="1" smtClean="0"/>
              <a:t>fields</a:t>
            </a:r>
            <a:r>
              <a:rPr lang="en-US" dirty="0" smtClean="0"/>
              <a:t>.</a:t>
            </a:r>
            <a:endParaRPr lang="en-US" dirty="0"/>
          </a:p>
          <a:p>
            <a:r>
              <a:rPr lang="en-US" dirty="0"/>
              <a:t>A software object's behavior is exposed through ___.</a:t>
            </a:r>
          </a:p>
          <a:p>
            <a:r>
              <a:rPr lang="en-US" dirty="0"/>
              <a:t>Hiding internal data from the outside world, and accessing it only through publicly exposed methods is known as data ___.</a:t>
            </a:r>
          </a:p>
          <a:p>
            <a:r>
              <a:rPr lang="en-US" dirty="0"/>
              <a:t>A blueprint for a software object is called a ___.</a:t>
            </a:r>
          </a:p>
          <a:p>
            <a:r>
              <a:rPr lang="en-US" dirty="0"/>
              <a:t>Common behavior can be defined in a ___ and inherited into a ___ using the ___ keyword.</a:t>
            </a:r>
          </a:p>
          <a:p>
            <a:r>
              <a:rPr lang="en-US" dirty="0"/>
              <a:t>A collection of methods with no implementation is called an ___.</a:t>
            </a:r>
          </a:p>
          <a:p>
            <a:r>
              <a:rPr lang="en-US" dirty="0"/>
              <a:t>A namespace that organizes classes and interfaces by functionality is called a ___.</a:t>
            </a:r>
          </a:p>
          <a:p>
            <a:r>
              <a:rPr lang="en-US" dirty="0"/>
              <a:t>The term API stands for ___?</a:t>
            </a:r>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2411446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323528" y="2204864"/>
            <a:ext cx="8568951" cy="4536504"/>
          </a:xfrm>
        </p:spPr>
        <p:txBody>
          <a:bodyPr>
            <a:normAutofit fontScale="85000" lnSpcReduction="20000"/>
          </a:bodyPr>
          <a:lstStyle/>
          <a:p>
            <a:r>
              <a:rPr lang="en-US" dirty="0"/>
              <a:t>Questions</a:t>
            </a:r>
          </a:p>
          <a:p>
            <a:endParaRPr lang="en-US" dirty="0"/>
          </a:p>
          <a:p>
            <a:r>
              <a:rPr lang="en-US" dirty="0"/>
              <a:t>Real-world objects contain </a:t>
            </a:r>
            <a:r>
              <a:rPr lang="tr-TR" b="1" dirty="0" smtClean="0"/>
              <a:t>durum/</a:t>
            </a:r>
            <a:r>
              <a:rPr lang="tr-TR" b="1" dirty="0" err="1" smtClean="0"/>
              <a:t>state</a:t>
            </a:r>
            <a:r>
              <a:rPr lang="tr-TR" dirty="0" smtClean="0"/>
              <a:t> </a:t>
            </a:r>
            <a:r>
              <a:rPr lang="en-US" dirty="0" smtClean="0"/>
              <a:t>and </a:t>
            </a:r>
            <a:r>
              <a:rPr lang="tr-TR" b="1" dirty="0" smtClean="0"/>
              <a:t>davranış/</a:t>
            </a:r>
            <a:r>
              <a:rPr lang="tr-TR" b="1" dirty="0" err="1" smtClean="0"/>
              <a:t>behavior</a:t>
            </a:r>
            <a:r>
              <a:rPr lang="en-US" dirty="0" smtClean="0"/>
              <a:t>.</a:t>
            </a:r>
            <a:endParaRPr lang="en-US" dirty="0"/>
          </a:p>
          <a:p>
            <a:r>
              <a:rPr lang="en-US" dirty="0"/>
              <a:t>A software object's state is stored in </a:t>
            </a:r>
            <a:r>
              <a:rPr lang="tr-TR" b="1" dirty="0" smtClean="0"/>
              <a:t>üye/alan/</a:t>
            </a:r>
            <a:r>
              <a:rPr lang="tr-TR" b="1" dirty="0" err="1" smtClean="0"/>
              <a:t>fields</a:t>
            </a:r>
            <a:r>
              <a:rPr lang="en-US" dirty="0" smtClean="0"/>
              <a:t>.</a:t>
            </a:r>
            <a:endParaRPr lang="en-US" dirty="0"/>
          </a:p>
          <a:p>
            <a:r>
              <a:rPr lang="en-US" dirty="0"/>
              <a:t>A software object's behavior is exposed through </a:t>
            </a:r>
            <a:r>
              <a:rPr lang="tr-TR" b="1" dirty="0" err="1" smtClean="0"/>
              <a:t>methods</a:t>
            </a:r>
            <a:r>
              <a:rPr lang="en-US" dirty="0" smtClean="0"/>
              <a:t>.</a:t>
            </a:r>
            <a:endParaRPr lang="en-US" dirty="0"/>
          </a:p>
          <a:p>
            <a:r>
              <a:rPr lang="en-US" dirty="0"/>
              <a:t>Hiding internal data from the outside world, and accessing it only through publicly exposed methods is known as data ___.</a:t>
            </a:r>
          </a:p>
          <a:p>
            <a:r>
              <a:rPr lang="en-US" dirty="0"/>
              <a:t>A blueprint for a software object is called a ___.</a:t>
            </a:r>
          </a:p>
          <a:p>
            <a:r>
              <a:rPr lang="en-US" dirty="0"/>
              <a:t>Common behavior can be defined in a ___ and inherited into a ___ using the ___ keyword.</a:t>
            </a:r>
          </a:p>
          <a:p>
            <a:r>
              <a:rPr lang="en-US" dirty="0"/>
              <a:t>A collection of methods with no implementation is called an ___.</a:t>
            </a:r>
          </a:p>
          <a:p>
            <a:r>
              <a:rPr lang="en-US" dirty="0"/>
              <a:t>A namespace that organizes classes and interfaces by functionality is called a ___.</a:t>
            </a:r>
          </a:p>
          <a:p>
            <a:r>
              <a:rPr lang="en-US" dirty="0"/>
              <a:t>The term API stands for ___?</a:t>
            </a:r>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24185048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323528" y="2204864"/>
            <a:ext cx="8568951" cy="4536504"/>
          </a:xfrm>
        </p:spPr>
        <p:txBody>
          <a:bodyPr>
            <a:normAutofit fontScale="85000" lnSpcReduction="20000"/>
          </a:bodyPr>
          <a:lstStyle/>
          <a:p>
            <a:r>
              <a:rPr lang="en-US" dirty="0"/>
              <a:t>Questions</a:t>
            </a:r>
          </a:p>
          <a:p>
            <a:endParaRPr lang="en-US" dirty="0"/>
          </a:p>
          <a:p>
            <a:r>
              <a:rPr lang="en-US" dirty="0"/>
              <a:t>Real-world objects contain </a:t>
            </a:r>
            <a:r>
              <a:rPr lang="tr-TR" b="1" dirty="0" smtClean="0"/>
              <a:t>durum/</a:t>
            </a:r>
            <a:r>
              <a:rPr lang="tr-TR" b="1" dirty="0" err="1" smtClean="0"/>
              <a:t>state</a:t>
            </a:r>
            <a:r>
              <a:rPr lang="tr-TR" dirty="0" smtClean="0"/>
              <a:t> </a:t>
            </a:r>
            <a:r>
              <a:rPr lang="en-US" dirty="0" smtClean="0"/>
              <a:t>and </a:t>
            </a:r>
            <a:r>
              <a:rPr lang="tr-TR" b="1" dirty="0" smtClean="0"/>
              <a:t>davranış/</a:t>
            </a:r>
            <a:r>
              <a:rPr lang="tr-TR" b="1" dirty="0" err="1" smtClean="0"/>
              <a:t>behavior</a:t>
            </a:r>
            <a:r>
              <a:rPr lang="en-US" dirty="0" smtClean="0"/>
              <a:t>.</a:t>
            </a:r>
            <a:endParaRPr lang="en-US" dirty="0"/>
          </a:p>
          <a:p>
            <a:r>
              <a:rPr lang="en-US" dirty="0"/>
              <a:t>A software object's state is stored in </a:t>
            </a:r>
            <a:r>
              <a:rPr lang="tr-TR" b="1" dirty="0" smtClean="0"/>
              <a:t>üye/alan/</a:t>
            </a:r>
            <a:r>
              <a:rPr lang="tr-TR" b="1" dirty="0" err="1" smtClean="0"/>
              <a:t>fields</a:t>
            </a:r>
            <a:r>
              <a:rPr lang="en-US" dirty="0" smtClean="0"/>
              <a:t>.</a:t>
            </a:r>
            <a:endParaRPr lang="en-US" dirty="0"/>
          </a:p>
          <a:p>
            <a:r>
              <a:rPr lang="en-US" dirty="0"/>
              <a:t>A software object's behavior is exposed through </a:t>
            </a:r>
            <a:r>
              <a:rPr lang="tr-TR" b="1" dirty="0" err="1" smtClean="0"/>
              <a:t>methods</a:t>
            </a:r>
            <a:r>
              <a:rPr lang="en-US" dirty="0" smtClean="0"/>
              <a:t>.</a:t>
            </a:r>
            <a:endParaRPr lang="en-US" dirty="0"/>
          </a:p>
          <a:p>
            <a:r>
              <a:rPr lang="en-US" dirty="0"/>
              <a:t>Hiding internal data from the outside world, and accessing it only through publicly exposed methods is known as data </a:t>
            </a:r>
            <a:r>
              <a:rPr lang="tr-TR" b="1" dirty="0" err="1" smtClean="0"/>
              <a:t>encapsulation</a:t>
            </a:r>
            <a:r>
              <a:rPr lang="en-US" dirty="0" smtClean="0"/>
              <a:t>.</a:t>
            </a:r>
            <a:endParaRPr lang="en-US" dirty="0"/>
          </a:p>
          <a:p>
            <a:r>
              <a:rPr lang="en-US" dirty="0"/>
              <a:t>A blueprint for a software object is called a ___.</a:t>
            </a:r>
          </a:p>
          <a:p>
            <a:r>
              <a:rPr lang="en-US" dirty="0"/>
              <a:t>Common behavior can be defined in a ___ and inherited into a ___ using the ___ keyword.</a:t>
            </a:r>
          </a:p>
          <a:p>
            <a:r>
              <a:rPr lang="en-US" dirty="0"/>
              <a:t>A collection of methods with no implementation is called an ___.</a:t>
            </a:r>
          </a:p>
          <a:p>
            <a:r>
              <a:rPr lang="en-US" dirty="0"/>
              <a:t>A namespace that organizes classes and interfaces by functionality is called a ___.</a:t>
            </a:r>
          </a:p>
          <a:p>
            <a:r>
              <a:rPr lang="en-US" dirty="0"/>
              <a:t>The term API stands for ___?</a:t>
            </a:r>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8923746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323528" y="2204864"/>
            <a:ext cx="8568951" cy="4536504"/>
          </a:xfrm>
        </p:spPr>
        <p:txBody>
          <a:bodyPr>
            <a:normAutofit fontScale="85000" lnSpcReduction="20000"/>
          </a:bodyPr>
          <a:lstStyle/>
          <a:p>
            <a:r>
              <a:rPr lang="en-US" dirty="0"/>
              <a:t>Questions</a:t>
            </a:r>
          </a:p>
          <a:p>
            <a:endParaRPr lang="en-US" dirty="0"/>
          </a:p>
          <a:p>
            <a:r>
              <a:rPr lang="en-US" dirty="0"/>
              <a:t>Real-world objects contain </a:t>
            </a:r>
            <a:r>
              <a:rPr lang="tr-TR" b="1" dirty="0" smtClean="0"/>
              <a:t>durum/</a:t>
            </a:r>
            <a:r>
              <a:rPr lang="tr-TR" b="1" dirty="0" err="1" smtClean="0"/>
              <a:t>state</a:t>
            </a:r>
            <a:r>
              <a:rPr lang="tr-TR" dirty="0" smtClean="0"/>
              <a:t> </a:t>
            </a:r>
            <a:r>
              <a:rPr lang="en-US" dirty="0" smtClean="0"/>
              <a:t>and </a:t>
            </a:r>
            <a:r>
              <a:rPr lang="tr-TR" b="1" dirty="0" smtClean="0"/>
              <a:t>davranış/</a:t>
            </a:r>
            <a:r>
              <a:rPr lang="tr-TR" b="1" dirty="0" err="1" smtClean="0"/>
              <a:t>behavior</a:t>
            </a:r>
            <a:r>
              <a:rPr lang="en-US" dirty="0" smtClean="0"/>
              <a:t>.</a:t>
            </a:r>
            <a:endParaRPr lang="en-US" dirty="0"/>
          </a:p>
          <a:p>
            <a:r>
              <a:rPr lang="en-US" dirty="0"/>
              <a:t>A software object's state is stored in </a:t>
            </a:r>
            <a:r>
              <a:rPr lang="tr-TR" b="1" dirty="0" smtClean="0"/>
              <a:t>üye/alan/</a:t>
            </a:r>
            <a:r>
              <a:rPr lang="tr-TR" b="1" dirty="0" err="1" smtClean="0"/>
              <a:t>fields</a:t>
            </a:r>
            <a:r>
              <a:rPr lang="en-US" dirty="0" smtClean="0"/>
              <a:t>.</a:t>
            </a:r>
            <a:endParaRPr lang="en-US" dirty="0"/>
          </a:p>
          <a:p>
            <a:r>
              <a:rPr lang="en-US" dirty="0"/>
              <a:t>A software object's behavior is exposed through </a:t>
            </a:r>
            <a:r>
              <a:rPr lang="tr-TR" b="1" dirty="0" err="1" smtClean="0"/>
              <a:t>methods</a:t>
            </a:r>
            <a:r>
              <a:rPr lang="en-US" dirty="0" smtClean="0"/>
              <a:t>.</a:t>
            </a:r>
            <a:endParaRPr lang="en-US" dirty="0"/>
          </a:p>
          <a:p>
            <a:r>
              <a:rPr lang="en-US" dirty="0"/>
              <a:t>Hiding internal data from the outside world, and accessing it only through publicly exposed methods is known as data </a:t>
            </a:r>
            <a:r>
              <a:rPr lang="tr-TR" b="1" dirty="0" err="1" smtClean="0"/>
              <a:t>encapsulation</a:t>
            </a:r>
            <a:r>
              <a:rPr lang="en-US" dirty="0" smtClean="0"/>
              <a:t>.</a:t>
            </a:r>
            <a:endParaRPr lang="en-US" dirty="0"/>
          </a:p>
          <a:p>
            <a:r>
              <a:rPr lang="en-US" dirty="0"/>
              <a:t>A blueprint for a software object is called a </a:t>
            </a:r>
            <a:r>
              <a:rPr lang="tr-TR" b="1" dirty="0" err="1" smtClean="0"/>
              <a:t>class</a:t>
            </a:r>
            <a:r>
              <a:rPr lang="en-US" dirty="0" smtClean="0"/>
              <a:t>.</a:t>
            </a:r>
            <a:endParaRPr lang="en-US" dirty="0"/>
          </a:p>
          <a:p>
            <a:r>
              <a:rPr lang="en-US" dirty="0"/>
              <a:t>Common behavior can be defined in a ___ and inherited into a ___ using the ___ keyword.</a:t>
            </a:r>
          </a:p>
          <a:p>
            <a:r>
              <a:rPr lang="en-US" dirty="0"/>
              <a:t>A collection of methods with no implementation is called an ___.</a:t>
            </a:r>
          </a:p>
          <a:p>
            <a:r>
              <a:rPr lang="en-US" dirty="0"/>
              <a:t>A namespace that organizes classes and interfaces by functionality is called a ___.</a:t>
            </a:r>
          </a:p>
          <a:p>
            <a:r>
              <a:rPr lang="en-US" dirty="0"/>
              <a:t>The term API stands for ___?</a:t>
            </a:r>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20289447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323528" y="2204864"/>
            <a:ext cx="8568951" cy="4536504"/>
          </a:xfrm>
        </p:spPr>
        <p:txBody>
          <a:bodyPr>
            <a:normAutofit fontScale="85000" lnSpcReduction="20000"/>
          </a:bodyPr>
          <a:lstStyle/>
          <a:p>
            <a:r>
              <a:rPr lang="en-US" dirty="0"/>
              <a:t>Questions</a:t>
            </a:r>
          </a:p>
          <a:p>
            <a:endParaRPr lang="en-US" dirty="0"/>
          </a:p>
          <a:p>
            <a:r>
              <a:rPr lang="en-US" dirty="0"/>
              <a:t>Real-world objects contain </a:t>
            </a:r>
            <a:r>
              <a:rPr lang="tr-TR" b="1" dirty="0" smtClean="0"/>
              <a:t>durum/</a:t>
            </a:r>
            <a:r>
              <a:rPr lang="tr-TR" b="1" dirty="0" err="1" smtClean="0"/>
              <a:t>state</a:t>
            </a:r>
            <a:r>
              <a:rPr lang="tr-TR" dirty="0" smtClean="0"/>
              <a:t> </a:t>
            </a:r>
            <a:r>
              <a:rPr lang="en-US" dirty="0" smtClean="0"/>
              <a:t>and </a:t>
            </a:r>
            <a:r>
              <a:rPr lang="tr-TR" b="1" dirty="0" smtClean="0"/>
              <a:t>davranış/</a:t>
            </a:r>
            <a:r>
              <a:rPr lang="tr-TR" b="1" dirty="0" err="1" smtClean="0"/>
              <a:t>behavior</a:t>
            </a:r>
            <a:r>
              <a:rPr lang="en-US" dirty="0" smtClean="0"/>
              <a:t>.</a:t>
            </a:r>
            <a:endParaRPr lang="en-US" dirty="0"/>
          </a:p>
          <a:p>
            <a:r>
              <a:rPr lang="en-US" dirty="0"/>
              <a:t>A software object's state is stored in </a:t>
            </a:r>
            <a:r>
              <a:rPr lang="tr-TR" b="1" dirty="0" smtClean="0"/>
              <a:t>üye/alan/</a:t>
            </a:r>
            <a:r>
              <a:rPr lang="tr-TR" b="1" dirty="0" err="1" smtClean="0"/>
              <a:t>fields</a:t>
            </a:r>
            <a:r>
              <a:rPr lang="en-US" dirty="0" smtClean="0"/>
              <a:t>.</a:t>
            </a:r>
            <a:endParaRPr lang="en-US" dirty="0"/>
          </a:p>
          <a:p>
            <a:r>
              <a:rPr lang="en-US" dirty="0"/>
              <a:t>A software object's behavior is exposed through </a:t>
            </a:r>
            <a:r>
              <a:rPr lang="tr-TR" b="1" dirty="0" err="1" smtClean="0"/>
              <a:t>methods</a:t>
            </a:r>
            <a:r>
              <a:rPr lang="en-US" dirty="0" smtClean="0"/>
              <a:t>.</a:t>
            </a:r>
            <a:endParaRPr lang="en-US" dirty="0"/>
          </a:p>
          <a:p>
            <a:r>
              <a:rPr lang="en-US" dirty="0"/>
              <a:t>Hiding internal data from the outside world, and accessing it only through publicly exposed methods is known as data </a:t>
            </a:r>
            <a:r>
              <a:rPr lang="tr-TR" b="1" dirty="0" err="1" smtClean="0"/>
              <a:t>encapsulation</a:t>
            </a:r>
            <a:r>
              <a:rPr lang="en-US" dirty="0" smtClean="0"/>
              <a:t>.</a:t>
            </a:r>
            <a:endParaRPr lang="en-US" dirty="0"/>
          </a:p>
          <a:p>
            <a:r>
              <a:rPr lang="en-US" dirty="0"/>
              <a:t>A blueprint for a software object is called a </a:t>
            </a:r>
            <a:r>
              <a:rPr lang="tr-TR" b="1" dirty="0" err="1" smtClean="0"/>
              <a:t>class</a:t>
            </a:r>
            <a:r>
              <a:rPr lang="en-US" dirty="0" smtClean="0"/>
              <a:t>.</a:t>
            </a:r>
            <a:endParaRPr lang="en-US" dirty="0"/>
          </a:p>
          <a:p>
            <a:r>
              <a:rPr lang="en-US" dirty="0"/>
              <a:t>Common behavior can be defined in a </a:t>
            </a:r>
            <a:r>
              <a:rPr lang="tr-TR" b="1" dirty="0" err="1" smtClean="0"/>
              <a:t>superclass</a:t>
            </a:r>
            <a:r>
              <a:rPr lang="en-US" dirty="0" smtClean="0"/>
              <a:t> </a:t>
            </a:r>
            <a:r>
              <a:rPr lang="en-US" dirty="0"/>
              <a:t>and inherited into a </a:t>
            </a:r>
            <a:r>
              <a:rPr lang="tr-TR" dirty="0" smtClean="0"/>
              <a:t>___ </a:t>
            </a:r>
            <a:r>
              <a:rPr lang="en-US" dirty="0" smtClean="0"/>
              <a:t>using </a:t>
            </a:r>
            <a:r>
              <a:rPr lang="en-US" dirty="0"/>
              <a:t>the </a:t>
            </a:r>
            <a:r>
              <a:rPr lang="en-US" dirty="0" smtClean="0"/>
              <a:t>___ keyword</a:t>
            </a:r>
            <a:r>
              <a:rPr lang="en-US" dirty="0"/>
              <a:t>.</a:t>
            </a:r>
          </a:p>
          <a:p>
            <a:r>
              <a:rPr lang="en-US" dirty="0"/>
              <a:t>A collection of methods with no implementation is called an ___.</a:t>
            </a:r>
          </a:p>
          <a:p>
            <a:r>
              <a:rPr lang="en-US" dirty="0"/>
              <a:t>A namespace that organizes classes and interfaces by functionality is called a ___.</a:t>
            </a:r>
          </a:p>
          <a:p>
            <a:r>
              <a:rPr lang="en-US" dirty="0"/>
              <a:t>The term API stands for ___?</a:t>
            </a:r>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2411260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smtClean="0"/>
              <a:t>Bir sınıf nesnelerin yaratılması için kullanılan bir tasarım veya prototiptir.</a:t>
            </a:r>
          </a:p>
          <a:p>
            <a:r>
              <a:rPr lang="tr-TR" dirty="0" smtClean="0"/>
              <a:t>Sınıflar nesnelerin durumlarını ve davranışlarını belirlemek için tanımlanırlar.</a:t>
            </a:r>
            <a:endParaRPr lang="tr-TR" dirty="0"/>
          </a:p>
        </p:txBody>
      </p:sp>
      <p:sp>
        <p:nvSpPr>
          <p:cNvPr id="3" name="Başlık 2"/>
          <p:cNvSpPr>
            <a:spLocks noGrp="1"/>
          </p:cNvSpPr>
          <p:nvPr>
            <p:ph type="title"/>
          </p:nvPr>
        </p:nvSpPr>
        <p:spPr/>
        <p:txBody>
          <a:bodyPr/>
          <a:lstStyle/>
          <a:p>
            <a:r>
              <a:rPr lang="tr-TR" dirty="0" err="1" smtClean="0"/>
              <a:t>What</a:t>
            </a:r>
            <a:r>
              <a:rPr lang="tr-TR" dirty="0" smtClean="0"/>
              <a:t> is a Class?</a:t>
            </a:r>
            <a:endParaRPr lang="tr-TR" dirty="0"/>
          </a:p>
        </p:txBody>
      </p:sp>
    </p:spTree>
    <p:extLst>
      <p:ext uri="{BB962C8B-B14F-4D97-AF65-F5344CB8AC3E}">
        <p14:creationId xmlns:p14="http://schemas.microsoft.com/office/powerpoint/2010/main" val="4963571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323528" y="2204864"/>
            <a:ext cx="8568951" cy="4536504"/>
          </a:xfrm>
        </p:spPr>
        <p:txBody>
          <a:bodyPr>
            <a:normAutofit fontScale="85000" lnSpcReduction="20000"/>
          </a:bodyPr>
          <a:lstStyle/>
          <a:p>
            <a:r>
              <a:rPr lang="en-US" dirty="0"/>
              <a:t>Questions</a:t>
            </a:r>
          </a:p>
          <a:p>
            <a:endParaRPr lang="en-US" dirty="0"/>
          </a:p>
          <a:p>
            <a:r>
              <a:rPr lang="en-US" dirty="0"/>
              <a:t>Real-world objects contain </a:t>
            </a:r>
            <a:r>
              <a:rPr lang="tr-TR" b="1" dirty="0" smtClean="0"/>
              <a:t>durum/</a:t>
            </a:r>
            <a:r>
              <a:rPr lang="tr-TR" b="1" dirty="0" err="1" smtClean="0"/>
              <a:t>state</a:t>
            </a:r>
            <a:r>
              <a:rPr lang="tr-TR" dirty="0" smtClean="0"/>
              <a:t> </a:t>
            </a:r>
            <a:r>
              <a:rPr lang="en-US" dirty="0" smtClean="0"/>
              <a:t>and </a:t>
            </a:r>
            <a:r>
              <a:rPr lang="tr-TR" b="1" dirty="0" smtClean="0"/>
              <a:t>davranış/</a:t>
            </a:r>
            <a:r>
              <a:rPr lang="tr-TR" b="1" dirty="0" err="1" smtClean="0"/>
              <a:t>behavior</a:t>
            </a:r>
            <a:r>
              <a:rPr lang="en-US" dirty="0" smtClean="0"/>
              <a:t>.</a:t>
            </a:r>
            <a:endParaRPr lang="en-US" dirty="0"/>
          </a:p>
          <a:p>
            <a:r>
              <a:rPr lang="en-US" dirty="0"/>
              <a:t>A software object's state is stored in </a:t>
            </a:r>
            <a:r>
              <a:rPr lang="tr-TR" b="1" dirty="0" smtClean="0"/>
              <a:t>üye/alan/</a:t>
            </a:r>
            <a:r>
              <a:rPr lang="tr-TR" b="1" dirty="0" err="1" smtClean="0"/>
              <a:t>fields</a:t>
            </a:r>
            <a:r>
              <a:rPr lang="en-US" dirty="0" smtClean="0"/>
              <a:t>.</a:t>
            </a:r>
            <a:endParaRPr lang="en-US" dirty="0"/>
          </a:p>
          <a:p>
            <a:r>
              <a:rPr lang="en-US" dirty="0"/>
              <a:t>A software object's behavior is exposed through </a:t>
            </a:r>
            <a:r>
              <a:rPr lang="tr-TR" b="1" dirty="0" err="1" smtClean="0"/>
              <a:t>methods</a:t>
            </a:r>
            <a:r>
              <a:rPr lang="en-US" dirty="0" smtClean="0"/>
              <a:t>.</a:t>
            </a:r>
            <a:endParaRPr lang="en-US" dirty="0"/>
          </a:p>
          <a:p>
            <a:r>
              <a:rPr lang="en-US" dirty="0"/>
              <a:t>Hiding internal data from the outside world, and accessing it only through publicly exposed methods is known as data </a:t>
            </a:r>
            <a:r>
              <a:rPr lang="tr-TR" b="1" dirty="0" err="1" smtClean="0"/>
              <a:t>encapsulation</a:t>
            </a:r>
            <a:r>
              <a:rPr lang="en-US" dirty="0" smtClean="0"/>
              <a:t>.</a:t>
            </a:r>
            <a:endParaRPr lang="en-US" dirty="0"/>
          </a:p>
          <a:p>
            <a:r>
              <a:rPr lang="en-US" dirty="0"/>
              <a:t>A blueprint for a software object is called a </a:t>
            </a:r>
            <a:r>
              <a:rPr lang="tr-TR" b="1" dirty="0" err="1" smtClean="0"/>
              <a:t>class</a:t>
            </a:r>
            <a:r>
              <a:rPr lang="en-US" dirty="0" smtClean="0"/>
              <a:t>.</a:t>
            </a:r>
            <a:endParaRPr lang="en-US" dirty="0"/>
          </a:p>
          <a:p>
            <a:r>
              <a:rPr lang="en-US" dirty="0"/>
              <a:t>Common behavior can be defined in a </a:t>
            </a:r>
            <a:r>
              <a:rPr lang="tr-TR" b="1" dirty="0" err="1" smtClean="0"/>
              <a:t>superclass</a:t>
            </a:r>
            <a:r>
              <a:rPr lang="en-US" dirty="0" smtClean="0"/>
              <a:t> </a:t>
            </a:r>
            <a:r>
              <a:rPr lang="en-US" dirty="0"/>
              <a:t>and inherited into a </a:t>
            </a:r>
            <a:r>
              <a:rPr lang="tr-TR" b="1" dirty="0" err="1" smtClean="0"/>
              <a:t>subclass</a:t>
            </a:r>
            <a:r>
              <a:rPr lang="tr-TR" dirty="0" smtClean="0"/>
              <a:t> </a:t>
            </a:r>
            <a:r>
              <a:rPr lang="en-US" dirty="0" smtClean="0"/>
              <a:t>using </a:t>
            </a:r>
            <a:r>
              <a:rPr lang="en-US" dirty="0"/>
              <a:t>the </a:t>
            </a:r>
            <a:r>
              <a:rPr lang="en-US" dirty="0" smtClean="0"/>
              <a:t>___ keyword</a:t>
            </a:r>
            <a:r>
              <a:rPr lang="en-US" dirty="0"/>
              <a:t>.</a:t>
            </a:r>
          </a:p>
          <a:p>
            <a:r>
              <a:rPr lang="en-US" dirty="0"/>
              <a:t>A collection of methods with no implementation is called an ___.</a:t>
            </a:r>
          </a:p>
          <a:p>
            <a:r>
              <a:rPr lang="en-US" dirty="0"/>
              <a:t>A namespace that organizes classes and interfaces by functionality is called a ___.</a:t>
            </a:r>
          </a:p>
          <a:p>
            <a:r>
              <a:rPr lang="en-US" dirty="0"/>
              <a:t>The term API stands for ___?</a:t>
            </a:r>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41231517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323528" y="2204864"/>
            <a:ext cx="8568951" cy="4536504"/>
          </a:xfrm>
        </p:spPr>
        <p:txBody>
          <a:bodyPr>
            <a:normAutofit fontScale="85000" lnSpcReduction="20000"/>
          </a:bodyPr>
          <a:lstStyle/>
          <a:p>
            <a:r>
              <a:rPr lang="en-US" dirty="0"/>
              <a:t>Questions</a:t>
            </a:r>
          </a:p>
          <a:p>
            <a:endParaRPr lang="en-US" dirty="0"/>
          </a:p>
          <a:p>
            <a:r>
              <a:rPr lang="en-US" dirty="0"/>
              <a:t>Real-world objects contain </a:t>
            </a:r>
            <a:r>
              <a:rPr lang="tr-TR" b="1" dirty="0" smtClean="0"/>
              <a:t>durum/</a:t>
            </a:r>
            <a:r>
              <a:rPr lang="tr-TR" b="1" dirty="0" err="1" smtClean="0"/>
              <a:t>state</a:t>
            </a:r>
            <a:r>
              <a:rPr lang="tr-TR" dirty="0" smtClean="0"/>
              <a:t> </a:t>
            </a:r>
            <a:r>
              <a:rPr lang="en-US" dirty="0" smtClean="0"/>
              <a:t>and </a:t>
            </a:r>
            <a:r>
              <a:rPr lang="tr-TR" b="1" dirty="0" smtClean="0"/>
              <a:t>davranış/</a:t>
            </a:r>
            <a:r>
              <a:rPr lang="tr-TR" b="1" dirty="0" err="1" smtClean="0"/>
              <a:t>behavior</a:t>
            </a:r>
            <a:r>
              <a:rPr lang="en-US" dirty="0" smtClean="0"/>
              <a:t>.</a:t>
            </a:r>
            <a:endParaRPr lang="en-US" dirty="0"/>
          </a:p>
          <a:p>
            <a:r>
              <a:rPr lang="en-US" dirty="0"/>
              <a:t>A software object's state is stored in </a:t>
            </a:r>
            <a:r>
              <a:rPr lang="tr-TR" b="1" dirty="0" smtClean="0"/>
              <a:t>üye/alan/</a:t>
            </a:r>
            <a:r>
              <a:rPr lang="tr-TR" b="1" dirty="0" err="1" smtClean="0"/>
              <a:t>fields</a:t>
            </a:r>
            <a:r>
              <a:rPr lang="en-US" dirty="0" smtClean="0"/>
              <a:t>.</a:t>
            </a:r>
            <a:endParaRPr lang="en-US" dirty="0"/>
          </a:p>
          <a:p>
            <a:r>
              <a:rPr lang="en-US" dirty="0"/>
              <a:t>A software object's behavior is exposed through </a:t>
            </a:r>
            <a:r>
              <a:rPr lang="tr-TR" b="1" dirty="0" err="1" smtClean="0"/>
              <a:t>methods</a:t>
            </a:r>
            <a:r>
              <a:rPr lang="en-US" dirty="0" smtClean="0"/>
              <a:t>.</a:t>
            </a:r>
            <a:endParaRPr lang="en-US" dirty="0"/>
          </a:p>
          <a:p>
            <a:r>
              <a:rPr lang="en-US" dirty="0"/>
              <a:t>Hiding internal data from the outside world, and accessing it only through publicly exposed methods is known as data </a:t>
            </a:r>
            <a:r>
              <a:rPr lang="tr-TR" b="1" dirty="0" err="1" smtClean="0"/>
              <a:t>encapsulation</a:t>
            </a:r>
            <a:r>
              <a:rPr lang="en-US" dirty="0" smtClean="0"/>
              <a:t>.</a:t>
            </a:r>
            <a:endParaRPr lang="en-US" dirty="0"/>
          </a:p>
          <a:p>
            <a:r>
              <a:rPr lang="en-US" dirty="0"/>
              <a:t>A blueprint for a software object is called a </a:t>
            </a:r>
            <a:r>
              <a:rPr lang="tr-TR" b="1" dirty="0" err="1" smtClean="0"/>
              <a:t>class</a:t>
            </a:r>
            <a:r>
              <a:rPr lang="en-US" dirty="0" smtClean="0"/>
              <a:t>.</a:t>
            </a:r>
            <a:endParaRPr lang="en-US" dirty="0"/>
          </a:p>
          <a:p>
            <a:r>
              <a:rPr lang="en-US" dirty="0"/>
              <a:t>Common behavior can be defined in a </a:t>
            </a:r>
            <a:r>
              <a:rPr lang="tr-TR" b="1" dirty="0" err="1" smtClean="0"/>
              <a:t>superclass</a:t>
            </a:r>
            <a:r>
              <a:rPr lang="en-US" dirty="0" smtClean="0"/>
              <a:t> </a:t>
            </a:r>
            <a:r>
              <a:rPr lang="en-US" dirty="0"/>
              <a:t>and inherited into a </a:t>
            </a:r>
            <a:r>
              <a:rPr lang="tr-TR" b="1" dirty="0" err="1" smtClean="0"/>
              <a:t>subclass</a:t>
            </a:r>
            <a:r>
              <a:rPr lang="tr-TR" dirty="0" smtClean="0"/>
              <a:t> </a:t>
            </a:r>
            <a:r>
              <a:rPr lang="en-US" dirty="0" smtClean="0"/>
              <a:t>using </a:t>
            </a:r>
            <a:r>
              <a:rPr lang="en-US" dirty="0"/>
              <a:t>the </a:t>
            </a:r>
            <a:r>
              <a:rPr lang="tr-TR" b="1" dirty="0" err="1" smtClean="0"/>
              <a:t>extends</a:t>
            </a:r>
            <a:r>
              <a:rPr lang="tr-TR" dirty="0" smtClean="0"/>
              <a:t> </a:t>
            </a:r>
            <a:r>
              <a:rPr lang="en-US" dirty="0" smtClean="0"/>
              <a:t>keyword</a:t>
            </a:r>
            <a:r>
              <a:rPr lang="en-US" dirty="0"/>
              <a:t>.</a:t>
            </a:r>
          </a:p>
          <a:p>
            <a:r>
              <a:rPr lang="en-US" dirty="0"/>
              <a:t>A collection of methods with no implementation is called an ___.</a:t>
            </a:r>
          </a:p>
          <a:p>
            <a:r>
              <a:rPr lang="en-US" dirty="0"/>
              <a:t>A namespace that organizes classes and interfaces by functionality is called a ___.</a:t>
            </a:r>
          </a:p>
          <a:p>
            <a:r>
              <a:rPr lang="en-US" dirty="0"/>
              <a:t>The term API stands for ___?</a:t>
            </a:r>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41539170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323528" y="2204864"/>
            <a:ext cx="8568951" cy="4536504"/>
          </a:xfrm>
        </p:spPr>
        <p:txBody>
          <a:bodyPr>
            <a:normAutofit fontScale="85000" lnSpcReduction="20000"/>
          </a:bodyPr>
          <a:lstStyle/>
          <a:p>
            <a:r>
              <a:rPr lang="en-US" dirty="0"/>
              <a:t>Questions</a:t>
            </a:r>
          </a:p>
          <a:p>
            <a:endParaRPr lang="en-US" dirty="0"/>
          </a:p>
          <a:p>
            <a:r>
              <a:rPr lang="en-US" dirty="0"/>
              <a:t>Real-world objects contain </a:t>
            </a:r>
            <a:r>
              <a:rPr lang="tr-TR" b="1" dirty="0" smtClean="0"/>
              <a:t>durum/</a:t>
            </a:r>
            <a:r>
              <a:rPr lang="tr-TR" b="1" dirty="0" err="1" smtClean="0"/>
              <a:t>state</a:t>
            </a:r>
            <a:r>
              <a:rPr lang="tr-TR" dirty="0" smtClean="0"/>
              <a:t> </a:t>
            </a:r>
            <a:r>
              <a:rPr lang="en-US" dirty="0" smtClean="0"/>
              <a:t>and </a:t>
            </a:r>
            <a:r>
              <a:rPr lang="tr-TR" b="1" dirty="0" smtClean="0"/>
              <a:t>davranış/</a:t>
            </a:r>
            <a:r>
              <a:rPr lang="tr-TR" b="1" dirty="0" err="1" smtClean="0"/>
              <a:t>behavior</a:t>
            </a:r>
            <a:r>
              <a:rPr lang="en-US" dirty="0" smtClean="0"/>
              <a:t>.</a:t>
            </a:r>
            <a:endParaRPr lang="en-US" dirty="0"/>
          </a:p>
          <a:p>
            <a:r>
              <a:rPr lang="en-US" dirty="0"/>
              <a:t>A software object's state is stored in </a:t>
            </a:r>
            <a:r>
              <a:rPr lang="tr-TR" b="1" dirty="0" smtClean="0"/>
              <a:t>üye/alan/</a:t>
            </a:r>
            <a:r>
              <a:rPr lang="tr-TR" b="1" dirty="0" err="1" smtClean="0"/>
              <a:t>fields</a:t>
            </a:r>
            <a:r>
              <a:rPr lang="en-US" dirty="0" smtClean="0"/>
              <a:t>.</a:t>
            </a:r>
            <a:endParaRPr lang="en-US" dirty="0"/>
          </a:p>
          <a:p>
            <a:r>
              <a:rPr lang="en-US" dirty="0"/>
              <a:t>A software object's behavior is exposed through </a:t>
            </a:r>
            <a:r>
              <a:rPr lang="tr-TR" b="1" dirty="0" err="1" smtClean="0"/>
              <a:t>methods</a:t>
            </a:r>
            <a:r>
              <a:rPr lang="en-US" dirty="0" smtClean="0"/>
              <a:t>.</a:t>
            </a:r>
            <a:endParaRPr lang="en-US" dirty="0"/>
          </a:p>
          <a:p>
            <a:r>
              <a:rPr lang="en-US" dirty="0"/>
              <a:t>Hiding internal data from the outside world, and accessing it only through publicly exposed methods is known as data </a:t>
            </a:r>
            <a:r>
              <a:rPr lang="tr-TR" b="1" dirty="0" err="1" smtClean="0"/>
              <a:t>encapsulation</a:t>
            </a:r>
            <a:r>
              <a:rPr lang="en-US" dirty="0" smtClean="0"/>
              <a:t>.</a:t>
            </a:r>
            <a:endParaRPr lang="en-US" dirty="0"/>
          </a:p>
          <a:p>
            <a:r>
              <a:rPr lang="en-US" dirty="0"/>
              <a:t>A blueprint for a software object is called a </a:t>
            </a:r>
            <a:r>
              <a:rPr lang="tr-TR" b="1" dirty="0" err="1" smtClean="0"/>
              <a:t>class</a:t>
            </a:r>
            <a:r>
              <a:rPr lang="en-US" dirty="0" smtClean="0"/>
              <a:t>.</a:t>
            </a:r>
            <a:endParaRPr lang="en-US" dirty="0"/>
          </a:p>
          <a:p>
            <a:r>
              <a:rPr lang="en-US" dirty="0"/>
              <a:t>Common behavior can be defined in a </a:t>
            </a:r>
            <a:r>
              <a:rPr lang="tr-TR" b="1" dirty="0" err="1" smtClean="0"/>
              <a:t>superclass</a:t>
            </a:r>
            <a:r>
              <a:rPr lang="en-US" dirty="0" smtClean="0"/>
              <a:t> </a:t>
            </a:r>
            <a:r>
              <a:rPr lang="en-US" dirty="0"/>
              <a:t>and inherited into a </a:t>
            </a:r>
            <a:r>
              <a:rPr lang="tr-TR" b="1" dirty="0" err="1" smtClean="0"/>
              <a:t>subclass</a:t>
            </a:r>
            <a:r>
              <a:rPr lang="tr-TR" dirty="0" smtClean="0"/>
              <a:t> </a:t>
            </a:r>
            <a:r>
              <a:rPr lang="en-US" dirty="0" smtClean="0"/>
              <a:t>using </a:t>
            </a:r>
            <a:r>
              <a:rPr lang="en-US" dirty="0"/>
              <a:t>the </a:t>
            </a:r>
            <a:r>
              <a:rPr lang="tr-TR" b="1" dirty="0" err="1" smtClean="0"/>
              <a:t>extends</a:t>
            </a:r>
            <a:r>
              <a:rPr lang="tr-TR" dirty="0" smtClean="0"/>
              <a:t> </a:t>
            </a:r>
            <a:r>
              <a:rPr lang="en-US" dirty="0" smtClean="0"/>
              <a:t>keyword</a:t>
            </a:r>
            <a:r>
              <a:rPr lang="en-US" dirty="0"/>
              <a:t>.</a:t>
            </a:r>
          </a:p>
          <a:p>
            <a:r>
              <a:rPr lang="en-US" dirty="0"/>
              <a:t>A collection of methods with no implementation is called an </a:t>
            </a:r>
            <a:r>
              <a:rPr lang="tr-TR" b="1" dirty="0" err="1" smtClean="0"/>
              <a:t>interface</a:t>
            </a:r>
            <a:r>
              <a:rPr lang="en-US" dirty="0" smtClean="0"/>
              <a:t>.</a:t>
            </a:r>
            <a:endParaRPr lang="en-US" dirty="0"/>
          </a:p>
          <a:p>
            <a:r>
              <a:rPr lang="en-US" dirty="0"/>
              <a:t>A namespace that organizes classes and interfaces by functionality is called a ___.</a:t>
            </a:r>
          </a:p>
          <a:p>
            <a:r>
              <a:rPr lang="en-US" dirty="0"/>
              <a:t>The term API stands for ___?</a:t>
            </a:r>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12804375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323528" y="2204864"/>
            <a:ext cx="8568951" cy="4536504"/>
          </a:xfrm>
        </p:spPr>
        <p:txBody>
          <a:bodyPr>
            <a:normAutofit fontScale="85000" lnSpcReduction="20000"/>
          </a:bodyPr>
          <a:lstStyle/>
          <a:p>
            <a:r>
              <a:rPr lang="en-US" dirty="0"/>
              <a:t>Questions</a:t>
            </a:r>
          </a:p>
          <a:p>
            <a:endParaRPr lang="en-US" dirty="0"/>
          </a:p>
          <a:p>
            <a:r>
              <a:rPr lang="en-US" dirty="0"/>
              <a:t>Real-world objects contain </a:t>
            </a:r>
            <a:r>
              <a:rPr lang="tr-TR" b="1" dirty="0" smtClean="0"/>
              <a:t>durum/</a:t>
            </a:r>
            <a:r>
              <a:rPr lang="tr-TR" b="1" dirty="0" err="1" smtClean="0"/>
              <a:t>state</a:t>
            </a:r>
            <a:r>
              <a:rPr lang="tr-TR" dirty="0" smtClean="0"/>
              <a:t> </a:t>
            </a:r>
            <a:r>
              <a:rPr lang="en-US" dirty="0" smtClean="0"/>
              <a:t>and </a:t>
            </a:r>
            <a:r>
              <a:rPr lang="tr-TR" b="1" dirty="0" smtClean="0"/>
              <a:t>davranış/</a:t>
            </a:r>
            <a:r>
              <a:rPr lang="tr-TR" b="1" dirty="0" err="1" smtClean="0"/>
              <a:t>behavior</a:t>
            </a:r>
            <a:r>
              <a:rPr lang="en-US" dirty="0" smtClean="0"/>
              <a:t>.</a:t>
            </a:r>
            <a:endParaRPr lang="en-US" dirty="0"/>
          </a:p>
          <a:p>
            <a:r>
              <a:rPr lang="en-US" dirty="0"/>
              <a:t>A software object's state is stored in </a:t>
            </a:r>
            <a:r>
              <a:rPr lang="tr-TR" b="1" dirty="0" smtClean="0"/>
              <a:t>üye/alan/</a:t>
            </a:r>
            <a:r>
              <a:rPr lang="tr-TR" b="1" dirty="0" err="1" smtClean="0"/>
              <a:t>fields</a:t>
            </a:r>
            <a:r>
              <a:rPr lang="en-US" dirty="0" smtClean="0"/>
              <a:t>.</a:t>
            </a:r>
            <a:endParaRPr lang="en-US" dirty="0"/>
          </a:p>
          <a:p>
            <a:r>
              <a:rPr lang="en-US" dirty="0"/>
              <a:t>A software object's behavior is exposed through </a:t>
            </a:r>
            <a:r>
              <a:rPr lang="tr-TR" b="1" dirty="0" err="1" smtClean="0"/>
              <a:t>methods</a:t>
            </a:r>
            <a:r>
              <a:rPr lang="en-US" dirty="0" smtClean="0"/>
              <a:t>.</a:t>
            </a:r>
            <a:endParaRPr lang="en-US" dirty="0"/>
          </a:p>
          <a:p>
            <a:r>
              <a:rPr lang="en-US" dirty="0"/>
              <a:t>Hiding internal data from the outside world, and accessing it only through publicly exposed methods is known as data </a:t>
            </a:r>
            <a:r>
              <a:rPr lang="tr-TR" b="1" dirty="0" err="1" smtClean="0"/>
              <a:t>encapsulation</a:t>
            </a:r>
            <a:r>
              <a:rPr lang="en-US" dirty="0" smtClean="0"/>
              <a:t>.</a:t>
            </a:r>
            <a:endParaRPr lang="en-US" dirty="0"/>
          </a:p>
          <a:p>
            <a:r>
              <a:rPr lang="en-US" dirty="0"/>
              <a:t>A blueprint for a software object is called a </a:t>
            </a:r>
            <a:r>
              <a:rPr lang="tr-TR" b="1" dirty="0" err="1" smtClean="0"/>
              <a:t>class</a:t>
            </a:r>
            <a:r>
              <a:rPr lang="en-US" dirty="0" smtClean="0"/>
              <a:t>.</a:t>
            </a:r>
            <a:endParaRPr lang="en-US" dirty="0"/>
          </a:p>
          <a:p>
            <a:r>
              <a:rPr lang="en-US" dirty="0"/>
              <a:t>Common behavior can be defined in a </a:t>
            </a:r>
            <a:r>
              <a:rPr lang="tr-TR" b="1" dirty="0" err="1" smtClean="0"/>
              <a:t>superclass</a:t>
            </a:r>
            <a:r>
              <a:rPr lang="en-US" dirty="0" smtClean="0"/>
              <a:t> </a:t>
            </a:r>
            <a:r>
              <a:rPr lang="en-US" dirty="0"/>
              <a:t>and inherited into a </a:t>
            </a:r>
            <a:r>
              <a:rPr lang="tr-TR" b="1" dirty="0" err="1" smtClean="0"/>
              <a:t>subclass</a:t>
            </a:r>
            <a:r>
              <a:rPr lang="tr-TR" dirty="0" smtClean="0"/>
              <a:t> </a:t>
            </a:r>
            <a:r>
              <a:rPr lang="en-US" dirty="0" smtClean="0"/>
              <a:t>using </a:t>
            </a:r>
            <a:r>
              <a:rPr lang="en-US" dirty="0"/>
              <a:t>the </a:t>
            </a:r>
            <a:r>
              <a:rPr lang="tr-TR" b="1" dirty="0" err="1" smtClean="0"/>
              <a:t>extends</a:t>
            </a:r>
            <a:r>
              <a:rPr lang="tr-TR" dirty="0" smtClean="0"/>
              <a:t> </a:t>
            </a:r>
            <a:r>
              <a:rPr lang="en-US" dirty="0" smtClean="0"/>
              <a:t>keyword</a:t>
            </a:r>
            <a:r>
              <a:rPr lang="en-US" dirty="0"/>
              <a:t>.</a:t>
            </a:r>
          </a:p>
          <a:p>
            <a:r>
              <a:rPr lang="en-US" dirty="0"/>
              <a:t>A collection of methods with no implementation is called an </a:t>
            </a:r>
            <a:r>
              <a:rPr lang="tr-TR" b="1" dirty="0" err="1" smtClean="0"/>
              <a:t>interface</a:t>
            </a:r>
            <a:r>
              <a:rPr lang="en-US" dirty="0" smtClean="0"/>
              <a:t>.</a:t>
            </a:r>
            <a:endParaRPr lang="en-US" dirty="0"/>
          </a:p>
          <a:p>
            <a:r>
              <a:rPr lang="en-US" dirty="0"/>
              <a:t>A namespace that organizes classes and interfaces by functionality is called a </a:t>
            </a:r>
            <a:r>
              <a:rPr lang="tr-TR" b="1" dirty="0" err="1" smtClean="0"/>
              <a:t>package</a:t>
            </a:r>
            <a:r>
              <a:rPr lang="en-US" dirty="0" smtClean="0"/>
              <a:t>.</a:t>
            </a:r>
            <a:endParaRPr lang="en-US" dirty="0"/>
          </a:p>
          <a:p>
            <a:r>
              <a:rPr lang="en-US" dirty="0"/>
              <a:t>The term API stands for ___?</a:t>
            </a:r>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14439985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323528" y="2204864"/>
            <a:ext cx="8568951" cy="4536504"/>
          </a:xfrm>
        </p:spPr>
        <p:txBody>
          <a:bodyPr>
            <a:normAutofit fontScale="85000" lnSpcReduction="20000"/>
          </a:bodyPr>
          <a:lstStyle/>
          <a:p>
            <a:r>
              <a:rPr lang="en-US" dirty="0"/>
              <a:t>Questions</a:t>
            </a:r>
          </a:p>
          <a:p>
            <a:endParaRPr lang="en-US" dirty="0"/>
          </a:p>
          <a:p>
            <a:r>
              <a:rPr lang="en-US" dirty="0"/>
              <a:t>Real-world objects contain </a:t>
            </a:r>
            <a:r>
              <a:rPr lang="tr-TR" b="1" dirty="0" smtClean="0"/>
              <a:t>durum/</a:t>
            </a:r>
            <a:r>
              <a:rPr lang="tr-TR" b="1" dirty="0" err="1" smtClean="0"/>
              <a:t>state</a:t>
            </a:r>
            <a:r>
              <a:rPr lang="tr-TR" dirty="0" smtClean="0"/>
              <a:t> </a:t>
            </a:r>
            <a:r>
              <a:rPr lang="en-US" dirty="0" smtClean="0"/>
              <a:t>and </a:t>
            </a:r>
            <a:r>
              <a:rPr lang="tr-TR" b="1" dirty="0" smtClean="0"/>
              <a:t>davranış/</a:t>
            </a:r>
            <a:r>
              <a:rPr lang="tr-TR" b="1" dirty="0" err="1" smtClean="0"/>
              <a:t>behavior</a:t>
            </a:r>
            <a:r>
              <a:rPr lang="en-US" dirty="0" smtClean="0"/>
              <a:t>.</a:t>
            </a:r>
            <a:endParaRPr lang="en-US" dirty="0"/>
          </a:p>
          <a:p>
            <a:r>
              <a:rPr lang="en-US" dirty="0"/>
              <a:t>A software object's state is stored in </a:t>
            </a:r>
            <a:r>
              <a:rPr lang="tr-TR" b="1" dirty="0" smtClean="0"/>
              <a:t>üye/alan/</a:t>
            </a:r>
            <a:r>
              <a:rPr lang="tr-TR" b="1" dirty="0" err="1" smtClean="0"/>
              <a:t>fields</a:t>
            </a:r>
            <a:r>
              <a:rPr lang="en-US" dirty="0" smtClean="0"/>
              <a:t>.</a:t>
            </a:r>
            <a:endParaRPr lang="en-US" dirty="0"/>
          </a:p>
          <a:p>
            <a:r>
              <a:rPr lang="en-US" dirty="0"/>
              <a:t>A software object's behavior is exposed through </a:t>
            </a:r>
            <a:r>
              <a:rPr lang="tr-TR" b="1" dirty="0" err="1" smtClean="0"/>
              <a:t>methods</a:t>
            </a:r>
            <a:r>
              <a:rPr lang="en-US" dirty="0" smtClean="0"/>
              <a:t>.</a:t>
            </a:r>
            <a:endParaRPr lang="en-US" dirty="0"/>
          </a:p>
          <a:p>
            <a:r>
              <a:rPr lang="en-US" dirty="0"/>
              <a:t>Hiding internal data from the outside world, and accessing it only through publicly exposed methods is known as data </a:t>
            </a:r>
            <a:r>
              <a:rPr lang="tr-TR" b="1" dirty="0" err="1" smtClean="0"/>
              <a:t>encapsulation</a:t>
            </a:r>
            <a:r>
              <a:rPr lang="en-US" dirty="0" smtClean="0"/>
              <a:t>.</a:t>
            </a:r>
            <a:endParaRPr lang="en-US" dirty="0"/>
          </a:p>
          <a:p>
            <a:r>
              <a:rPr lang="en-US" dirty="0"/>
              <a:t>A blueprint for a software object is called a </a:t>
            </a:r>
            <a:r>
              <a:rPr lang="tr-TR" b="1" dirty="0" err="1" smtClean="0"/>
              <a:t>class</a:t>
            </a:r>
            <a:r>
              <a:rPr lang="en-US" dirty="0" smtClean="0"/>
              <a:t>.</a:t>
            </a:r>
            <a:endParaRPr lang="en-US" dirty="0"/>
          </a:p>
          <a:p>
            <a:r>
              <a:rPr lang="en-US" dirty="0"/>
              <a:t>Common behavior can be defined in a </a:t>
            </a:r>
            <a:r>
              <a:rPr lang="tr-TR" b="1" dirty="0" err="1" smtClean="0"/>
              <a:t>superclass</a:t>
            </a:r>
            <a:r>
              <a:rPr lang="en-US" dirty="0" smtClean="0"/>
              <a:t> </a:t>
            </a:r>
            <a:r>
              <a:rPr lang="en-US" dirty="0"/>
              <a:t>and inherited into a </a:t>
            </a:r>
            <a:r>
              <a:rPr lang="tr-TR" b="1" dirty="0" err="1" smtClean="0"/>
              <a:t>subclass</a:t>
            </a:r>
            <a:r>
              <a:rPr lang="tr-TR" dirty="0" smtClean="0"/>
              <a:t> </a:t>
            </a:r>
            <a:r>
              <a:rPr lang="en-US" dirty="0" smtClean="0"/>
              <a:t>using </a:t>
            </a:r>
            <a:r>
              <a:rPr lang="en-US" dirty="0"/>
              <a:t>the </a:t>
            </a:r>
            <a:r>
              <a:rPr lang="tr-TR" b="1" dirty="0" err="1" smtClean="0"/>
              <a:t>extends</a:t>
            </a:r>
            <a:r>
              <a:rPr lang="tr-TR" dirty="0" smtClean="0"/>
              <a:t> </a:t>
            </a:r>
            <a:r>
              <a:rPr lang="en-US" dirty="0" smtClean="0"/>
              <a:t>keyword</a:t>
            </a:r>
            <a:r>
              <a:rPr lang="en-US" dirty="0"/>
              <a:t>.</a:t>
            </a:r>
          </a:p>
          <a:p>
            <a:r>
              <a:rPr lang="en-US" dirty="0"/>
              <a:t>A collection of methods with no implementation is called an </a:t>
            </a:r>
            <a:r>
              <a:rPr lang="tr-TR" b="1" dirty="0" err="1" smtClean="0"/>
              <a:t>interface</a:t>
            </a:r>
            <a:r>
              <a:rPr lang="en-US" dirty="0" smtClean="0"/>
              <a:t>.</a:t>
            </a:r>
            <a:endParaRPr lang="en-US" dirty="0"/>
          </a:p>
          <a:p>
            <a:r>
              <a:rPr lang="en-US" dirty="0"/>
              <a:t>A namespace that organizes classes and interfaces by functionality is called a </a:t>
            </a:r>
            <a:r>
              <a:rPr lang="tr-TR" b="1" dirty="0" err="1" smtClean="0"/>
              <a:t>package</a:t>
            </a:r>
            <a:r>
              <a:rPr lang="en-US" dirty="0" smtClean="0"/>
              <a:t>.</a:t>
            </a:r>
            <a:endParaRPr lang="en-US" dirty="0"/>
          </a:p>
          <a:p>
            <a:r>
              <a:rPr lang="en-US" dirty="0"/>
              <a:t>The term API stands for </a:t>
            </a:r>
            <a:r>
              <a:rPr lang="tr-TR" b="1" dirty="0" smtClean="0"/>
              <a:t>Application Programming </a:t>
            </a:r>
            <a:r>
              <a:rPr lang="tr-TR" b="1" dirty="0" err="1" smtClean="0"/>
              <a:t>Interface</a:t>
            </a:r>
            <a:r>
              <a:rPr lang="en-US" dirty="0" smtClean="0"/>
              <a:t>?</a:t>
            </a:r>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40507226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smtClean="0"/>
              <a:t>Yazılımlarınızı yapılandırmak ve organize etmek için kullanılan nesneye yönelik programlama konseptinde yer alır.</a:t>
            </a:r>
          </a:p>
          <a:p>
            <a:endParaRPr lang="tr-TR" dirty="0" smtClean="0"/>
          </a:p>
          <a:p>
            <a:r>
              <a:rPr lang="tr-TR" dirty="0" smtClean="0"/>
              <a:t>Sınıfların üst sınıflardan (</a:t>
            </a:r>
            <a:r>
              <a:rPr lang="tr-TR" dirty="0" err="1" smtClean="0"/>
              <a:t>superclass</a:t>
            </a:r>
            <a:r>
              <a:rPr lang="tr-TR" dirty="0" smtClean="0"/>
              <a:t>) davranış ve özelliklerin miras alınması olarak tanımlanır.</a:t>
            </a:r>
            <a:endParaRPr lang="tr-TR" dirty="0"/>
          </a:p>
        </p:txBody>
      </p:sp>
      <p:sp>
        <p:nvSpPr>
          <p:cNvPr id="3" name="Başlık 2"/>
          <p:cNvSpPr>
            <a:spLocks noGrp="1"/>
          </p:cNvSpPr>
          <p:nvPr>
            <p:ph type="title"/>
          </p:nvPr>
        </p:nvSpPr>
        <p:spPr/>
        <p:txBody>
          <a:bodyPr/>
          <a:lstStyle/>
          <a:p>
            <a:r>
              <a:rPr lang="tr-TR" dirty="0" err="1" smtClean="0"/>
              <a:t>What</a:t>
            </a:r>
            <a:r>
              <a:rPr lang="tr-TR" dirty="0" smtClean="0"/>
              <a:t> is </a:t>
            </a:r>
            <a:r>
              <a:rPr lang="tr-TR" dirty="0" err="1" smtClean="0"/>
              <a:t>Inheritance</a:t>
            </a:r>
            <a:r>
              <a:rPr lang="tr-TR" dirty="0"/>
              <a:t>?</a:t>
            </a:r>
          </a:p>
        </p:txBody>
      </p:sp>
    </p:spTree>
    <p:extLst>
      <p:ext uri="{BB962C8B-B14F-4D97-AF65-F5344CB8AC3E}">
        <p14:creationId xmlns:p14="http://schemas.microsoft.com/office/powerpoint/2010/main" val="2634483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err="1" smtClean="0"/>
              <a:t>Arayüzler</a:t>
            </a:r>
            <a:r>
              <a:rPr lang="tr-TR" dirty="0" smtClean="0"/>
              <a:t> (</a:t>
            </a:r>
            <a:r>
              <a:rPr lang="tr-TR" dirty="0" err="1" smtClean="0"/>
              <a:t>interface</a:t>
            </a:r>
            <a:r>
              <a:rPr lang="tr-TR" dirty="0" smtClean="0"/>
              <a:t>) dış dünya ve sınıf arasında bir anlaşmadır. </a:t>
            </a:r>
          </a:p>
          <a:p>
            <a:endParaRPr lang="tr-TR" dirty="0"/>
          </a:p>
          <a:p>
            <a:r>
              <a:rPr lang="tr-TR" dirty="0" smtClean="0"/>
              <a:t>Bir </a:t>
            </a:r>
            <a:r>
              <a:rPr lang="tr-TR" dirty="0" err="1" smtClean="0"/>
              <a:t>arayüzü</a:t>
            </a:r>
            <a:r>
              <a:rPr lang="tr-TR" dirty="0" smtClean="0"/>
              <a:t> uygulayan bir sınıf </a:t>
            </a:r>
            <a:r>
              <a:rPr lang="tr-TR" dirty="0" err="1" smtClean="0"/>
              <a:t>arayüz</a:t>
            </a:r>
            <a:r>
              <a:rPr lang="tr-TR" dirty="0" smtClean="0"/>
              <a:t> tarafından yayınlanmış olan davranışları sağlamak zorundadır.</a:t>
            </a:r>
            <a:endParaRPr lang="tr-TR" dirty="0"/>
          </a:p>
        </p:txBody>
      </p:sp>
      <p:sp>
        <p:nvSpPr>
          <p:cNvPr id="3" name="Başlık 2"/>
          <p:cNvSpPr>
            <a:spLocks noGrp="1"/>
          </p:cNvSpPr>
          <p:nvPr>
            <p:ph type="title"/>
          </p:nvPr>
        </p:nvSpPr>
        <p:spPr/>
        <p:txBody>
          <a:bodyPr/>
          <a:lstStyle/>
          <a:p>
            <a:r>
              <a:rPr lang="tr-TR" dirty="0" err="1" smtClean="0"/>
              <a:t>What</a:t>
            </a:r>
            <a:r>
              <a:rPr lang="tr-TR" dirty="0" smtClean="0"/>
              <a:t> is an </a:t>
            </a:r>
            <a:r>
              <a:rPr lang="tr-TR" dirty="0" err="1" smtClean="0"/>
              <a:t>Interface</a:t>
            </a:r>
            <a:r>
              <a:rPr lang="tr-TR" dirty="0"/>
              <a:t>?</a:t>
            </a:r>
          </a:p>
        </p:txBody>
      </p:sp>
    </p:spTree>
    <p:extLst>
      <p:ext uri="{BB962C8B-B14F-4D97-AF65-F5344CB8AC3E}">
        <p14:creationId xmlns:p14="http://schemas.microsoft.com/office/powerpoint/2010/main" val="56438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smtClean="0"/>
              <a:t>Bir paket sınıfları ve </a:t>
            </a:r>
            <a:r>
              <a:rPr lang="tr-TR" dirty="0" err="1" smtClean="0"/>
              <a:t>arayüzleri</a:t>
            </a:r>
            <a:r>
              <a:rPr lang="tr-TR" dirty="0" smtClean="0"/>
              <a:t> mantıksal olarak organize eden bir ad uzayıdır.</a:t>
            </a:r>
          </a:p>
          <a:p>
            <a:endParaRPr lang="tr-TR" dirty="0"/>
          </a:p>
          <a:p>
            <a:r>
              <a:rPr lang="tr-TR" dirty="0" smtClean="0"/>
              <a:t>Sınıflarınızı, </a:t>
            </a:r>
            <a:r>
              <a:rPr lang="tr-TR" dirty="0" err="1" smtClean="0"/>
              <a:t>arayüzlerinizi</a:t>
            </a:r>
            <a:r>
              <a:rPr lang="tr-TR" dirty="0" smtClean="0"/>
              <a:t> paketlere yerleştirmek büyük yazılım projelerinde yönetimi kolaylaştırır.</a:t>
            </a:r>
          </a:p>
        </p:txBody>
      </p:sp>
      <p:sp>
        <p:nvSpPr>
          <p:cNvPr id="3" name="Başlık 2"/>
          <p:cNvSpPr>
            <a:spLocks noGrp="1"/>
          </p:cNvSpPr>
          <p:nvPr>
            <p:ph type="title"/>
          </p:nvPr>
        </p:nvSpPr>
        <p:spPr/>
        <p:txBody>
          <a:bodyPr/>
          <a:lstStyle/>
          <a:p>
            <a:r>
              <a:rPr lang="tr-TR" dirty="0" err="1" smtClean="0"/>
              <a:t>What</a:t>
            </a:r>
            <a:r>
              <a:rPr lang="tr-TR" dirty="0" smtClean="0"/>
              <a:t> is a </a:t>
            </a:r>
            <a:r>
              <a:rPr lang="tr-TR" dirty="0" err="1" smtClean="0"/>
              <a:t>Package</a:t>
            </a:r>
            <a:r>
              <a:rPr lang="tr-TR" dirty="0" smtClean="0"/>
              <a:t>?</a:t>
            </a:r>
            <a:endParaRPr lang="tr-TR" dirty="0"/>
          </a:p>
        </p:txBody>
      </p:sp>
    </p:spTree>
    <p:extLst>
      <p:ext uri="{BB962C8B-B14F-4D97-AF65-F5344CB8AC3E}">
        <p14:creationId xmlns:p14="http://schemas.microsoft.com/office/powerpoint/2010/main" val="910640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fontScale="92500" lnSpcReduction="20000"/>
          </a:bodyPr>
          <a:lstStyle/>
          <a:p>
            <a:r>
              <a:rPr lang="tr-TR" dirty="0" smtClean="0"/>
              <a:t>Nesneye yönelik yazılım teknolojisini anlamak için nesneler anahtar kavramdır.</a:t>
            </a:r>
          </a:p>
          <a:p>
            <a:r>
              <a:rPr lang="tr-TR" dirty="0" smtClean="0"/>
              <a:t>Gerçek dünya nesneleri iki karakteristik özelliklerini paylaşırlar: Durum ve Davranış</a:t>
            </a:r>
          </a:p>
          <a:p>
            <a:r>
              <a:rPr lang="tr-TR" dirty="0" smtClean="0"/>
              <a:t>Bir köpek isim, renk, soy, açlık gibi durumlara sahip olabilirken havlama, getirme, koşma davranışlarını sergileyebilir.</a:t>
            </a:r>
          </a:p>
          <a:p>
            <a:r>
              <a:rPr lang="tr-TR" dirty="0" smtClean="0"/>
              <a:t>Aynı şekilde bir bisiklet mevcut vites, pedal ritmi, mevcut hız gibi durumlara sahip olabilirken vites değişimi, frenleme,  pedal ritmini değiştirme gibi davranışlara sahip olabilir.</a:t>
            </a:r>
          </a:p>
        </p:txBody>
      </p:sp>
      <p:sp>
        <p:nvSpPr>
          <p:cNvPr id="3" name="Başlık 2"/>
          <p:cNvSpPr>
            <a:spLocks noGrp="1"/>
          </p:cNvSpPr>
          <p:nvPr>
            <p:ph type="title"/>
          </p:nvPr>
        </p:nvSpPr>
        <p:spPr/>
        <p:txBody>
          <a:bodyPr/>
          <a:lstStyle/>
          <a:p>
            <a:r>
              <a:rPr lang="tr-TR" dirty="0" smtClean="0"/>
              <a:t>Nesne / Object</a:t>
            </a:r>
            <a:endParaRPr lang="tr-TR" dirty="0"/>
          </a:p>
        </p:txBody>
      </p:sp>
    </p:spTree>
    <p:extLst>
      <p:ext uri="{BB962C8B-B14F-4D97-AF65-F5344CB8AC3E}">
        <p14:creationId xmlns:p14="http://schemas.microsoft.com/office/powerpoint/2010/main" val="19852336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smtClean="0"/>
              <a:t>Mevcut nesnelerin durum ve davranışlarını anlamak, belirlemek ve modellemek nesneye yönelik yazılım teknolojisini anlamak için vazgeçilmez unsurlardır.</a:t>
            </a:r>
          </a:p>
          <a:p>
            <a:endParaRPr lang="tr-TR" dirty="0"/>
          </a:p>
        </p:txBody>
      </p:sp>
      <p:sp>
        <p:nvSpPr>
          <p:cNvPr id="3" name="Başlık 2"/>
          <p:cNvSpPr>
            <a:spLocks noGrp="1"/>
          </p:cNvSpPr>
          <p:nvPr>
            <p:ph type="title"/>
          </p:nvPr>
        </p:nvSpPr>
        <p:spPr/>
        <p:txBody>
          <a:bodyPr/>
          <a:lstStyle/>
          <a:p>
            <a:endParaRPr lang="tr-TR"/>
          </a:p>
        </p:txBody>
      </p:sp>
      <p:pic>
        <p:nvPicPr>
          <p:cNvPr id="1026" name="Picture 2" descr="A circle with an inner circle filled with items, surrounded by gray wedges representing methods that allow access to the inner cir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4077072"/>
            <a:ext cx="3686175" cy="2400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1245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1047853" y="3212976"/>
            <a:ext cx="7408333" cy="3450696"/>
          </a:xfrm>
        </p:spPr>
        <p:txBody>
          <a:bodyPr>
            <a:normAutofit fontScale="92500"/>
          </a:bodyPr>
          <a:lstStyle/>
          <a:p>
            <a:endParaRPr lang="tr-TR" dirty="0" smtClean="0"/>
          </a:p>
          <a:p>
            <a:endParaRPr lang="tr-TR" dirty="0"/>
          </a:p>
          <a:p>
            <a:endParaRPr lang="tr-TR" dirty="0" smtClean="0"/>
          </a:p>
          <a:p>
            <a:r>
              <a:rPr lang="en-US" dirty="0" smtClean="0"/>
              <a:t>By </a:t>
            </a:r>
            <a:r>
              <a:rPr lang="en-US" dirty="0"/>
              <a:t>attributing state (current speed, current pedal cadence, and current gear) and providing methods for changing that state, the object remains in control of how the outside world is allowed to use it. For example, if the bicycle only has 6 gears, a method to change gears could reject any value that is less than 1 or greater than 6.</a:t>
            </a:r>
            <a:endParaRPr lang="tr-TR" dirty="0"/>
          </a:p>
        </p:txBody>
      </p:sp>
      <p:sp>
        <p:nvSpPr>
          <p:cNvPr id="3" name="Başlık 2"/>
          <p:cNvSpPr>
            <a:spLocks noGrp="1"/>
          </p:cNvSpPr>
          <p:nvPr>
            <p:ph type="title"/>
          </p:nvPr>
        </p:nvSpPr>
        <p:spPr/>
        <p:txBody>
          <a:bodyPr/>
          <a:lstStyle/>
          <a:p>
            <a:r>
              <a:rPr lang="tr-TR" dirty="0" smtClean="0"/>
              <a:t>Bisiklet Nesnesi</a:t>
            </a:r>
            <a:endParaRPr lang="tr-TR" dirty="0"/>
          </a:p>
        </p:txBody>
      </p:sp>
      <p:pic>
        <p:nvPicPr>
          <p:cNvPr id="2050" name="Picture 2" descr="A picture of an object, with bibycle methods and instance variab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060848"/>
            <a:ext cx="2576482" cy="2200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6956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lga Biçimi">
  <a:themeElements>
    <a:clrScheme name="Dalga Biçimi">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Dalga Biçimi">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alga Biçimi">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TotalTime>
  <Words>2503</Words>
  <Application>Microsoft Office PowerPoint</Application>
  <PresentationFormat>Ekran Gösterisi (4:3)</PresentationFormat>
  <Paragraphs>324</Paragraphs>
  <Slides>34</Slides>
  <Notes>6</Notes>
  <HiddenSlides>0</HiddenSlides>
  <MMClips>0</MMClips>
  <ScaleCrop>false</ScaleCrop>
  <HeadingPairs>
    <vt:vector size="4" baseType="variant">
      <vt:variant>
        <vt:lpstr>Tema</vt:lpstr>
      </vt:variant>
      <vt:variant>
        <vt:i4>1</vt:i4>
      </vt:variant>
      <vt:variant>
        <vt:lpstr>Slayt Başlıkları</vt:lpstr>
      </vt:variant>
      <vt:variant>
        <vt:i4>34</vt:i4>
      </vt:variant>
    </vt:vector>
  </HeadingPairs>
  <TitlesOfParts>
    <vt:vector size="35" baseType="lpstr">
      <vt:lpstr>Dalga Biçimi</vt:lpstr>
      <vt:lpstr>Nesneye Yönelik Programlama Konsepti</vt:lpstr>
      <vt:lpstr>What is an Object?</vt:lpstr>
      <vt:lpstr>What is a Class?</vt:lpstr>
      <vt:lpstr>What is Inheritance?</vt:lpstr>
      <vt:lpstr>What is an Interface?</vt:lpstr>
      <vt:lpstr>What is a Package?</vt:lpstr>
      <vt:lpstr>Nesne / Object</vt:lpstr>
      <vt:lpstr>PowerPoint Sunusu</vt:lpstr>
      <vt:lpstr>Bisiklet Nesnesi</vt:lpstr>
      <vt:lpstr>Niçin?</vt:lpstr>
      <vt:lpstr>PowerPoint Sunusu</vt:lpstr>
      <vt:lpstr>Sınıf / Class</vt:lpstr>
      <vt:lpstr>PowerPoint Sunusu</vt:lpstr>
      <vt:lpstr>PowerPoint Sunusu</vt:lpstr>
      <vt:lpstr>Miras Alma / Inheritance</vt:lpstr>
      <vt:lpstr>PowerPoint Sunusu</vt:lpstr>
      <vt:lpstr>PowerPoint Sunusu</vt:lpstr>
      <vt:lpstr>Arayüz / Interface</vt:lpstr>
      <vt:lpstr>PowerPoint Sunusu</vt:lpstr>
      <vt:lpstr>PowerPoint Sunusu</vt:lpstr>
      <vt:lpstr>Paket</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Nesneye Yönelik Programlama Konsepti</dc:title>
  <dc:creator>Mustafa</dc:creator>
  <cp:lastModifiedBy>Mustafa</cp:lastModifiedBy>
  <cp:revision>18</cp:revision>
  <dcterms:created xsi:type="dcterms:W3CDTF">2014-10-19T12:45:06Z</dcterms:created>
  <dcterms:modified xsi:type="dcterms:W3CDTF">2014-10-19T14:39:55Z</dcterms:modified>
</cp:coreProperties>
</file>