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57" autoAdjust="0"/>
  </p:normalViewPr>
  <p:slideViewPr>
    <p:cSldViewPr>
      <p:cViewPr varScale="1">
        <p:scale>
          <a:sx n="56" d="100"/>
          <a:sy n="56" d="100"/>
        </p:scale>
        <p:origin x="-17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F1ECE-82E7-4897-A7D6-479E1749A2A9}" type="datetimeFigureOut">
              <a:rPr lang="tr-TR" smtClean="0"/>
              <a:t>22.12.2014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D5A29E-443F-4FC7-A44E-1F9C6011D28B}" type="slidenum">
              <a:rPr lang="tr-TR" smtClean="0"/>
              <a:t>‹#›</a:t>
            </a:fld>
            <a:endParaRPr lang="tr-TR"/>
          </a:p>
        </p:txBody>
      </p:sp>
    </p:spTree>
    <p:extLst>
      <p:ext uri="{BB962C8B-B14F-4D97-AF65-F5344CB8AC3E}">
        <p14:creationId xmlns:p14="http://schemas.microsoft.com/office/powerpoint/2010/main" val="221639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D5A29E-443F-4FC7-A44E-1F9C6011D28B}" type="slidenum">
              <a:rPr lang="tr-TR" smtClean="0"/>
              <a:t>21</a:t>
            </a:fld>
            <a:endParaRPr lang="tr-TR"/>
          </a:p>
        </p:txBody>
      </p:sp>
    </p:spTree>
    <p:extLst>
      <p:ext uri="{BB962C8B-B14F-4D97-AF65-F5344CB8AC3E}">
        <p14:creationId xmlns:p14="http://schemas.microsoft.com/office/powerpoint/2010/main" val="178871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D5A29E-443F-4FC7-A44E-1F9C6011D28B}" type="slidenum">
              <a:rPr lang="tr-TR" smtClean="0"/>
              <a:t>38</a:t>
            </a:fld>
            <a:endParaRPr lang="tr-TR"/>
          </a:p>
        </p:txBody>
      </p:sp>
    </p:spTree>
    <p:extLst>
      <p:ext uri="{BB962C8B-B14F-4D97-AF65-F5344CB8AC3E}">
        <p14:creationId xmlns:p14="http://schemas.microsoft.com/office/powerpoint/2010/main" val="106320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F2FF8E9-4465-4DC6-B65A-8074DB21C66A}"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F2FF8E9-4465-4DC6-B65A-8074DB21C66A}"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F2FF8E9-4465-4DC6-B65A-8074DB21C66A}"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F2FF8E9-4465-4DC6-B65A-8074DB21C66A}"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F2FF8E9-4465-4DC6-B65A-8074DB21C66A}"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F2FF8E9-4465-4DC6-B65A-8074DB21C66A}" type="datetimeFigureOut">
              <a:rPr lang="tr-TR" smtClean="0"/>
              <a:t>22.12.2014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BAF18B-32A9-469F-A644-CC770C027916}"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F2FF8E9-4465-4DC6-B65A-8074DB21C66A}" type="datetimeFigureOut">
              <a:rPr lang="tr-TR" smtClean="0"/>
              <a:t>22.12.2014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F2FF8E9-4465-4DC6-B65A-8074DB21C66A}" type="datetimeFigureOut">
              <a:rPr lang="tr-TR" smtClean="0"/>
              <a:t>22.12.2014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F2FF8E9-4465-4DC6-B65A-8074DB21C66A}" type="datetimeFigureOut">
              <a:rPr lang="tr-TR" smtClean="0"/>
              <a:t>22.12.2014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F2FF8E9-4465-4DC6-B65A-8074DB21C66A}" type="datetimeFigureOut">
              <a:rPr lang="tr-TR" smtClean="0"/>
              <a:t>22.12.2014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BAF18B-32A9-469F-A644-CC770C027916}"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F2FF8E9-4465-4DC6-B65A-8074DB21C66A}" type="datetimeFigureOut">
              <a:rPr lang="tr-TR" smtClean="0"/>
              <a:t>22.12.2014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BAF18B-32A9-469F-A644-CC770C027916}"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F2FF8E9-4465-4DC6-B65A-8074DB21C66A}" type="datetimeFigureOut">
              <a:rPr lang="tr-TR" smtClean="0"/>
              <a:t>22.12.2014</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DBAF18B-32A9-469F-A644-CC770C027916}"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object_texts/createobjectdemo.tx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object_texts/shadowing.tx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tr-TR" dirty="0" smtClean="0"/>
              <a:t>Sınıflar ve Nesneler</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068787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err="1" smtClean="0"/>
              <a:t>public</a:t>
            </a:r>
            <a:r>
              <a:rPr lang="tr-TR" dirty="0" smtClean="0"/>
              <a:t> </a:t>
            </a:r>
            <a:r>
              <a:rPr lang="tr-TR" dirty="0" err="1"/>
              <a:t>void</a:t>
            </a:r>
            <a:r>
              <a:rPr lang="tr-TR" dirty="0"/>
              <a:t> </a:t>
            </a:r>
            <a:r>
              <a:rPr lang="tr-TR" dirty="0" err="1"/>
              <a:t>setDersKodu</a:t>
            </a:r>
            <a:r>
              <a:rPr lang="tr-TR" dirty="0"/>
              <a:t>(</a:t>
            </a:r>
            <a:r>
              <a:rPr lang="tr-TR" dirty="0" err="1"/>
              <a:t>int</a:t>
            </a:r>
            <a:r>
              <a:rPr lang="tr-TR" dirty="0"/>
              <a:t> </a:t>
            </a:r>
            <a:r>
              <a:rPr lang="tr-TR" dirty="0" err="1"/>
              <a:t>ders_kodu</a:t>
            </a:r>
            <a:r>
              <a:rPr lang="tr-TR" dirty="0"/>
              <a:t>)</a:t>
            </a:r>
          </a:p>
          <a:p>
            <a:r>
              <a:rPr lang="tr-TR" dirty="0" smtClean="0"/>
              <a:t>{</a:t>
            </a:r>
            <a:endParaRPr lang="tr-TR" dirty="0"/>
          </a:p>
          <a:p>
            <a:r>
              <a:rPr lang="tr-TR" dirty="0"/>
              <a:t>	</a:t>
            </a:r>
            <a:r>
              <a:rPr lang="tr-TR" dirty="0" err="1" smtClean="0">
                <a:solidFill>
                  <a:srgbClr val="FF0000"/>
                </a:solidFill>
              </a:rPr>
              <a:t>this</a:t>
            </a:r>
            <a:r>
              <a:rPr lang="tr-TR" dirty="0" err="1" smtClean="0"/>
              <a:t>.ders_kodu</a:t>
            </a:r>
            <a:r>
              <a:rPr lang="tr-TR" dirty="0" smtClean="0"/>
              <a:t>=</a:t>
            </a:r>
            <a:r>
              <a:rPr lang="tr-TR" dirty="0" err="1" smtClean="0"/>
              <a:t>ders_kodu</a:t>
            </a:r>
            <a:r>
              <a:rPr lang="tr-TR" dirty="0"/>
              <a:t>;</a:t>
            </a:r>
          </a:p>
          <a:p>
            <a:r>
              <a:rPr lang="tr-TR" dirty="0" smtClean="0"/>
              <a:t>}</a:t>
            </a:r>
            <a:endParaRPr lang="tr-TR" dirty="0"/>
          </a:p>
          <a:p>
            <a:r>
              <a:rPr lang="tr-TR" dirty="0" err="1" smtClean="0"/>
              <a:t>public</a:t>
            </a:r>
            <a:r>
              <a:rPr lang="tr-TR" dirty="0" smtClean="0"/>
              <a:t> </a:t>
            </a:r>
            <a:r>
              <a:rPr lang="tr-TR" dirty="0" err="1"/>
              <a:t>int</a:t>
            </a:r>
            <a:r>
              <a:rPr lang="tr-TR" dirty="0"/>
              <a:t> </a:t>
            </a:r>
            <a:r>
              <a:rPr lang="tr-TR" dirty="0" err="1"/>
              <a:t>getDersKodu</a:t>
            </a:r>
            <a:r>
              <a:rPr lang="tr-TR" dirty="0"/>
              <a:t>()</a:t>
            </a:r>
          </a:p>
          <a:p>
            <a:r>
              <a:rPr lang="tr-TR" dirty="0" smtClean="0"/>
              <a:t>{</a:t>
            </a:r>
            <a:endParaRPr lang="tr-TR" dirty="0"/>
          </a:p>
          <a:p>
            <a:r>
              <a:rPr lang="tr-TR" dirty="0"/>
              <a:t>	</a:t>
            </a:r>
            <a:r>
              <a:rPr lang="tr-TR" dirty="0" err="1" smtClean="0"/>
              <a:t>return</a:t>
            </a:r>
            <a:r>
              <a:rPr lang="tr-TR" dirty="0" smtClean="0"/>
              <a:t> </a:t>
            </a:r>
            <a:r>
              <a:rPr lang="tr-TR" dirty="0" err="1"/>
              <a:t>ders_kodu</a:t>
            </a:r>
            <a:r>
              <a:rPr lang="tr-TR" dirty="0"/>
              <a:t>; //</a:t>
            </a:r>
            <a:r>
              <a:rPr lang="tr-TR" dirty="0" err="1"/>
              <a:t>return</a:t>
            </a:r>
            <a:r>
              <a:rPr lang="tr-TR" dirty="0"/>
              <a:t> </a:t>
            </a:r>
            <a:r>
              <a:rPr lang="tr-TR" dirty="0" err="1"/>
              <a:t>this.ders_kodu</a:t>
            </a:r>
            <a:endParaRPr lang="tr-TR" dirty="0"/>
          </a:p>
          <a:p>
            <a:r>
              <a:rPr lang="tr-TR" dirty="0" smtClean="0"/>
              <a:t>}</a:t>
            </a:r>
            <a:endParaRPr lang="tr-TR" dirty="0"/>
          </a:p>
        </p:txBody>
      </p:sp>
      <p:sp>
        <p:nvSpPr>
          <p:cNvPr id="3" name="Başlık 2"/>
          <p:cNvSpPr>
            <a:spLocks noGrp="1"/>
          </p:cNvSpPr>
          <p:nvPr>
            <p:ph type="title"/>
          </p:nvPr>
        </p:nvSpPr>
        <p:spPr/>
        <p:txBody>
          <a:bodyPr/>
          <a:lstStyle/>
          <a:p>
            <a:r>
              <a:rPr lang="tr-TR" dirty="0"/>
              <a:t>s</a:t>
            </a:r>
            <a:r>
              <a:rPr lang="tr-TR" dirty="0" smtClean="0"/>
              <a:t>et ve </a:t>
            </a:r>
            <a:r>
              <a:rPr lang="tr-TR" dirty="0" err="1" smtClean="0"/>
              <a:t>get</a:t>
            </a:r>
            <a:r>
              <a:rPr lang="tr-TR" dirty="0" smtClean="0"/>
              <a:t> </a:t>
            </a:r>
            <a:r>
              <a:rPr lang="tr-TR" dirty="0" err="1" smtClean="0"/>
              <a:t>metodları</a:t>
            </a:r>
            <a:r>
              <a:rPr lang="tr-TR" dirty="0" smtClean="0"/>
              <a:t> (</a:t>
            </a:r>
            <a:r>
              <a:rPr lang="tr-TR" dirty="0" err="1" smtClean="0"/>
              <a:t>ders_kodu</a:t>
            </a:r>
            <a:r>
              <a:rPr lang="tr-TR" dirty="0" smtClean="0"/>
              <a:t>)</a:t>
            </a:r>
            <a:endParaRPr lang="tr-TR" dirty="0"/>
          </a:p>
        </p:txBody>
      </p:sp>
    </p:spTree>
    <p:extLst>
      <p:ext uri="{BB962C8B-B14F-4D97-AF65-F5344CB8AC3E}">
        <p14:creationId xmlns:p14="http://schemas.microsoft.com/office/powerpoint/2010/main" val="3973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err="1"/>
              <a:t>public</a:t>
            </a:r>
            <a:r>
              <a:rPr lang="tr-TR" dirty="0"/>
              <a:t> </a:t>
            </a:r>
            <a:r>
              <a:rPr lang="tr-TR" dirty="0" err="1"/>
              <a:t>void</a:t>
            </a:r>
            <a:r>
              <a:rPr lang="tr-TR" dirty="0"/>
              <a:t> </a:t>
            </a:r>
            <a:r>
              <a:rPr lang="tr-TR" dirty="0" err="1" smtClean="0"/>
              <a:t>setDersNotu</a:t>
            </a:r>
            <a:r>
              <a:rPr lang="tr-TR" dirty="0" smtClean="0"/>
              <a:t>(</a:t>
            </a:r>
            <a:r>
              <a:rPr lang="tr-TR" dirty="0" err="1" smtClean="0"/>
              <a:t>int</a:t>
            </a:r>
            <a:r>
              <a:rPr lang="tr-TR" dirty="0" smtClean="0"/>
              <a:t> </a:t>
            </a:r>
            <a:r>
              <a:rPr lang="tr-TR" dirty="0" err="1" smtClean="0"/>
              <a:t>ders_notu</a:t>
            </a:r>
            <a:r>
              <a:rPr lang="tr-TR" dirty="0"/>
              <a:t>)</a:t>
            </a:r>
          </a:p>
          <a:p>
            <a:r>
              <a:rPr lang="tr-TR" dirty="0"/>
              <a:t>{</a:t>
            </a:r>
          </a:p>
          <a:p>
            <a:r>
              <a:rPr lang="tr-TR" dirty="0"/>
              <a:t>	</a:t>
            </a:r>
            <a:r>
              <a:rPr lang="tr-TR" dirty="0" err="1" smtClean="0">
                <a:solidFill>
                  <a:srgbClr val="FF0000"/>
                </a:solidFill>
              </a:rPr>
              <a:t>this</a:t>
            </a:r>
            <a:r>
              <a:rPr lang="tr-TR" dirty="0" err="1" smtClean="0"/>
              <a:t>.ders_notu</a:t>
            </a:r>
            <a:r>
              <a:rPr lang="tr-TR" dirty="0" smtClean="0"/>
              <a:t>=</a:t>
            </a:r>
            <a:r>
              <a:rPr lang="tr-TR" dirty="0" err="1" smtClean="0"/>
              <a:t>ders_notu</a:t>
            </a:r>
            <a:r>
              <a:rPr lang="tr-TR" dirty="0"/>
              <a:t>;</a:t>
            </a:r>
          </a:p>
          <a:p>
            <a:r>
              <a:rPr lang="tr-TR" dirty="0"/>
              <a:t>}</a:t>
            </a:r>
          </a:p>
          <a:p>
            <a:r>
              <a:rPr lang="tr-TR" dirty="0" err="1"/>
              <a:t>public</a:t>
            </a:r>
            <a:r>
              <a:rPr lang="tr-TR" dirty="0"/>
              <a:t> </a:t>
            </a:r>
            <a:r>
              <a:rPr lang="tr-TR" dirty="0" err="1"/>
              <a:t>int</a:t>
            </a:r>
            <a:r>
              <a:rPr lang="tr-TR" dirty="0"/>
              <a:t> </a:t>
            </a:r>
            <a:r>
              <a:rPr lang="tr-TR" dirty="0" err="1" smtClean="0"/>
              <a:t>getDersNotu</a:t>
            </a:r>
            <a:r>
              <a:rPr lang="tr-TR" dirty="0" smtClean="0"/>
              <a:t>()</a:t>
            </a:r>
            <a:endParaRPr lang="tr-TR" dirty="0"/>
          </a:p>
          <a:p>
            <a:r>
              <a:rPr lang="tr-TR" dirty="0"/>
              <a:t>{</a:t>
            </a:r>
          </a:p>
          <a:p>
            <a:r>
              <a:rPr lang="tr-TR" dirty="0"/>
              <a:t>	</a:t>
            </a:r>
            <a:r>
              <a:rPr lang="tr-TR" dirty="0" err="1"/>
              <a:t>return</a:t>
            </a:r>
            <a:r>
              <a:rPr lang="tr-TR" dirty="0"/>
              <a:t> </a:t>
            </a:r>
            <a:r>
              <a:rPr lang="tr-TR" dirty="0" err="1" smtClean="0"/>
              <a:t>ders_notu</a:t>
            </a:r>
            <a:r>
              <a:rPr lang="tr-TR" dirty="0" smtClean="0"/>
              <a:t>;</a:t>
            </a:r>
            <a:endParaRPr lang="tr-TR" dirty="0"/>
          </a:p>
          <a:p>
            <a:r>
              <a:rPr lang="tr-TR" dirty="0"/>
              <a:t>}</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7366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smtClean="0"/>
              <a:t>Kurucu metotlar nesne oluşturulurken çağrılacak metotlardır.</a:t>
            </a:r>
          </a:p>
          <a:p>
            <a:endParaRPr lang="tr-TR" dirty="0"/>
          </a:p>
          <a:p>
            <a:r>
              <a:rPr lang="tr-TR" dirty="0" err="1">
                <a:solidFill>
                  <a:schemeClr val="bg2">
                    <a:lumMod val="50000"/>
                  </a:schemeClr>
                </a:solidFill>
              </a:rPr>
              <a:t>c</a:t>
            </a:r>
            <a:r>
              <a:rPr lang="tr-TR" dirty="0" err="1" smtClean="0">
                <a:solidFill>
                  <a:schemeClr val="bg2">
                    <a:lumMod val="50000"/>
                  </a:schemeClr>
                </a:solidFill>
              </a:rPr>
              <a:t>lass_name</a:t>
            </a:r>
            <a:r>
              <a:rPr lang="tr-TR" dirty="0" smtClean="0">
                <a:solidFill>
                  <a:schemeClr val="bg2">
                    <a:lumMod val="50000"/>
                  </a:schemeClr>
                </a:solidFill>
              </a:rPr>
              <a:t> </a:t>
            </a:r>
            <a:r>
              <a:rPr lang="tr-TR" dirty="0" err="1" smtClean="0"/>
              <a:t>object_name</a:t>
            </a:r>
            <a:r>
              <a:rPr lang="tr-TR" dirty="0" smtClean="0"/>
              <a:t>=</a:t>
            </a:r>
            <a:r>
              <a:rPr lang="tr-TR" dirty="0" err="1" smtClean="0">
                <a:solidFill>
                  <a:srgbClr val="FF0000"/>
                </a:solidFill>
              </a:rPr>
              <a:t>new</a:t>
            </a:r>
            <a:r>
              <a:rPr lang="tr-TR" dirty="0" smtClean="0"/>
              <a:t> </a:t>
            </a:r>
            <a:r>
              <a:rPr lang="tr-TR" dirty="0" err="1" smtClean="0">
                <a:solidFill>
                  <a:schemeClr val="accent3">
                    <a:lumMod val="75000"/>
                  </a:schemeClr>
                </a:solidFill>
              </a:rPr>
              <a:t>class_name</a:t>
            </a:r>
            <a:r>
              <a:rPr lang="tr-TR" dirty="0" smtClean="0">
                <a:solidFill>
                  <a:schemeClr val="accent3">
                    <a:lumMod val="75000"/>
                  </a:schemeClr>
                </a:solidFill>
              </a:rPr>
              <a:t>()</a:t>
            </a:r>
            <a:r>
              <a:rPr lang="tr-TR" dirty="0" smtClean="0"/>
              <a:t>;</a:t>
            </a:r>
          </a:p>
          <a:p>
            <a:endParaRPr lang="tr-TR" dirty="0"/>
          </a:p>
          <a:p>
            <a:r>
              <a:rPr lang="tr-TR" dirty="0" err="1" smtClean="0">
                <a:solidFill>
                  <a:schemeClr val="bg2">
                    <a:lumMod val="50000"/>
                  </a:schemeClr>
                </a:solidFill>
              </a:rPr>
              <a:t>class_name</a:t>
            </a:r>
            <a:r>
              <a:rPr lang="tr-TR" dirty="0" smtClean="0">
                <a:solidFill>
                  <a:schemeClr val="bg2">
                    <a:lumMod val="50000"/>
                  </a:schemeClr>
                </a:solidFill>
              </a:rPr>
              <a:t> :  sınıf adı (objenin tipi)</a:t>
            </a:r>
          </a:p>
          <a:p>
            <a:r>
              <a:rPr lang="tr-TR" dirty="0" err="1" smtClean="0"/>
              <a:t>object_name</a:t>
            </a:r>
            <a:r>
              <a:rPr lang="tr-TR" dirty="0" smtClean="0"/>
              <a:t>: objenin adı</a:t>
            </a:r>
          </a:p>
          <a:p>
            <a:r>
              <a:rPr lang="tr-TR" dirty="0" err="1">
                <a:solidFill>
                  <a:srgbClr val="FF0000"/>
                </a:solidFill>
              </a:rPr>
              <a:t>n</a:t>
            </a:r>
            <a:r>
              <a:rPr lang="tr-TR" dirty="0" err="1" smtClean="0">
                <a:solidFill>
                  <a:srgbClr val="FF0000"/>
                </a:solidFill>
              </a:rPr>
              <a:t>ew</a:t>
            </a:r>
            <a:r>
              <a:rPr lang="tr-TR" dirty="0" smtClean="0">
                <a:solidFill>
                  <a:srgbClr val="FF0000"/>
                </a:solidFill>
              </a:rPr>
              <a:t>: Örnekleme operatörü </a:t>
            </a:r>
          </a:p>
          <a:p>
            <a:r>
              <a:rPr lang="tr-TR" dirty="0" err="1">
                <a:solidFill>
                  <a:schemeClr val="accent3">
                    <a:lumMod val="75000"/>
                  </a:schemeClr>
                </a:solidFill>
              </a:rPr>
              <a:t>class_name</a:t>
            </a:r>
            <a:r>
              <a:rPr lang="tr-TR" dirty="0" smtClean="0">
                <a:solidFill>
                  <a:schemeClr val="accent3">
                    <a:lumMod val="75000"/>
                  </a:schemeClr>
                </a:solidFill>
              </a:rPr>
              <a:t>(): Kurucu metot.</a:t>
            </a:r>
            <a:endParaRPr lang="tr-TR" dirty="0" smtClean="0"/>
          </a:p>
          <a:p>
            <a:endParaRPr lang="tr-TR" dirty="0" smtClean="0">
              <a:solidFill>
                <a:schemeClr val="bg2">
                  <a:lumMod val="50000"/>
                </a:schemeClr>
              </a:solidFill>
            </a:endParaRPr>
          </a:p>
          <a:p>
            <a:endParaRPr lang="tr-TR" dirty="0"/>
          </a:p>
        </p:txBody>
      </p:sp>
      <p:sp>
        <p:nvSpPr>
          <p:cNvPr id="3" name="Başlık 2"/>
          <p:cNvSpPr>
            <a:spLocks noGrp="1"/>
          </p:cNvSpPr>
          <p:nvPr>
            <p:ph type="title"/>
          </p:nvPr>
        </p:nvSpPr>
        <p:spPr/>
        <p:txBody>
          <a:bodyPr/>
          <a:lstStyle/>
          <a:p>
            <a:r>
              <a:rPr lang="tr-TR" dirty="0" smtClean="0"/>
              <a:t>Kurucu Metot</a:t>
            </a:r>
            <a:endParaRPr lang="tr-TR" dirty="0"/>
          </a:p>
        </p:txBody>
      </p:sp>
    </p:spTree>
    <p:extLst>
      <p:ext uri="{BB962C8B-B14F-4D97-AF65-F5344CB8AC3E}">
        <p14:creationId xmlns:p14="http://schemas.microsoft.com/office/powerpoint/2010/main" val="341860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Örnekte dikkat edilirse </a:t>
            </a:r>
          </a:p>
          <a:p>
            <a:pPr lvl="1"/>
            <a:r>
              <a:rPr lang="tr-TR" dirty="0" smtClean="0"/>
              <a:t>kurucu metot adı sınıf adı ile aynı olmak zorundadır</a:t>
            </a:r>
          </a:p>
          <a:p>
            <a:pPr lvl="1"/>
            <a:r>
              <a:rPr lang="tr-TR" dirty="0" smtClean="0"/>
              <a:t>kurucu </a:t>
            </a:r>
            <a:r>
              <a:rPr lang="tr-TR" dirty="0" err="1" smtClean="0"/>
              <a:t>metodlar</a:t>
            </a:r>
            <a:r>
              <a:rPr lang="tr-TR" dirty="0" smtClean="0"/>
              <a:t> için dönüş değeri yoktur.</a:t>
            </a:r>
          </a:p>
          <a:p>
            <a:pPr lvl="1"/>
            <a:r>
              <a:rPr lang="tr-TR" dirty="0" smtClean="0"/>
              <a:t>Kurucu </a:t>
            </a:r>
            <a:r>
              <a:rPr lang="tr-TR" dirty="0" err="1" smtClean="0"/>
              <a:t>metod</a:t>
            </a:r>
            <a:r>
              <a:rPr lang="tr-TR" dirty="0" smtClean="0"/>
              <a:t> belirtilse belirtilmese de </a:t>
            </a:r>
            <a:r>
              <a:rPr lang="tr-TR" dirty="0" err="1" smtClean="0"/>
              <a:t>public’tir</a:t>
            </a:r>
            <a:r>
              <a:rPr lang="tr-TR" dirty="0" smtClean="0"/>
              <a:t>.</a:t>
            </a:r>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60239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buNone/>
            </a:pPr>
            <a:r>
              <a:rPr lang="tr-TR" dirty="0" err="1"/>
              <a:t>class</a:t>
            </a:r>
            <a:r>
              <a:rPr lang="tr-TR" dirty="0"/>
              <a:t> </a:t>
            </a:r>
            <a:r>
              <a:rPr lang="tr-TR" dirty="0" err="1"/>
              <a:t>ogrenci</a:t>
            </a:r>
            <a:r>
              <a:rPr lang="tr-TR" dirty="0"/>
              <a:t>{</a:t>
            </a:r>
          </a:p>
          <a:p>
            <a:pPr marL="0" indent="0">
              <a:buNone/>
            </a:pPr>
            <a:r>
              <a:rPr lang="tr-TR" dirty="0" smtClean="0"/>
              <a:t> 	</a:t>
            </a:r>
            <a:r>
              <a:rPr lang="tr-TR" dirty="0" err="1" smtClean="0"/>
              <a:t>private</a:t>
            </a:r>
            <a:r>
              <a:rPr lang="tr-TR" dirty="0" smtClean="0"/>
              <a:t> </a:t>
            </a:r>
            <a:r>
              <a:rPr lang="tr-TR" dirty="0" err="1"/>
              <a:t>int</a:t>
            </a:r>
            <a:r>
              <a:rPr lang="tr-TR" dirty="0"/>
              <a:t> </a:t>
            </a:r>
            <a:r>
              <a:rPr lang="tr-TR" dirty="0" err="1"/>
              <a:t>ogr_no</a:t>
            </a:r>
            <a:r>
              <a:rPr lang="tr-TR" dirty="0"/>
              <a:t>;</a:t>
            </a:r>
          </a:p>
          <a:p>
            <a:pPr marL="0" indent="0">
              <a:buNone/>
            </a:pPr>
            <a:r>
              <a:rPr lang="tr-TR" dirty="0" smtClean="0"/>
              <a:t>	</a:t>
            </a:r>
            <a:r>
              <a:rPr lang="tr-TR" dirty="0" err="1" smtClean="0"/>
              <a:t>private</a:t>
            </a:r>
            <a:r>
              <a:rPr lang="tr-TR" dirty="0" smtClean="0"/>
              <a:t> </a:t>
            </a:r>
            <a:r>
              <a:rPr lang="tr-TR" dirty="0" err="1"/>
              <a:t>String</a:t>
            </a:r>
            <a:r>
              <a:rPr lang="tr-TR" dirty="0"/>
              <a:t> adi;</a:t>
            </a:r>
          </a:p>
          <a:p>
            <a:pPr marL="0" indent="0">
              <a:buNone/>
            </a:pPr>
            <a:r>
              <a:rPr lang="tr-TR" dirty="0"/>
              <a:t>	</a:t>
            </a:r>
            <a:r>
              <a:rPr lang="tr-TR" dirty="0" err="1"/>
              <a:t>private</a:t>
            </a:r>
            <a:r>
              <a:rPr lang="tr-TR" dirty="0"/>
              <a:t> </a:t>
            </a:r>
            <a:r>
              <a:rPr lang="tr-TR" dirty="0" err="1"/>
              <a:t>String</a:t>
            </a:r>
            <a:r>
              <a:rPr lang="tr-TR" dirty="0"/>
              <a:t> </a:t>
            </a:r>
            <a:r>
              <a:rPr lang="tr-TR" dirty="0" err="1"/>
              <a:t>soyadi</a:t>
            </a:r>
            <a:r>
              <a:rPr lang="tr-TR" dirty="0"/>
              <a:t>;</a:t>
            </a:r>
          </a:p>
          <a:p>
            <a:pPr marL="0" indent="0">
              <a:buNone/>
            </a:pPr>
            <a:r>
              <a:rPr lang="tr-TR" dirty="0"/>
              <a:t>	</a:t>
            </a:r>
            <a:r>
              <a:rPr lang="tr-TR" dirty="0" err="1"/>
              <a:t>private</a:t>
            </a:r>
            <a:r>
              <a:rPr lang="tr-TR" dirty="0"/>
              <a:t> </a:t>
            </a:r>
            <a:r>
              <a:rPr lang="tr-TR" dirty="0" err="1"/>
              <a:t>int</a:t>
            </a:r>
            <a:r>
              <a:rPr lang="tr-TR" dirty="0"/>
              <a:t> </a:t>
            </a:r>
            <a:r>
              <a:rPr lang="tr-TR" dirty="0" err="1"/>
              <a:t>ders_kodu</a:t>
            </a:r>
            <a:r>
              <a:rPr lang="tr-TR" dirty="0"/>
              <a:t>;</a:t>
            </a:r>
          </a:p>
          <a:p>
            <a:pPr marL="0" indent="0">
              <a:buNone/>
            </a:pPr>
            <a:r>
              <a:rPr lang="tr-TR" dirty="0"/>
              <a:t>	</a:t>
            </a:r>
            <a:r>
              <a:rPr lang="tr-TR" dirty="0" err="1"/>
              <a:t>private</a:t>
            </a:r>
            <a:r>
              <a:rPr lang="tr-TR" dirty="0"/>
              <a:t> </a:t>
            </a:r>
            <a:r>
              <a:rPr lang="tr-TR" dirty="0" err="1"/>
              <a:t>int</a:t>
            </a:r>
            <a:r>
              <a:rPr lang="tr-TR" dirty="0"/>
              <a:t> </a:t>
            </a:r>
            <a:r>
              <a:rPr lang="tr-TR" dirty="0" err="1"/>
              <a:t>ders_notu</a:t>
            </a:r>
            <a:r>
              <a:rPr lang="tr-TR" dirty="0"/>
              <a:t>;</a:t>
            </a:r>
          </a:p>
          <a:p>
            <a:endParaRPr lang="tr-TR" dirty="0"/>
          </a:p>
        </p:txBody>
      </p:sp>
      <p:sp>
        <p:nvSpPr>
          <p:cNvPr id="3" name="Başlık 2"/>
          <p:cNvSpPr>
            <a:spLocks noGrp="1"/>
          </p:cNvSpPr>
          <p:nvPr>
            <p:ph type="title"/>
          </p:nvPr>
        </p:nvSpPr>
        <p:spPr/>
        <p:txBody>
          <a:bodyPr/>
          <a:lstStyle/>
          <a:p>
            <a:r>
              <a:rPr lang="tr-TR" dirty="0" smtClean="0"/>
              <a:t>Kurucu metodun aşırı yüklemesi</a:t>
            </a:r>
            <a:endParaRPr lang="tr-TR" dirty="0"/>
          </a:p>
        </p:txBody>
      </p:sp>
    </p:spTree>
    <p:extLst>
      <p:ext uri="{BB962C8B-B14F-4D97-AF65-F5344CB8AC3E}">
        <p14:creationId xmlns:p14="http://schemas.microsoft.com/office/powerpoint/2010/main" val="184202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pPr marL="0" indent="0">
              <a:buNone/>
            </a:pPr>
            <a:r>
              <a:rPr lang="tr-TR" dirty="0" err="1"/>
              <a:t>p</a:t>
            </a:r>
            <a:r>
              <a:rPr lang="tr-TR" dirty="0" err="1" smtClean="0"/>
              <a:t>ublic</a:t>
            </a:r>
            <a:r>
              <a:rPr lang="tr-TR" dirty="0" smtClean="0"/>
              <a:t> </a:t>
            </a:r>
            <a:r>
              <a:rPr lang="tr-TR" dirty="0" err="1" smtClean="0"/>
              <a:t>ogrenci</a:t>
            </a:r>
            <a:r>
              <a:rPr lang="tr-TR" dirty="0" smtClean="0"/>
              <a:t>(</a:t>
            </a:r>
            <a:r>
              <a:rPr lang="tr-TR" dirty="0" err="1" smtClean="0"/>
              <a:t>int</a:t>
            </a:r>
            <a:r>
              <a:rPr lang="tr-TR" dirty="0" smtClean="0"/>
              <a:t> </a:t>
            </a:r>
            <a:r>
              <a:rPr lang="tr-TR" dirty="0" err="1"/>
              <a:t>ogr_no,String</a:t>
            </a:r>
            <a:r>
              <a:rPr lang="tr-TR" dirty="0"/>
              <a:t> adi, </a:t>
            </a:r>
            <a:r>
              <a:rPr lang="tr-TR" dirty="0" err="1"/>
              <a:t>String</a:t>
            </a:r>
            <a:r>
              <a:rPr lang="tr-TR" dirty="0"/>
              <a:t> </a:t>
            </a:r>
            <a:r>
              <a:rPr lang="tr-TR" dirty="0" err="1"/>
              <a:t>soyadi</a:t>
            </a:r>
            <a:r>
              <a:rPr lang="tr-TR" dirty="0"/>
              <a:t>)</a:t>
            </a:r>
          </a:p>
          <a:p>
            <a:pPr marL="0" indent="0">
              <a:buNone/>
            </a:pPr>
            <a:r>
              <a:rPr lang="tr-TR" dirty="0" smtClean="0"/>
              <a:t>{</a:t>
            </a:r>
            <a:endParaRPr lang="tr-TR" dirty="0"/>
          </a:p>
          <a:p>
            <a:pPr marL="0" indent="0">
              <a:buNone/>
            </a:pPr>
            <a:r>
              <a:rPr lang="tr-TR" dirty="0"/>
              <a:t>	</a:t>
            </a:r>
            <a:r>
              <a:rPr lang="tr-TR" dirty="0" err="1"/>
              <a:t>this.ogr_no</a:t>
            </a:r>
            <a:r>
              <a:rPr lang="tr-TR" dirty="0"/>
              <a:t>=</a:t>
            </a:r>
            <a:r>
              <a:rPr lang="tr-TR" dirty="0" err="1"/>
              <a:t>ogr_no</a:t>
            </a:r>
            <a:r>
              <a:rPr lang="tr-TR" dirty="0"/>
              <a:t>;</a:t>
            </a:r>
          </a:p>
          <a:p>
            <a:pPr marL="0" indent="0">
              <a:buNone/>
            </a:pPr>
            <a:r>
              <a:rPr lang="tr-TR" dirty="0"/>
              <a:t>	</a:t>
            </a:r>
            <a:r>
              <a:rPr lang="tr-TR" dirty="0" err="1"/>
              <a:t>this.adi</a:t>
            </a:r>
            <a:r>
              <a:rPr lang="tr-TR" dirty="0"/>
              <a:t>=adi;</a:t>
            </a:r>
          </a:p>
          <a:p>
            <a:pPr marL="0" indent="0">
              <a:buNone/>
            </a:pPr>
            <a:r>
              <a:rPr lang="tr-TR" dirty="0"/>
              <a:t>	</a:t>
            </a:r>
            <a:r>
              <a:rPr lang="tr-TR" dirty="0" err="1"/>
              <a:t>this.soyadi</a:t>
            </a:r>
            <a:r>
              <a:rPr lang="tr-TR" dirty="0"/>
              <a:t>=</a:t>
            </a:r>
            <a:r>
              <a:rPr lang="tr-TR" dirty="0" err="1"/>
              <a:t>soyadi</a:t>
            </a:r>
            <a:r>
              <a:rPr lang="tr-TR" dirty="0"/>
              <a:t>;</a:t>
            </a:r>
          </a:p>
          <a:p>
            <a:pPr marL="0" indent="0">
              <a:buNone/>
            </a:pPr>
            <a:r>
              <a:rPr lang="tr-TR" dirty="0"/>
              <a:t>	</a:t>
            </a:r>
            <a:r>
              <a:rPr lang="tr-TR" dirty="0" err="1"/>
              <a:t>ders_kodu</a:t>
            </a:r>
            <a:r>
              <a:rPr lang="tr-TR" dirty="0"/>
              <a:t>=-1;</a:t>
            </a:r>
          </a:p>
          <a:p>
            <a:pPr marL="0" indent="0">
              <a:buNone/>
            </a:pPr>
            <a:r>
              <a:rPr lang="tr-TR" dirty="0"/>
              <a:t>	</a:t>
            </a:r>
            <a:r>
              <a:rPr lang="tr-TR" dirty="0" err="1"/>
              <a:t>ders_notu</a:t>
            </a:r>
            <a:r>
              <a:rPr lang="tr-TR" dirty="0"/>
              <a:t>=-1;</a:t>
            </a:r>
          </a:p>
          <a:p>
            <a:pPr marL="0" indent="0">
              <a:buNone/>
            </a:pPr>
            <a:r>
              <a:rPr lang="tr-TR" dirty="0" smtClean="0"/>
              <a:t>}</a:t>
            </a:r>
            <a:endParaRPr lang="tr-TR" dirty="0"/>
          </a:p>
        </p:txBody>
      </p:sp>
      <p:sp>
        <p:nvSpPr>
          <p:cNvPr id="3" name="Başlık 2"/>
          <p:cNvSpPr>
            <a:spLocks noGrp="1"/>
          </p:cNvSpPr>
          <p:nvPr>
            <p:ph type="title"/>
          </p:nvPr>
        </p:nvSpPr>
        <p:spPr/>
        <p:txBody>
          <a:bodyPr/>
          <a:lstStyle/>
          <a:p>
            <a:r>
              <a:rPr lang="tr-TR" dirty="0" smtClean="0"/>
              <a:t>Kurucu metot 1</a:t>
            </a:r>
            <a:endParaRPr lang="tr-TR" dirty="0"/>
          </a:p>
        </p:txBody>
      </p:sp>
    </p:spTree>
    <p:extLst>
      <p:ext uri="{BB962C8B-B14F-4D97-AF65-F5344CB8AC3E}">
        <p14:creationId xmlns:p14="http://schemas.microsoft.com/office/powerpoint/2010/main" val="387952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0" y="2675467"/>
            <a:ext cx="9036495" cy="3450696"/>
          </a:xfrm>
        </p:spPr>
        <p:txBody>
          <a:bodyPr>
            <a:normAutofit lnSpcReduction="10000"/>
          </a:bodyPr>
          <a:lstStyle/>
          <a:p>
            <a:pPr marL="0" indent="0">
              <a:buNone/>
            </a:pPr>
            <a:r>
              <a:rPr lang="tr-TR" dirty="0" err="1"/>
              <a:t>public</a:t>
            </a:r>
            <a:r>
              <a:rPr lang="tr-TR" dirty="0"/>
              <a:t> </a:t>
            </a:r>
            <a:r>
              <a:rPr lang="tr-TR" dirty="0" err="1"/>
              <a:t>ogrenci</a:t>
            </a:r>
            <a:r>
              <a:rPr lang="tr-TR" dirty="0"/>
              <a:t>(</a:t>
            </a:r>
            <a:r>
              <a:rPr lang="tr-TR" dirty="0" err="1"/>
              <a:t>int</a:t>
            </a:r>
            <a:r>
              <a:rPr lang="tr-TR" dirty="0"/>
              <a:t> </a:t>
            </a:r>
            <a:r>
              <a:rPr lang="tr-TR" dirty="0" err="1"/>
              <a:t>ogr_no</a:t>
            </a:r>
            <a:r>
              <a:rPr lang="tr-TR" dirty="0"/>
              <a:t>, </a:t>
            </a:r>
            <a:r>
              <a:rPr lang="tr-TR" dirty="0" err="1"/>
              <a:t>String</a:t>
            </a:r>
            <a:r>
              <a:rPr lang="tr-TR" dirty="0"/>
              <a:t> adi, </a:t>
            </a:r>
            <a:r>
              <a:rPr lang="tr-TR" dirty="0" err="1"/>
              <a:t>String</a:t>
            </a:r>
            <a:r>
              <a:rPr lang="tr-TR" dirty="0"/>
              <a:t> </a:t>
            </a:r>
            <a:r>
              <a:rPr lang="tr-TR" dirty="0" err="1"/>
              <a:t>soyadi</a:t>
            </a:r>
            <a:r>
              <a:rPr lang="tr-TR" dirty="0"/>
              <a:t>, </a:t>
            </a:r>
            <a:r>
              <a:rPr lang="tr-TR" dirty="0" err="1"/>
              <a:t>int</a:t>
            </a:r>
            <a:r>
              <a:rPr lang="tr-TR" dirty="0"/>
              <a:t> </a:t>
            </a:r>
            <a:r>
              <a:rPr lang="tr-TR" dirty="0" err="1"/>
              <a:t>ders_kodu</a:t>
            </a:r>
            <a:r>
              <a:rPr lang="tr-TR" dirty="0"/>
              <a:t>)</a:t>
            </a:r>
          </a:p>
          <a:p>
            <a:pPr marL="0" indent="0">
              <a:buNone/>
            </a:pPr>
            <a:r>
              <a:rPr lang="tr-TR" dirty="0" smtClean="0"/>
              <a:t>{</a:t>
            </a:r>
            <a:endParaRPr lang="tr-TR" dirty="0"/>
          </a:p>
          <a:p>
            <a:pPr marL="0" indent="0">
              <a:buNone/>
            </a:pPr>
            <a:r>
              <a:rPr lang="tr-TR" dirty="0"/>
              <a:t>		</a:t>
            </a:r>
            <a:r>
              <a:rPr lang="tr-TR" dirty="0" err="1"/>
              <a:t>this.ogr_no</a:t>
            </a:r>
            <a:r>
              <a:rPr lang="tr-TR" dirty="0"/>
              <a:t>=</a:t>
            </a:r>
            <a:r>
              <a:rPr lang="tr-TR" dirty="0" err="1"/>
              <a:t>ogr_no</a:t>
            </a:r>
            <a:r>
              <a:rPr lang="tr-TR" dirty="0"/>
              <a:t>;</a:t>
            </a:r>
          </a:p>
          <a:p>
            <a:pPr marL="0" indent="0">
              <a:buNone/>
            </a:pPr>
            <a:r>
              <a:rPr lang="tr-TR" dirty="0"/>
              <a:t>		</a:t>
            </a:r>
            <a:r>
              <a:rPr lang="tr-TR" dirty="0" err="1"/>
              <a:t>this.adi</a:t>
            </a:r>
            <a:r>
              <a:rPr lang="tr-TR" dirty="0"/>
              <a:t>=adi;</a:t>
            </a:r>
          </a:p>
          <a:p>
            <a:pPr marL="0" indent="0">
              <a:buNone/>
            </a:pPr>
            <a:r>
              <a:rPr lang="tr-TR" dirty="0"/>
              <a:t>		</a:t>
            </a:r>
            <a:r>
              <a:rPr lang="tr-TR" dirty="0" err="1"/>
              <a:t>this.soyadi</a:t>
            </a:r>
            <a:r>
              <a:rPr lang="tr-TR" dirty="0"/>
              <a:t>=</a:t>
            </a:r>
            <a:r>
              <a:rPr lang="tr-TR" dirty="0" err="1"/>
              <a:t>soyadi</a:t>
            </a:r>
            <a:r>
              <a:rPr lang="tr-TR" dirty="0"/>
              <a:t>;</a:t>
            </a:r>
          </a:p>
          <a:p>
            <a:pPr marL="0" indent="0">
              <a:buNone/>
            </a:pPr>
            <a:r>
              <a:rPr lang="tr-TR" dirty="0"/>
              <a:t>		</a:t>
            </a:r>
            <a:r>
              <a:rPr lang="tr-TR" dirty="0" err="1"/>
              <a:t>this.ders_kodu</a:t>
            </a:r>
            <a:r>
              <a:rPr lang="tr-TR" dirty="0"/>
              <a:t>=</a:t>
            </a:r>
            <a:r>
              <a:rPr lang="tr-TR" dirty="0" err="1"/>
              <a:t>ders_kodu</a:t>
            </a:r>
            <a:r>
              <a:rPr lang="tr-TR" dirty="0"/>
              <a:t>;</a:t>
            </a:r>
          </a:p>
          <a:p>
            <a:pPr marL="0" indent="0">
              <a:buNone/>
            </a:pPr>
            <a:r>
              <a:rPr lang="tr-TR" dirty="0"/>
              <a:t>		</a:t>
            </a:r>
            <a:r>
              <a:rPr lang="tr-TR" dirty="0" err="1"/>
              <a:t>ders_notu</a:t>
            </a:r>
            <a:r>
              <a:rPr lang="tr-TR" dirty="0"/>
              <a:t>=-1;</a:t>
            </a:r>
          </a:p>
          <a:p>
            <a:pPr marL="0" indent="0">
              <a:buNone/>
            </a:pPr>
            <a:r>
              <a:rPr lang="tr-TR" dirty="0" smtClean="0"/>
              <a:t>}</a:t>
            </a:r>
            <a:endParaRPr lang="tr-TR" dirty="0"/>
          </a:p>
        </p:txBody>
      </p:sp>
      <p:sp>
        <p:nvSpPr>
          <p:cNvPr id="3" name="Başlık 2"/>
          <p:cNvSpPr>
            <a:spLocks noGrp="1"/>
          </p:cNvSpPr>
          <p:nvPr>
            <p:ph type="title"/>
          </p:nvPr>
        </p:nvSpPr>
        <p:spPr/>
        <p:txBody>
          <a:bodyPr/>
          <a:lstStyle/>
          <a:p>
            <a:r>
              <a:rPr lang="tr-TR" dirty="0" smtClean="0"/>
              <a:t>Kurucu metot 2</a:t>
            </a:r>
            <a:endParaRPr lang="tr-TR" dirty="0"/>
          </a:p>
        </p:txBody>
      </p:sp>
    </p:spTree>
    <p:extLst>
      <p:ext uri="{BB962C8B-B14F-4D97-AF65-F5344CB8AC3E}">
        <p14:creationId xmlns:p14="http://schemas.microsoft.com/office/powerpoint/2010/main" val="391178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0" y="2675467"/>
            <a:ext cx="9143999" cy="3450696"/>
          </a:xfrm>
        </p:spPr>
        <p:txBody>
          <a:bodyPr>
            <a:normAutofit fontScale="92500" lnSpcReduction="10000"/>
          </a:bodyPr>
          <a:lstStyle/>
          <a:p>
            <a:pPr marL="0" indent="0">
              <a:buNone/>
            </a:pPr>
            <a:r>
              <a:rPr lang="tr-TR" dirty="0" err="1"/>
              <a:t>public</a:t>
            </a:r>
            <a:r>
              <a:rPr lang="tr-TR" dirty="0"/>
              <a:t> </a:t>
            </a:r>
            <a:r>
              <a:rPr lang="tr-TR" dirty="0" err="1"/>
              <a:t>ogrenci</a:t>
            </a:r>
            <a:r>
              <a:rPr lang="tr-TR" dirty="0"/>
              <a:t>(</a:t>
            </a:r>
            <a:r>
              <a:rPr lang="tr-TR" dirty="0" err="1"/>
              <a:t>int</a:t>
            </a:r>
            <a:r>
              <a:rPr lang="tr-TR" dirty="0"/>
              <a:t> </a:t>
            </a:r>
            <a:r>
              <a:rPr lang="tr-TR" dirty="0" err="1"/>
              <a:t>ogr_no</a:t>
            </a:r>
            <a:r>
              <a:rPr lang="tr-TR" dirty="0"/>
              <a:t>, </a:t>
            </a:r>
            <a:r>
              <a:rPr lang="tr-TR" dirty="0" err="1"/>
              <a:t>String</a:t>
            </a:r>
            <a:r>
              <a:rPr lang="tr-TR" dirty="0"/>
              <a:t> adi, </a:t>
            </a:r>
            <a:r>
              <a:rPr lang="tr-TR" dirty="0" err="1"/>
              <a:t>String</a:t>
            </a:r>
            <a:r>
              <a:rPr lang="tr-TR" dirty="0"/>
              <a:t> </a:t>
            </a:r>
            <a:r>
              <a:rPr lang="tr-TR" dirty="0" err="1"/>
              <a:t>soyadi</a:t>
            </a:r>
            <a:r>
              <a:rPr lang="tr-TR" dirty="0"/>
              <a:t>, </a:t>
            </a:r>
            <a:r>
              <a:rPr lang="tr-TR" dirty="0" err="1"/>
              <a:t>int</a:t>
            </a:r>
            <a:r>
              <a:rPr lang="tr-TR" dirty="0"/>
              <a:t> </a:t>
            </a:r>
            <a:r>
              <a:rPr lang="tr-TR" dirty="0" err="1"/>
              <a:t>ders_kodu,int</a:t>
            </a:r>
            <a:r>
              <a:rPr lang="tr-TR" dirty="0"/>
              <a:t> </a:t>
            </a:r>
            <a:r>
              <a:rPr lang="tr-TR" dirty="0" err="1"/>
              <a:t>ders_notu</a:t>
            </a:r>
            <a:r>
              <a:rPr lang="tr-TR" dirty="0"/>
              <a:t>)</a:t>
            </a:r>
          </a:p>
          <a:p>
            <a:pPr marL="0" indent="0">
              <a:buNone/>
            </a:pPr>
            <a:r>
              <a:rPr lang="tr-TR" dirty="0" smtClean="0"/>
              <a:t>{</a:t>
            </a:r>
            <a:endParaRPr lang="tr-TR" dirty="0"/>
          </a:p>
          <a:p>
            <a:pPr marL="0" indent="0">
              <a:buNone/>
            </a:pPr>
            <a:r>
              <a:rPr lang="tr-TR" dirty="0"/>
              <a:t>		</a:t>
            </a:r>
            <a:r>
              <a:rPr lang="tr-TR" dirty="0" err="1"/>
              <a:t>this.ogr_no</a:t>
            </a:r>
            <a:r>
              <a:rPr lang="tr-TR" dirty="0"/>
              <a:t>=</a:t>
            </a:r>
            <a:r>
              <a:rPr lang="tr-TR" dirty="0" err="1"/>
              <a:t>ogr_no</a:t>
            </a:r>
            <a:r>
              <a:rPr lang="tr-TR" dirty="0"/>
              <a:t>;</a:t>
            </a:r>
          </a:p>
          <a:p>
            <a:pPr marL="0" indent="0">
              <a:buNone/>
            </a:pPr>
            <a:r>
              <a:rPr lang="tr-TR" dirty="0"/>
              <a:t>		</a:t>
            </a:r>
            <a:r>
              <a:rPr lang="tr-TR" dirty="0" err="1"/>
              <a:t>this.adi</a:t>
            </a:r>
            <a:r>
              <a:rPr lang="tr-TR" dirty="0"/>
              <a:t>=adi;</a:t>
            </a:r>
          </a:p>
          <a:p>
            <a:pPr marL="0" indent="0">
              <a:buNone/>
            </a:pPr>
            <a:r>
              <a:rPr lang="tr-TR" dirty="0"/>
              <a:t>		</a:t>
            </a:r>
            <a:r>
              <a:rPr lang="tr-TR" dirty="0" err="1"/>
              <a:t>this.soyadi</a:t>
            </a:r>
            <a:r>
              <a:rPr lang="tr-TR" dirty="0"/>
              <a:t>=</a:t>
            </a:r>
            <a:r>
              <a:rPr lang="tr-TR" dirty="0" err="1"/>
              <a:t>soyadi</a:t>
            </a:r>
            <a:r>
              <a:rPr lang="tr-TR" dirty="0" smtClean="0"/>
              <a:t>;</a:t>
            </a:r>
          </a:p>
          <a:p>
            <a:pPr marL="0" indent="0">
              <a:buNone/>
            </a:pPr>
            <a:r>
              <a:rPr lang="tr-TR" dirty="0" smtClean="0"/>
              <a:t>		</a:t>
            </a:r>
            <a:r>
              <a:rPr lang="tr-TR" dirty="0" err="1" smtClean="0"/>
              <a:t>this.ders_kodu</a:t>
            </a:r>
            <a:r>
              <a:rPr lang="tr-TR" dirty="0" smtClean="0"/>
              <a:t>=</a:t>
            </a:r>
            <a:r>
              <a:rPr lang="tr-TR" dirty="0" err="1" smtClean="0"/>
              <a:t>ders_kodu</a:t>
            </a:r>
            <a:r>
              <a:rPr lang="tr-TR" dirty="0" smtClean="0"/>
              <a:t>;</a:t>
            </a:r>
          </a:p>
          <a:p>
            <a:pPr marL="0" indent="0">
              <a:buNone/>
            </a:pPr>
            <a:r>
              <a:rPr lang="tr-TR" dirty="0"/>
              <a:t>	</a:t>
            </a:r>
            <a:r>
              <a:rPr lang="tr-TR" dirty="0" smtClean="0"/>
              <a:t>	</a:t>
            </a:r>
            <a:r>
              <a:rPr lang="tr-TR" dirty="0" err="1" smtClean="0"/>
              <a:t>this.ders_notu</a:t>
            </a:r>
            <a:r>
              <a:rPr lang="tr-TR" dirty="0" smtClean="0"/>
              <a:t>=</a:t>
            </a:r>
            <a:r>
              <a:rPr lang="tr-TR" dirty="0" err="1" smtClean="0"/>
              <a:t>ders_notu</a:t>
            </a:r>
            <a:r>
              <a:rPr lang="tr-TR" dirty="0"/>
              <a:t>;</a:t>
            </a:r>
          </a:p>
          <a:p>
            <a:pPr marL="0" indent="0">
              <a:buNone/>
            </a:pPr>
            <a:r>
              <a:rPr lang="tr-TR" dirty="0" smtClean="0"/>
              <a:t>}</a:t>
            </a:r>
            <a:endParaRPr lang="tr-TR" dirty="0"/>
          </a:p>
        </p:txBody>
      </p:sp>
      <p:sp>
        <p:nvSpPr>
          <p:cNvPr id="3" name="Başlık 2"/>
          <p:cNvSpPr>
            <a:spLocks noGrp="1"/>
          </p:cNvSpPr>
          <p:nvPr>
            <p:ph type="title"/>
          </p:nvPr>
        </p:nvSpPr>
        <p:spPr/>
        <p:txBody>
          <a:bodyPr/>
          <a:lstStyle/>
          <a:p>
            <a:r>
              <a:rPr lang="tr-TR" dirty="0" smtClean="0"/>
              <a:t>Kurucu metot 3</a:t>
            </a:r>
            <a:endParaRPr lang="tr-TR" dirty="0"/>
          </a:p>
        </p:txBody>
      </p:sp>
    </p:spTree>
    <p:extLst>
      <p:ext uri="{BB962C8B-B14F-4D97-AF65-F5344CB8AC3E}">
        <p14:creationId xmlns:p14="http://schemas.microsoft.com/office/powerpoint/2010/main" val="389460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err="1" smtClean="0"/>
              <a:t>Passing</a:t>
            </a:r>
            <a:r>
              <a:rPr lang="tr-TR" dirty="0" smtClean="0"/>
              <a:t> </a:t>
            </a:r>
            <a:r>
              <a:rPr lang="tr-TR" dirty="0" err="1" smtClean="0"/>
              <a:t>Parameter</a:t>
            </a:r>
            <a:r>
              <a:rPr lang="tr-TR" dirty="0" smtClean="0"/>
              <a:t> </a:t>
            </a:r>
            <a:r>
              <a:rPr lang="tr-TR" dirty="0" err="1" smtClean="0"/>
              <a:t>to</a:t>
            </a:r>
            <a:r>
              <a:rPr lang="tr-TR" dirty="0" smtClean="0"/>
              <a:t> a </a:t>
            </a:r>
            <a:r>
              <a:rPr lang="tr-TR" dirty="0" err="1" smtClean="0"/>
              <a:t>Method</a:t>
            </a:r>
            <a:endParaRPr lang="tr-TR" dirty="0"/>
          </a:p>
        </p:txBody>
      </p:sp>
      <p:sp>
        <p:nvSpPr>
          <p:cNvPr id="5" name="Dikdörtgen 4"/>
          <p:cNvSpPr/>
          <p:nvPr/>
        </p:nvSpPr>
        <p:spPr>
          <a:xfrm>
            <a:off x="0" y="2828836"/>
            <a:ext cx="9144000" cy="1815882"/>
          </a:xfrm>
          <a:prstGeom prst="rect">
            <a:avLst/>
          </a:prstGeom>
        </p:spPr>
        <p:txBody>
          <a:bodyPr wrap="square">
            <a:spAutoFit/>
          </a:bodyPr>
          <a:lstStyle/>
          <a:p>
            <a:r>
              <a:rPr lang="tr-TR" sz="2800" dirty="0"/>
              <a:t>	</a:t>
            </a:r>
            <a:r>
              <a:rPr lang="tr-TR" sz="2800" dirty="0" err="1"/>
              <a:t>public</a:t>
            </a:r>
            <a:r>
              <a:rPr lang="tr-TR" sz="2800" dirty="0"/>
              <a:t> </a:t>
            </a:r>
            <a:r>
              <a:rPr lang="tr-TR" sz="2800" dirty="0" err="1"/>
              <a:t>void</a:t>
            </a:r>
            <a:r>
              <a:rPr lang="tr-TR" sz="2800" dirty="0"/>
              <a:t> topla(</a:t>
            </a:r>
            <a:r>
              <a:rPr lang="tr-TR" sz="2800" dirty="0" err="1"/>
              <a:t>int</a:t>
            </a:r>
            <a:r>
              <a:rPr lang="tr-TR" sz="2800" dirty="0"/>
              <a:t> a, </a:t>
            </a:r>
            <a:r>
              <a:rPr lang="tr-TR" sz="2800" dirty="0" err="1"/>
              <a:t>int</a:t>
            </a:r>
            <a:r>
              <a:rPr lang="tr-TR" sz="2800" dirty="0"/>
              <a:t> b)</a:t>
            </a:r>
          </a:p>
          <a:p>
            <a:r>
              <a:rPr lang="tr-TR" sz="2800" dirty="0"/>
              <a:t>	{</a:t>
            </a:r>
          </a:p>
          <a:p>
            <a:r>
              <a:rPr lang="tr-TR" sz="2800" dirty="0"/>
              <a:t>		</a:t>
            </a:r>
            <a:r>
              <a:rPr lang="tr-TR" sz="2800" dirty="0" err="1"/>
              <a:t>int</a:t>
            </a:r>
            <a:r>
              <a:rPr lang="tr-TR" sz="2800" dirty="0"/>
              <a:t> </a:t>
            </a:r>
            <a:r>
              <a:rPr lang="tr-TR" sz="2800" dirty="0" err="1"/>
              <a:t>sonuc</a:t>
            </a:r>
            <a:r>
              <a:rPr lang="tr-TR" sz="2800" dirty="0"/>
              <a:t>=</a:t>
            </a:r>
            <a:r>
              <a:rPr lang="tr-TR" sz="2800" dirty="0" err="1"/>
              <a:t>a+b</a:t>
            </a:r>
            <a:r>
              <a:rPr lang="tr-TR" sz="2800" dirty="0"/>
              <a:t>;</a:t>
            </a:r>
          </a:p>
          <a:p>
            <a:r>
              <a:rPr lang="tr-TR" sz="2800" dirty="0"/>
              <a:t>	}</a:t>
            </a:r>
          </a:p>
        </p:txBody>
      </p:sp>
    </p:spTree>
    <p:extLst>
      <p:ext uri="{BB962C8B-B14F-4D97-AF65-F5344CB8AC3E}">
        <p14:creationId xmlns:p14="http://schemas.microsoft.com/office/powerpoint/2010/main" val="203037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smtClean="0"/>
              <a:t>Dönüş değeri</a:t>
            </a:r>
            <a:endParaRPr lang="tr-TR" dirty="0"/>
          </a:p>
        </p:txBody>
      </p:sp>
      <p:sp>
        <p:nvSpPr>
          <p:cNvPr id="4" name="Dikdörtgen 3"/>
          <p:cNvSpPr/>
          <p:nvPr/>
        </p:nvSpPr>
        <p:spPr>
          <a:xfrm>
            <a:off x="539552" y="2718011"/>
            <a:ext cx="8064896" cy="3970318"/>
          </a:xfrm>
          <a:prstGeom prst="rect">
            <a:avLst/>
          </a:prstGeom>
        </p:spPr>
        <p:txBody>
          <a:bodyPr wrap="square">
            <a:spAutoFit/>
          </a:bodyPr>
          <a:lstStyle/>
          <a:p>
            <a:r>
              <a:rPr lang="en-US" sz="2800" dirty="0"/>
              <a:t>public </a:t>
            </a:r>
            <a:r>
              <a:rPr lang="tr-TR" sz="2800" dirty="0" err="1" smtClean="0">
                <a:solidFill>
                  <a:srgbClr val="FF0000"/>
                </a:solidFill>
              </a:rPr>
              <a:t>int</a:t>
            </a:r>
            <a:r>
              <a:rPr lang="en-US" sz="2800" dirty="0" smtClean="0">
                <a:solidFill>
                  <a:srgbClr val="FF0000"/>
                </a:solidFill>
              </a:rPr>
              <a:t> </a:t>
            </a:r>
            <a:r>
              <a:rPr lang="en-US" sz="2800" dirty="0" err="1"/>
              <a:t>topla</a:t>
            </a:r>
            <a:r>
              <a:rPr lang="en-US" sz="2800" dirty="0"/>
              <a:t>(</a:t>
            </a:r>
            <a:r>
              <a:rPr lang="en-US" sz="2800" dirty="0" err="1"/>
              <a:t>int</a:t>
            </a:r>
            <a:r>
              <a:rPr lang="en-US" sz="2800" dirty="0"/>
              <a:t> a, </a:t>
            </a:r>
            <a:r>
              <a:rPr lang="en-US" sz="2800" dirty="0" err="1"/>
              <a:t>int</a:t>
            </a:r>
            <a:r>
              <a:rPr lang="en-US" sz="2800" dirty="0"/>
              <a:t> b)</a:t>
            </a:r>
          </a:p>
          <a:p>
            <a:r>
              <a:rPr lang="en-US" sz="2800" dirty="0" smtClean="0"/>
              <a:t>{</a:t>
            </a:r>
            <a:endParaRPr lang="en-US" sz="2800" dirty="0"/>
          </a:p>
          <a:p>
            <a:r>
              <a:rPr lang="en-US" sz="2800" dirty="0"/>
              <a:t>	</a:t>
            </a:r>
            <a:r>
              <a:rPr lang="en-US" sz="2800" dirty="0" err="1" smtClean="0">
                <a:solidFill>
                  <a:srgbClr val="FF0000"/>
                </a:solidFill>
              </a:rPr>
              <a:t>int</a:t>
            </a:r>
            <a:r>
              <a:rPr lang="en-US" sz="2800" dirty="0" smtClean="0">
                <a:solidFill>
                  <a:srgbClr val="FF0000"/>
                </a:solidFill>
              </a:rPr>
              <a:t> </a:t>
            </a:r>
            <a:r>
              <a:rPr lang="en-US" sz="2800" dirty="0" err="1"/>
              <a:t>sonuc</a:t>
            </a:r>
            <a:r>
              <a:rPr lang="en-US" sz="2800" dirty="0"/>
              <a:t>=</a:t>
            </a:r>
            <a:r>
              <a:rPr lang="en-US" sz="2800" dirty="0" err="1"/>
              <a:t>a+b</a:t>
            </a:r>
            <a:r>
              <a:rPr lang="en-US" sz="2800" dirty="0"/>
              <a:t>;</a:t>
            </a:r>
          </a:p>
          <a:p>
            <a:r>
              <a:rPr lang="en-US" sz="2800" dirty="0"/>
              <a:t>	</a:t>
            </a:r>
            <a:r>
              <a:rPr lang="en-US" sz="2800" dirty="0" smtClean="0">
                <a:solidFill>
                  <a:schemeClr val="tx2">
                    <a:lumMod val="60000"/>
                    <a:lumOff val="40000"/>
                  </a:schemeClr>
                </a:solidFill>
              </a:rPr>
              <a:t>return</a:t>
            </a:r>
            <a:r>
              <a:rPr lang="en-US" sz="2800" dirty="0" smtClean="0">
                <a:solidFill>
                  <a:srgbClr val="FF0000"/>
                </a:solidFill>
              </a:rPr>
              <a:t> </a:t>
            </a:r>
            <a:r>
              <a:rPr lang="en-US" sz="2800" dirty="0" err="1">
                <a:solidFill>
                  <a:srgbClr val="FF0000"/>
                </a:solidFill>
              </a:rPr>
              <a:t>sonuc</a:t>
            </a:r>
            <a:r>
              <a:rPr lang="en-US" sz="2800" dirty="0"/>
              <a:t>;</a:t>
            </a:r>
          </a:p>
          <a:p>
            <a:r>
              <a:rPr lang="en-US" sz="2800" dirty="0" smtClean="0"/>
              <a:t>}</a:t>
            </a:r>
            <a:endParaRPr lang="tr-TR" sz="2800" dirty="0" smtClean="0"/>
          </a:p>
          <a:p>
            <a:endParaRPr lang="tr-TR" sz="2800" dirty="0"/>
          </a:p>
          <a:p>
            <a:r>
              <a:rPr lang="tr-TR" sz="2800" dirty="0" smtClean="0"/>
              <a:t>Dönüş değerinin tipi metodun tipi ile aynı olmalıdır. </a:t>
            </a:r>
            <a:endParaRPr lang="tr-TR" sz="2800" dirty="0"/>
          </a:p>
          <a:p>
            <a:r>
              <a:rPr lang="tr-TR" sz="2800" dirty="0" smtClean="0"/>
              <a:t>Primitif veri tiplerinin </a:t>
            </a:r>
            <a:r>
              <a:rPr lang="tr-TR" sz="2800" dirty="0" err="1" smtClean="0"/>
              <a:t>yanısıra</a:t>
            </a:r>
            <a:r>
              <a:rPr lang="tr-TR" sz="2800" dirty="0" smtClean="0"/>
              <a:t> parametre ve </a:t>
            </a:r>
          </a:p>
          <a:p>
            <a:r>
              <a:rPr lang="tr-TR" sz="2800" dirty="0" smtClean="0"/>
              <a:t>dönüş değeri referans tipleri de olabilir.</a:t>
            </a:r>
          </a:p>
        </p:txBody>
      </p:sp>
    </p:spTree>
    <p:extLst>
      <p:ext uri="{BB962C8B-B14F-4D97-AF65-F5344CB8AC3E}">
        <p14:creationId xmlns:p14="http://schemas.microsoft.com/office/powerpoint/2010/main" val="1395684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buNone/>
            </a:pPr>
            <a:endParaRPr lang="tr-TR" dirty="0" smtClean="0"/>
          </a:p>
          <a:p>
            <a:r>
              <a:rPr lang="tr-TR" dirty="0" smtClean="0"/>
              <a:t>Sınıf Tanımlama</a:t>
            </a:r>
          </a:p>
          <a:p>
            <a:r>
              <a:rPr lang="tr-TR" dirty="0" smtClean="0"/>
              <a:t>Sınıf için üye değişken tanımlama</a:t>
            </a:r>
          </a:p>
          <a:p>
            <a:r>
              <a:rPr lang="tr-TR" dirty="0" smtClean="0"/>
              <a:t>Sınıf için </a:t>
            </a:r>
            <a:r>
              <a:rPr lang="tr-TR" dirty="0" err="1" smtClean="0"/>
              <a:t>method</a:t>
            </a:r>
            <a:r>
              <a:rPr lang="tr-TR" dirty="0" smtClean="0"/>
              <a:t> tanımlama</a:t>
            </a:r>
          </a:p>
          <a:p>
            <a:r>
              <a:rPr lang="tr-TR" dirty="0" smtClean="0"/>
              <a:t>Kurucu metotların tanımlanması</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49391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Tipik bir </a:t>
            </a:r>
            <a:r>
              <a:rPr lang="tr-TR" dirty="0" err="1" smtClean="0"/>
              <a:t>java</a:t>
            </a:r>
            <a:r>
              <a:rPr lang="tr-TR" dirty="0" smtClean="0"/>
              <a:t> programı bir çok nesne üretir ve nesne </a:t>
            </a:r>
            <a:r>
              <a:rPr lang="tr-TR" dirty="0" err="1" smtClean="0"/>
              <a:t>metodları</a:t>
            </a:r>
            <a:r>
              <a:rPr lang="tr-TR" dirty="0" smtClean="0"/>
              <a:t> ile etkileşimler sağlanır.</a:t>
            </a:r>
          </a:p>
          <a:p>
            <a:r>
              <a:rPr lang="tr-TR" dirty="0" smtClean="0"/>
              <a:t>Bu nesneler ve </a:t>
            </a:r>
            <a:r>
              <a:rPr lang="tr-TR" dirty="0" err="1" smtClean="0"/>
              <a:t>metodları</a:t>
            </a:r>
            <a:r>
              <a:rPr lang="tr-TR" dirty="0" smtClean="0"/>
              <a:t> ile </a:t>
            </a:r>
            <a:r>
              <a:rPr lang="tr-TR" dirty="0" err="1" smtClean="0"/>
              <a:t>GUI’nin</a:t>
            </a:r>
            <a:r>
              <a:rPr lang="tr-TR" dirty="0" smtClean="0"/>
              <a:t> gösterimi, </a:t>
            </a:r>
            <a:r>
              <a:rPr lang="tr-TR" dirty="0" err="1" smtClean="0"/>
              <a:t>veritabanına</a:t>
            </a:r>
            <a:r>
              <a:rPr lang="tr-TR" dirty="0" smtClean="0"/>
              <a:t> bilgi yazılması, network üzerinden iletişim kurulması vb. değişik görevler yerine getirilir. </a:t>
            </a:r>
          </a:p>
          <a:p>
            <a:endParaRPr lang="tr-TR" dirty="0" smtClean="0"/>
          </a:p>
          <a:p>
            <a:r>
              <a:rPr lang="tr-TR" dirty="0" err="1" smtClean="0">
                <a:hlinkClick r:id="rId2" action="ppaction://hlinkfile"/>
              </a:rPr>
              <a:t>CreateObjectDemo</a:t>
            </a:r>
            <a:endParaRPr lang="tr-TR" dirty="0"/>
          </a:p>
        </p:txBody>
      </p:sp>
      <p:sp>
        <p:nvSpPr>
          <p:cNvPr id="3" name="Başlık 2"/>
          <p:cNvSpPr>
            <a:spLocks noGrp="1"/>
          </p:cNvSpPr>
          <p:nvPr>
            <p:ph type="title"/>
          </p:nvPr>
        </p:nvSpPr>
        <p:spPr/>
        <p:txBody>
          <a:bodyPr/>
          <a:lstStyle/>
          <a:p>
            <a:r>
              <a:rPr lang="tr-TR" dirty="0" smtClean="0"/>
              <a:t>Nesneler</a:t>
            </a:r>
            <a:endParaRPr lang="tr-TR" dirty="0"/>
          </a:p>
        </p:txBody>
      </p:sp>
    </p:spTree>
    <p:extLst>
      <p:ext uri="{BB962C8B-B14F-4D97-AF65-F5344CB8AC3E}">
        <p14:creationId xmlns:p14="http://schemas.microsoft.com/office/powerpoint/2010/main" val="2002327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0" y="2204864"/>
            <a:ext cx="9144000" cy="4653136"/>
          </a:xfrm>
        </p:spPr>
        <p:txBody>
          <a:bodyPr>
            <a:normAutofit/>
          </a:bodyPr>
          <a:lstStyle/>
          <a:p>
            <a:r>
              <a:rPr lang="tr-TR" b="1" dirty="0"/>
              <a:t>Point </a:t>
            </a:r>
            <a:r>
              <a:rPr lang="tr-TR" b="1" dirty="0" err="1"/>
              <a:t>originOne</a:t>
            </a:r>
            <a:r>
              <a:rPr lang="tr-TR" dirty="0"/>
              <a:t> = </a:t>
            </a:r>
            <a:r>
              <a:rPr lang="tr-TR" dirty="0" err="1"/>
              <a:t>new</a:t>
            </a:r>
            <a:r>
              <a:rPr lang="tr-TR" dirty="0"/>
              <a:t> Point(23, 94); </a:t>
            </a:r>
            <a:endParaRPr lang="tr-TR" dirty="0" smtClean="0"/>
          </a:p>
          <a:p>
            <a:r>
              <a:rPr lang="tr-TR" b="1" dirty="0" err="1" smtClean="0"/>
              <a:t>Rectangle</a:t>
            </a:r>
            <a:r>
              <a:rPr lang="tr-TR" b="1" dirty="0" smtClean="0"/>
              <a:t> </a:t>
            </a:r>
            <a:r>
              <a:rPr lang="tr-TR" b="1" dirty="0" err="1"/>
              <a:t>rectOne</a:t>
            </a:r>
            <a:r>
              <a:rPr lang="tr-TR" dirty="0"/>
              <a:t> = </a:t>
            </a:r>
            <a:r>
              <a:rPr lang="tr-TR" dirty="0" err="1"/>
              <a:t>new</a:t>
            </a:r>
            <a:r>
              <a:rPr lang="tr-TR" dirty="0"/>
              <a:t> </a:t>
            </a:r>
            <a:r>
              <a:rPr lang="tr-TR" dirty="0" err="1"/>
              <a:t>Rectangle</a:t>
            </a:r>
            <a:r>
              <a:rPr lang="tr-TR" dirty="0"/>
              <a:t>(</a:t>
            </a:r>
            <a:r>
              <a:rPr lang="tr-TR" dirty="0" err="1"/>
              <a:t>originOne</a:t>
            </a:r>
            <a:r>
              <a:rPr lang="tr-TR" dirty="0"/>
              <a:t>, 100, 200); </a:t>
            </a:r>
            <a:endParaRPr lang="tr-TR" dirty="0" smtClean="0"/>
          </a:p>
          <a:p>
            <a:r>
              <a:rPr lang="tr-TR" b="1" dirty="0" err="1" smtClean="0"/>
              <a:t>Rectangle</a:t>
            </a:r>
            <a:r>
              <a:rPr lang="tr-TR" b="1" dirty="0" smtClean="0"/>
              <a:t> </a:t>
            </a:r>
            <a:r>
              <a:rPr lang="tr-TR" b="1" dirty="0" err="1"/>
              <a:t>rectTwo</a:t>
            </a:r>
            <a:r>
              <a:rPr lang="tr-TR" dirty="0"/>
              <a:t> = </a:t>
            </a:r>
            <a:r>
              <a:rPr lang="tr-TR" dirty="0" err="1"/>
              <a:t>new</a:t>
            </a:r>
            <a:r>
              <a:rPr lang="tr-TR" dirty="0"/>
              <a:t> </a:t>
            </a:r>
            <a:r>
              <a:rPr lang="tr-TR" dirty="0" err="1"/>
              <a:t>Rectangle</a:t>
            </a:r>
            <a:r>
              <a:rPr lang="tr-TR" dirty="0"/>
              <a:t>(50, 100</a:t>
            </a:r>
            <a:r>
              <a:rPr lang="tr-TR" dirty="0" smtClean="0"/>
              <a:t>);</a:t>
            </a:r>
          </a:p>
          <a:p>
            <a:r>
              <a:rPr lang="tr-TR" dirty="0" smtClean="0"/>
              <a:t>Nesnenin oluşturulması üç aşamada oluşur</a:t>
            </a:r>
            <a:endParaRPr lang="tr-TR" dirty="0"/>
          </a:p>
          <a:p>
            <a:r>
              <a:rPr lang="en-US" b="1" dirty="0" smtClean="0"/>
              <a:t>Declaration</a:t>
            </a:r>
            <a:r>
              <a:rPr lang="en-US" dirty="0"/>
              <a:t>: </a:t>
            </a:r>
            <a:r>
              <a:rPr lang="tr-TR" dirty="0" smtClean="0"/>
              <a:t>Değişken tanımlama işlevi ile aynı olan tip tanımlama (tip ile değişken adının ilişkilendirilmesi.</a:t>
            </a:r>
          </a:p>
          <a:p>
            <a:r>
              <a:rPr lang="en-US" b="1" dirty="0" smtClean="0"/>
              <a:t>Instantiation</a:t>
            </a:r>
            <a:r>
              <a:rPr lang="en-US" dirty="0"/>
              <a:t>: </a:t>
            </a:r>
            <a:r>
              <a:rPr lang="tr-TR" dirty="0" smtClean="0"/>
              <a:t>Objeye sınıftan örneklemek için </a:t>
            </a:r>
            <a:r>
              <a:rPr lang="tr-TR" b="1" dirty="0" err="1" smtClean="0"/>
              <a:t>new</a:t>
            </a:r>
            <a:r>
              <a:rPr lang="tr-TR" dirty="0" smtClean="0"/>
              <a:t> anahtarı.</a:t>
            </a:r>
            <a:endParaRPr lang="en-US" dirty="0"/>
          </a:p>
          <a:p>
            <a:r>
              <a:rPr lang="en-US" b="1" dirty="0"/>
              <a:t>Initialization</a:t>
            </a:r>
            <a:r>
              <a:rPr lang="en-US" dirty="0" smtClean="0"/>
              <a:t>:</a:t>
            </a:r>
            <a:r>
              <a:rPr lang="tr-TR" dirty="0" smtClean="0"/>
              <a:t> New operatörünü takip eden kurucu metodun çağrılması.</a:t>
            </a:r>
          </a:p>
          <a:p>
            <a:r>
              <a:rPr lang="tr-TR" dirty="0" smtClean="0"/>
              <a:t>Unutmayın tipi tanımlayıp nesneyi örneklemeden de kullanabilirsiniz.</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4083960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i="1" dirty="0" err="1" smtClean="0"/>
              <a:t>type</a:t>
            </a:r>
            <a:r>
              <a:rPr lang="tr-TR" i="1" dirty="0" smtClean="0"/>
              <a:t> name;</a:t>
            </a:r>
          </a:p>
          <a:p>
            <a:r>
              <a:rPr lang="tr-TR" dirty="0" smtClean="0"/>
              <a:t>Bu ifade  ilkel tipler için sizin «name» adında «</a:t>
            </a:r>
            <a:r>
              <a:rPr lang="tr-TR" dirty="0" err="1" smtClean="0"/>
              <a:t>type</a:t>
            </a:r>
            <a:r>
              <a:rPr lang="tr-TR" dirty="0" smtClean="0"/>
              <a:t>» tipini </a:t>
            </a:r>
            <a:r>
              <a:rPr lang="tr-TR" dirty="0" err="1" smtClean="0"/>
              <a:t>referanslayacak</a:t>
            </a:r>
            <a:r>
              <a:rPr lang="tr-TR" dirty="0" smtClean="0"/>
              <a:t> bir değişken tanımlayacağınızı bildirir. Primitif tiplerde bu işlem için gerekli bellek alanı sabit olduğu için bellekten o kadar yer ayrılır ve referansı name isimli değişken ile ilişkilendirilir. </a:t>
            </a:r>
            <a:endParaRPr lang="tr-TR" dirty="0"/>
          </a:p>
        </p:txBody>
      </p:sp>
      <p:sp>
        <p:nvSpPr>
          <p:cNvPr id="3" name="Başlık 2"/>
          <p:cNvSpPr>
            <a:spLocks noGrp="1"/>
          </p:cNvSpPr>
          <p:nvPr>
            <p:ph type="title"/>
          </p:nvPr>
        </p:nvSpPr>
        <p:spPr/>
        <p:txBody>
          <a:bodyPr>
            <a:normAutofit fontScale="90000"/>
          </a:bodyPr>
          <a:lstStyle/>
          <a:p>
            <a:r>
              <a:rPr lang="tr-TR" dirty="0" smtClean="0"/>
              <a:t>Nesneyi </a:t>
            </a:r>
            <a:r>
              <a:rPr lang="tr-TR" dirty="0" err="1" smtClean="0"/>
              <a:t>referanslayan</a:t>
            </a:r>
            <a:r>
              <a:rPr lang="tr-TR" dirty="0" smtClean="0"/>
              <a:t> değişken tanımı</a:t>
            </a:r>
            <a:endParaRPr lang="tr-TR" dirty="0"/>
          </a:p>
        </p:txBody>
      </p:sp>
    </p:spTree>
    <p:extLst>
      <p:ext uri="{BB962C8B-B14F-4D97-AF65-F5344CB8AC3E}">
        <p14:creationId xmlns:p14="http://schemas.microsoft.com/office/powerpoint/2010/main" val="4188539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Point </a:t>
            </a:r>
            <a:r>
              <a:rPr lang="tr-TR" dirty="0" err="1"/>
              <a:t>originOne</a:t>
            </a:r>
            <a:r>
              <a:rPr lang="tr-TR" dirty="0" smtClean="0"/>
              <a:t>;</a:t>
            </a:r>
          </a:p>
          <a:p>
            <a:endParaRPr lang="tr-TR" dirty="0"/>
          </a:p>
          <a:p>
            <a:r>
              <a:rPr lang="tr-TR" dirty="0" smtClean="0"/>
              <a:t>Primitif tiplere benzer olarak sınıf tipi nesneyi tanımlamak için kullanılır fakat arada önemli bir fark vardır, bellekten gerekli alanın nesne adıyla ilişkilendirilebilmesi için ne kadarlık bir alana ihtiyaç olacağı önceden belirlenemez.</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780247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Bunun için «</a:t>
            </a:r>
            <a:r>
              <a:rPr lang="tr-TR" dirty="0" err="1" smtClean="0"/>
              <a:t>new</a:t>
            </a:r>
            <a:r>
              <a:rPr lang="tr-TR" dirty="0" smtClean="0"/>
              <a:t>» anahtarı kullanılmalıdır ve nesne oluşturulmalıdır. New anahtarı nesne için sınıf tanımından elde edilecek bellek miktarını ayarlar ve </a:t>
            </a:r>
            <a:r>
              <a:rPr lang="tr-TR" dirty="0" err="1" smtClean="0"/>
              <a:t>base</a:t>
            </a:r>
            <a:r>
              <a:rPr lang="tr-TR" dirty="0" smtClean="0"/>
              <a:t> adresini sınıf tipi ile tanımlanan değişkene gönderir.</a:t>
            </a:r>
          </a:p>
          <a:p>
            <a:r>
              <a:rPr lang="tr-TR" dirty="0" smtClean="0"/>
              <a:t>Ayrıca </a:t>
            </a:r>
            <a:r>
              <a:rPr lang="tr-TR" dirty="0" err="1" smtClean="0"/>
              <a:t>new</a:t>
            </a:r>
            <a:r>
              <a:rPr lang="tr-TR" dirty="0" smtClean="0"/>
              <a:t> anahtarı kurucu metodu çağırmak için de kullanılır.</a:t>
            </a:r>
          </a:p>
          <a:p>
            <a:r>
              <a:rPr lang="tr-TR" dirty="0" smtClean="0">
                <a:solidFill>
                  <a:srgbClr val="FF0000"/>
                </a:solidFill>
              </a:rPr>
              <a:t>(Örnek </a:t>
            </a:r>
            <a:r>
              <a:rPr lang="tr-TR" dirty="0" err="1" smtClean="0">
                <a:solidFill>
                  <a:srgbClr val="FF0000"/>
                </a:solidFill>
              </a:rPr>
              <a:t>new_ile_kurucu_metot</a:t>
            </a:r>
            <a:r>
              <a:rPr lang="tr-TR" dirty="0" smtClean="0">
                <a:solidFill>
                  <a:srgbClr val="FF0000"/>
                </a:solidFill>
              </a:rPr>
              <a:t>)</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788174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p:txBody>
          <a:bodyPr>
            <a:normAutofit fontScale="90000"/>
          </a:bodyPr>
          <a:lstStyle/>
          <a:p>
            <a:r>
              <a:rPr lang="tr-TR" dirty="0" smtClean="0"/>
              <a:t>Bir nesnenin yaratılması ve başlatılması</a:t>
            </a:r>
            <a:endParaRPr lang="tr-TR" dirty="0"/>
          </a:p>
        </p:txBody>
      </p:sp>
      <p:pic>
        <p:nvPicPr>
          <p:cNvPr id="1026" name="Picture 2" descr="originOne now points to a Point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44824"/>
            <a:ext cx="6912768" cy="4194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32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 y="2650475"/>
            <a:ext cx="1979711" cy="3450696"/>
          </a:xfrm>
        </p:spPr>
        <p:txBody>
          <a:bodyPr/>
          <a:lstStyle/>
          <a:p>
            <a:pPr marL="0" indent="0">
              <a:buNone/>
            </a:pPr>
            <a:r>
              <a:rPr lang="tr-TR" dirty="0" smtClean="0"/>
              <a:t>Tipler primitif değilse sınıfların </a:t>
            </a:r>
            <a:r>
              <a:rPr lang="tr-TR" dirty="0" err="1" smtClean="0"/>
              <a:t>metodlarına</a:t>
            </a:r>
            <a:r>
              <a:rPr lang="tr-TR" dirty="0" smtClean="0"/>
              <a:t> gönderilen parametre değerleri de değişebilir.</a:t>
            </a:r>
          </a:p>
        </p:txBody>
      </p:sp>
      <p:sp>
        <p:nvSpPr>
          <p:cNvPr id="3" name="Başlık 2"/>
          <p:cNvSpPr>
            <a:spLocks noGrp="1"/>
          </p:cNvSpPr>
          <p:nvPr>
            <p:ph type="title"/>
          </p:nvPr>
        </p:nvSpPr>
        <p:spPr>
          <a:xfrm>
            <a:off x="179512" y="338328"/>
            <a:ext cx="8964488" cy="1252728"/>
          </a:xfrm>
        </p:spPr>
        <p:txBody>
          <a:bodyPr>
            <a:noAutofit/>
          </a:bodyPr>
          <a:lstStyle/>
          <a:p>
            <a:pPr algn="l"/>
            <a:r>
              <a:rPr lang="tr-TR" sz="2800" dirty="0" err="1"/>
              <a:t>Rectangle</a:t>
            </a:r>
            <a:r>
              <a:rPr lang="tr-TR" sz="2800" dirty="0"/>
              <a:t> </a:t>
            </a:r>
            <a:r>
              <a:rPr lang="tr-TR" sz="2800" dirty="0" err="1"/>
              <a:t>rectOne</a:t>
            </a:r>
            <a:r>
              <a:rPr lang="tr-TR" sz="2800" dirty="0"/>
              <a:t> = </a:t>
            </a:r>
            <a:r>
              <a:rPr lang="tr-TR" sz="2800" dirty="0" err="1"/>
              <a:t>new</a:t>
            </a:r>
            <a:r>
              <a:rPr lang="tr-TR" sz="2800" dirty="0"/>
              <a:t> </a:t>
            </a:r>
            <a:r>
              <a:rPr lang="tr-TR" sz="2800" dirty="0" err="1"/>
              <a:t>Rectangle</a:t>
            </a:r>
            <a:r>
              <a:rPr lang="tr-TR" sz="2800" dirty="0"/>
              <a:t>(</a:t>
            </a:r>
            <a:r>
              <a:rPr lang="tr-TR" sz="2800" dirty="0" err="1"/>
              <a:t>originOne</a:t>
            </a:r>
            <a:r>
              <a:rPr lang="tr-TR" sz="2800" dirty="0"/>
              <a:t>, 100, 200);</a:t>
            </a:r>
            <a:br>
              <a:rPr lang="tr-TR" sz="2800" dirty="0"/>
            </a:br>
            <a:endParaRPr lang="tr-TR" sz="2800" dirty="0"/>
          </a:p>
        </p:txBody>
      </p:sp>
      <p:pic>
        <p:nvPicPr>
          <p:cNvPr id="2050" name="Picture 2" descr="Now the rectangle's origin variable also points to the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056" y="1893729"/>
            <a:ext cx="5616624" cy="496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455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73449" y="2420888"/>
            <a:ext cx="8640959" cy="4176464"/>
          </a:xfrm>
        </p:spPr>
        <p:txBody>
          <a:bodyPr>
            <a:normAutofit/>
          </a:bodyPr>
          <a:lstStyle/>
          <a:p>
            <a:r>
              <a:rPr lang="tr-TR" dirty="0" smtClean="0"/>
              <a:t>İstediği kadar sayıda nesne veya nesneleri programcı oluşturabilir. Elbette bunun sınırı sistemin yakalayabildiği kadardır. Bu noktada işi biten nesnelerin yok edilmesi bellek yönetimi açısından oldukça önemlidir fakat bu iş meşakkatli ve hataya açık bir süreçtir.</a:t>
            </a:r>
          </a:p>
          <a:p>
            <a:endParaRPr lang="tr-TR" dirty="0"/>
          </a:p>
          <a:p>
            <a:r>
              <a:rPr lang="tr-TR" dirty="0" smtClean="0"/>
              <a:t>Bundan dolayı </a:t>
            </a:r>
            <a:r>
              <a:rPr lang="tr-TR" dirty="0" err="1" smtClean="0"/>
              <a:t>javada</a:t>
            </a:r>
            <a:r>
              <a:rPr lang="tr-TR" dirty="0" smtClean="0"/>
              <a:t> işi biten nesnelerin yok edilmesi </a:t>
            </a:r>
            <a:r>
              <a:rPr lang="tr-TR" dirty="0" err="1" smtClean="0"/>
              <a:t>Garbage</a:t>
            </a:r>
            <a:r>
              <a:rPr lang="tr-TR" dirty="0" smtClean="0"/>
              <a:t> </a:t>
            </a:r>
            <a:r>
              <a:rPr lang="tr-TR" dirty="0" err="1" smtClean="0"/>
              <a:t>Collector’a</a:t>
            </a:r>
            <a:r>
              <a:rPr lang="tr-TR" dirty="0" smtClean="0"/>
              <a:t> bırakılmıştır. Java Environment işi biten nesneleri tespit eder ve referanslarını yok eder. Bu işleme </a:t>
            </a:r>
            <a:r>
              <a:rPr lang="tr-TR" dirty="0" err="1" smtClean="0"/>
              <a:t>Garbage</a:t>
            </a:r>
            <a:r>
              <a:rPr lang="tr-TR" dirty="0" smtClean="0"/>
              <a:t> Collection adı verilir.</a:t>
            </a:r>
            <a:endParaRPr lang="tr-TR" dirty="0"/>
          </a:p>
        </p:txBody>
      </p:sp>
      <p:sp>
        <p:nvSpPr>
          <p:cNvPr id="3" name="Başlık 2"/>
          <p:cNvSpPr>
            <a:spLocks noGrp="1"/>
          </p:cNvSpPr>
          <p:nvPr>
            <p:ph type="title"/>
          </p:nvPr>
        </p:nvSpPr>
        <p:spPr/>
        <p:txBody>
          <a:bodyPr/>
          <a:lstStyle/>
          <a:p>
            <a:r>
              <a:rPr lang="tr-TR" dirty="0" smtClean="0"/>
              <a:t>Nesnelerin Yok Edilmesi</a:t>
            </a:r>
            <a:endParaRPr lang="tr-TR" dirty="0"/>
          </a:p>
        </p:txBody>
      </p:sp>
    </p:spTree>
    <p:extLst>
      <p:ext uri="{BB962C8B-B14F-4D97-AF65-F5344CB8AC3E}">
        <p14:creationId xmlns:p14="http://schemas.microsoft.com/office/powerpoint/2010/main" val="4140613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smtClean="0"/>
              <a:t>Java programlama dili bir sınıfın içerisinde bir başka sınıf tanımlamaya da izin verir. Dış sınıfa </a:t>
            </a:r>
            <a:r>
              <a:rPr lang="tr-TR" dirty="0" err="1" smtClean="0"/>
              <a:t>outer</a:t>
            </a:r>
            <a:r>
              <a:rPr lang="tr-TR" dirty="0" smtClean="0"/>
              <a:t> </a:t>
            </a:r>
            <a:r>
              <a:rPr lang="tr-TR" dirty="0" err="1" smtClean="0"/>
              <a:t>class</a:t>
            </a:r>
            <a:r>
              <a:rPr lang="tr-TR" dirty="0" smtClean="0"/>
              <a:t>, iç sınıfa </a:t>
            </a:r>
            <a:r>
              <a:rPr lang="tr-TR" dirty="0" err="1" smtClean="0"/>
              <a:t>nested</a:t>
            </a:r>
            <a:r>
              <a:rPr lang="tr-TR" dirty="0" smtClean="0"/>
              <a:t> </a:t>
            </a:r>
            <a:r>
              <a:rPr lang="tr-TR" dirty="0" err="1" smtClean="0"/>
              <a:t>class</a:t>
            </a:r>
            <a:r>
              <a:rPr lang="tr-TR" dirty="0" smtClean="0"/>
              <a:t> adı verilir.</a:t>
            </a:r>
          </a:p>
          <a:p>
            <a:pPr marL="0" indent="0">
              <a:buNone/>
            </a:pPr>
            <a:r>
              <a:rPr lang="tr-TR" dirty="0" err="1"/>
              <a:t>class</a:t>
            </a:r>
            <a:r>
              <a:rPr lang="tr-TR" dirty="0"/>
              <a:t> </a:t>
            </a:r>
            <a:r>
              <a:rPr lang="tr-TR" dirty="0" err="1"/>
              <a:t>OuterClass</a:t>
            </a:r>
            <a:r>
              <a:rPr lang="tr-TR" dirty="0"/>
              <a:t> {</a:t>
            </a:r>
          </a:p>
          <a:p>
            <a:pPr marL="0" indent="0">
              <a:buNone/>
            </a:pPr>
            <a:r>
              <a:rPr lang="tr-TR" dirty="0"/>
              <a:t>    ...</a:t>
            </a:r>
          </a:p>
          <a:p>
            <a:pPr marL="0" indent="0">
              <a:buNone/>
            </a:pPr>
            <a:r>
              <a:rPr lang="tr-TR" dirty="0"/>
              <a:t>    </a:t>
            </a:r>
            <a:r>
              <a:rPr lang="tr-TR" dirty="0" err="1"/>
              <a:t>class</a:t>
            </a:r>
            <a:r>
              <a:rPr lang="tr-TR" dirty="0"/>
              <a:t> </a:t>
            </a:r>
            <a:r>
              <a:rPr lang="tr-TR" dirty="0" err="1"/>
              <a:t>NestedClass</a:t>
            </a:r>
            <a:r>
              <a:rPr lang="tr-TR" dirty="0"/>
              <a:t> {</a:t>
            </a:r>
          </a:p>
          <a:p>
            <a:pPr marL="0" indent="0">
              <a:buNone/>
            </a:pPr>
            <a:r>
              <a:rPr lang="tr-TR" dirty="0"/>
              <a:t>        ...</a:t>
            </a:r>
          </a:p>
          <a:p>
            <a:pPr marL="0" indent="0">
              <a:buNone/>
            </a:pPr>
            <a:r>
              <a:rPr lang="tr-TR" dirty="0"/>
              <a:t>    }</a:t>
            </a:r>
          </a:p>
          <a:p>
            <a:pPr marL="0" indent="0">
              <a:buNone/>
            </a:pPr>
            <a:r>
              <a:rPr lang="tr-TR" dirty="0"/>
              <a:t>}</a:t>
            </a:r>
            <a:endParaRPr lang="tr-TR" dirty="0" smtClean="0"/>
          </a:p>
          <a:p>
            <a:endParaRPr lang="tr-TR" dirty="0"/>
          </a:p>
        </p:txBody>
      </p:sp>
      <p:sp>
        <p:nvSpPr>
          <p:cNvPr id="3" name="Başlık 2"/>
          <p:cNvSpPr>
            <a:spLocks noGrp="1"/>
          </p:cNvSpPr>
          <p:nvPr>
            <p:ph type="title"/>
          </p:nvPr>
        </p:nvSpPr>
        <p:spPr/>
        <p:txBody>
          <a:bodyPr/>
          <a:lstStyle/>
          <a:p>
            <a:r>
              <a:rPr lang="tr-TR" dirty="0" err="1" smtClean="0"/>
              <a:t>Nested</a:t>
            </a:r>
            <a:r>
              <a:rPr lang="tr-TR" dirty="0" smtClean="0"/>
              <a:t> </a:t>
            </a:r>
            <a:r>
              <a:rPr lang="tr-TR" dirty="0" err="1" smtClean="0"/>
              <a:t>Classes</a:t>
            </a:r>
            <a:endParaRPr lang="tr-TR" dirty="0"/>
          </a:p>
        </p:txBody>
      </p:sp>
    </p:spTree>
    <p:extLst>
      <p:ext uri="{BB962C8B-B14F-4D97-AF65-F5344CB8AC3E}">
        <p14:creationId xmlns:p14="http://schemas.microsoft.com/office/powerpoint/2010/main" val="1427123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77500" lnSpcReduction="20000"/>
          </a:bodyPr>
          <a:lstStyle/>
          <a:p>
            <a:r>
              <a:rPr lang="tr-TR" dirty="0" err="1" smtClean="0"/>
              <a:t>Nested</a:t>
            </a:r>
            <a:r>
              <a:rPr lang="tr-TR" dirty="0" smtClean="0"/>
              <a:t> sınıflar iki kategoride incelenir. Statik olanlar ve olmayanlar.  Statik olarak imlenmiş </a:t>
            </a:r>
            <a:r>
              <a:rPr lang="tr-TR" dirty="0" err="1" smtClean="0"/>
              <a:t>nested</a:t>
            </a:r>
            <a:r>
              <a:rPr lang="tr-TR" dirty="0" smtClean="0"/>
              <a:t> sınıflar statik </a:t>
            </a:r>
            <a:r>
              <a:rPr lang="tr-TR" dirty="0" err="1" smtClean="0"/>
              <a:t>nested</a:t>
            </a:r>
            <a:r>
              <a:rPr lang="tr-TR" dirty="0" smtClean="0"/>
              <a:t> </a:t>
            </a:r>
            <a:r>
              <a:rPr lang="tr-TR" dirty="0" err="1" smtClean="0"/>
              <a:t>class</a:t>
            </a:r>
            <a:r>
              <a:rPr lang="tr-TR" dirty="0" smtClean="0"/>
              <a:t>, diğerleri ise </a:t>
            </a:r>
            <a:r>
              <a:rPr lang="tr-TR" dirty="0" err="1" smtClean="0"/>
              <a:t>inner</a:t>
            </a:r>
            <a:r>
              <a:rPr lang="tr-TR" dirty="0" smtClean="0"/>
              <a:t> </a:t>
            </a:r>
            <a:r>
              <a:rPr lang="tr-TR" dirty="0" err="1" smtClean="0"/>
              <a:t>class</a:t>
            </a:r>
            <a:r>
              <a:rPr lang="tr-TR" dirty="0" smtClean="0"/>
              <a:t> olarak adlandırılırlar.</a:t>
            </a:r>
          </a:p>
          <a:p>
            <a:pPr marL="0" indent="0">
              <a:buNone/>
            </a:pPr>
            <a:r>
              <a:rPr lang="tr-TR" dirty="0" err="1" smtClean="0"/>
              <a:t>class</a:t>
            </a:r>
            <a:r>
              <a:rPr lang="tr-TR" dirty="0" smtClean="0"/>
              <a:t> </a:t>
            </a:r>
            <a:r>
              <a:rPr lang="tr-TR" dirty="0" err="1"/>
              <a:t>OuterClass</a:t>
            </a:r>
            <a:r>
              <a:rPr lang="tr-TR" dirty="0"/>
              <a:t> {</a:t>
            </a:r>
          </a:p>
          <a:p>
            <a:pPr marL="0" indent="0">
              <a:buNone/>
            </a:pPr>
            <a:r>
              <a:rPr lang="tr-TR" dirty="0"/>
              <a:t>    ...</a:t>
            </a:r>
          </a:p>
          <a:p>
            <a:pPr marL="0" indent="0">
              <a:buNone/>
            </a:pPr>
            <a:r>
              <a:rPr lang="tr-TR" dirty="0"/>
              <a:t>    </a:t>
            </a:r>
            <a:r>
              <a:rPr lang="tr-TR" dirty="0" err="1"/>
              <a:t>static</a:t>
            </a:r>
            <a:r>
              <a:rPr lang="tr-TR" dirty="0"/>
              <a:t> </a:t>
            </a:r>
            <a:r>
              <a:rPr lang="tr-TR" dirty="0" err="1"/>
              <a:t>class</a:t>
            </a:r>
            <a:r>
              <a:rPr lang="tr-TR" dirty="0"/>
              <a:t> </a:t>
            </a:r>
            <a:r>
              <a:rPr lang="tr-TR" dirty="0" err="1"/>
              <a:t>StaticNestedClass</a:t>
            </a:r>
            <a:r>
              <a:rPr lang="tr-TR" dirty="0"/>
              <a:t> {</a:t>
            </a:r>
          </a:p>
          <a:p>
            <a:pPr marL="0" indent="0">
              <a:buNone/>
            </a:pPr>
            <a:r>
              <a:rPr lang="tr-TR" dirty="0"/>
              <a:t>        ...</a:t>
            </a:r>
          </a:p>
          <a:p>
            <a:pPr marL="0" indent="0">
              <a:buNone/>
            </a:pPr>
            <a:r>
              <a:rPr lang="tr-TR" dirty="0"/>
              <a:t>    }</a:t>
            </a:r>
          </a:p>
          <a:p>
            <a:pPr marL="0" indent="0">
              <a:buNone/>
            </a:pPr>
            <a:r>
              <a:rPr lang="tr-TR" dirty="0"/>
              <a:t>    </a:t>
            </a:r>
            <a:r>
              <a:rPr lang="tr-TR" dirty="0" err="1"/>
              <a:t>class</a:t>
            </a:r>
            <a:r>
              <a:rPr lang="tr-TR" dirty="0"/>
              <a:t> </a:t>
            </a:r>
            <a:r>
              <a:rPr lang="tr-TR" dirty="0" err="1"/>
              <a:t>InnerClass</a:t>
            </a:r>
            <a:r>
              <a:rPr lang="tr-TR" dirty="0"/>
              <a:t> {</a:t>
            </a:r>
          </a:p>
          <a:p>
            <a:pPr marL="0" indent="0">
              <a:buNone/>
            </a:pPr>
            <a:r>
              <a:rPr lang="tr-TR" dirty="0"/>
              <a:t>        ...</a:t>
            </a:r>
          </a:p>
          <a:p>
            <a:pPr marL="0" indent="0">
              <a:buNone/>
            </a:pPr>
            <a:r>
              <a:rPr lang="tr-TR" dirty="0"/>
              <a:t>    }</a:t>
            </a:r>
          </a:p>
          <a:p>
            <a:pPr marL="0" indent="0">
              <a:buNone/>
            </a:pPr>
            <a:r>
              <a:rPr lang="tr-TR" dirty="0"/>
              <a:t>}</a:t>
            </a:r>
          </a:p>
          <a:p>
            <a:endParaRPr lang="tr-TR" dirty="0" smtClean="0"/>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008995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Bir metoda veya kurucu metoda bilgi geçişi</a:t>
            </a:r>
          </a:p>
          <a:p>
            <a:r>
              <a:rPr lang="tr-TR" dirty="0" smtClean="0"/>
              <a:t>Nesneler</a:t>
            </a:r>
          </a:p>
          <a:p>
            <a:r>
              <a:rPr lang="tr-TR" dirty="0" smtClean="0"/>
              <a:t>Nesne oluşturma</a:t>
            </a:r>
          </a:p>
          <a:p>
            <a:r>
              <a:rPr lang="tr-TR" dirty="0" smtClean="0"/>
              <a:t>Nesne kullanma</a:t>
            </a:r>
          </a:p>
          <a:p>
            <a:r>
              <a:rPr lang="tr-TR" dirty="0" err="1" smtClean="0"/>
              <a:t>Nested</a:t>
            </a:r>
            <a:r>
              <a:rPr lang="tr-TR" dirty="0" smtClean="0"/>
              <a:t> </a:t>
            </a:r>
            <a:r>
              <a:rPr lang="tr-TR" dirty="0" err="1" smtClean="0"/>
              <a:t>Classes</a:t>
            </a:r>
            <a:endParaRPr lang="tr-TR" dirty="0" smtClean="0"/>
          </a:p>
          <a:p>
            <a:r>
              <a:rPr lang="tr-TR" dirty="0" err="1" smtClean="0"/>
              <a:t>Enum</a:t>
            </a:r>
            <a:r>
              <a:rPr lang="tr-TR" dirty="0" smtClean="0"/>
              <a:t> </a:t>
            </a:r>
            <a:r>
              <a:rPr lang="tr-TR" dirty="0" err="1" smtClean="0"/>
              <a:t>Types</a:t>
            </a:r>
            <a:endParaRPr lang="tr-TR" dirty="0" smtClean="0"/>
          </a:p>
          <a:p>
            <a:pPr marL="0" indent="0">
              <a:buNone/>
            </a:pPr>
            <a:r>
              <a:rPr lang="tr-TR" dirty="0" smtClean="0"/>
              <a:t>hakkında detaylı bilgiler verilecektir. </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750000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smtClean="0"/>
              <a:t>Bir </a:t>
            </a:r>
            <a:r>
              <a:rPr lang="tr-TR" dirty="0" err="1" smtClean="0"/>
              <a:t>nested</a:t>
            </a:r>
            <a:r>
              <a:rPr lang="tr-TR" dirty="0" smtClean="0"/>
              <a:t> sınıf kendisine kapsayan sınıfın bir üyesidir. </a:t>
            </a:r>
          </a:p>
          <a:p>
            <a:r>
              <a:rPr lang="tr-TR" dirty="0" err="1" smtClean="0"/>
              <a:t>Non</a:t>
            </a:r>
            <a:r>
              <a:rPr lang="tr-TR" dirty="0" smtClean="0"/>
              <a:t>-statik </a:t>
            </a:r>
            <a:r>
              <a:rPr lang="tr-TR" dirty="0" err="1" smtClean="0"/>
              <a:t>nested</a:t>
            </a:r>
            <a:r>
              <a:rPr lang="tr-TR" dirty="0" smtClean="0"/>
              <a:t> (</a:t>
            </a:r>
            <a:r>
              <a:rPr lang="tr-TR" dirty="0" err="1" smtClean="0"/>
              <a:t>inner</a:t>
            </a:r>
            <a:r>
              <a:rPr lang="tr-TR" dirty="0" smtClean="0"/>
              <a:t> </a:t>
            </a:r>
            <a:r>
              <a:rPr lang="tr-TR" dirty="0" err="1" smtClean="0"/>
              <a:t>class</a:t>
            </a:r>
            <a:r>
              <a:rPr lang="tr-TR" dirty="0" smtClean="0"/>
              <a:t>) sınıflar kapsayan sınıfın üyelerine erişim belirteci ne olursa olsun erişebilir. </a:t>
            </a:r>
          </a:p>
          <a:p>
            <a:r>
              <a:rPr lang="tr-TR" dirty="0" smtClean="0"/>
              <a:t>Statik </a:t>
            </a:r>
            <a:r>
              <a:rPr lang="tr-TR" dirty="0" err="1" smtClean="0"/>
              <a:t>nested</a:t>
            </a:r>
            <a:r>
              <a:rPr lang="tr-TR" dirty="0" smtClean="0"/>
              <a:t> sınıflar ise kendisini kapsayan sınıfın üyelerine erişemezler.</a:t>
            </a:r>
          </a:p>
          <a:p>
            <a:r>
              <a:rPr lang="tr-TR" dirty="0" err="1" smtClean="0"/>
              <a:t>Nested</a:t>
            </a:r>
            <a:r>
              <a:rPr lang="tr-TR" dirty="0" smtClean="0"/>
              <a:t> </a:t>
            </a:r>
            <a:r>
              <a:rPr lang="tr-TR" dirty="0" err="1" smtClean="0"/>
              <a:t>classlar</a:t>
            </a:r>
            <a:r>
              <a:rPr lang="tr-TR" dirty="0" smtClean="0"/>
              <a:t> sınıfın bir üyesi olduğundan dolayı </a:t>
            </a:r>
            <a:r>
              <a:rPr lang="tr-TR" dirty="0" err="1" smtClean="0"/>
              <a:t>public</a:t>
            </a:r>
            <a:r>
              <a:rPr lang="tr-TR" dirty="0" smtClean="0"/>
              <a:t>, </a:t>
            </a:r>
            <a:r>
              <a:rPr lang="tr-TR" dirty="0" err="1" smtClean="0"/>
              <a:t>protected</a:t>
            </a:r>
            <a:r>
              <a:rPr lang="tr-TR" dirty="0" smtClean="0"/>
              <a:t>, </a:t>
            </a:r>
            <a:r>
              <a:rPr lang="tr-TR" dirty="0" err="1" smtClean="0"/>
              <a:t>private</a:t>
            </a:r>
            <a:r>
              <a:rPr lang="tr-TR" dirty="0" smtClean="0"/>
              <a:t> veya </a:t>
            </a:r>
            <a:r>
              <a:rPr lang="tr-TR" dirty="0" err="1" smtClean="0"/>
              <a:t>package-private</a:t>
            </a:r>
            <a:r>
              <a:rPr lang="tr-TR" dirty="0" smtClean="0"/>
              <a:t> olarak imlenebilirler. </a:t>
            </a:r>
          </a:p>
          <a:p>
            <a:r>
              <a:rPr lang="tr-TR" dirty="0" smtClean="0"/>
              <a:t>Bilindiği üzere </a:t>
            </a:r>
            <a:r>
              <a:rPr lang="tr-TR" dirty="0" err="1" smtClean="0"/>
              <a:t>outer</a:t>
            </a:r>
            <a:r>
              <a:rPr lang="tr-TR" dirty="0" smtClean="0"/>
              <a:t> </a:t>
            </a:r>
            <a:r>
              <a:rPr lang="tr-TR" dirty="0" err="1" smtClean="0"/>
              <a:t>class</a:t>
            </a:r>
            <a:r>
              <a:rPr lang="tr-TR" dirty="0" smtClean="0"/>
              <a:t> sadece </a:t>
            </a:r>
            <a:r>
              <a:rPr lang="tr-TR" dirty="0" err="1" smtClean="0"/>
              <a:t>public</a:t>
            </a:r>
            <a:r>
              <a:rPr lang="tr-TR" dirty="0" smtClean="0"/>
              <a:t> veya </a:t>
            </a:r>
            <a:r>
              <a:rPr lang="tr-TR" dirty="0" err="1" smtClean="0"/>
              <a:t>package-private</a:t>
            </a:r>
            <a:r>
              <a:rPr lang="tr-TR" dirty="0" smtClean="0"/>
              <a:t> olabilir.</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750982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85000" lnSpcReduction="20000"/>
          </a:bodyPr>
          <a:lstStyle/>
          <a:p>
            <a:r>
              <a:rPr lang="tr-TR" sz="2800" dirty="0" smtClean="0"/>
              <a:t>1. X sınıfı sadece Y sınıfı için gerekliyse X sınıfı Y sınıfının </a:t>
            </a:r>
            <a:r>
              <a:rPr lang="tr-TR" sz="2800" dirty="0" err="1" smtClean="0"/>
              <a:t>helper</a:t>
            </a:r>
            <a:r>
              <a:rPr lang="tr-TR" sz="2800" dirty="0" smtClean="0"/>
              <a:t> (</a:t>
            </a:r>
            <a:r>
              <a:rPr lang="tr-TR" sz="2800" dirty="0" err="1" smtClean="0"/>
              <a:t>nested</a:t>
            </a:r>
            <a:r>
              <a:rPr lang="tr-TR" sz="2800" dirty="0" smtClean="0"/>
              <a:t>) </a:t>
            </a:r>
            <a:r>
              <a:rPr lang="tr-TR" sz="2800" dirty="0" err="1" smtClean="0"/>
              <a:t>class’ı</a:t>
            </a:r>
            <a:r>
              <a:rPr lang="tr-TR" sz="2800" dirty="0" smtClean="0"/>
              <a:t> olabilir. Bu paketin mantıksal organizasyonunu daha elverişli hale getirir.</a:t>
            </a:r>
          </a:p>
          <a:p>
            <a:r>
              <a:rPr lang="tr-TR" sz="2800" dirty="0" smtClean="0"/>
              <a:t>2. </a:t>
            </a:r>
            <a:r>
              <a:rPr lang="tr-TR" sz="2800" dirty="0" err="1" smtClean="0"/>
              <a:t>Encapsulation</a:t>
            </a:r>
            <a:r>
              <a:rPr lang="tr-TR" sz="2800" dirty="0" smtClean="0"/>
              <a:t>: A ve B sınıfları var olsun. B sınıfı A’nın üyelerine erişmek ister fakat A’nın üyeleri </a:t>
            </a:r>
            <a:r>
              <a:rPr lang="tr-TR" sz="2800" dirty="0" err="1" smtClean="0"/>
              <a:t>private</a:t>
            </a:r>
            <a:r>
              <a:rPr lang="tr-TR" sz="2800" dirty="0" smtClean="0"/>
              <a:t> olarak imlenmiştir. Doğrudan çözüm ya üyeler için </a:t>
            </a:r>
            <a:r>
              <a:rPr lang="tr-TR" sz="2800" dirty="0" err="1" smtClean="0"/>
              <a:t>public</a:t>
            </a:r>
            <a:r>
              <a:rPr lang="tr-TR" sz="2800" dirty="0" smtClean="0"/>
              <a:t> anahtarı kullanılması veya üyelere erişim için </a:t>
            </a:r>
            <a:r>
              <a:rPr lang="tr-TR" sz="2800" dirty="0" err="1" smtClean="0"/>
              <a:t>public</a:t>
            </a:r>
            <a:r>
              <a:rPr lang="tr-TR" sz="2800" dirty="0" smtClean="0"/>
              <a:t> </a:t>
            </a:r>
            <a:r>
              <a:rPr lang="tr-TR" sz="2800" dirty="0" err="1" smtClean="0"/>
              <a:t>metodlar</a:t>
            </a:r>
            <a:r>
              <a:rPr lang="tr-TR" sz="2800" dirty="0" smtClean="0"/>
              <a:t> tanımlanmasıdır. Bir diğer çözüm de B sınıfını A’nın içerisinde </a:t>
            </a:r>
            <a:r>
              <a:rPr lang="tr-TR" sz="2800" dirty="0" err="1" smtClean="0"/>
              <a:t>nested</a:t>
            </a:r>
            <a:r>
              <a:rPr lang="tr-TR" sz="2800" dirty="0" smtClean="0"/>
              <a:t> olarak tanımlamaktır. Böylelikle B, A’nın tüm üyelerine erişebilir ve kendisi de dış dünyadan gizlenmiş olur.</a:t>
            </a:r>
            <a:endParaRPr lang="tr-TR" sz="2800" dirty="0"/>
          </a:p>
        </p:txBody>
      </p:sp>
      <p:sp>
        <p:nvSpPr>
          <p:cNvPr id="3" name="Başlık 2"/>
          <p:cNvSpPr>
            <a:spLocks noGrp="1"/>
          </p:cNvSpPr>
          <p:nvPr>
            <p:ph type="title"/>
          </p:nvPr>
        </p:nvSpPr>
        <p:spPr/>
        <p:txBody>
          <a:bodyPr/>
          <a:lstStyle/>
          <a:p>
            <a:r>
              <a:rPr lang="tr-TR" dirty="0" smtClean="0"/>
              <a:t>Niçin kullanılırlar?</a:t>
            </a:r>
            <a:endParaRPr lang="tr-TR" dirty="0"/>
          </a:p>
        </p:txBody>
      </p:sp>
    </p:spTree>
    <p:extLst>
      <p:ext uri="{BB962C8B-B14F-4D97-AF65-F5344CB8AC3E}">
        <p14:creationId xmlns:p14="http://schemas.microsoft.com/office/powerpoint/2010/main" val="4281800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3. </a:t>
            </a:r>
            <a:r>
              <a:rPr lang="tr-TR" dirty="0" err="1" smtClean="0"/>
              <a:t>Readable</a:t>
            </a:r>
            <a:r>
              <a:rPr lang="tr-TR" dirty="0" smtClean="0"/>
              <a:t> </a:t>
            </a:r>
            <a:r>
              <a:rPr lang="tr-TR" dirty="0" err="1" smtClean="0"/>
              <a:t>and</a:t>
            </a:r>
            <a:r>
              <a:rPr lang="tr-TR" dirty="0" smtClean="0"/>
              <a:t> </a:t>
            </a:r>
            <a:r>
              <a:rPr lang="tr-TR" dirty="0" err="1" smtClean="0"/>
              <a:t>Maintainable</a:t>
            </a:r>
            <a:r>
              <a:rPr lang="tr-TR" dirty="0" smtClean="0"/>
              <a:t>: Top-</a:t>
            </a:r>
            <a:r>
              <a:rPr lang="tr-TR" dirty="0" err="1" smtClean="0"/>
              <a:t>level</a:t>
            </a:r>
            <a:r>
              <a:rPr lang="tr-TR" dirty="0" smtClean="0"/>
              <a:t> sınıflar içerisindeki küçük </a:t>
            </a:r>
            <a:r>
              <a:rPr lang="tr-TR" dirty="0" err="1" smtClean="0"/>
              <a:t>nested</a:t>
            </a:r>
            <a:r>
              <a:rPr lang="tr-TR" dirty="0" smtClean="0"/>
              <a:t> sınıflar kodun okunurluğu ve </a:t>
            </a:r>
            <a:r>
              <a:rPr lang="tr-TR" dirty="0" err="1" smtClean="0"/>
              <a:t>düzenlenebilirliği</a:t>
            </a:r>
            <a:r>
              <a:rPr lang="tr-TR" dirty="0" smtClean="0"/>
              <a:t> arttırır.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322714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smtClean="0"/>
              <a:t>Top-</a:t>
            </a:r>
            <a:r>
              <a:rPr lang="tr-TR" dirty="0" err="1" smtClean="0"/>
              <a:t>level</a:t>
            </a:r>
            <a:r>
              <a:rPr lang="tr-TR" dirty="0" smtClean="0"/>
              <a:t> sınıfların üyelerinde olduğu gibi statik </a:t>
            </a:r>
            <a:r>
              <a:rPr lang="tr-TR" dirty="0" err="1" smtClean="0"/>
              <a:t>nested</a:t>
            </a:r>
            <a:r>
              <a:rPr lang="tr-TR" dirty="0" smtClean="0"/>
              <a:t> sınıfına da (ki bu sınıf top-</a:t>
            </a:r>
            <a:r>
              <a:rPr lang="tr-TR" dirty="0" err="1" smtClean="0"/>
              <a:t>level</a:t>
            </a:r>
            <a:r>
              <a:rPr lang="tr-TR" dirty="0" smtClean="0"/>
              <a:t> sınıfın bir üyesidir) sınıf referansı ile ilişkilendirilir ve ulaşılır. </a:t>
            </a:r>
          </a:p>
          <a:p>
            <a:r>
              <a:rPr lang="tr-TR" dirty="0" err="1" smtClean="0"/>
              <a:t>OuterClass.StaticNestedClass</a:t>
            </a:r>
            <a:endParaRPr lang="tr-TR" dirty="0" smtClean="0"/>
          </a:p>
          <a:p>
            <a:r>
              <a:rPr lang="tr-TR" dirty="0" smtClean="0"/>
              <a:t>Statik </a:t>
            </a:r>
            <a:r>
              <a:rPr lang="tr-TR" dirty="0" err="1" smtClean="0"/>
              <a:t>nested</a:t>
            </a:r>
            <a:r>
              <a:rPr lang="tr-TR" dirty="0" smtClean="0"/>
              <a:t> </a:t>
            </a:r>
            <a:r>
              <a:rPr lang="tr-TR" dirty="0" err="1" smtClean="0"/>
              <a:t>class’tan</a:t>
            </a:r>
            <a:r>
              <a:rPr lang="tr-TR" dirty="0" smtClean="0"/>
              <a:t> bir nesne oluşturulmak istenirse</a:t>
            </a:r>
          </a:p>
          <a:p>
            <a:pPr marL="0" indent="0">
              <a:buNone/>
            </a:pPr>
            <a:r>
              <a:rPr lang="tr-TR" dirty="0" err="1"/>
              <a:t>OuterClass.StaticNestedClass</a:t>
            </a:r>
            <a:r>
              <a:rPr lang="tr-TR" dirty="0"/>
              <a:t> </a:t>
            </a:r>
            <a:r>
              <a:rPr lang="tr-TR" dirty="0" err="1"/>
              <a:t>nestedObject</a:t>
            </a:r>
            <a:r>
              <a:rPr lang="tr-TR" dirty="0"/>
              <a:t> = </a:t>
            </a:r>
            <a:r>
              <a:rPr lang="tr-TR" dirty="0" err="1"/>
              <a:t>new</a:t>
            </a:r>
            <a:r>
              <a:rPr lang="tr-TR" dirty="0"/>
              <a:t> </a:t>
            </a:r>
            <a:r>
              <a:rPr lang="tr-TR" dirty="0" smtClean="0"/>
              <a:t>			</a:t>
            </a:r>
            <a:r>
              <a:rPr lang="tr-TR" dirty="0" err="1" smtClean="0"/>
              <a:t>OuterClass.StaticNestedClass</a:t>
            </a:r>
            <a:r>
              <a:rPr lang="tr-TR" dirty="0" smtClean="0"/>
              <a:t>();</a:t>
            </a:r>
          </a:p>
          <a:p>
            <a:pPr marL="0" indent="0">
              <a:buNone/>
            </a:pPr>
            <a:r>
              <a:rPr lang="tr-TR" dirty="0" smtClean="0"/>
              <a:t>deyimi kullanılır.</a:t>
            </a:r>
            <a:endParaRPr lang="tr-TR" dirty="0"/>
          </a:p>
        </p:txBody>
      </p:sp>
      <p:sp>
        <p:nvSpPr>
          <p:cNvPr id="3" name="Başlık 2"/>
          <p:cNvSpPr>
            <a:spLocks noGrp="1"/>
          </p:cNvSpPr>
          <p:nvPr>
            <p:ph type="title"/>
          </p:nvPr>
        </p:nvSpPr>
        <p:spPr/>
        <p:txBody>
          <a:bodyPr/>
          <a:lstStyle/>
          <a:p>
            <a:r>
              <a:rPr lang="tr-TR" dirty="0" err="1" smtClean="0"/>
              <a:t>Static</a:t>
            </a:r>
            <a:r>
              <a:rPr lang="tr-TR" dirty="0" smtClean="0"/>
              <a:t> </a:t>
            </a:r>
            <a:r>
              <a:rPr lang="tr-TR" dirty="0" err="1" smtClean="0"/>
              <a:t>Nested</a:t>
            </a:r>
            <a:r>
              <a:rPr lang="tr-TR" dirty="0" smtClean="0"/>
              <a:t> Class</a:t>
            </a:r>
            <a:endParaRPr lang="tr-TR" dirty="0"/>
          </a:p>
        </p:txBody>
      </p:sp>
    </p:spTree>
    <p:extLst>
      <p:ext uri="{BB962C8B-B14F-4D97-AF65-F5344CB8AC3E}">
        <p14:creationId xmlns:p14="http://schemas.microsoft.com/office/powerpoint/2010/main" val="3903234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r>
              <a:rPr lang="tr-TR" dirty="0" smtClean="0"/>
              <a:t>Bir statik </a:t>
            </a:r>
            <a:r>
              <a:rPr lang="tr-TR" dirty="0" err="1" smtClean="0"/>
              <a:t>nested</a:t>
            </a:r>
            <a:r>
              <a:rPr lang="tr-TR" dirty="0" smtClean="0"/>
              <a:t> sınıf </a:t>
            </a:r>
            <a:r>
              <a:rPr lang="tr-TR" dirty="0" err="1" smtClean="0"/>
              <a:t>outer</a:t>
            </a:r>
            <a:r>
              <a:rPr lang="tr-TR" dirty="0" smtClean="0"/>
              <a:t> sınıfının üyelerine ulaşmak isterse bir nesne üzerinden ulaşmalıdır. Aynı durum diğer sınıfların üyelerine ulaşmasında da geçerlidir. </a:t>
            </a:r>
          </a:p>
          <a:p>
            <a:r>
              <a:rPr lang="tr-TR" dirty="0" smtClean="0"/>
              <a:t>Davranışsal olarak bir statik </a:t>
            </a:r>
            <a:r>
              <a:rPr lang="tr-TR" dirty="0" err="1" smtClean="0"/>
              <a:t>nested</a:t>
            </a:r>
            <a:r>
              <a:rPr lang="tr-TR" dirty="0" smtClean="0"/>
              <a:t> </a:t>
            </a:r>
            <a:r>
              <a:rPr lang="tr-TR" dirty="0" err="1" smtClean="0"/>
              <a:t>class</a:t>
            </a:r>
            <a:r>
              <a:rPr lang="tr-TR" dirty="0" smtClean="0"/>
              <a:t> paketin uyumluluğu için herhangi bir top-</a:t>
            </a:r>
            <a:r>
              <a:rPr lang="tr-TR" dirty="0" err="1" smtClean="0"/>
              <a:t>level</a:t>
            </a:r>
            <a:r>
              <a:rPr lang="tr-TR" dirty="0" smtClean="0"/>
              <a:t> sınıf içerisinde yuvalanmış bir top-</a:t>
            </a:r>
            <a:r>
              <a:rPr lang="tr-TR" dirty="0" err="1" smtClean="0"/>
              <a:t>level</a:t>
            </a:r>
            <a:r>
              <a:rPr lang="tr-TR" dirty="0" smtClean="0"/>
              <a:t> sınıf gibidir. </a:t>
            </a:r>
            <a:endParaRPr lang="tr-TR" dirty="0"/>
          </a:p>
        </p:txBody>
      </p:sp>
      <p:sp>
        <p:nvSpPr>
          <p:cNvPr id="3" name="Başlık 2"/>
          <p:cNvSpPr>
            <a:spLocks noGrp="1"/>
          </p:cNvSpPr>
          <p:nvPr>
            <p:ph type="title"/>
          </p:nvPr>
        </p:nvSpPr>
        <p:spPr/>
        <p:txBody>
          <a:bodyPr>
            <a:normAutofit fontScale="90000"/>
          </a:bodyPr>
          <a:lstStyle/>
          <a:p>
            <a:r>
              <a:rPr lang="tr-TR" dirty="0" smtClean="0"/>
              <a:t>Statik </a:t>
            </a:r>
            <a:r>
              <a:rPr lang="tr-TR" dirty="0" err="1" smtClean="0"/>
              <a:t>nested</a:t>
            </a:r>
            <a:r>
              <a:rPr lang="tr-TR" dirty="0" smtClean="0"/>
              <a:t> sınıftan üyelere erişim</a:t>
            </a:r>
            <a:endParaRPr lang="tr-TR" dirty="0"/>
          </a:p>
        </p:txBody>
      </p:sp>
    </p:spTree>
    <p:extLst>
      <p:ext uri="{BB962C8B-B14F-4D97-AF65-F5344CB8AC3E}">
        <p14:creationId xmlns:p14="http://schemas.microsoft.com/office/powerpoint/2010/main" val="1273801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Statik </a:t>
            </a:r>
            <a:r>
              <a:rPr lang="tr-TR" dirty="0" err="1" smtClean="0"/>
              <a:t>nested</a:t>
            </a:r>
            <a:r>
              <a:rPr lang="tr-TR" dirty="0" smtClean="0"/>
              <a:t> sınıflardan farklı olarak bir </a:t>
            </a:r>
            <a:r>
              <a:rPr lang="tr-TR" dirty="0" err="1" smtClean="0"/>
              <a:t>inner</a:t>
            </a:r>
            <a:r>
              <a:rPr lang="tr-TR" dirty="0" smtClean="0"/>
              <a:t> </a:t>
            </a:r>
            <a:r>
              <a:rPr lang="tr-TR" dirty="0" err="1" smtClean="0"/>
              <a:t>class</a:t>
            </a:r>
            <a:r>
              <a:rPr lang="tr-TR" dirty="0" smtClean="0"/>
              <a:t> bir </a:t>
            </a:r>
            <a:r>
              <a:rPr lang="tr-TR" dirty="0" err="1" smtClean="0"/>
              <a:t>outer</a:t>
            </a:r>
            <a:r>
              <a:rPr lang="tr-TR" dirty="0" smtClean="0"/>
              <a:t> sınıf </a:t>
            </a:r>
            <a:r>
              <a:rPr lang="tr-TR" dirty="0" smtClean="0">
                <a:solidFill>
                  <a:srgbClr val="FF0000"/>
                </a:solidFill>
              </a:rPr>
              <a:t>nesnesi</a:t>
            </a:r>
            <a:r>
              <a:rPr lang="tr-TR" dirty="0" smtClean="0"/>
              <a:t> ile ilişkilendirilir ve nesne ile ilişkilendirilme zorunluluğu bulunduğundan dolayı herhangi bir </a:t>
            </a:r>
            <a:r>
              <a:rPr lang="tr-TR" dirty="0" err="1" smtClean="0"/>
              <a:t>static</a:t>
            </a:r>
            <a:r>
              <a:rPr lang="tr-TR" dirty="0"/>
              <a:t> </a:t>
            </a:r>
            <a:r>
              <a:rPr lang="tr-TR" dirty="0" smtClean="0"/>
              <a:t>üyeye sahip olamaz.</a:t>
            </a:r>
          </a:p>
          <a:p>
            <a:r>
              <a:rPr lang="tr-TR" dirty="0" smtClean="0"/>
              <a:t>Bu ilişkilendirmenin temel sebebi de </a:t>
            </a:r>
            <a:r>
              <a:rPr lang="tr-TR" dirty="0" err="1" smtClean="0"/>
              <a:t>inner</a:t>
            </a:r>
            <a:r>
              <a:rPr lang="tr-TR" dirty="0" smtClean="0"/>
              <a:t> </a:t>
            </a:r>
            <a:r>
              <a:rPr lang="tr-TR" dirty="0" err="1" smtClean="0"/>
              <a:t>class’ın</a:t>
            </a:r>
            <a:r>
              <a:rPr lang="tr-TR" dirty="0" smtClean="0"/>
              <a:t> sınıf üyelerine erişim hakkı olmasıdır.</a:t>
            </a:r>
          </a:p>
          <a:p>
            <a:endParaRPr lang="tr-TR" dirty="0"/>
          </a:p>
        </p:txBody>
      </p:sp>
      <p:sp>
        <p:nvSpPr>
          <p:cNvPr id="3" name="Başlık 2"/>
          <p:cNvSpPr>
            <a:spLocks noGrp="1"/>
          </p:cNvSpPr>
          <p:nvPr>
            <p:ph type="title"/>
          </p:nvPr>
        </p:nvSpPr>
        <p:spPr/>
        <p:txBody>
          <a:bodyPr/>
          <a:lstStyle/>
          <a:p>
            <a:r>
              <a:rPr lang="tr-TR" dirty="0" smtClean="0"/>
              <a:t>Inner Class</a:t>
            </a:r>
            <a:endParaRPr lang="tr-TR" dirty="0"/>
          </a:p>
        </p:txBody>
      </p:sp>
    </p:spTree>
    <p:extLst>
      <p:ext uri="{BB962C8B-B14F-4D97-AF65-F5344CB8AC3E}">
        <p14:creationId xmlns:p14="http://schemas.microsoft.com/office/powerpoint/2010/main" val="2171070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pPr marL="0" indent="0">
              <a:buNone/>
            </a:pPr>
            <a:r>
              <a:rPr lang="tr-TR" dirty="0" err="1"/>
              <a:t>class</a:t>
            </a:r>
            <a:r>
              <a:rPr lang="tr-TR" dirty="0"/>
              <a:t> </a:t>
            </a:r>
            <a:r>
              <a:rPr lang="tr-TR" dirty="0" err="1"/>
              <a:t>OuterClass</a:t>
            </a:r>
            <a:r>
              <a:rPr lang="tr-TR" dirty="0"/>
              <a:t> </a:t>
            </a:r>
            <a:r>
              <a:rPr lang="tr-TR" dirty="0" smtClean="0"/>
              <a:t>{</a:t>
            </a:r>
          </a:p>
          <a:p>
            <a:pPr marL="0" indent="0">
              <a:buNone/>
            </a:pPr>
            <a:r>
              <a:rPr lang="tr-TR" dirty="0" smtClean="0"/>
              <a:t> </a:t>
            </a:r>
            <a:r>
              <a:rPr lang="tr-TR" dirty="0"/>
              <a:t>...</a:t>
            </a:r>
          </a:p>
          <a:p>
            <a:pPr marL="0" indent="0">
              <a:buNone/>
            </a:pPr>
            <a:r>
              <a:rPr lang="tr-TR" dirty="0" smtClean="0"/>
              <a:t>  </a:t>
            </a:r>
            <a:r>
              <a:rPr lang="tr-TR" dirty="0" err="1"/>
              <a:t>class</a:t>
            </a:r>
            <a:r>
              <a:rPr lang="tr-TR" dirty="0"/>
              <a:t> </a:t>
            </a:r>
            <a:r>
              <a:rPr lang="tr-TR" dirty="0" err="1"/>
              <a:t>InnerClass</a:t>
            </a:r>
            <a:r>
              <a:rPr lang="tr-TR" dirty="0"/>
              <a:t> {</a:t>
            </a:r>
          </a:p>
          <a:p>
            <a:pPr marL="0" indent="0">
              <a:buNone/>
            </a:pPr>
            <a:r>
              <a:rPr lang="tr-TR" dirty="0" smtClean="0"/>
              <a:t>    ...</a:t>
            </a:r>
          </a:p>
          <a:p>
            <a:pPr marL="0" indent="0">
              <a:buNone/>
            </a:pPr>
            <a:r>
              <a:rPr lang="tr-TR" dirty="0" smtClean="0"/>
              <a:t>    }</a:t>
            </a:r>
            <a:endParaRPr lang="tr-TR" dirty="0"/>
          </a:p>
          <a:p>
            <a:pPr marL="0" indent="0">
              <a:buNone/>
            </a:pPr>
            <a:r>
              <a:rPr lang="tr-TR" dirty="0" smtClean="0"/>
              <a:t>}</a:t>
            </a:r>
          </a:p>
          <a:p>
            <a:pPr marL="0" indent="0">
              <a:buNone/>
            </a:pPr>
            <a:r>
              <a:rPr lang="tr-TR" dirty="0" smtClean="0"/>
              <a:t>Inner sınıftan üretilen bir nesne sadece </a:t>
            </a:r>
            <a:r>
              <a:rPr lang="tr-TR" dirty="0" err="1" smtClean="0"/>
              <a:t>outer</a:t>
            </a:r>
            <a:r>
              <a:rPr lang="tr-TR" dirty="0" smtClean="0"/>
              <a:t> sınıftan üretilen bir nesnenin içerisinde var olabilir ve </a:t>
            </a:r>
            <a:r>
              <a:rPr lang="tr-TR" dirty="0" err="1" smtClean="0"/>
              <a:t>outer</a:t>
            </a:r>
            <a:r>
              <a:rPr lang="tr-TR" dirty="0" smtClean="0"/>
              <a:t> nesnenin üyelerine erişebilir.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900235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0" y="2675467"/>
            <a:ext cx="9143999" cy="3450696"/>
          </a:xfrm>
        </p:spPr>
        <p:txBody>
          <a:bodyPr/>
          <a:lstStyle/>
          <a:p>
            <a:pPr marL="0" indent="0">
              <a:buNone/>
            </a:pPr>
            <a:r>
              <a:rPr lang="tr-TR" dirty="0" err="1"/>
              <a:t>OuterClass.InnerClass</a:t>
            </a:r>
            <a:r>
              <a:rPr lang="tr-TR" dirty="0"/>
              <a:t> </a:t>
            </a:r>
            <a:r>
              <a:rPr lang="tr-TR" dirty="0" err="1"/>
              <a:t>innerObject</a:t>
            </a:r>
            <a:r>
              <a:rPr lang="tr-TR" dirty="0"/>
              <a:t> = </a:t>
            </a:r>
            <a:r>
              <a:rPr lang="tr-TR" dirty="0" err="1"/>
              <a:t>outerObject.new</a:t>
            </a:r>
            <a:r>
              <a:rPr lang="tr-TR" dirty="0"/>
              <a:t> </a:t>
            </a:r>
            <a:r>
              <a:rPr lang="tr-TR" dirty="0" err="1"/>
              <a:t>InnerClass</a:t>
            </a:r>
            <a:r>
              <a:rPr lang="tr-TR" dirty="0" smtClean="0"/>
              <a:t>();</a:t>
            </a:r>
          </a:p>
          <a:p>
            <a:pPr marL="0" indent="0">
              <a:buNone/>
            </a:pPr>
            <a:endParaRPr lang="tr-TR" dirty="0"/>
          </a:p>
          <a:p>
            <a:pPr marL="0" indent="0">
              <a:buNone/>
            </a:pPr>
            <a:r>
              <a:rPr lang="tr-TR" dirty="0" smtClean="0"/>
              <a:t>Örnek &lt;</a:t>
            </a:r>
            <a:r>
              <a:rPr lang="tr-TR" dirty="0" err="1" smtClean="0"/>
              <a:t>class_object</a:t>
            </a:r>
            <a:r>
              <a:rPr lang="tr-TR" dirty="0" smtClean="0"/>
              <a:t> -&gt; </a:t>
            </a:r>
            <a:r>
              <a:rPr lang="tr-TR" dirty="0" err="1" smtClean="0"/>
              <a:t>inner_outer</a:t>
            </a:r>
            <a:r>
              <a:rPr lang="tr-TR" dirty="0" smtClean="0"/>
              <a:t>-&gt;OuterClass.java&gt;</a:t>
            </a:r>
          </a:p>
          <a:p>
            <a:pPr marL="0" indent="0">
              <a:buNone/>
            </a:pPr>
            <a:endParaRPr lang="tr-TR" dirty="0"/>
          </a:p>
          <a:p>
            <a:pPr marL="0" indent="0">
              <a:buNone/>
            </a:pPr>
            <a:endParaRPr lang="tr-TR" dirty="0" smtClean="0"/>
          </a:p>
          <a:p>
            <a:pPr marL="0" indent="0">
              <a:buNone/>
            </a:pPr>
            <a:r>
              <a:rPr lang="tr-TR" dirty="0" smtClean="0">
                <a:solidFill>
                  <a:srgbClr val="FF0000"/>
                </a:solidFill>
              </a:rPr>
              <a:t>Ödev: </a:t>
            </a:r>
            <a:r>
              <a:rPr lang="tr-TR" dirty="0" smtClean="0"/>
              <a:t>Inner sınıfların </a:t>
            </a:r>
            <a:r>
              <a:rPr lang="tr-TR" dirty="0" err="1" smtClean="0"/>
              <a:t>local</a:t>
            </a:r>
            <a:r>
              <a:rPr lang="tr-TR" dirty="0" smtClean="0"/>
              <a:t> </a:t>
            </a:r>
            <a:r>
              <a:rPr lang="tr-TR" dirty="0" err="1" smtClean="0"/>
              <a:t>classes</a:t>
            </a:r>
            <a:r>
              <a:rPr lang="tr-TR" dirty="0" smtClean="0"/>
              <a:t> ve </a:t>
            </a:r>
            <a:r>
              <a:rPr lang="tr-TR" dirty="0" err="1" smtClean="0"/>
              <a:t>anonymous</a:t>
            </a:r>
            <a:r>
              <a:rPr lang="tr-TR" dirty="0" smtClean="0"/>
              <a:t> </a:t>
            </a:r>
            <a:r>
              <a:rPr lang="tr-TR" dirty="0" err="1" smtClean="0"/>
              <a:t>classes</a:t>
            </a:r>
            <a:r>
              <a:rPr lang="tr-TR" dirty="0" smtClean="0"/>
              <a:t> adında iki türü daha vardır. Bunları öğrenip, örnekleri ile anlatan bir ödev hazırlayınız.</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9302564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smtClean="0"/>
              <a:t>Nested</a:t>
            </a:r>
            <a:r>
              <a:rPr lang="tr-TR" dirty="0" smtClean="0"/>
              <a:t> sınıfta da, </a:t>
            </a:r>
            <a:r>
              <a:rPr lang="tr-TR" dirty="0" err="1" smtClean="0"/>
              <a:t>nested</a:t>
            </a:r>
            <a:r>
              <a:rPr lang="tr-TR" dirty="0" smtClean="0"/>
              <a:t> sınıfın metodunda da </a:t>
            </a:r>
            <a:r>
              <a:rPr lang="tr-TR" dirty="0" err="1" smtClean="0"/>
              <a:t>outer</a:t>
            </a:r>
            <a:r>
              <a:rPr lang="tr-TR" dirty="0" smtClean="0"/>
              <a:t> sınıfın aynı isimli alanı bulunabilir.</a:t>
            </a:r>
          </a:p>
          <a:p>
            <a:r>
              <a:rPr lang="tr-TR" dirty="0" smtClean="0"/>
              <a:t>Bu durumda </a:t>
            </a:r>
            <a:r>
              <a:rPr lang="tr-TR" dirty="0" err="1" smtClean="0"/>
              <a:t>herbir</a:t>
            </a:r>
            <a:r>
              <a:rPr lang="tr-TR" dirty="0" smtClean="0"/>
              <a:t> alana ulaşmak için referanslarının kullanımı zorunlu hale gelir.</a:t>
            </a:r>
          </a:p>
          <a:p>
            <a:endParaRPr lang="tr-TR" dirty="0"/>
          </a:p>
          <a:p>
            <a:r>
              <a:rPr lang="tr-TR" dirty="0" err="1" smtClean="0">
                <a:hlinkClick r:id="rId3" action="ppaction://hlinkfile"/>
              </a:rPr>
              <a:t>Shadowing</a:t>
            </a:r>
            <a:r>
              <a:rPr lang="tr-TR" dirty="0">
                <a:hlinkClick r:id="rId3" action="ppaction://hlinkfile"/>
              </a:rPr>
              <a:t> </a:t>
            </a:r>
            <a:r>
              <a:rPr lang="tr-TR" dirty="0" smtClean="0"/>
              <a:t>örnek</a:t>
            </a:r>
            <a:endParaRPr lang="tr-TR" dirty="0"/>
          </a:p>
        </p:txBody>
      </p:sp>
      <p:sp>
        <p:nvSpPr>
          <p:cNvPr id="3" name="Başlık 2"/>
          <p:cNvSpPr>
            <a:spLocks noGrp="1"/>
          </p:cNvSpPr>
          <p:nvPr>
            <p:ph type="title"/>
          </p:nvPr>
        </p:nvSpPr>
        <p:spPr/>
        <p:txBody>
          <a:bodyPr/>
          <a:lstStyle/>
          <a:p>
            <a:r>
              <a:rPr lang="tr-TR" dirty="0" smtClean="0"/>
              <a:t>Gölgeleme (</a:t>
            </a:r>
            <a:r>
              <a:rPr lang="tr-TR" dirty="0" err="1" smtClean="0"/>
              <a:t>Shadowing</a:t>
            </a:r>
            <a:r>
              <a:rPr lang="tr-TR" dirty="0" smtClean="0"/>
              <a:t>)</a:t>
            </a:r>
            <a:endParaRPr lang="tr-TR" dirty="0"/>
          </a:p>
        </p:txBody>
      </p:sp>
    </p:spTree>
    <p:extLst>
      <p:ext uri="{BB962C8B-B14F-4D97-AF65-F5344CB8AC3E}">
        <p14:creationId xmlns:p14="http://schemas.microsoft.com/office/powerpoint/2010/main" val="39932590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smtClean="0"/>
              <a:t>Innerclass</a:t>
            </a:r>
            <a:r>
              <a:rPr lang="tr-TR" dirty="0"/>
              <a:t> </a:t>
            </a:r>
            <a:r>
              <a:rPr lang="tr-TR" dirty="0" smtClean="0"/>
              <a:t>Örnek</a:t>
            </a:r>
          </a:p>
          <a:p>
            <a:endParaRPr lang="tr-TR" dirty="0"/>
          </a:p>
          <a:p>
            <a:r>
              <a:rPr lang="tr-TR" dirty="0" smtClean="0"/>
              <a:t>DataStructure.java</a:t>
            </a:r>
            <a:endParaRPr lang="tr-TR" dirty="0"/>
          </a:p>
        </p:txBody>
      </p:sp>
      <p:sp>
        <p:nvSpPr>
          <p:cNvPr id="3" name="Başlık 2"/>
          <p:cNvSpPr>
            <a:spLocks noGrp="1"/>
          </p:cNvSpPr>
          <p:nvPr>
            <p:ph type="title"/>
          </p:nvPr>
        </p:nvSpPr>
        <p:spPr/>
        <p:txBody>
          <a:bodyPr/>
          <a:lstStyle/>
          <a:p>
            <a:r>
              <a:rPr lang="tr-TR" dirty="0" smtClean="0"/>
              <a:t>Örnek</a:t>
            </a:r>
            <a:endParaRPr lang="tr-TR" dirty="0"/>
          </a:p>
        </p:txBody>
      </p:sp>
    </p:spTree>
    <p:extLst>
      <p:ext uri="{BB962C8B-B14F-4D97-AF65-F5344CB8AC3E}">
        <p14:creationId xmlns:p14="http://schemas.microsoft.com/office/powerpoint/2010/main" val="1095429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Sınıflar kendilerine ait üye değişkenleri, </a:t>
            </a:r>
            <a:r>
              <a:rPr lang="tr-TR" dirty="0" err="1" smtClean="0"/>
              <a:t>metodları</a:t>
            </a:r>
            <a:r>
              <a:rPr lang="tr-TR" dirty="0" smtClean="0"/>
              <a:t>, kurucu </a:t>
            </a:r>
            <a:r>
              <a:rPr lang="tr-TR" dirty="0" err="1" smtClean="0"/>
              <a:t>metodları</a:t>
            </a:r>
            <a:r>
              <a:rPr lang="tr-TR" dirty="0" smtClean="0"/>
              <a:t> olan nesne tasarımlarıdır. Sınıfların statik olmayan alanlarına/</a:t>
            </a:r>
            <a:r>
              <a:rPr lang="tr-TR" dirty="0" err="1" smtClean="0"/>
              <a:t>metodlarına</a:t>
            </a:r>
            <a:r>
              <a:rPr lang="tr-TR" dirty="0" smtClean="0"/>
              <a:t> nesneler bu sınıftan üretilmeden ulaşılamazlar. </a:t>
            </a:r>
          </a:p>
        </p:txBody>
      </p:sp>
      <p:sp>
        <p:nvSpPr>
          <p:cNvPr id="3" name="Başlık 2"/>
          <p:cNvSpPr>
            <a:spLocks noGrp="1"/>
          </p:cNvSpPr>
          <p:nvPr>
            <p:ph type="title"/>
          </p:nvPr>
        </p:nvSpPr>
        <p:spPr/>
        <p:txBody>
          <a:bodyPr/>
          <a:lstStyle/>
          <a:p>
            <a:r>
              <a:rPr lang="tr-TR" dirty="0" smtClean="0"/>
              <a:t>Sınıflar</a:t>
            </a:r>
            <a:endParaRPr lang="tr-TR" dirty="0"/>
          </a:p>
        </p:txBody>
      </p:sp>
    </p:spTree>
    <p:extLst>
      <p:ext uri="{BB962C8B-B14F-4D97-AF65-F5344CB8AC3E}">
        <p14:creationId xmlns:p14="http://schemas.microsoft.com/office/powerpoint/2010/main" val="267202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buNone/>
            </a:pPr>
            <a:r>
              <a:rPr lang="tr-TR" dirty="0" err="1" smtClean="0"/>
              <a:t>class</a:t>
            </a:r>
            <a:r>
              <a:rPr lang="tr-TR" dirty="0" smtClean="0"/>
              <a:t> </a:t>
            </a:r>
            <a:r>
              <a:rPr lang="tr-TR" dirty="0" err="1" smtClean="0"/>
              <a:t>ogrenci</a:t>
            </a:r>
            <a:r>
              <a:rPr lang="tr-TR" dirty="0" smtClean="0"/>
              <a:t> {</a:t>
            </a:r>
          </a:p>
          <a:p>
            <a:pPr marL="0" indent="0">
              <a:buNone/>
            </a:pPr>
            <a:r>
              <a:rPr lang="tr-TR" dirty="0"/>
              <a:t>	</a:t>
            </a:r>
            <a:r>
              <a:rPr lang="tr-TR" dirty="0" err="1" smtClean="0"/>
              <a:t>int</a:t>
            </a:r>
            <a:r>
              <a:rPr lang="tr-TR" dirty="0" smtClean="0"/>
              <a:t> </a:t>
            </a:r>
            <a:r>
              <a:rPr lang="tr-TR" dirty="0" err="1" smtClean="0"/>
              <a:t>ogr_no</a:t>
            </a:r>
            <a:r>
              <a:rPr lang="tr-TR" dirty="0" smtClean="0"/>
              <a:t>;</a:t>
            </a:r>
          </a:p>
          <a:p>
            <a:pPr marL="0" indent="0">
              <a:buNone/>
            </a:pPr>
            <a:r>
              <a:rPr lang="tr-TR" dirty="0" smtClean="0"/>
              <a:t>	</a:t>
            </a:r>
            <a:r>
              <a:rPr lang="tr-TR" dirty="0" err="1" smtClean="0"/>
              <a:t>String</a:t>
            </a:r>
            <a:r>
              <a:rPr lang="tr-TR" dirty="0" smtClean="0"/>
              <a:t> adi;</a:t>
            </a:r>
          </a:p>
          <a:p>
            <a:pPr marL="0" indent="0">
              <a:buNone/>
            </a:pPr>
            <a:r>
              <a:rPr lang="tr-TR" dirty="0"/>
              <a:t>	</a:t>
            </a:r>
            <a:r>
              <a:rPr lang="tr-TR" dirty="0" err="1" smtClean="0"/>
              <a:t>String</a:t>
            </a:r>
            <a:r>
              <a:rPr lang="tr-TR" dirty="0" smtClean="0"/>
              <a:t> </a:t>
            </a:r>
            <a:r>
              <a:rPr lang="tr-TR" dirty="0" err="1" smtClean="0"/>
              <a:t>soyadi</a:t>
            </a:r>
            <a:r>
              <a:rPr lang="tr-TR" dirty="0" smtClean="0"/>
              <a:t>;</a:t>
            </a:r>
          </a:p>
          <a:p>
            <a:pPr marL="0" indent="0">
              <a:buNone/>
            </a:pPr>
            <a:r>
              <a:rPr lang="tr-TR" dirty="0" smtClean="0"/>
              <a:t>}</a:t>
            </a:r>
          </a:p>
          <a:p>
            <a:pPr marL="0" indent="0">
              <a:buNone/>
            </a:pPr>
            <a:endParaRPr lang="tr-TR" dirty="0" smtClean="0"/>
          </a:p>
        </p:txBody>
      </p:sp>
      <p:sp>
        <p:nvSpPr>
          <p:cNvPr id="3" name="Başlık 2"/>
          <p:cNvSpPr>
            <a:spLocks noGrp="1"/>
          </p:cNvSpPr>
          <p:nvPr>
            <p:ph type="title"/>
          </p:nvPr>
        </p:nvSpPr>
        <p:spPr/>
        <p:txBody>
          <a:bodyPr>
            <a:normAutofit fontScale="90000"/>
          </a:bodyPr>
          <a:lstStyle/>
          <a:p>
            <a:r>
              <a:rPr lang="tr-TR" dirty="0" smtClean="0"/>
              <a:t>Sınıf Tanımlama ve üye değişkenler</a:t>
            </a:r>
            <a:endParaRPr lang="tr-TR" dirty="0"/>
          </a:p>
        </p:txBody>
      </p:sp>
    </p:spTree>
    <p:extLst>
      <p:ext uri="{BB962C8B-B14F-4D97-AF65-F5344CB8AC3E}">
        <p14:creationId xmlns:p14="http://schemas.microsoft.com/office/powerpoint/2010/main" val="223278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204864"/>
            <a:ext cx="7408333" cy="4536504"/>
          </a:xfrm>
        </p:spPr>
        <p:txBody>
          <a:bodyPr>
            <a:normAutofit fontScale="92500" lnSpcReduction="10000"/>
          </a:bodyPr>
          <a:lstStyle/>
          <a:p>
            <a:pPr marL="0" indent="0">
              <a:buNone/>
            </a:pPr>
            <a:r>
              <a:rPr lang="tr-TR" dirty="0" err="1" smtClean="0"/>
              <a:t>class</a:t>
            </a:r>
            <a:r>
              <a:rPr lang="tr-TR" dirty="0" smtClean="0"/>
              <a:t> </a:t>
            </a:r>
            <a:r>
              <a:rPr lang="tr-TR" dirty="0" err="1" smtClean="0"/>
              <a:t>ogr_app</a:t>
            </a:r>
            <a:r>
              <a:rPr lang="tr-TR" dirty="0" smtClean="0"/>
              <a:t>{</a:t>
            </a:r>
          </a:p>
          <a:p>
            <a:pPr marL="0" indent="0">
              <a:buNone/>
            </a:pPr>
            <a:r>
              <a:rPr lang="tr-TR" dirty="0"/>
              <a:t>	</a:t>
            </a:r>
            <a:r>
              <a:rPr lang="tr-TR" dirty="0" err="1" smtClean="0"/>
              <a:t>public</a:t>
            </a:r>
            <a:r>
              <a:rPr lang="tr-TR" dirty="0" smtClean="0"/>
              <a:t> </a:t>
            </a:r>
            <a:r>
              <a:rPr lang="tr-TR" dirty="0" err="1" smtClean="0"/>
              <a:t>static</a:t>
            </a:r>
            <a:r>
              <a:rPr lang="tr-TR" dirty="0" smtClean="0"/>
              <a:t> </a:t>
            </a:r>
            <a:r>
              <a:rPr lang="tr-TR" dirty="0" err="1" smtClean="0"/>
              <a:t>void</a:t>
            </a:r>
            <a:r>
              <a:rPr lang="tr-TR" dirty="0" smtClean="0"/>
              <a:t> main(</a:t>
            </a:r>
            <a:r>
              <a:rPr lang="tr-TR" dirty="0" err="1" smtClean="0"/>
              <a:t>String</a:t>
            </a:r>
            <a:r>
              <a:rPr lang="tr-TR" dirty="0" smtClean="0"/>
              <a:t>[] </a:t>
            </a:r>
            <a:r>
              <a:rPr lang="tr-TR" dirty="0" err="1" smtClean="0"/>
              <a:t>args</a:t>
            </a:r>
            <a:r>
              <a:rPr lang="tr-TR" dirty="0" smtClean="0"/>
              <a:t>)</a:t>
            </a:r>
          </a:p>
          <a:p>
            <a:pPr marL="0" indent="0">
              <a:buNone/>
            </a:pPr>
            <a:r>
              <a:rPr lang="tr-TR" dirty="0"/>
              <a:t>	</a:t>
            </a:r>
            <a:r>
              <a:rPr lang="tr-TR" dirty="0" smtClean="0"/>
              <a:t>{</a:t>
            </a:r>
          </a:p>
          <a:p>
            <a:pPr marL="0" indent="0">
              <a:buNone/>
            </a:pPr>
            <a:r>
              <a:rPr lang="tr-TR" dirty="0"/>
              <a:t>	</a:t>
            </a:r>
            <a:r>
              <a:rPr lang="tr-TR" dirty="0" smtClean="0"/>
              <a:t>	</a:t>
            </a:r>
            <a:r>
              <a:rPr lang="tr-TR" dirty="0" err="1" smtClean="0"/>
              <a:t>ogrenci</a:t>
            </a:r>
            <a:r>
              <a:rPr lang="tr-TR" dirty="0" smtClean="0"/>
              <a:t> ogr1=</a:t>
            </a:r>
            <a:r>
              <a:rPr lang="tr-TR" dirty="0" err="1" smtClean="0"/>
              <a:t>new</a:t>
            </a:r>
            <a:r>
              <a:rPr lang="tr-TR" dirty="0" smtClean="0"/>
              <a:t> </a:t>
            </a:r>
            <a:r>
              <a:rPr lang="tr-TR" dirty="0" err="1" smtClean="0"/>
              <a:t>ogrenci</a:t>
            </a:r>
            <a:r>
              <a:rPr lang="tr-TR" dirty="0" smtClean="0"/>
              <a:t>();</a:t>
            </a:r>
          </a:p>
          <a:p>
            <a:pPr marL="0" indent="0">
              <a:buNone/>
            </a:pPr>
            <a:r>
              <a:rPr lang="tr-TR" dirty="0"/>
              <a:t>	</a:t>
            </a:r>
            <a:r>
              <a:rPr lang="tr-TR" dirty="0" smtClean="0"/>
              <a:t>	ogr1.ogr_no=1;</a:t>
            </a:r>
          </a:p>
          <a:p>
            <a:pPr marL="0" indent="0">
              <a:buNone/>
            </a:pPr>
            <a:r>
              <a:rPr lang="tr-TR" dirty="0"/>
              <a:t>	</a:t>
            </a:r>
            <a:r>
              <a:rPr lang="tr-TR" dirty="0" smtClean="0"/>
              <a:t>	ogr1.adi="Ali";</a:t>
            </a:r>
          </a:p>
          <a:p>
            <a:pPr marL="0" indent="0">
              <a:buNone/>
            </a:pPr>
            <a:r>
              <a:rPr lang="tr-TR" dirty="0"/>
              <a:t>	</a:t>
            </a:r>
            <a:r>
              <a:rPr lang="tr-TR" dirty="0" smtClean="0"/>
              <a:t>	ogr1.soyadi="Demir";</a:t>
            </a:r>
          </a:p>
          <a:p>
            <a:pPr marL="0" indent="0">
              <a:buNone/>
            </a:pPr>
            <a:r>
              <a:rPr lang="tr-TR" dirty="0"/>
              <a:t>	</a:t>
            </a:r>
            <a:r>
              <a:rPr lang="tr-TR" dirty="0" smtClean="0"/>
              <a:t>	</a:t>
            </a:r>
            <a:r>
              <a:rPr lang="tr-TR" dirty="0" err="1" smtClean="0"/>
              <a:t>System.out.println</a:t>
            </a:r>
            <a:r>
              <a:rPr lang="tr-TR" dirty="0" smtClean="0"/>
              <a:t>(ogr1.no);</a:t>
            </a:r>
          </a:p>
          <a:p>
            <a:pPr marL="0" indent="0">
              <a:buNone/>
            </a:pPr>
            <a:r>
              <a:rPr lang="tr-TR" dirty="0"/>
              <a:t>	</a:t>
            </a:r>
            <a:r>
              <a:rPr lang="tr-TR" dirty="0" smtClean="0"/>
              <a:t>	</a:t>
            </a:r>
            <a:r>
              <a:rPr lang="tr-TR" dirty="0" err="1" smtClean="0"/>
              <a:t>System.out.println</a:t>
            </a:r>
            <a:r>
              <a:rPr lang="tr-TR" dirty="0" smtClean="0"/>
              <a:t>(ogr1.adi);</a:t>
            </a:r>
          </a:p>
          <a:p>
            <a:pPr marL="0" indent="0">
              <a:buNone/>
            </a:pPr>
            <a:r>
              <a:rPr lang="tr-TR" dirty="0"/>
              <a:t>	</a:t>
            </a:r>
            <a:r>
              <a:rPr lang="tr-TR" dirty="0" smtClean="0"/>
              <a:t>	</a:t>
            </a:r>
            <a:r>
              <a:rPr lang="tr-TR" dirty="0" err="1" smtClean="0"/>
              <a:t>System.out.println</a:t>
            </a:r>
            <a:r>
              <a:rPr lang="tr-TR" dirty="0" smtClean="0"/>
              <a:t>(ogr1.soyadi);</a:t>
            </a:r>
          </a:p>
          <a:p>
            <a:pPr marL="0" indent="0">
              <a:buNone/>
            </a:pPr>
            <a:r>
              <a:rPr lang="tr-TR" dirty="0" smtClean="0"/>
              <a:t>	}</a:t>
            </a:r>
          </a:p>
          <a:p>
            <a:pPr marL="0" indent="0">
              <a:buNone/>
            </a:pPr>
            <a:r>
              <a:rPr lang="tr-TR" dirty="0"/>
              <a:t>}</a:t>
            </a:r>
          </a:p>
        </p:txBody>
      </p:sp>
      <p:sp>
        <p:nvSpPr>
          <p:cNvPr id="3" name="Başlık 2"/>
          <p:cNvSpPr>
            <a:spLocks noGrp="1"/>
          </p:cNvSpPr>
          <p:nvPr>
            <p:ph type="title"/>
          </p:nvPr>
        </p:nvSpPr>
        <p:spPr/>
        <p:txBody>
          <a:bodyPr>
            <a:normAutofit fontScale="90000"/>
          </a:bodyPr>
          <a:lstStyle/>
          <a:p>
            <a:r>
              <a:rPr lang="tr-TR" dirty="0" smtClean="0"/>
              <a:t>Nesne elde edilmesi ve üyelere erişim</a:t>
            </a:r>
            <a:endParaRPr lang="tr-TR" dirty="0"/>
          </a:p>
        </p:txBody>
      </p:sp>
    </p:spTree>
    <p:extLst>
      <p:ext uri="{BB962C8B-B14F-4D97-AF65-F5344CB8AC3E}">
        <p14:creationId xmlns:p14="http://schemas.microsoft.com/office/powerpoint/2010/main" val="1978002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a:t>class</a:t>
            </a:r>
            <a:r>
              <a:rPr lang="tr-TR" dirty="0"/>
              <a:t> </a:t>
            </a:r>
            <a:r>
              <a:rPr lang="tr-TR" dirty="0" err="1"/>
              <a:t>ogrenci</a:t>
            </a:r>
            <a:r>
              <a:rPr lang="tr-TR" dirty="0"/>
              <a:t>{</a:t>
            </a:r>
          </a:p>
          <a:p>
            <a:r>
              <a:rPr lang="tr-TR" dirty="0"/>
              <a:t>	</a:t>
            </a:r>
            <a:r>
              <a:rPr lang="tr-TR" dirty="0" err="1"/>
              <a:t>int</a:t>
            </a:r>
            <a:r>
              <a:rPr lang="tr-TR" dirty="0"/>
              <a:t> </a:t>
            </a:r>
            <a:r>
              <a:rPr lang="tr-TR" dirty="0" err="1"/>
              <a:t>ogr_no</a:t>
            </a:r>
            <a:r>
              <a:rPr lang="tr-TR" dirty="0"/>
              <a:t>;</a:t>
            </a:r>
          </a:p>
          <a:p>
            <a:r>
              <a:rPr lang="tr-TR" dirty="0"/>
              <a:t>	</a:t>
            </a:r>
            <a:r>
              <a:rPr lang="tr-TR" dirty="0" err="1"/>
              <a:t>String</a:t>
            </a:r>
            <a:r>
              <a:rPr lang="tr-TR" dirty="0"/>
              <a:t> adi;</a:t>
            </a:r>
          </a:p>
          <a:p>
            <a:r>
              <a:rPr lang="tr-TR" dirty="0"/>
              <a:t>	</a:t>
            </a:r>
            <a:r>
              <a:rPr lang="tr-TR" dirty="0" err="1"/>
              <a:t>String</a:t>
            </a:r>
            <a:r>
              <a:rPr lang="tr-TR" dirty="0"/>
              <a:t> </a:t>
            </a:r>
            <a:r>
              <a:rPr lang="tr-TR" dirty="0" err="1"/>
              <a:t>soyadi</a:t>
            </a:r>
            <a:r>
              <a:rPr lang="tr-TR" dirty="0"/>
              <a:t>;</a:t>
            </a:r>
          </a:p>
          <a:p>
            <a:r>
              <a:rPr lang="tr-TR" dirty="0"/>
              <a:t>	</a:t>
            </a:r>
            <a:r>
              <a:rPr lang="tr-TR" dirty="0" err="1" smtClean="0"/>
              <a:t>private</a:t>
            </a:r>
            <a:r>
              <a:rPr lang="tr-TR" dirty="0" smtClean="0"/>
              <a:t> </a:t>
            </a:r>
            <a:r>
              <a:rPr lang="tr-TR" dirty="0" err="1" smtClean="0"/>
              <a:t>int</a:t>
            </a:r>
            <a:r>
              <a:rPr lang="tr-TR" dirty="0" smtClean="0"/>
              <a:t> </a:t>
            </a:r>
            <a:r>
              <a:rPr lang="tr-TR" dirty="0" err="1"/>
              <a:t>ders_kodu</a:t>
            </a:r>
            <a:r>
              <a:rPr lang="tr-TR" dirty="0"/>
              <a:t>;</a:t>
            </a:r>
          </a:p>
          <a:p>
            <a:r>
              <a:rPr lang="tr-TR" dirty="0"/>
              <a:t>	</a:t>
            </a:r>
            <a:r>
              <a:rPr lang="tr-TR" dirty="0" err="1" smtClean="0"/>
              <a:t>private</a:t>
            </a:r>
            <a:r>
              <a:rPr lang="tr-TR" dirty="0" smtClean="0"/>
              <a:t> </a:t>
            </a:r>
            <a:r>
              <a:rPr lang="tr-TR" dirty="0" err="1" smtClean="0"/>
              <a:t>int</a:t>
            </a:r>
            <a:r>
              <a:rPr lang="tr-TR" dirty="0" smtClean="0"/>
              <a:t> </a:t>
            </a:r>
            <a:r>
              <a:rPr lang="tr-TR" dirty="0" err="1"/>
              <a:t>ders_notu</a:t>
            </a:r>
            <a:r>
              <a:rPr lang="tr-TR" dirty="0"/>
              <a:t>;</a:t>
            </a:r>
          </a:p>
        </p:txBody>
      </p:sp>
      <p:sp>
        <p:nvSpPr>
          <p:cNvPr id="3" name="Başlık 2"/>
          <p:cNvSpPr>
            <a:spLocks noGrp="1"/>
          </p:cNvSpPr>
          <p:nvPr>
            <p:ph type="title"/>
          </p:nvPr>
        </p:nvSpPr>
        <p:spPr/>
        <p:txBody>
          <a:bodyPr/>
          <a:lstStyle/>
          <a:p>
            <a:r>
              <a:rPr lang="tr-TR" dirty="0" smtClean="0"/>
              <a:t>Sınıfın Metotları</a:t>
            </a:r>
            <a:endParaRPr lang="tr-TR" dirty="0"/>
          </a:p>
        </p:txBody>
      </p:sp>
    </p:spTree>
    <p:extLst>
      <p:ext uri="{BB962C8B-B14F-4D97-AF65-F5344CB8AC3E}">
        <p14:creationId xmlns:p14="http://schemas.microsoft.com/office/powerpoint/2010/main" val="125431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a:bodyPr>
          <a:lstStyle/>
          <a:p>
            <a:pPr marL="0" indent="0">
              <a:buNone/>
            </a:pPr>
            <a:r>
              <a:rPr lang="tr-TR" dirty="0" err="1" smtClean="0"/>
              <a:t>void</a:t>
            </a:r>
            <a:r>
              <a:rPr lang="tr-TR" dirty="0" smtClean="0"/>
              <a:t> </a:t>
            </a:r>
            <a:r>
              <a:rPr lang="tr-TR" dirty="0" err="1"/>
              <a:t>printState</a:t>
            </a:r>
            <a:r>
              <a:rPr lang="tr-TR" dirty="0"/>
              <a:t>()</a:t>
            </a:r>
          </a:p>
          <a:p>
            <a:pPr marL="0" indent="0">
              <a:buNone/>
            </a:pPr>
            <a:r>
              <a:rPr lang="tr-TR" dirty="0" smtClean="0"/>
              <a:t>{</a:t>
            </a:r>
            <a:endParaRPr lang="tr-TR" dirty="0"/>
          </a:p>
          <a:p>
            <a:pPr marL="0" indent="0">
              <a:buNone/>
            </a:pPr>
            <a:r>
              <a:rPr lang="tr-TR" dirty="0" smtClean="0"/>
              <a:t>	</a:t>
            </a:r>
            <a:r>
              <a:rPr lang="tr-TR" dirty="0" err="1" smtClean="0"/>
              <a:t>System.out.println</a:t>
            </a:r>
            <a:r>
              <a:rPr lang="tr-TR" dirty="0"/>
              <a:t>("Öğrenci Numarası:"+</a:t>
            </a:r>
            <a:r>
              <a:rPr lang="tr-TR" dirty="0" err="1"/>
              <a:t>ogr_no</a:t>
            </a:r>
            <a:r>
              <a:rPr lang="tr-TR" dirty="0"/>
              <a:t>);</a:t>
            </a:r>
          </a:p>
          <a:p>
            <a:pPr marL="0" indent="0">
              <a:buNone/>
            </a:pPr>
            <a:r>
              <a:rPr lang="tr-TR" dirty="0"/>
              <a:t>	</a:t>
            </a:r>
            <a:r>
              <a:rPr lang="tr-TR" dirty="0" err="1"/>
              <a:t>System.out.println</a:t>
            </a:r>
            <a:r>
              <a:rPr lang="tr-TR" dirty="0"/>
              <a:t>("Öğrenci Adı     :"+adi);</a:t>
            </a:r>
          </a:p>
          <a:p>
            <a:pPr marL="0" indent="0">
              <a:buNone/>
            </a:pPr>
            <a:r>
              <a:rPr lang="tr-TR" dirty="0"/>
              <a:t>	</a:t>
            </a:r>
            <a:r>
              <a:rPr lang="tr-TR" dirty="0" err="1"/>
              <a:t>System.out.println</a:t>
            </a:r>
            <a:r>
              <a:rPr lang="tr-TR" dirty="0"/>
              <a:t>("Öğrenci </a:t>
            </a:r>
            <a:r>
              <a:rPr lang="tr-TR" dirty="0" err="1"/>
              <a:t>Soyad</a:t>
            </a:r>
            <a:r>
              <a:rPr lang="tr-TR" dirty="0"/>
              <a:t>   :"+</a:t>
            </a:r>
            <a:r>
              <a:rPr lang="tr-TR" dirty="0" err="1"/>
              <a:t>soyadi</a:t>
            </a:r>
            <a:r>
              <a:rPr lang="tr-TR" dirty="0"/>
              <a:t>);</a:t>
            </a:r>
          </a:p>
          <a:p>
            <a:pPr marL="0" indent="0">
              <a:buNone/>
            </a:pPr>
            <a:r>
              <a:rPr lang="tr-TR" dirty="0"/>
              <a:t>	</a:t>
            </a:r>
            <a:r>
              <a:rPr lang="tr-TR" dirty="0" err="1"/>
              <a:t>System.out.println</a:t>
            </a:r>
            <a:r>
              <a:rPr lang="tr-TR" dirty="0"/>
              <a:t>("Ders Kodu	    :"+</a:t>
            </a:r>
            <a:r>
              <a:rPr lang="tr-TR" dirty="0" err="1"/>
              <a:t>ders_kodu</a:t>
            </a:r>
            <a:r>
              <a:rPr lang="tr-TR" dirty="0"/>
              <a:t>);</a:t>
            </a:r>
          </a:p>
          <a:p>
            <a:pPr marL="0" indent="0">
              <a:buNone/>
            </a:pPr>
            <a:r>
              <a:rPr lang="tr-TR" dirty="0"/>
              <a:t>	</a:t>
            </a:r>
            <a:r>
              <a:rPr lang="tr-TR" dirty="0" err="1"/>
              <a:t>System.out.println</a:t>
            </a:r>
            <a:r>
              <a:rPr lang="tr-TR" dirty="0"/>
              <a:t>("Ders Notu	    :"+</a:t>
            </a:r>
            <a:r>
              <a:rPr lang="tr-TR" dirty="0" err="1"/>
              <a:t>ders_notu</a:t>
            </a:r>
            <a:r>
              <a:rPr lang="tr-TR" dirty="0"/>
              <a:t>);</a:t>
            </a:r>
          </a:p>
          <a:p>
            <a:pPr marL="0" indent="0">
              <a:buNone/>
            </a:pPr>
            <a:r>
              <a:rPr lang="tr-TR" dirty="0" smtClean="0"/>
              <a:t>}</a:t>
            </a:r>
            <a:endParaRPr lang="tr-TR" dirty="0"/>
          </a:p>
        </p:txBody>
      </p:sp>
      <p:sp>
        <p:nvSpPr>
          <p:cNvPr id="3" name="Başlık 2"/>
          <p:cNvSpPr>
            <a:spLocks noGrp="1"/>
          </p:cNvSpPr>
          <p:nvPr>
            <p:ph type="title"/>
          </p:nvPr>
        </p:nvSpPr>
        <p:spPr/>
        <p:txBody>
          <a:bodyPr/>
          <a:lstStyle/>
          <a:p>
            <a:r>
              <a:rPr lang="tr-TR" dirty="0" smtClean="0"/>
              <a:t>Nesne durumunu ekrana yazma</a:t>
            </a:r>
            <a:endParaRPr lang="tr-TR" dirty="0"/>
          </a:p>
        </p:txBody>
      </p:sp>
    </p:spTree>
    <p:extLst>
      <p:ext uri="{BB962C8B-B14F-4D97-AF65-F5344CB8AC3E}">
        <p14:creationId xmlns:p14="http://schemas.microsoft.com/office/powerpoint/2010/main" val="214791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smtClean="0"/>
              <a:t>Öğrencinin üye değişkenleri ve </a:t>
            </a:r>
            <a:r>
              <a:rPr lang="tr-TR" dirty="0" err="1" smtClean="0"/>
              <a:t>metodlarında</a:t>
            </a:r>
            <a:r>
              <a:rPr lang="tr-TR" dirty="0" smtClean="0"/>
              <a:t> herhangi bir erişim belirteci yoktur. Bundan dolayı aynı paket içerisinde herhangi bir yerden bu değişkenlere ve </a:t>
            </a:r>
            <a:r>
              <a:rPr lang="tr-TR" dirty="0" err="1" smtClean="0"/>
              <a:t>metodlara</a:t>
            </a:r>
            <a:r>
              <a:rPr lang="tr-TR" dirty="0" smtClean="0"/>
              <a:t> ulaşılabilir. </a:t>
            </a:r>
          </a:p>
          <a:p>
            <a:r>
              <a:rPr lang="tr-TR" dirty="0" smtClean="0"/>
              <a:t>İki üyenin (</a:t>
            </a:r>
            <a:r>
              <a:rPr lang="tr-TR" dirty="0" err="1" smtClean="0"/>
              <a:t>ders_kodu</a:t>
            </a:r>
            <a:r>
              <a:rPr lang="tr-TR" dirty="0" smtClean="0"/>
              <a:t>, </a:t>
            </a:r>
            <a:r>
              <a:rPr lang="tr-TR" dirty="0" err="1" smtClean="0"/>
              <a:t>ders_notu</a:t>
            </a:r>
            <a:r>
              <a:rPr lang="tr-TR" dirty="0" smtClean="0"/>
              <a:t>) durumu ise erişim noktasında farklıdır. Bu iki üyeye sadece sınıf içerisinden ulaşılabilir.</a:t>
            </a:r>
          </a:p>
          <a:p>
            <a:r>
              <a:rPr lang="tr-TR" dirty="0" smtClean="0"/>
              <a:t>Bunların değerlerini </a:t>
            </a:r>
            <a:r>
              <a:rPr lang="tr-TR" dirty="0"/>
              <a:t>(sınıf </a:t>
            </a:r>
            <a:r>
              <a:rPr lang="tr-TR" dirty="0" smtClean="0"/>
              <a:t>dışından) ayarlamak ve elde etmek için farklı dört metot tanımlanması gerekir. </a:t>
            </a:r>
          </a:p>
        </p:txBody>
      </p:sp>
      <p:sp>
        <p:nvSpPr>
          <p:cNvPr id="3" name="Başlık 2"/>
          <p:cNvSpPr>
            <a:spLocks noGrp="1"/>
          </p:cNvSpPr>
          <p:nvPr>
            <p:ph type="title"/>
          </p:nvPr>
        </p:nvSpPr>
        <p:spPr/>
        <p:txBody>
          <a:bodyPr/>
          <a:lstStyle/>
          <a:p>
            <a:endParaRPr lang="tr-TR" dirty="0"/>
          </a:p>
        </p:txBody>
      </p:sp>
    </p:spTree>
    <p:extLst>
      <p:ext uri="{BB962C8B-B14F-4D97-AF65-F5344CB8AC3E}">
        <p14:creationId xmlns:p14="http://schemas.microsoft.com/office/powerpoint/2010/main" val="1872727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TotalTime>
  <Words>1167</Words>
  <Application>Microsoft Office PowerPoint</Application>
  <PresentationFormat>Ekran Gösterisi (4:3)</PresentationFormat>
  <Paragraphs>224</Paragraphs>
  <Slides>39</Slides>
  <Notes>2</Notes>
  <HiddenSlides>0</HiddenSlides>
  <MMClips>0</MMClips>
  <ScaleCrop>false</ScaleCrop>
  <HeadingPairs>
    <vt:vector size="4" baseType="variant">
      <vt:variant>
        <vt:lpstr>Tema</vt:lpstr>
      </vt:variant>
      <vt:variant>
        <vt:i4>1</vt:i4>
      </vt:variant>
      <vt:variant>
        <vt:lpstr>Slayt Başlıkları</vt:lpstr>
      </vt:variant>
      <vt:variant>
        <vt:i4>39</vt:i4>
      </vt:variant>
    </vt:vector>
  </HeadingPairs>
  <TitlesOfParts>
    <vt:vector size="40" baseType="lpstr">
      <vt:lpstr>Dalga Biçimi</vt:lpstr>
      <vt:lpstr>Sınıflar ve Nesneler</vt:lpstr>
      <vt:lpstr>PowerPoint Sunusu</vt:lpstr>
      <vt:lpstr>PowerPoint Sunusu</vt:lpstr>
      <vt:lpstr>Sınıflar</vt:lpstr>
      <vt:lpstr>Sınıf Tanımlama ve üye değişkenler</vt:lpstr>
      <vt:lpstr>Nesne elde edilmesi ve üyelere erişim</vt:lpstr>
      <vt:lpstr>Sınıfın Metotları</vt:lpstr>
      <vt:lpstr>Nesne durumunu ekrana yazma</vt:lpstr>
      <vt:lpstr>PowerPoint Sunusu</vt:lpstr>
      <vt:lpstr>set ve get metodları (ders_kodu)</vt:lpstr>
      <vt:lpstr>PowerPoint Sunusu</vt:lpstr>
      <vt:lpstr>Kurucu Metot</vt:lpstr>
      <vt:lpstr>PowerPoint Sunusu</vt:lpstr>
      <vt:lpstr>Kurucu metodun aşırı yüklemesi</vt:lpstr>
      <vt:lpstr>Kurucu metot 1</vt:lpstr>
      <vt:lpstr>Kurucu metot 2</vt:lpstr>
      <vt:lpstr>Kurucu metot 3</vt:lpstr>
      <vt:lpstr>Passing Parameter to a Method</vt:lpstr>
      <vt:lpstr>Dönüş değeri</vt:lpstr>
      <vt:lpstr>Nesneler</vt:lpstr>
      <vt:lpstr>PowerPoint Sunusu</vt:lpstr>
      <vt:lpstr>Nesneyi referanslayan değişken tanımı</vt:lpstr>
      <vt:lpstr>PowerPoint Sunusu</vt:lpstr>
      <vt:lpstr>PowerPoint Sunusu</vt:lpstr>
      <vt:lpstr>Bir nesnenin yaratılması ve başlatılması</vt:lpstr>
      <vt:lpstr>Rectangle rectOne = new Rectangle(originOne, 100, 200); </vt:lpstr>
      <vt:lpstr>Nesnelerin Yok Edilmesi</vt:lpstr>
      <vt:lpstr>Nested Classes</vt:lpstr>
      <vt:lpstr>PowerPoint Sunusu</vt:lpstr>
      <vt:lpstr>PowerPoint Sunusu</vt:lpstr>
      <vt:lpstr>Niçin kullanılırlar?</vt:lpstr>
      <vt:lpstr>PowerPoint Sunusu</vt:lpstr>
      <vt:lpstr>Static Nested Class</vt:lpstr>
      <vt:lpstr>Statik nested sınıftan üyelere erişim</vt:lpstr>
      <vt:lpstr>Inner Class</vt:lpstr>
      <vt:lpstr>PowerPoint Sunusu</vt:lpstr>
      <vt:lpstr>PowerPoint Sunusu</vt:lpstr>
      <vt:lpstr>Gölgeleme (Shadowing)</vt:lpstr>
      <vt:lpstr>Örnek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Nesneye Yönelik Programlama Konsepti</dc:title>
  <dc:creator>Mustafa</dc:creator>
  <cp:lastModifiedBy>Servet</cp:lastModifiedBy>
  <cp:revision>83</cp:revision>
  <dcterms:created xsi:type="dcterms:W3CDTF">2014-10-19T12:45:06Z</dcterms:created>
  <dcterms:modified xsi:type="dcterms:W3CDTF">2014-12-21T22:39:02Z</dcterms:modified>
</cp:coreProperties>
</file>