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1"/>
  </p:notesMasterIdLst>
  <p:sldIdLst>
    <p:sldId id="256" r:id="rId2"/>
    <p:sldId id="257" r:id="rId3"/>
    <p:sldId id="261" r:id="rId4"/>
    <p:sldId id="260" r:id="rId5"/>
    <p:sldId id="259" r:id="rId6"/>
    <p:sldId id="258"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257" autoAdjust="0"/>
  </p:normalViewPr>
  <p:slideViewPr>
    <p:cSldViewPr>
      <p:cViewPr varScale="1">
        <p:scale>
          <a:sx n="56" d="100"/>
          <a:sy n="56" d="100"/>
        </p:scale>
        <p:origin x="-177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0F1ECE-82E7-4897-A7D6-479E1749A2A9}" type="datetimeFigureOut">
              <a:rPr lang="tr-TR" smtClean="0"/>
              <a:t>3.11.2014</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D5A29E-443F-4FC7-A44E-1F9C6011D28B}" type="slidenum">
              <a:rPr lang="tr-TR" smtClean="0"/>
              <a:t>‹#›</a:t>
            </a:fld>
            <a:endParaRPr lang="tr-TR"/>
          </a:p>
        </p:txBody>
      </p:sp>
    </p:spTree>
    <p:extLst>
      <p:ext uri="{BB962C8B-B14F-4D97-AF65-F5344CB8AC3E}">
        <p14:creationId xmlns:p14="http://schemas.microsoft.com/office/powerpoint/2010/main" val="2216393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AF2FF8E9-4465-4DC6-B65A-8074DB21C66A}" type="datetimeFigureOut">
              <a:rPr lang="tr-TR" smtClean="0"/>
              <a:t>3.11.2014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DBAF18B-32A9-469F-A644-CC770C027916}"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AF2FF8E9-4465-4DC6-B65A-8074DB21C66A}" type="datetimeFigureOut">
              <a:rPr lang="tr-TR" smtClean="0"/>
              <a:t>3.11.2014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DBAF18B-32A9-469F-A644-CC770C02791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AF2FF8E9-4465-4DC6-B65A-8074DB21C66A}" type="datetimeFigureOut">
              <a:rPr lang="tr-TR" smtClean="0"/>
              <a:t>3.11.2014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DBAF18B-32A9-469F-A644-CC770C027916}" type="slidenum">
              <a:rPr lang="tr-TR" smtClean="0"/>
              <a:t>‹#›</a:t>
            </a:fld>
            <a:endParaRPr lang="tr-TR"/>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AF2FF8E9-4465-4DC6-B65A-8074DB21C66A}" type="datetimeFigureOut">
              <a:rPr lang="tr-TR" smtClean="0"/>
              <a:t>3.11.2014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DBAF18B-32A9-469F-A644-CC770C027916}" type="slidenum">
              <a:rPr lang="tr-TR" smtClean="0"/>
              <a:t>‹#›</a:t>
            </a:fld>
            <a:endParaRPr lang="tr-TR"/>
          </a:p>
        </p:txBody>
      </p:sp>
      <p:sp>
        <p:nvSpPr>
          <p:cNvPr id="7" name="Title 6"/>
          <p:cNvSpPr>
            <a:spLocks noGrp="1"/>
          </p:cNvSpPr>
          <p:nvPr>
            <p:ph type="title"/>
          </p:nvPr>
        </p:nvSpPr>
        <p:spPr/>
        <p:txBody>
          <a:bodyPr/>
          <a:lstStyle/>
          <a:p>
            <a:r>
              <a:rPr lang="tr-TR" smtClean="0"/>
              <a:t>Asıl başlık stili için tıklatın</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AF2FF8E9-4465-4DC6-B65A-8074DB21C66A}" type="datetimeFigureOut">
              <a:rPr lang="tr-TR" smtClean="0"/>
              <a:t>3.11.2014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DBAF18B-32A9-469F-A644-CC770C027916}"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5" name="Date Placeholder 4"/>
          <p:cNvSpPr>
            <a:spLocks noGrp="1"/>
          </p:cNvSpPr>
          <p:nvPr>
            <p:ph type="dt" sz="half" idx="10"/>
          </p:nvPr>
        </p:nvSpPr>
        <p:spPr/>
        <p:txBody>
          <a:bodyPr/>
          <a:lstStyle/>
          <a:p>
            <a:fld id="{AF2FF8E9-4465-4DC6-B65A-8074DB21C66A}" type="datetimeFigureOut">
              <a:rPr lang="tr-TR" smtClean="0"/>
              <a:t>3.11.2014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DBAF18B-32A9-469F-A644-CC770C027916}" type="slidenum">
              <a:rPr lang="tr-TR" smtClean="0"/>
              <a:t>‹#›</a:t>
            </a:fld>
            <a:endParaRPr lang="tr-TR"/>
          </a:p>
        </p:txBody>
      </p:sp>
      <p:sp>
        <p:nvSpPr>
          <p:cNvPr id="9" name="Content Placeholder 8"/>
          <p:cNvSpPr>
            <a:spLocks noGrp="1"/>
          </p:cNvSpPr>
          <p:nvPr>
            <p:ph sz="quarter" idx="13"/>
          </p:nvPr>
        </p:nvSpPr>
        <p:spPr>
          <a:xfrm>
            <a:off x="676655" y="2679192"/>
            <a:ext cx="3822192" cy="34472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AF2FF8E9-4465-4DC6-B65A-8074DB21C66A}" type="datetimeFigureOut">
              <a:rPr lang="tr-TR" smtClean="0"/>
              <a:t>3.11.2014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DBAF18B-32A9-469F-A644-CC770C02791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AF2FF8E9-4465-4DC6-B65A-8074DB21C66A}" type="datetimeFigureOut">
              <a:rPr lang="tr-TR" smtClean="0"/>
              <a:t>3.11.2014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DBAF18B-32A9-469F-A644-CC770C02791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AF2FF8E9-4465-4DC6-B65A-8074DB21C66A}" type="datetimeFigureOut">
              <a:rPr lang="tr-TR" smtClean="0"/>
              <a:t>3.11.2014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DBAF18B-32A9-469F-A644-CC770C02791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AF2FF8E9-4465-4DC6-B65A-8074DB21C66A}" type="datetimeFigureOut">
              <a:rPr lang="tr-TR" smtClean="0"/>
              <a:t>3.11.2014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DBAF18B-32A9-469F-A644-CC770C027916}" type="slidenum">
              <a:rPr lang="tr-TR" smtClean="0"/>
              <a:t>‹#›</a:t>
            </a:fld>
            <a:endParaRPr lang="tr-TR"/>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AF2FF8E9-4465-4DC6-B65A-8074DB21C66A}" type="datetimeFigureOut">
              <a:rPr lang="tr-TR" smtClean="0"/>
              <a:t>3.11.2014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DBAF18B-32A9-469F-A644-CC770C027916}" type="slidenum">
              <a:rPr lang="tr-TR" smtClean="0"/>
              <a:t>‹#›</a:t>
            </a:fld>
            <a:endParaRPr lang="tr-T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AF2FF8E9-4465-4DC6-B65A-8074DB21C66A}" type="datetimeFigureOut">
              <a:rPr lang="tr-TR" smtClean="0"/>
              <a:t>3.11.2014</a:t>
            </a:fld>
            <a:endParaRPr lang="tr-TR"/>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tr-TR"/>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1DBAF18B-32A9-469F-A644-CC770C027916}" type="slidenum">
              <a:rPr lang="tr-TR" smtClean="0"/>
              <a:t>‹#›</a:t>
            </a:fld>
            <a:endParaRPr lang="tr-TR"/>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normAutofit/>
          </a:bodyPr>
          <a:lstStyle/>
          <a:p>
            <a:r>
              <a:rPr lang="tr-TR" dirty="0" smtClean="0"/>
              <a:t>Erişim Belirteçleri</a:t>
            </a:r>
            <a:endParaRPr lang="tr-TR" dirty="0"/>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20687873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a:bodyPr>
          <a:lstStyle/>
          <a:p>
            <a:r>
              <a:rPr lang="tr-TR" dirty="0" smtClean="0"/>
              <a:t>Aynı şekilde bir sınıftaki tüm öğrencilerin kendilerine ait ders notları bulunabilirken sınıfın ortalaması tüm öğrenci notlarını kullanan fakat nesneye değil sınıfa ait olan bir özelliktir.</a:t>
            </a:r>
          </a:p>
          <a:p>
            <a:r>
              <a:rPr lang="tr-TR" dirty="0" smtClean="0"/>
              <a:t>Tüm sınıfa ait olan bu özellikleri tanımlamak için </a:t>
            </a:r>
            <a:r>
              <a:rPr lang="tr-TR" b="1" dirty="0" err="1" smtClean="0"/>
              <a:t>static</a:t>
            </a:r>
            <a:r>
              <a:rPr lang="tr-TR" b="1" dirty="0" smtClean="0"/>
              <a:t> </a:t>
            </a:r>
            <a:r>
              <a:rPr lang="tr-TR" dirty="0" smtClean="0"/>
              <a:t>anahtarı kullanılır. </a:t>
            </a:r>
            <a:r>
              <a:rPr lang="tr-TR" dirty="0" err="1" smtClean="0"/>
              <a:t>Static</a:t>
            </a:r>
            <a:r>
              <a:rPr lang="tr-TR" dirty="0" smtClean="0"/>
              <a:t> anahtarı bir sınıftan nesne üretilmese bile sınıfın bu değişkenine her zaman (</a:t>
            </a:r>
            <a:r>
              <a:rPr lang="tr-TR" dirty="0" err="1" smtClean="0"/>
              <a:t>public</a:t>
            </a:r>
            <a:r>
              <a:rPr lang="tr-TR" dirty="0" smtClean="0"/>
              <a:t>, </a:t>
            </a:r>
            <a:r>
              <a:rPr lang="tr-TR" dirty="0" err="1" smtClean="0"/>
              <a:t>private</a:t>
            </a:r>
            <a:r>
              <a:rPr lang="tr-TR" dirty="0" smtClean="0"/>
              <a:t>, </a:t>
            </a:r>
            <a:r>
              <a:rPr lang="tr-TR" dirty="0" err="1" smtClean="0"/>
              <a:t>protected</a:t>
            </a:r>
            <a:r>
              <a:rPr lang="tr-TR" dirty="0" smtClean="0"/>
              <a:t>...)ulaşılabileceğini tanımlar.</a:t>
            </a:r>
            <a:endParaRPr lang="tr-TR" dirty="0"/>
          </a:p>
        </p:txBody>
      </p:sp>
      <p:sp>
        <p:nvSpPr>
          <p:cNvPr id="3" name="Başlık 2"/>
          <p:cNvSpPr>
            <a:spLocks noGrp="1"/>
          </p:cNvSpPr>
          <p:nvPr>
            <p:ph type="title"/>
          </p:nvPr>
        </p:nvSpPr>
        <p:spPr/>
        <p:txBody>
          <a:bodyPr/>
          <a:lstStyle/>
          <a:p>
            <a:endParaRPr lang="tr-TR" dirty="0"/>
          </a:p>
        </p:txBody>
      </p:sp>
    </p:spTree>
    <p:extLst>
      <p:ext uri="{BB962C8B-B14F-4D97-AF65-F5344CB8AC3E}">
        <p14:creationId xmlns:p14="http://schemas.microsoft.com/office/powerpoint/2010/main" val="1325465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1844824"/>
            <a:ext cx="7408333" cy="5013176"/>
          </a:xfrm>
        </p:spPr>
        <p:txBody>
          <a:bodyPr>
            <a:normAutofit fontScale="55000" lnSpcReduction="20000"/>
          </a:bodyPr>
          <a:lstStyle/>
          <a:p>
            <a:r>
              <a:rPr lang="tr-TR" dirty="0" err="1"/>
              <a:t>public</a:t>
            </a:r>
            <a:r>
              <a:rPr lang="tr-TR" dirty="0"/>
              <a:t> </a:t>
            </a:r>
            <a:r>
              <a:rPr lang="tr-TR" dirty="0" err="1"/>
              <a:t>class</a:t>
            </a:r>
            <a:r>
              <a:rPr lang="tr-TR" dirty="0"/>
              <a:t> Bicycle {</a:t>
            </a:r>
          </a:p>
          <a:p>
            <a:r>
              <a:rPr lang="tr-TR" dirty="0"/>
              <a:t>        </a:t>
            </a:r>
          </a:p>
          <a:p>
            <a:r>
              <a:rPr lang="tr-TR" dirty="0"/>
              <a:t>    </a:t>
            </a:r>
            <a:r>
              <a:rPr lang="tr-TR" dirty="0" err="1"/>
              <a:t>private</a:t>
            </a:r>
            <a:r>
              <a:rPr lang="tr-TR" dirty="0"/>
              <a:t> </a:t>
            </a:r>
            <a:r>
              <a:rPr lang="tr-TR" dirty="0" err="1"/>
              <a:t>int</a:t>
            </a:r>
            <a:r>
              <a:rPr lang="tr-TR" dirty="0"/>
              <a:t> </a:t>
            </a:r>
            <a:r>
              <a:rPr lang="tr-TR" dirty="0" err="1"/>
              <a:t>cadence</a:t>
            </a:r>
            <a:r>
              <a:rPr lang="tr-TR" dirty="0"/>
              <a:t>;</a:t>
            </a:r>
          </a:p>
          <a:p>
            <a:r>
              <a:rPr lang="tr-TR" dirty="0"/>
              <a:t>    </a:t>
            </a:r>
            <a:r>
              <a:rPr lang="tr-TR" dirty="0" err="1"/>
              <a:t>private</a:t>
            </a:r>
            <a:r>
              <a:rPr lang="tr-TR" dirty="0"/>
              <a:t> </a:t>
            </a:r>
            <a:r>
              <a:rPr lang="tr-TR" dirty="0" err="1"/>
              <a:t>int</a:t>
            </a:r>
            <a:r>
              <a:rPr lang="tr-TR" dirty="0"/>
              <a:t> </a:t>
            </a:r>
            <a:r>
              <a:rPr lang="tr-TR" dirty="0" err="1"/>
              <a:t>gear</a:t>
            </a:r>
            <a:r>
              <a:rPr lang="tr-TR" dirty="0"/>
              <a:t>;</a:t>
            </a:r>
          </a:p>
          <a:p>
            <a:r>
              <a:rPr lang="tr-TR" dirty="0"/>
              <a:t>    </a:t>
            </a:r>
            <a:r>
              <a:rPr lang="tr-TR" dirty="0" err="1"/>
              <a:t>private</a:t>
            </a:r>
            <a:r>
              <a:rPr lang="tr-TR" dirty="0"/>
              <a:t> </a:t>
            </a:r>
            <a:r>
              <a:rPr lang="tr-TR" dirty="0" err="1"/>
              <a:t>int</a:t>
            </a:r>
            <a:r>
              <a:rPr lang="tr-TR" dirty="0"/>
              <a:t> </a:t>
            </a:r>
            <a:r>
              <a:rPr lang="tr-TR" dirty="0" err="1"/>
              <a:t>speed</a:t>
            </a:r>
            <a:r>
              <a:rPr lang="tr-TR" dirty="0"/>
              <a:t>;</a:t>
            </a:r>
          </a:p>
          <a:p>
            <a:r>
              <a:rPr lang="tr-TR" dirty="0"/>
              <a:t>    </a:t>
            </a:r>
            <a:r>
              <a:rPr lang="tr-TR" dirty="0" err="1"/>
              <a:t>private</a:t>
            </a:r>
            <a:r>
              <a:rPr lang="tr-TR" dirty="0"/>
              <a:t> </a:t>
            </a:r>
            <a:r>
              <a:rPr lang="tr-TR" dirty="0" err="1"/>
              <a:t>int</a:t>
            </a:r>
            <a:r>
              <a:rPr lang="tr-TR" dirty="0"/>
              <a:t> </a:t>
            </a:r>
            <a:r>
              <a:rPr lang="tr-TR" dirty="0" err="1"/>
              <a:t>id</a:t>
            </a:r>
            <a:r>
              <a:rPr lang="tr-TR" dirty="0"/>
              <a:t>;</a:t>
            </a:r>
          </a:p>
          <a:p>
            <a:r>
              <a:rPr lang="tr-TR" dirty="0"/>
              <a:t>    </a:t>
            </a:r>
            <a:r>
              <a:rPr lang="tr-TR" dirty="0" err="1" smtClean="0"/>
              <a:t>public</a:t>
            </a:r>
            <a:r>
              <a:rPr lang="tr-TR" dirty="0" smtClean="0"/>
              <a:t> </a:t>
            </a:r>
            <a:r>
              <a:rPr lang="tr-TR" dirty="0" err="1" smtClean="0"/>
              <a:t>static</a:t>
            </a:r>
            <a:r>
              <a:rPr lang="tr-TR" dirty="0" smtClean="0"/>
              <a:t> </a:t>
            </a:r>
            <a:r>
              <a:rPr lang="tr-TR" dirty="0" err="1"/>
              <a:t>int</a:t>
            </a:r>
            <a:r>
              <a:rPr lang="tr-TR" dirty="0"/>
              <a:t> </a:t>
            </a:r>
            <a:r>
              <a:rPr lang="tr-TR" dirty="0" err="1"/>
              <a:t>numberOfBicycles</a:t>
            </a:r>
            <a:r>
              <a:rPr lang="tr-TR" dirty="0"/>
              <a:t> = 0;</a:t>
            </a:r>
          </a:p>
          <a:p>
            <a:r>
              <a:rPr lang="tr-TR" dirty="0"/>
              <a:t>        </a:t>
            </a:r>
          </a:p>
          <a:p>
            <a:r>
              <a:rPr lang="tr-TR" dirty="0"/>
              <a:t>    </a:t>
            </a:r>
            <a:r>
              <a:rPr lang="tr-TR" dirty="0" err="1"/>
              <a:t>public</a:t>
            </a:r>
            <a:r>
              <a:rPr lang="tr-TR" dirty="0"/>
              <a:t> Bicycle(</a:t>
            </a:r>
            <a:r>
              <a:rPr lang="tr-TR" dirty="0" err="1"/>
              <a:t>int</a:t>
            </a:r>
            <a:r>
              <a:rPr lang="tr-TR" dirty="0"/>
              <a:t> </a:t>
            </a:r>
            <a:r>
              <a:rPr lang="tr-TR" dirty="0" err="1"/>
              <a:t>startCadence</a:t>
            </a:r>
            <a:r>
              <a:rPr lang="tr-TR" dirty="0"/>
              <a:t>, </a:t>
            </a:r>
            <a:r>
              <a:rPr lang="tr-TR" dirty="0" err="1"/>
              <a:t>int</a:t>
            </a:r>
            <a:r>
              <a:rPr lang="tr-TR" dirty="0"/>
              <a:t> </a:t>
            </a:r>
            <a:r>
              <a:rPr lang="tr-TR" dirty="0" err="1"/>
              <a:t>startSpeed</a:t>
            </a:r>
            <a:r>
              <a:rPr lang="tr-TR" dirty="0"/>
              <a:t>, </a:t>
            </a:r>
            <a:r>
              <a:rPr lang="tr-TR" dirty="0" err="1"/>
              <a:t>int</a:t>
            </a:r>
            <a:r>
              <a:rPr lang="tr-TR" dirty="0"/>
              <a:t> </a:t>
            </a:r>
            <a:r>
              <a:rPr lang="tr-TR" dirty="0" err="1"/>
              <a:t>startGear</a:t>
            </a:r>
            <a:r>
              <a:rPr lang="tr-TR" dirty="0"/>
              <a:t>){</a:t>
            </a:r>
          </a:p>
          <a:p>
            <a:r>
              <a:rPr lang="tr-TR" dirty="0"/>
              <a:t>        </a:t>
            </a:r>
            <a:r>
              <a:rPr lang="tr-TR" dirty="0" err="1"/>
              <a:t>gear</a:t>
            </a:r>
            <a:r>
              <a:rPr lang="tr-TR" dirty="0"/>
              <a:t> = </a:t>
            </a:r>
            <a:r>
              <a:rPr lang="tr-TR" dirty="0" err="1"/>
              <a:t>startGear</a:t>
            </a:r>
            <a:r>
              <a:rPr lang="tr-TR" dirty="0"/>
              <a:t>;</a:t>
            </a:r>
          </a:p>
          <a:p>
            <a:r>
              <a:rPr lang="tr-TR" dirty="0"/>
              <a:t>        </a:t>
            </a:r>
            <a:r>
              <a:rPr lang="tr-TR" dirty="0" err="1"/>
              <a:t>cadence</a:t>
            </a:r>
            <a:r>
              <a:rPr lang="tr-TR" dirty="0"/>
              <a:t> = </a:t>
            </a:r>
            <a:r>
              <a:rPr lang="tr-TR" dirty="0" err="1"/>
              <a:t>startCadence</a:t>
            </a:r>
            <a:r>
              <a:rPr lang="tr-TR" dirty="0"/>
              <a:t>;</a:t>
            </a:r>
          </a:p>
          <a:p>
            <a:r>
              <a:rPr lang="tr-TR" dirty="0"/>
              <a:t>        </a:t>
            </a:r>
            <a:r>
              <a:rPr lang="tr-TR" dirty="0" err="1"/>
              <a:t>speed</a:t>
            </a:r>
            <a:r>
              <a:rPr lang="tr-TR" dirty="0"/>
              <a:t> = </a:t>
            </a:r>
            <a:r>
              <a:rPr lang="tr-TR" dirty="0" err="1"/>
              <a:t>startSpeed</a:t>
            </a:r>
            <a:r>
              <a:rPr lang="tr-TR" dirty="0"/>
              <a:t>;</a:t>
            </a:r>
          </a:p>
          <a:p>
            <a:endParaRPr lang="tr-TR" dirty="0"/>
          </a:p>
          <a:p>
            <a:r>
              <a:rPr lang="tr-TR" dirty="0"/>
              <a:t>        // </a:t>
            </a:r>
            <a:r>
              <a:rPr lang="tr-TR" dirty="0" err="1"/>
              <a:t>increment</a:t>
            </a:r>
            <a:r>
              <a:rPr lang="tr-TR" dirty="0"/>
              <a:t> </a:t>
            </a:r>
            <a:r>
              <a:rPr lang="tr-TR" dirty="0" err="1"/>
              <a:t>number</a:t>
            </a:r>
            <a:r>
              <a:rPr lang="tr-TR" dirty="0"/>
              <a:t> of </a:t>
            </a:r>
            <a:r>
              <a:rPr lang="tr-TR" dirty="0" err="1"/>
              <a:t>Bicycles</a:t>
            </a:r>
            <a:endParaRPr lang="tr-TR" dirty="0"/>
          </a:p>
          <a:p>
            <a:r>
              <a:rPr lang="tr-TR" dirty="0"/>
              <a:t>        // </a:t>
            </a:r>
            <a:r>
              <a:rPr lang="tr-TR" dirty="0" err="1"/>
              <a:t>and</a:t>
            </a:r>
            <a:r>
              <a:rPr lang="tr-TR" dirty="0"/>
              <a:t> </a:t>
            </a:r>
            <a:r>
              <a:rPr lang="tr-TR" dirty="0" err="1"/>
              <a:t>assign</a:t>
            </a:r>
            <a:r>
              <a:rPr lang="tr-TR" dirty="0"/>
              <a:t> ID </a:t>
            </a:r>
            <a:r>
              <a:rPr lang="tr-TR" dirty="0" err="1"/>
              <a:t>number</a:t>
            </a:r>
            <a:endParaRPr lang="tr-TR" dirty="0"/>
          </a:p>
          <a:p>
            <a:r>
              <a:rPr lang="tr-TR" dirty="0"/>
              <a:t>        </a:t>
            </a:r>
            <a:r>
              <a:rPr lang="tr-TR" dirty="0" err="1"/>
              <a:t>id</a:t>
            </a:r>
            <a:r>
              <a:rPr lang="tr-TR" dirty="0"/>
              <a:t> = ++</a:t>
            </a:r>
            <a:r>
              <a:rPr lang="tr-TR" dirty="0" err="1"/>
              <a:t>numberOfBicycles</a:t>
            </a:r>
            <a:r>
              <a:rPr lang="tr-TR" dirty="0"/>
              <a:t>;</a:t>
            </a:r>
          </a:p>
          <a:p>
            <a:r>
              <a:rPr lang="tr-TR" dirty="0"/>
              <a:t>    }</a:t>
            </a:r>
          </a:p>
          <a:p>
            <a:endParaRPr lang="tr-TR" dirty="0"/>
          </a:p>
          <a:p>
            <a:r>
              <a:rPr lang="tr-TR" dirty="0"/>
              <a:t>    // </a:t>
            </a:r>
            <a:r>
              <a:rPr lang="tr-TR" dirty="0" err="1"/>
              <a:t>new</a:t>
            </a:r>
            <a:r>
              <a:rPr lang="tr-TR" dirty="0"/>
              <a:t> </a:t>
            </a:r>
            <a:r>
              <a:rPr lang="tr-TR" dirty="0" err="1"/>
              <a:t>method</a:t>
            </a:r>
            <a:r>
              <a:rPr lang="tr-TR" dirty="0"/>
              <a:t> </a:t>
            </a:r>
            <a:r>
              <a:rPr lang="tr-TR" dirty="0" err="1"/>
              <a:t>to</a:t>
            </a:r>
            <a:r>
              <a:rPr lang="tr-TR" dirty="0"/>
              <a:t> </a:t>
            </a:r>
            <a:r>
              <a:rPr lang="tr-TR" dirty="0" err="1"/>
              <a:t>return</a:t>
            </a:r>
            <a:r>
              <a:rPr lang="tr-TR" dirty="0"/>
              <a:t> </a:t>
            </a:r>
            <a:r>
              <a:rPr lang="tr-TR" dirty="0" err="1"/>
              <a:t>the</a:t>
            </a:r>
            <a:r>
              <a:rPr lang="tr-TR" dirty="0"/>
              <a:t> ID </a:t>
            </a:r>
            <a:r>
              <a:rPr lang="tr-TR" dirty="0" err="1"/>
              <a:t>instance</a:t>
            </a:r>
            <a:r>
              <a:rPr lang="tr-TR" dirty="0"/>
              <a:t> </a:t>
            </a:r>
            <a:r>
              <a:rPr lang="tr-TR" dirty="0" err="1"/>
              <a:t>variable</a:t>
            </a:r>
            <a:endParaRPr lang="tr-TR" dirty="0"/>
          </a:p>
          <a:p>
            <a:r>
              <a:rPr lang="tr-TR" dirty="0"/>
              <a:t>    </a:t>
            </a:r>
            <a:r>
              <a:rPr lang="tr-TR" dirty="0" err="1"/>
              <a:t>public</a:t>
            </a:r>
            <a:r>
              <a:rPr lang="tr-TR" dirty="0"/>
              <a:t> </a:t>
            </a:r>
            <a:r>
              <a:rPr lang="tr-TR" dirty="0" err="1"/>
              <a:t>int</a:t>
            </a:r>
            <a:r>
              <a:rPr lang="tr-TR" dirty="0"/>
              <a:t> </a:t>
            </a:r>
            <a:r>
              <a:rPr lang="tr-TR" dirty="0" err="1"/>
              <a:t>getID</a:t>
            </a:r>
            <a:r>
              <a:rPr lang="tr-TR" dirty="0"/>
              <a:t>() {</a:t>
            </a:r>
          </a:p>
          <a:p>
            <a:r>
              <a:rPr lang="tr-TR" dirty="0"/>
              <a:t>        </a:t>
            </a:r>
            <a:r>
              <a:rPr lang="tr-TR" dirty="0" err="1"/>
              <a:t>return</a:t>
            </a:r>
            <a:r>
              <a:rPr lang="tr-TR" dirty="0"/>
              <a:t> </a:t>
            </a:r>
            <a:r>
              <a:rPr lang="tr-TR" dirty="0" err="1"/>
              <a:t>id</a:t>
            </a:r>
            <a:r>
              <a:rPr lang="tr-TR" dirty="0"/>
              <a:t>;</a:t>
            </a:r>
          </a:p>
          <a:p>
            <a:r>
              <a:rPr lang="tr-TR" dirty="0"/>
              <a:t>    }</a:t>
            </a:r>
          </a:p>
          <a:p>
            <a:r>
              <a:rPr lang="tr-TR" dirty="0"/>
              <a:t>        ...</a:t>
            </a:r>
          </a:p>
          <a:p>
            <a:r>
              <a:rPr lang="tr-TR" dirty="0"/>
              <a:t>}</a:t>
            </a:r>
          </a:p>
          <a:p>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1493964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smtClean="0"/>
              <a:t>Sınıfın değişkenine erişim nesne referansıyla olabilirken tercih edilen yöntem sınıfın referansı ile ulaşmaktır.</a:t>
            </a:r>
          </a:p>
          <a:p>
            <a:endParaRPr lang="tr-TR" dirty="0"/>
          </a:p>
          <a:p>
            <a:r>
              <a:rPr lang="tr-TR" dirty="0" smtClean="0"/>
              <a:t>Bicycle </a:t>
            </a:r>
            <a:r>
              <a:rPr lang="tr-TR" dirty="0" err="1" smtClean="0"/>
              <a:t>mybike</a:t>
            </a:r>
            <a:r>
              <a:rPr lang="tr-TR" dirty="0" smtClean="0"/>
              <a:t>=</a:t>
            </a:r>
            <a:r>
              <a:rPr lang="tr-TR" dirty="0" err="1" smtClean="0"/>
              <a:t>new</a:t>
            </a:r>
            <a:r>
              <a:rPr lang="tr-TR" dirty="0" smtClean="0"/>
              <a:t> Bicycle(10,20,3);</a:t>
            </a:r>
          </a:p>
          <a:p>
            <a:r>
              <a:rPr lang="tr-TR" dirty="0" err="1"/>
              <a:t>System.out.printlng</a:t>
            </a:r>
            <a:r>
              <a:rPr lang="tr-TR" dirty="0"/>
              <a:t>(</a:t>
            </a:r>
            <a:r>
              <a:rPr lang="tr-TR" b="1" dirty="0" err="1"/>
              <a:t>mybike</a:t>
            </a:r>
            <a:r>
              <a:rPr lang="tr-TR" dirty="0" err="1"/>
              <a:t>.numberOfBicycles</a:t>
            </a:r>
            <a:r>
              <a:rPr lang="tr-TR" dirty="0"/>
              <a:t>)</a:t>
            </a:r>
          </a:p>
          <a:p>
            <a:endParaRPr lang="tr-TR" dirty="0" smtClean="0"/>
          </a:p>
          <a:p>
            <a:r>
              <a:rPr lang="tr-TR" dirty="0" err="1" smtClean="0"/>
              <a:t>System.out.printlng</a:t>
            </a:r>
            <a:r>
              <a:rPr lang="tr-TR" dirty="0" smtClean="0"/>
              <a:t>(</a:t>
            </a:r>
            <a:r>
              <a:rPr lang="tr-TR" b="1" dirty="0" err="1" smtClean="0">
                <a:solidFill>
                  <a:srgbClr val="FF0000"/>
                </a:solidFill>
              </a:rPr>
              <a:t>Bicycle</a:t>
            </a:r>
            <a:r>
              <a:rPr lang="tr-TR" dirty="0" err="1" smtClean="0">
                <a:solidFill>
                  <a:srgbClr val="FF0000"/>
                </a:solidFill>
              </a:rPr>
              <a:t>.numberOfBicycles</a:t>
            </a:r>
            <a:r>
              <a:rPr lang="tr-TR" dirty="0"/>
              <a:t>)</a:t>
            </a:r>
          </a:p>
          <a:p>
            <a:endParaRPr lang="tr-TR" dirty="0" smtClean="0"/>
          </a:p>
          <a:p>
            <a:endParaRPr lang="tr-TR" dirty="0"/>
          </a:p>
          <a:p>
            <a:endParaRPr lang="tr-TR" dirty="0" smtClean="0"/>
          </a:p>
          <a:p>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3174790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fontScale="85000" lnSpcReduction="20000"/>
          </a:bodyPr>
          <a:lstStyle/>
          <a:p>
            <a:r>
              <a:rPr lang="tr-TR" dirty="0" smtClean="0"/>
              <a:t>Sınıfın değişkenleri ile aynı davranırlar. Sınıftan nesne üretilmese bile sınıfın </a:t>
            </a:r>
            <a:r>
              <a:rPr lang="tr-TR" dirty="0" err="1" smtClean="0"/>
              <a:t>metodları</a:t>
            </a:r>
            <a:r>
              <a:rPr lang="tr-TR" dirty="0" smtClean="0"/>
              <a:t> çağrılabilirler. Sınıfın </a:t>
            </a:r>
            <a:r>
              <a:rPr lang="tr-TR" dirty="0" err="1" smtClean="0"/>
              <a:t>numberOfBicycles</a:t>
            </a:r>
            <a:r>
              <a:rPr lang="tr-TR" dirty="0" smtClean="0"/>
              <a:t> değişkenin </a:t>
            </a:r>
            <a:r>
              <a:rPr lang="tr-TR" dirty="0" err="1" smtClean="0"/>
              <a:t>private</a:t>
            </a:r>
            <a:r>
              <a:rPr lang="tr-TR" dirty="0" smtClean="0"/>
              <a:t> olarak tanımlandığı varsayılırsa diğer sınıftan bu değişkenin değerini elde edecek bir metoda ihtiyaç olacaktır. </a:t>
            </a:r>
          </a:p>
          <a:p>
            <a:endParaRPr lang="tr-TR" dirty="0" smtClean="0"/>
          </a:p>
          <a:p>
            <a:r>
              <a:rPr lang="en-US" dirty="0"/>
              <a:t>public </a:t>
            </a:r>
            <a:r>
              <a:rPr lang="en-US" b="1" dirty="0"/>
              <a:t>static</a:t>
            </a:r>
            <a:r>
              <a:rPr lang="en-US" dirty="0"/>
              <a:t> </a:t>
            </a:r>
            <a:r>
              <a:rPr lang="en-US" dirty="0" err="1"/>
              <a:t>int</a:t>
            </a:r>
            <a:r>
              <a:rPr lang="en-US" dirty="0"/>
              <a:t> </a:t>
            </a:r>
            <a:r>
              <a:rPr lang="en-US" dirty="0" err="1"/>
              <a:t>getNumberOfBicycles</a:t>
            </a:r>
            <a:r>
              <a:rPr lang="en-US" dirty="0"/>
              <a:t>() </a:t>
            </a:r>
            <a:endParaRPr lang="tr-TR" dirty="0" smtClean="0"/>
          </a:p>
          <a:p>
            <a:r>
              <a:rPr lang="en-US" dirty="0" smtClean="0"/>
              <a:t>{ </a:t>
            </a:r>
            <a:endParaRPr lang="tr-TR" dirty="0" smtClean="0"/>
          </a:p>
          <a:p>
            <a:pPr marL="301943" lvl="1" indent="0">
              <a:buNone/>
            </a:pPr>
            <a:r>
              <a:rPr lang="tr-TR" dirty="0" smtClean="0"/>
              <a:t>	</a:t>
            </a:r>
            <a:r>
              <a:rPr lang="en-US" dirty="0" smtClean="0"/>
              <a:t>return </a:t>
            </a:r>
            <a:r>
              <a:rPr lang="en-US" dirty="0" err="1"/>
              <a:t>numberOfBicycles</a:t>
            </a:r>
            <a:r>
              <a:rPr lang="en-US" dirty="0"/>
              <a:t>; </a:t>
            </a:r>
            <a:endParaRPr lang="tr-TR" dirty="0" smtClean="0"/>
          </a:p>
          <a:p>
            <a:r>
              <a:rPr lang="en-US" dirty="0" smtClean="0"/>
              <a:t>} </a:t>
            </a:r>
            <a:endParaRPr lang="en-US" dirty="0"/>
          </a:p>
          <a:p>
            <a:r>
              <a:rPr lang="en-US" dirty="0"/>
              <a:t/>
            </a:r>
            <a:br>
              <a:rPr lang="en-US" dirty="0"/>
            </a:br>
            <a:endParaRPr lang="tr-TR" dirty="0"/>
          </a:p>
        </p:txBody>
      </p:sp>
      <p:sp>
        <p:nvSpPr>
          <p:cNvPr id="3" name="Başlık 2"/>
          <p:cNvSpPr>
            <a:spLocks noGrp="1"/>
          </p:cNvSpPr>
          <p:nvPr>
            <p:ph type="title"/>
          </p:nvPr>
        </p:nvSpPr>
        <p:spPr/>
        <p:txBody>
          <a:bodyPr/>
          <a:lstStyle/>
          <a:p>
            <a:r>
              <a:rPr lang="tr-TR" dirty="0" smtClean="0"/>
              <a:t>Sınıfın </a:t>
            </a:r>
            <a:r>
              <a:rPr lang="tr-TR" dirty="0" err="1" smtClean="0"/>
              <a:t>Metodları</a:t>
            </a:r>
            <a:endParaRPr lang="tr-TR" dirty="0"/>
          </a:p>
        </p:txBody>
      </p:sp>
    </p:spTree>
    <p:extLst>
      <p:ext uri="{BB962C8B-B14F-4D97-AF65-F5344CB8AC3E}">
        <p14:creationId xmlns:p14="http://schemas.microsoft.com/office/powerpoint/2010/main" val="2388526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en-US" dirty="0"/>
              <a:t>static final double PI = 3.141592653589793;</a:t>
            </a:r>
            <a:endParaRPr lang="tr-TR" dirty="0"/>
          </a:p>
        </p:txBody>
      </p:sp>
      <p:sp>
        <p:nvSpPr>
          <p:cNvPr id="3" name="Başlık 2"/>
          <p:cNvSpPr>
            <a:spLocks noGrp="1"/>
          </p:cNvSpPr>
          <p:nvPr>
            <p:ph type="title"/>
          </p:nvPr>
        </p:nvSpPr>
        <p:spPr/>
        <p:txBody>
          <a:bodyPr/>
          <a:lstStyle/>
          <a:p>
            <a:r>
              <a:rPr lang="tr-TR" dirty="0" err="1" smtClean="0"/>
              <a:t>Static</a:t>
            </a:r>
            <a:r>
              <a:rPr lang="tr-TR" dirty="0" smtClean="0"/>
              <a:t> sabitler</a:t>
            </a:r>
            <a:endParaRPr lang="tr-TR" dirty="0"/>
          </a:p>
        </p:txBody>
      </p:sp>
    </p:spTree>
    <p:extLst>
      <p:ext uri="{BB962C8B-B14F-4D97-AF65-F5344CB8AC3E}">
        <p14:creationId xmlns:p14="http://schemas.microsoft.com/office/powerpoint/2010/main" val="2872722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476672"/>
            <a:ext cx="7408333" cy="6381328"/>
          </a:xfrm>
        </p:spPr>
        <p:txBody>
          <a:bodyPr>
            <a:normAutofit fontScale="92500" lnSpcReduction="20000"/>
          </a:bodyPr>
          <a:lstStyle/>
          <a:p>
            <a:r>
              <a:rPr lang="tr-TR" dirty="0" err="1">
                <a:solidFill>
                  <a:schemeClr val="bg1"/>
                </a:solidFill>
              </a:rPr>
              <a:t>public</a:t>
            </a:r>
            <a:r>
              <a:rPr lang="tr-TR" dirty="0">
                <a:solidFill>
                  <a:schemeClr val="bg1"/>
                </a:solidFill>
              </a:rPr>
              <a:t> </a:t>
            </a:r>
            <a:r>
              <a:rPr lang="tr-TR" dirty="0" err="1">
                <a:solidFill>
                  <a:schemeClr val="bg1"/>
                </a:solidFill>
              </a:rPr>
              <a:t>class</a:t>
            </a:r>
            <a:r>
              <a:rPr lang="tr-TR" dirty="0">
                <a:solidFill>
                  <a:schemeClr val="bg1"/>
                </a:solidFill>
              </a:rPr>
              <a:t> Bicycle {</a:t>
            </a:r>
          </a:p>
          <a:p>
            <a:r>
              <a:rPr lang="tr-TR" dirty="0">
                <a:solidFill>
                  <a:schemeClr val="bg1"/>
                </a:solidFill>
              </a:rPr>
              <a:t>        </a:t>
            </a:r>
          </a:p>
          <a:p>
            <a:r>
              <a:rPr lang="tr-TR" dirty="0">
                <a:solidFill>
                  <a:schemeClr val="bg1"/>
                </a:solidFill>
              </a:rPr>
              <a:t>    </a:t>
            </a:r>
            <a:r>
              <a:rPr lang="tr-TR" dirty="0" err="1">
                <a:solidFill>
                  <a:schemeClr val="bg1"/>
                </a:solidFill>
              </a:rPr>
              <a:t>private</a:t>
            </a:r>
            <a:r>
              <a:rPr lang="tr-TR" dirty="0">
                <a:solidFill>
                  <a:schemeClr val="bg1"/>
                </a:solidFill>
              </a:rPr>
              <a:t> </a:t>
            </a:r>
            <a:r>
              <a:rPr lang="tr-TR" dirty="0" err="1">
                <a:solidFill>
                  <a:schemeClr val="bg1"/>
                </a:solidFill>
              </a:rPr>
              <a:t>int</a:t>
            </a:r>
            <a:r>
              <a:rPr lang="tr-TR" dirty="0">
                <a:solidFill>
                  <a:schemeClr val="bg1"/>
                </a:solidFill>
              </a:rPr>
              <a:t> </a:t>
            </a:r>
            <a:r>
              <a:rPr lang="tr-TR" dirty="0" err="1">
                <a:solidFill>
                  <a:schemeClr val="bg1"/>
                </a:solidFill>
              </a:rPr>
              <a:t>cadence</a:t>
            </a:r>
            <a:r>
              <a:rPr lang="tr-TR" dirty="0">
                <a:solidFill>
                  <a:schemeClr val="bg1"/>
                </a:solidFill>
              </a:rPr>
              <a:t>;</a:t>
            </a:r>
          </a:p>
          <a:p>
            <a:r>
              <a:rPr lang="tr-TR" dirty="0">
                <a:solidFill>
                  <a:schemeClr val="bg1"/>
                </a:solidFill>
              </a:rPr>
              <a:t>    </a:t>
            </a:r>
            <a:r>
              <a:rPr lang="tr-TR" dirty="0" err="1">
                <a:solidFill>
                  <a:schemeClr val="tx1"/>
                </a:solidFill>
              </a:rPr>
              <a:t>private</a:t>
            </a:r>
            <a:r>
              <a:rPr lang="tr-TR" dirty="0">
                <a:solidFill>
                  <a:schemeClr val="tx1"/>
                </a:solidFill>
              </a:rPr>
              <a:t> </a:t>
            </a:r>
            <a:r>
              <a:rPr lang="tr-TR" dirty="0" err="1">
                <a:solidFill>
                  <a:schemeClr val="tx1"/>
                </a:solidFill>
              </a:rPr>
              <a:t>int</a:t>
            </a:r>
            <a:r>
              <a:rPr lang="tr-TR" dirty="0">
                <a:solidFill>
                  <a:schemeClr val="tx1"/>
                </a:solidFill>
              </a:rPr>
              <a:t> </a:t>
            </a:r>
            <a:r>
              <a:rPr lang="tr-TR" dirty="0" err="1">
                <a:solidFill>
                  <a:schemeClr val="tx1"/>
                </a:solidFill>
              </a:rPr>
              <a:t>gear</a:t>
            </a:r>
            <a:r>
              <a:rPr lang="tr-TR" dirty="0">
                <a:solidFill>
                  <a:schemeClr val="tx1"/>
                </a:solidFill>
              </a:rPr>
              <a:t>;</a:t>
            </a:r>
          </a:p>
          <a:p>
            <a:r>
              <a:rPr lang="tr-TR" dirty="0"/>
              <a:t>    </a:t>
            </a:r>
            <a:r>
              <a:rPr lang="tr-TR" dirty="0" err="1"/>
              <a:t>private</a:t>
            </a:r>
            <a:r>
              <a:rPr lang="tr-TR" dirty="0"/>
              <a:t> </a:t>
            </a:r>
            <a:r>
              <a:rPr lang="tr-TR" dirty="0" err="1"/>
              <a:t>int</a:t>
            </a:r>
            <a:r>
              <a:rPr lang="tr-TR" dirty="0"/>
              <a:t> </a:t>
            </a:r>
            <a:r>
              <a:rPr lang="tr-TR" dirty="0" err="1"/>
              <a:t>speed</a:t>
            </a:r>
            <a:r>
              <a:rPr lang="tr-TR" dirty="0" smtClean="0"/>
              <a:t>;</a:t>
            </a:r>
            <a:endParaRPr lang="tr-TR" dirty="0"/>
          </a:p>
          <a:p>
            <a:r>
              <a:rPr lang="tr-TR" dirty="0"/>
              <a:t>    </a:t>
            </a:r>
            <a:r>
              <a:rPr lang="tr-TR" dirty="0" err="1"/>
              <a:t>private</a:t>
            </a:r>
            <a:r>
              <a:rPr lang="tr-TR" dirty="0"/>
              <a:t> </a:t>
            </a:r>
            <a:r>
              <a:rPr lang="tr-TR" dirty="0" err="1"/>
              <a:t>int</a:t>
            </a:r>
            <a:r>
              <a:rPr lang="tr-TR" dirty="0"/>
              <a:t> </a:t>
            </a:r>
            <a:r>
              <a:rPr lang="tr-TR" dirty="0" err="1"/>
              <a:t>id</a:t>
            </a:r>
            <a:r>
              <a:rPr lang="tr-TR" dirty="0"/>
              <a:t>;</a:t>
            </a:r>
          </a:p>
          <a:p>
            <a:r>
              <a:rPr lang="tr-TR" dirty="0"/>
              <a:t>    </a:t>
            </a:r>
          </a:p>
          <a:p>
            <a:r>
              <a:rPr lang="tr-TR" dirty="0"/>
              <a:t>    </a:t>
            </a:r>
            <a:r>
              <a:rPr lang="tr-TR" dirty="0" err="1"/>
              <a:t>private</a:t>
            </a:r>
            <a:r>
              <a:rPr lang="tr-TR" dirty="0"/>
              <a:t> </a:t>
            </a:r>
            <a:r>
              <a:rPr lang="tr-TR" dirty="0" err="1"/>
              <a:t>static</a:t>
            </a:r>
            <a:r>
              <a:rPr lang="tr-TR" dirty="0"/>
              <a:t> </a:t>
            </a:r>
            <a:r>
              <a:rPr lang="tr-TR" dirty="0" err="1"/>
              <a:t>int</a:t>
            </a:r>
            <a:r>
              <a:rPr lang="tr-TR" dirty="0"/>
              <a:t> </a:t>
            </a:r>
            <a:r>
              <a:rPr lang="tr-TR" dirty="0" err="1"/>
              <a:t>numberOfBicycles</a:t>
            </a:r>
            <a:r>
              <a:rPr lang="tr-TR" dirty="0"/>
              <a:t> = 0;</a:t>
            </a:r>
          </a:p>
          <a:p>
            <a:endParaRPr lang="tr-TR" dirty="0"/>
          </a:p>
          <a:p>
            <a:r>
              <a:rPr lang="tr-TR" dirty="0"/>
              <a:t>        </a:t>
            </a:r>
          </a:p>
          <a:p>
            <a:pPr marL="0" indent="0">
              <a:buNone/>
            </a:pPr>
            <a:r>
              <a:rPr lang="tr-TR" dirty="0" err="1" smtClean="0"/>
              <a:t>public</a:t>
            </a:r>
            <a:r>
              <a:rPr lang="tr-TR" dirty="0" smtClean="0"/>
              <a:t> </a:t>
            </a:r>
            <a:r>
              <a:rPr lang="tr-TR" dirty="0"/>
              <a:t>Bicycle(</a:t>
            </a:r>
            <a:r>
              <a:rPr lang="tr-TR" dirty="0" err="1"/>
              <a:t>int</a:t>
            </a:r>
            <a:r>
              <a:rPr lang="tr-TR" dirty="0"/>
              <a:t> </a:t>
            </a:r>
            <a:r>
              <a:rPr lang="tr-TR" dirty="0" err="1" smtClean="0"/>
              <a:t>startCadence</a:t>
            </a:r>
            <a:r>
              <a:rPr lang="tr-TR" dirty="0" smtClean="0"/>
              <a:t>, </a:t>
            </a:r>
            <a:r>
              <a:rPr lang="tr-TR" dirty="0" err="1" smtClean="0"/>
              <a:t>int</a:t>
            </a:r>
            <a:r>
              <a:rPr lang="tr-TR" dirty="0" smtClean="0"/>
              <a:t> </a:t>
            </a:r>
            <a:r>
              <a:rPr lang="tr-TR" dirty="0" err="1" smtClean="0"/>
              <a:t>startSpeed</a:t>
            </a:r>
            <a:r>
              <a:rPr lang="tr-TR" dirty="0" smtClean="0"/>
              <a:t>, </a:t>
            </a:r>
            <a:r>
              <a:rPr lang="tr-TR" dirty="0" err="1" smtClean="0"/>
              <a:t>int</a:t>
            </a:r>
            <a:r>
              <a:rPr lang="tr-TR" dirty="0" smtClean="0"/>
              <a:t> </a:t>
            </a:r>
            <a:r>
              <a:rPr lang="tr-TR" dirty="0" err="1"/>
              <a:t>startGear</a:t>
            </a:r>
            <a:r>
              <a:rPr lang="tr-TR" dirty="0" smtClean="0"/>
              <a:t>)</a:t>
            </a:r>
          </a:p>
          <a:p>
            <a:r>
              <a:rPr lang="tr-TR" dirty="0" smtClean="0"/>
              <a:t>{</a:t>
            </a:r>
            <a:endParaRPr lang="tr-TR" dirty="0"/>
          </a:p>
          <a:p>
            <a:r>
              <a:rPr lang="tr-TR" dirty="0"/>
              <a:t>        </a:t>
            </a:r>
            <a:r>
              <a:rPr lang="tr-TR" dirty="0" err="1" smtClean="0"/>
              <a:t>gear</a:t>
            </a:r>
            <a:r>
              <a:rPr lang="tr-TR" dirty="0" smtClean="0"/>
              <a:t> </a:t>
            </a:r>
            <a:r>
              <a:rPr lang="tr-TR" dirty="0"/>
              <a:t>= </a:t>
            </a:r>
            <a:r>
              <a:rPr lang="tr-TR" dirty="0" err="1"/>
              <a:t>startGear</a:t>
            </a:r>
            <a:r>
              <a:rPr lang="tr-TR" dirty="0"/>
              <a:t>;</a:t>
            </a:r>
          </a:p>
          <a:p>
            <a:r>
              <a:rPr lang="tr-TR" dirty="0"/>
              <a:t>        </a:t>
            </a:r>
            <a:r>
              <a:rPr lang="tr-TR" dirty="0" err="1"/>
              <a:t>cadence</a:t>
            </a:r>
            <a:r>
              <a:rPr lang="tr-TR" dirty="0"/>
              <a:t> = </a:t>
            </a:r>
            <a:r>
              <a:rPr lang="tr-TR" dirty="0" err="1"/>
              <a:t>startCadence</a:t>
            </a:r>
            <a:r>
              <a:rPr lang="tr-TR" dirty="0"/>
              <a:t>;</a:t>
            </a:r>
          </a:p>
          <a:p>
            <a:r>
              <a:rPr lang="tr-TR" dirty="0"/>
              <a:t>        </a:t>
            </a:r>
            <a:r>
              <a:rPr lang="tr-TR" dirty="0" err="1"/>
              <a:t>speed</a:t>
            </a:r>
            <a:r>
              <a:rPr lang="tr-TR" dirty="0"/>
              <a:t> = </a:t>
            </a:r>
            <a:r>
              <a:rPr lang="tr-TR" dirty="0" err="1"/>
              <a:t>startSpeed</a:t>
            </a:r>
            <a:r>
              <a:rPr lang="tr-TR" dirty="0"/>
              <a:t>;</a:t>
            </a:r>
          </a:p>
          <a:p>
            <a:endParaRPr lang="tr-TR" dirty="0"/>
          </a:p>
          <a:p>
            <a:r>
              <a:rPr lang="tr-TR" dirty="0"/>
              <a:t>        </a:t>
            </a:r>
            <a:r>
              <a:rPr lang="tr-TR" dirty="0" err="1"/>
              <a:t>id</a:t>
            </a:r>
            <a:r>
              <a:rPr lang="tr-TR" dirty="0"/>
              <a:t> = ++</a:t>
            </a:r>
            <a:r>
              <a:rPr lang="tr-TR" dirty="0" err="1"/>
              <a:t>numberOfBicycles</a:t>
            </a:r>
            <a:r>
              <a:rPr lang="tr-TR" dirty="0"/>
              <a:t>;</a:t>
            </a:r>
          </a:p>
          <a:p>
            <a:r>
              <a:rPr lang="tr-TR" dirty="0"/>
              <a:t>    }</a:t>
            </a:r>
          </a:p>
          <a:p>
            <a:endParaRPr lang="tr-TR" dirty="0"/>
          </a:p>
        </p:txBody>
      </p:sp>
    </p:spTree>
    <p:extLst>
      <p:ext uri="{BB962C8B-B14F-4D97-AF65-F5344CB8AC3E}">
        <p14:creationId xmlns:p14="http://schemas.microsoft.com/office/powerpoint/2010/main" val="511933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683568" y="1700808"/>
            <a:ext cx="8280400" cy="5157192"/>
          </a:xfrm>
        </p:spPr>
        <p:txBody>
          <a:bodyPr>
            <a:normAutofit fontScale="77500" lnSpcReduction="20000"/>
          </a:bodyPr>
          <a:lstStyle/>
          <a:p>
            <a:endParaRPr lang="tr-TR" dirty="0" smtClean="0"/>
          </a:p>
          <a:p>
            <a:r>
              <a:rPr lang="tr-TR" dirty="0" smtClean="0"/>
              <a:t> </a:t>
            </a:r>
            <a:r>
              <a:rPr lang="tr-TR" dirty="0" err="1">
                <a:solidFill>
                  <a:schemeClr val="tx1"/>
                </a:solidFill>
              </a:rPr>
              <a:t>public</a:t>
            </a:r>
            <a:r>
              <a:rPr lang="tr-TR" dirty="0">
                <a:solidFill>
                  <a:schemeClr val="tx1"/>
                </a:solidFill>
              </a:rPr>
              <a:t> </a:t>
            </a:r>
            <a:r>
              <a:rPr lang="tr-TR" dirty="0" err="1">
                <a:solidFill>
                  <a:schemeClr val="tx1"/>
                </a:solidFill>
              </a:rPr>
              <a:t>int</a:t>
            </a:r>
            <a:r>
              <a:rPr lang="tr-TR" dirty="0">
                <a:solidFill>
                  <a:schemeClr val="tx1"/>
                </a:solidFill>
              </a:rPr>
              <a:t> </a:t>
            </a:r>
            <a:r>
              <a:rPr lang="tr-TR" dirty="0" err="1">
                <a:solidFill>
                  <a:schemeClr val="tx1"/>
                </a:solidFill>
              </a:rPr>
              <a:t>getID</a:t>
            </a:r>
            <a:r>
              <a:rPr lang="tr-TR" dirty="0">
                <a:solidFill>
                  <a:schemeClr val="tx1"/>
                </a:solidFill>
              </a:rPr>
              <a:t>() {</a:t>
            </a:r>
          </a:p>
          <a:p>
            <a:r>
              <a:rPr lang="tr-TR" dirty="0">
                <a:solidFill>
                  <a:schemeClr val="tx1"/>
                </a:solidFill>
              </a:rPr>
              <a:t>        </a:t>
            </a:r>
            <a:r>
              <a:rPr lang="tr-TR" dirty="0" err="1">
                <a:solidFill>
                  <a:schemeClr val="tx1"/>
                </a:solidFill>
              </a:rPr>
              <a:t>return</a:t>
            </a:r>
            <a:r>
              <a:rPr lang="tr-TR" dirty="0">
                <a:solidFill>
                  <a:schemeClr val="tx1"/>
                </a:solidFill>
              </a:rPr>
              <a:t> </a:t>
            </a:r>
            <a:r>
              <a:rPr lang="tr-TR" dirty="0" err="1">
                <a:solidFill>
                  <a:schemeClr val="tx1"/>
                </a:solidFill>
              </a:rPr>
              <a:t>id</a:t>
            </a:r>
            <a:r>
              <a:rPr lang="tr-TR" dirty="0">
                <a:solidFill>
                  <a:schemeClr val="tx1"/>
                </a:solidFill>
              </a:rPr>
              <a:t>;</a:t>
            </a:r>
          </a:p>
          <a:p>
            <a:r>
              <a:rPr lang="tr-TR" dirty="0">
                <a:solidFill>
                  <a:schemeClr val="tx1"/>
                </a:solidFill>
              </a:rPr>
              <a:t>    </a:t>
            </a:r>
            <a:r>
              <a:rPr lang="tr-TR" dirty="0" smtClean="0">
                <a:solidFill>
                  <a:schemeClr val="tx1"/>
                </a:solidFill>
              </a:rPr>
              <a:t>}</a:t>
            </a:r>
            <a:endParaRPr lang="tr-TR" dirty="0">
              <a:solidFill>
                <a:schemeClr val="tx1"/>
              </a:solidFill>
            </a:endParaRPr>
          </a:p>
          <a:p>
            <a:r>
              <a:rPr lang="tr-TR" dirty="0">
                <a:solidFill>
                  <a:schemeClr val="tx1"/>
                </a:solidFill>
              </a:rPr>
              <a:t>    </a:t>
            </a:r>
            <a:r>
              <a:rPr lang="tr-TR" dirty="0" err="1">
                <a:solidFill>
                  <a:schemeClr val="tx1"/>
                </a:solidFill>
              </a:rPr>
              <a:t>public</a:t>
            </a:r>
            <a:r>
              <a:rPr lang="tr-TR" dirty="0">
                <a:solidFill>
                  <a:schemeClr val="tx1"/>
                </a:solidFill>
              </a:rPr>
              <a:t> </a:t>
            </a:r>
            <a:r>
              <a:rPr lang="tr-TR" dirty="0" err="1">
                <a:solidFill>
                  <a:schemeClr val="tx1"/>
                </a:solidFill>
              </a:rPr>
              <a:t>static</a:t>
            </a:r>
            <a:r>
              <a:rPr lang="tr-TR" dirty="0">
                <a:solidFill>
                  <a:schemeClr val="tx1"/>
                </a:solidFill>
              </a:rPr>
              <a:t> </a:t>
            </a:r>
            <a:r>
              <a:rPr lang="tr-TR" dirty="0" err="1">
                <a:solidFill>
                  <a:schemeClr val="tx1"/>
                </a:solidFill>
              </a:rPr>
              <a:t>int</a:t>
            </a:r>
            <a:r>
              <a:rPr lang="tr-TR" dirty="0">
                <a:solidFill>
                  <a:schemeClr val="tx1"/>
                </a:solidFill>
              </a:rPr>
              <a:t> </a:t>
            </a:r>
            <a:r>
              <a:rPr lang="tr-TR" dirty="0" err="1">
                <a:solidFill>
                  <a:schemeClr val="tx1"/>
                </a:solidFill>
              </a:rPr>
              <a:t>getNumberOfBicycles</a:t>
            </a:r>
            <a:r>
              <a:rPr lang="tr-TR" dirty="0">
                <a:solidFill>
                  <a:schemeClr val="tx1"/>
                </a:solidFill>
              </a:rPr>
              <a:t>() {</a:t>
            </a:r>
          </a:p>
          <a:p>
            <a:r>
              <a:rPr lang="tr-TR" dirty="0">
                <a:solidFill>
                  <a:schemeClr val="tx1"/>
                </a:solidFill>
              </a:rPr>
              <a:t>        </a:t>
            </a:r>
            <a:r>
              <a:rPr lang="tr-TR" dirty="0" err="1">
                <a:solidFill>
                  <a:schemeClr val="tx1"/>
                </a:solidFill>
              </a:rPr>
              <a:t>return</a:t>
            </a:r>
            <a:r>
              <a:rPr lang="tr-TR" dirty="0">
                <a:solidFill>
                  <a:schemeClr val="tx1"/>
                </a:solidFill>
              </a:rPr>
              <a:t> </a:t>
            </a:r>
            <a:r>
              <a:rPr lang="tr-TR" dirty="0" err="1">
                <a:solidFill>
                  <a:schemeClr val="tx1"/>
                </a:solidFill>
              </a:rPr>
              <a:t>numberOfBicycles</a:t>
            </a:r>
            <a:r>
              <a:rPr lang="tr-TR" dirty="0">
                <a:solidFill>
                  <a:schemeClr val="tx1"/>
                </a:solidFill>
              </a:rPr>
              <a:t>;</a:t>
            </a:r>
          </a:p>
          <a:p>
            <a:r>
              <a:rPr lang="tr-TR" dirty="0">
                <a:solidFill>
                  <a:schemeClr val="tx1"/>
                </a:solidFill>
              </a:rPr>
              <a:t>    </a:t>
            </a:r>
            <a:r>
              <a:rPr lang="tr-TR" dirty="0" smtClean="0">
                <a:solidFill>
                  <a:schemeClr val="tx1"/>
                </a:solidFill>
              </a:rPr>
              <a:t>}</a:t>
            </a:r>
            <a:endParaRPr lang="tr-TR" dirty="0">
              <a:solidFill>
                <a:schemeClr val="tx1"/>
              </a:solidFill>
            </a:endParaRPr>
          </a:p>
          <a:p>
            <a:r>
              <a:rPr lang="tr-TR" dirty="0">
                <a:solidFill>
                  <a:schemeClr val="tx1"/>
                </a:solidFill>
              </a:rPr>
              <a:t>    </a:t>
            </a:r>
            <a:r>
              <a:rPr lang="tr-TR" dirty="0" err="1">
                <a:solidFill>
                  <a:schemeClr val="tx1"/>
                </a:solidFill>
              </a:rPr>
              <a:t>public</a:t>
            </a:r>
            <a:r>
              <a:rPr lang="tr-TR" dirty="0">
                <a:solidFill>
                  <a:schemeClr val="tx1"/>
                </a:solidFill>
              </a:rPr>
              <a:t> </a:t>
            </a:r>
            <a:r>
              <a:rPr lang="tr-TR" dirty="0" err="1">
                <a:solidFill>
                  <a:schemeClr val="tx1"/>
                </a:solidFill>
              </a:rPr>
              <a:t>int</a:t>
            </a:r>
            <a:r>
              <a:rPr lang="tr-TR" dirty="0">
                <a:solidFill>
                  <a:schemeClr val="tx1"/>
                </a:solidFill>
              </a:rPr>
              <a:t> </a:t>
            </a:r>
            <a:r>
              <a:rPr lang="tr-TR" dirty="0" err="1">
                <a:solidFill>
                  <a:schemeClr val="tx1"/>
                </a:solidFill>
              </a:rPr>
              <a:t>getCadence</a:t>
            </a:r>
            <a:r>
              <a:rPr lang="tr-TR" dirty="0">
                <a:solidFill>
                  <a:schemeClr val="tx1"/>
                </a:solidFill>
              </a:rPr>
              <a:t>(){</a:t>
            </a:r>
          </a:p>
          <a:p>
            <a:r>
              <a:rPr lang="tr-TR" dirty="0">
                <a:solidFill>
                  <a:schemeClr val="tx1"/>
                </a:solidFill>
              </a:rPr>
              <a:t>        </a:t>
            </a:r>
            <a:r>
              <a:rPr lang="tr-TR" dirty="0" err="1">
                <a:solidFill>
                  <a:schemeClr val="tx1"/>
                </a:solidFill>
              </a:rPr>
              <a:t>return</a:t>
            </a:r>
            <a:r>
              <a:rPr lang="tr-TR" dirty="0">
                <a:solidFill>
                  <a:schemeClr val="tx1"/>
                </a:solidFill>
              </a:rPr>
              <a:t> </a:t>
            </a:r>
            <a:r>
              <a:rPr lang="tr-TR" dirty="0" err="1">
                <a:solidFill>
                  <a:schemeClr val="tx1"/>
                </a:solidFill>
              </a:rPr>
              <a:t>cadence</a:t>
            </a:r>
            <a:r>
              <a:rPr lang="tr-TR" dirty="0">
                <a:solidFill>
                  <a:schemeClr val="tx1"/>
                </a:solidFill>
              </a:rPr>
              <a:t>;</a:t>
            </a:r>
          </a:p>
          <a:p>
            <a:r>
              <a:rPr lang="tr-TR" dirty="0">
                <a:solidFill>
                  <a:schemeClr val="tx1"/>
                </a:solidFill>
              </a:rPr>
              <a:t>    </a:t>
            </a:r>
            <a:r>
              <a:rPr lang="tr-TR" dirty="0" smtClean="0">
                <a:solidFill>
                  <a:schemeClr val="tx1"/>
                </a:solidFill>
              </a:rPr>
              <a:t>}  </a:t>
            </a:r>
            <a:endParaRPr lang="tr-TR" dirty="0">
              <a:solidFill>
                <a:schemeClr val="tx1"/>
              </a:solidFill>
            </a:endParaRPr>
          </a:p>
          <a:p>
            <a:r>
              <a:rPr lang="tr-TR" dirty="0">
                <a:solidFill>
                  <a:schemeClr val="tx1"/>
                </a:solidFill>
              </a:rPr>
              <a:t>    </a:t>
            </a:r>
            <a:r>
              <a:rPr lang="tr-TR" dirty="0" err="1">
                <a:solidFill>
                  <a:schemeClr val="tx1"/>
                </a:solidFill>
              </a:rPr>
              <a:t>public</a:t>
            </a:r>
            <a:r>
              <a:rPr lang="tr-TR" dirty="0">
                <a:solidFill>
                  <a:schemeClr val="tx1"/>
                </a:solidFill>
              </a:rPr>
              <a:t> </a:t>
            </a:r>
            <a:r>
              <a:rPr lang="tr-TR" dirty="0" err="1">
                <a:solidFill>
                  <a:schemeClr val="tx1"/>
                </a:solidFill>
              </a:rPr>
              <a:t>void</a:t>
            </a:r>
            <a:r>
              <a:rPr lang="tr-TR" dirty="0">
                <a:solidFill>
                  <a:schemeClr val="tx1"/>
                </a:solidFill>
              </a:rPr>
              <a:t> </a:t>
            </a:r>
            <a:r>
              <a:rPr lang="tr-TR" dirty="0" err="1">
                <a:solidFill>
                  <a:schemeClr val="tx1"/>
                </a:solidFill>
              </a:rPr>
              <a:t>setCadence</a:t>
            </a:r>
            <a:r>
              <a:rPr lang="tr-TR" dirty="0">
                <a:solidFill>
                  <a:schemeClr val="tx1"/>
                </a:solidFill>
              </a:rPr>
              <a:t>(</a:t>
            </a:r>
            <a:r>
              <a:rPr lang="tr-TR" dirty="0" err="1">
                <a:solidFill>
                  <a:schemeClr val="tx1"/>
                </a:solidFill>
              </a:rPr>
              <a:t>int</a:t>
            </a:r>
            <a:r>
              <a:rPr lang="tr-TR" dirty="0">
                <a:solidFill>
                  <a:schemeClr val="tx1"/>
                </a:solidFill>
              </a:rPr>
              <a:t> </a:t>
            </a:r>
            <a:r>
              <a:rPr lang="tr-TR" dirty="0" err="1">
                <a:solidFill>
                  <a:schemeClr val="tx1"/>
                </a:solidFill>
              </a:rPr>
              <a:t>newValue</a:t>
            </a:r>
            <a:r>
              <a:rPr lang="tr-TR" dirty="0">
                <a:solidFill>
                  <a:schemeClr val="tx1"/>
                </a:solidFill>
              </a:rPr>
              <a:t>){</a:t>
            </a:r>
          </a:p>
          <a:p>
            <a:r>
              <a:rPr lang="tr-TR" dirty="0">
                <a:solidFill>
                  <a:schemeClr val="tx1"/>
                </a:solidFill>
              </a:rPr>
              <a:t>        </a:t>
            </a:r>
            <a:r>
              <a:rPr lang="tr-TR" dirty="0" err="1">
                <a:solidFill>
                  <a:schemeClr val="tx1"/>
                </a:solidFill>
              </a:rPr>
              <a:t>cadence</a:t>
            </a:r>
            <a:r>
              <a:rPr lang="tr-TR" dirty="0">
                <a:solidFill>
                  <a:schemeClr val="tx1"/>
                </a:solidFill>
              </a:rPr>
              <a:t> = </a:t>
            </a:r>
            <a:r>
              <a:rPr lang="tr-TR" dirty="0" err="1">
                <a:solidFill>
                  <a:schemeClr val="tx1"/>
                </a:solidFill>
              </a:rPr>
              <a:t>newValue</a:t>
            </a:r>
            <a:r>
              <a:rPr lang="tr-TR" dirty="0">
                <a:solidFill>
                  <a:schemeClr val="tx1"/>
                </a:solidFill>
              </a:rPr>
              <a:t>;</a:t>
            </a:r>
          </a:p>
          <a:p>
            <a:r>
              <a:rPr lang="tr-TR" dirty="0">
                <a:solidFill>
                  <a:schemeClr val="tx1"/>
                </a:solidFill>
              </a:rPr>
              <a:t>    </a:t>
            </a:r>
            <a:r>
              <a:rPr lang="tr-TR" dirty="0" smtClean="0">
                <a:solidFill>
                  <a:schemeClr val="tx1"/>
                </a:solidFill>
              </a:rPr>
              <a:t>}  </a:t>
            </a:r>
            <a:endParaRPr lang="tr-TR" dirty="0">
              <a:solidFill>
                <a:schemeClr val="tx1"/>
              </a:solidFill>
            </a:endParaRPr>
          </a:p>
          <a:p>
            <a:r>
              <a:rPr lang="tr-TR" dirty="0">
                <a:solidFill>
                  <a:schemeClr val="tx1"/>
                </a:solidFill>
              </a:rPr>
              <a:t>    </a:t>
            </a:r>
            <a:r>
              <a:rPr lang="tr-TR" dirty="0" err="1">
                <a:solidFill>
                  <a:schemeClr val="tx1"/>
                </a:solidFill>
              </a:rPr>
              <a:t>public</a:t>
            </a:r>
            <a:r>
              <a:rPr lang="tr-TR" dirty="0">
                <a:solidFill>
                  <a:schemeClr val="tx1"/>
                </a:solidFill>
              </a:rPr>
              <a:t> </a:t>
            </a:r>
            <a:r>
              <a:rPr lang="tr-TR" dirty="0" err="1">
                <a:solidFill>
                  <a:schemeClr val="tx1"/>
                </a:solidFill>
              </a:rPr>
              <a:t>int</a:t>
            </a:r>
            <a:r>
              <a:rPr lang="tr-TR" dirty="0">
                <a:solidFill>
                  <a:schemeClr val="tx1"/>
                </a:solidFill>
              </a:rPr>
              <a:t> </a:t>
            </a:r>
            <a:r>
              <a:rPr lang="tr-TR" dirty="0" err="1">
                <a:solidFill>
                  <a:schemeClr val="tx1"/>
                </a:solidFill>
              </a:rPr>
              <a:t>getGear</a:t>
            </a:r>
            <a:r>
              <a:rPr lang="tr-TR" dirty="0">
                <a:solidFill>
                  <a:schemeClr val="tx1"/>
                </a:solidFill>
              </a:rPr>
              <a:t>(){</a:t>
            </a:r>
          </a:p>
          <a:p>
            <a:r>
              <a:rPr lang="tr-TR" dirty="0">
                <a:solidFill>
                  <a:schemeClr val="tx1"/>
                </a:solidFill>
              </a:rPr>
              <a:t>    </a:t>
            </a:r>
            <a:r>
              <a:rPr lang="tr-TR" dirty="0" err="1">
                <a:solidFill>
                  <a:schemeClr val="tx1"/>
                </a:solidFill>
              </a:rPr>
              <a:t>return</a:t>
            </a:r>
            <a:r>
              <a:rPr lang="tr-TR" dirty="0">
                <a:solidFill>
                  <a:schemeClr val="tx1"/>
                </a:solidFill>
              </a:rPr>
              <a:t> </a:t>
            </a:r>
            <a:r>
              <a:rPr lang="tr-TR" dirty="0" err="1">
                <a:solidFill>
                  <a:schemeClr val="tx1"/>
                </a:solidFill>
              </a:rPr>
              <a:t>gear</a:t>
            </a:r>
            <a:r>
              <a:rPr lang="tr-TR" dirty="0">
                <a:solidFill>
                  <a:schemeClr val="tx1"/>
                </a:solidFill>
              </a:rPr>
              <a:t>;</a:t>
            </a:r>
          </a:p>
          <a:p>
            <a:r>
              <a:rPr lang="tr-TR" dirty="0">
                <a:solidFill>
                  <a:schemeClr val="tx1"/>
                </a:solidFill>
              </a:rPr>
              <a:t>    </a:t>
            </a:r>
            <a:r>
              <a:rPr lang="tr-TR" dirty="0" smtClean="0">
                <a:solidFill>
                  <a:schemeClr val="tx1"/>
                </a:solidFill>
              </a:rPr>
              <a:t>}  </a:t>
            </a:r>
            <a:endParaRPr lang="tr-TR" dirty="0">
              <a:solidFill>
                <a:schemeClr val="tx1"/>
              </a:solidFill>
            </a:endParaRPr>
          </a:p>
          <a:p>
            <a:r>
              <a:rPr lang="tr-TR" dirty="0">
                <a:solidFill>
                  <a:schemeClr val="tx1"/>
                </a:solidFill>
              </a:rPr>
              <a:t>    </a:t>
            </a:r>
          </a:p>
        </p:txBody>
      </p:sp>
    </p:spTree>
    <p:extLst>
      <p:ext uri="{BB962C8B-B14F-4D97-AF65-F5344CB8AC3E}">
        <p14:creationId xmlns:p14="http://schemas.microsoft.com/office/powerpoint/2010/main" val="4174608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1988840"/>
            <a:ext cx="7408333" cy="4680520"/>
          </a:xfrm>
        </p:spPr>
        <p:txBody>
          <a:bodyPr>
            <a:normAutofit fontScale="92500" lnSpcReduction="20000"/>
          </a:bodyPr>
          <a:lstStyle/>
          <a:p>
            <a:r>
              <a:rPr lang="tr-TR" dirty="0" err="1"/>
              <a:t>public</a:t>
            </a:r>
            <a:r>
              <a:rPr lang="tr-TR" dirty="0"/>
              <a:t> </a:t>
            </a:r>
            <a:r>
              <a:rPr lang="tr-TR" dirty="0" err="1"/>
              <a:t>void</a:t>
            </a:r>
            <a:r>
              <a:rPr lang="tr-TR" dirty="0"/>
              <a:t> </a:t>
            </a:r>
            <a:r>
              <a:rPr lang="tr-TR" dirty="0" err="1"/>
              <a:t>setGear</a:t>
            </a:r>
            <a:r>
              <a:rPr lang="tr-TR" dirty="0"/>
              <a:t>(</a:t>
            </a:r>
            <a:r>
              <a:rPr lang="tr-TR" dirty="0" err="1"/>
              <a:t>int</a:t>
            </a:r>
            <a:r>
              <a:rPr lang="tr-TR" dirty="0"/>
              <a:t> </a:t>
            </a:r>
            <a:r>
              <a:rPr lang="tr-TR" dirty="0" err="1"/>
              <a:t>newValue</a:t>
            </a:r>
            <a:r>
              <a:rPr lang="tr-TR" dirty="0"/>
              <a:t>){</a:t>
            </a:r>
          </a:p>
          <a:p>
            <a:r>
              <a:rPr lang="tr-TR" dirty="0"/>
              <a:t>        </a:t>
            </a:r>
            <a:r>
              <a:rPr lang="tr-TR" dirty="0" err="1"/>
              <a:t>gear</a:t>
            </a:r>
            <a:r>
              <a:rPr lang="tr-TR" dirty="0"/>
              <a:t> = </a:t>
            </a:r>
            <a:r>
              <a:rPr lang="tr-TR" dirty="0" err="1"/>
              <a:t>newValue</a:t>
            </a:r>
            <a:r>
              <a:rPr lang="tr-TR" dirty="0"/>
              <a:t>;</a:t>
            </a:r>
          </a:p>
          <a:p>
            <a:r>
              <a:rPr lang="tr-TR" dirty="0"/>
              <a:t>    }  </a:t>
            </a:r>
          </a:p>
          <a:p>
            <a:r>
              <a:rPr lang="tr-TR" dirty="0"/>
              <a:t>    </a:t>
            </a:r>
            <a:r>
              <a:rPr lang="tr-TR" dirty="0" err="1"/>
              <a:t>public</a:t>
            </a:r>
            <a:r>
              <a:rPr lang="tr-TR" dirty="0"/>
              <a:t> </a:t>
            </a:r>
            <a:r>
              <a:rPr lang="tr-TR" dirty="0" err="1"/>
              <a:t>int</a:t>
            </a:r>
            <a:r>
              <a:rPr lang="tr-TR" dirty="0"/>
              <a:t> </a:t>
            </a:r>
            <a:r>
              <a:rPr lang="tr-TR" dirty="0" err="1"/>
              <a:t>getSpeed</a:t>
            </a:r>
            <a:r>
              <a:rPr lang="tr-TR" dirty="0"/>
              <a:t>(){</a:t>
            </a:r>
          </a:p>
          <a:p>
            <a:r>
              <a:rPr lang="tr-TR" dirty="0"/>
              <a:t>        </a:t>
            </a:r>
            <a:r>
              <a:rPr lang="tr-TR" dirty="0" err="1"/>
              <a:t>return</a:t>
            </a:r>
            <a:r>
              <a:rPr lang="tr-TR" dirty="0"/>
              <a:t> </a:t>
            </a:r>
            <a:r>
              <a:rPr lang="tr-TR" dirty="0" err="1"/>
              <a:t>speed</a:t>
            </a:r>
            <a:r>
              <a:rPr lang="tr-TR" dirty="0"/>
              <a:t>;</a:t>
            </a:r>
          </a:p>
          <a:p>
            <a:r>
              <a:rPr lang="tr-TR" dirty="0"/>
              <a:t>    }  </a:t>
            </a:r>
          </a:p>
          <a:p>
            <a:r>
              <a:rPr lang="tr-TR" dirty="0"/>
              <a:t>    </a:t>
            </a:r>
            <a:r>
              <a:rPr lang="tr-TR" dirty="0" err="1"/>
              <a:t>public</a:t>
            </a:r>
            <a:r>
              <a:rPr lang="tr-TR" dirty="0"/>
              <a:t> </a:t>
            </a:r>
            <a:r>
              <a:rPr lang="tr-TR" dirty="0" err="1"/>
              <a:t>void</a:t>
            </a:r>
            <a:r>
              <a:rPr lang="tr-TR" dirty="0"/>
              <a:t> </a:t>
            </a:r>
            <a:r>
              <a:rPr lang="tr-TR" dirty="0" err="1"/>
              <a:t>applyBrake</a:t>
            </a:r>
            <a:r>
              <a:rPr lang="tr-TR" dirty="0"/>
              <a:t>(</a:t>
            </a:r>
            <a:r>
              <a:rPr lang="tr-TR" dirty="0" err="1"/>
              <a:t>int</a:t>
            </a:r>
            <a:r>
              <a:rPr lang="tr-TR" dirty="0"/>
              <a:t> </a:t>
            </a:r>
            <a:r>
              <a:rPr lang="tr-TR" dirty="0" err="1"/>
              <a:t>decrement</a:t>
            </a:r>
            <a:r>
              <a:rPr lang="tr-TR" dirty="0"/>
              <a:t>){</a:t>
            </a:r>
          </a:p>
          <a:p>
            <a:r>
              <a:rPr lang="tr-TR" dirty="0"/>
              <a:t>        </a:t>
            </a:r>
            <a:r>
              <a:rPr lang="tr-TR" dirty="0" err="1"/>
              <a:t>speed</a:t>
            </a:r>
            <a:r>
              <a:rPr lang="tr-TR" dirty="0"/>
              <a:t> -= </a:t>
            </a:r>
            <a:r>
              <a:rPr lang="tr-TR" dirty="0" err="1"/>
              <a:t>decrement</a:t>
            </a:r>
            <a:r>
              <a:rPr lang="tr-TR" dirty="0"/>
              <a:t>;</a:t>
            </a:r>
          </a:p>
          <a:p>
            <a:r>
              <a:rPr lang="tr-TR" dirty="0"/>
              <a:t>    }  </a:t>
            </a:r>
          </a:p>
          <a:p>
            <a:r>
              <a:rPr lang="tr-TR" dirty="0"/>
              <a:t>    </a:t>
            </a:r>
            <a:r>
              <a:rPr lang="tr-TR" dirty="0" err="1"/>
              <a:t>public</a:t>
            </a:r>
            <a:r>
              <a:rPr lang="tr-TR" dirty="0"/>
              <a:t> </a:t>
            </a:r>
            <a:r>
              <a:rPr lang="tr-TR" dirty="0" err="1"/>
              <a:t>void</a:t>
            </a:r>
            <a:r>
              <a:rPr lang="tr-TR" dirty="0"/>
              <a:t> </a:t>
            </a:r>
            <a:r>
              <a:rPr lang="tr-TR" dirty="0" err="1"/>
              <a:t>speedUp</a:t>
            </a:r>
            <a:r>
              <a:rPr lang="tr-TR" dirty="0"/>
              <a:t>(</a:t>
            </a:r>
            <a:r>
              <a:rPr lang="tr-TR" dirty="0" err="1"/>
              <a:t>int</a:t>
            </a:r>
            <a:r>
              <a:rPr lang="tr-TR" dirty="0"/>
              <a:t> </a:t>
            </a:r>
            <a:r>
              <a:rPr lang="tr-TR" dirty="0" err="1"/>
              <a:t>increment</a:t>
            </a:r>
            <a:r>
              <a:rPr lang="tr-TR" dirty="0"/>
              <a:t>){</a:t>
            </a:r>
          </a:p>
          <a:p>
            <a:r>
              <a:rPr lang="tr-TR" dirty="0"/>
              <a:t>        </a:t>
            </a:r>
            <a:r>
              <a:rPr lang="tr-TR" dirty="0" err="1"/>
              <a:t>speed</a:t>
            </a:r>
            <a:r>
              <a:rPr lang="tr-TR" dirty="0"/>
              <a:t> += </a:t>
            </a:r>
            <a:r>
              <a:rPr lang="tr-TR" dirty="0" err="1"/>
              <a:t>increment</a:t>
            </a:r>
            <a:r>
              <a:rPr lang="tr-TR" dirty="0"/>
              <a:t>;</a:t>
            </a:r>
          </a:p>
          <a:p>
            <a:r>
              <a:rPr lang="tr-TR" dirty="0"/>
              <a:t>    }</a:t>
            </a:r>
          </a:p>
          <a:p>
            <a:r>
              <a:rPr lang="tr-TR" dirty="0"/>
              <a:t>}</a:t>
            </a:r>
          </a:p>
          <a:p>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311105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2060848"/>
            <a:ext cx="7408333" cy="4797152"/>
          </a:xfrm>
        </p:spPr>
        <p:txBody>
          <a:bodyPr>
            <a:normAutofit fontScale="92500" lnSpcReduction="10000"/>
          </a:bodyPr>
          <a:lstStyle/>
          <a:p>
            <a:r>
              <a:rPr lang="tr-TR" dirty="0" err="1"/>
              <a:t>Consider</a:t>
            </a:r>
            <a:r>
              <a:rPr lang="tr-TR" dirty="0"/>
              <a:t> </a:t>
            </a:r>
            <a:r>
              <a:rPr lang="tr-TR" dirty="0" err="1"/>
              <a:t>the</a:t>
            </a:r>
            <a:r>
              <a:rPr lang="tr-TR" dirty="0"/>
              <a:t> </a:t>
            </a:r>
            <a:r>
              <a:rPr lang="tr-TR" dirty="0" err="1"/>
              <a:t>following</a:t>
            </a:r>
            <a:r>
              <a:rPr lang="tr-TR" dirty="0"/>
              <a:t> </a:t>
            </a:r>
            <a:r>
              <a:rPr lang="tr-TR" dirty="0" err="1"/>
              <a:t>class</a:t>
            </a:r>
            <a:r>
              <a:rPr lang="tr-TR" dirty="0"/>
              <a:t>:</a:t>
            </a:r>
          </a:p>
          <a:p>
            <a:endParaRPr lang="tr-TR" dirty="0"/>
          </a:p>
          <a:p>
            <a:r>
              <a:rPr lang="tr-TR" dirty="0" err="1"/>
              <a:t>public</a:t>
            </a:r>
            <a:r>
              <a:rPr lang="tr-TR" dirty="0"/>
              <a:t> </a:t>
            </a:r>
            <a:r>
              <a:rPr lang="tr-TR" dirty="0" err="1"/>
              <a:t>class</a:t>
            </a:r>
            <a:r>
              <a:rPr lang="tr-TR" dirty="0"/>
              <a:t> </a:t>
            </a:r>
            <a:r>
              <a:rPr lang="tr-TR" dirty="0" err="1"/>
              <a:t>IdentifyMyParts</a:t>
            </a:r>
            <a:r>
              <a:rPr lang="tr-TR" dirty="0"/>
              <a:t> {</a:t>
            </a:r>
          </a:p>
          <a:p>
            <a:r>
              <a:rPr lang="tr-TR" dirty="0"/>
              <a:t>    </a:t>
            </a:r>
            <a:r>
              <a:rPr lang="tr-TR" dirty="0" err="1"/>
              <a:t>public</a:t>
            </a:r>
            <a:r>
              <a:rPr lang="tr-TR" dirty="0"/>
              <a:t> </a:t>
            </a:r>
            <a:r>
              <a:rPr lang="tr-TR" dirty="0" err="1"/>
              <a:t>static</a:t>
            </a:r>
            <a:r>
              <a:rPr lang="tr-TR" dirty="0"/>
              <a:t> </a:t>
            </a:r>
            <a:r>
              <a:rPr lang="tr-TR" dirty="0" err="1"/>
              <a:t>int</a:t>
            </a:r>
            <a:r>
              <a:rPr lang="tr-TR" dirty="0"/>
              <a:t> x = 7; </a:t>
            </a:r>
          </a:p>
          <a:p>
            <a:r>
              <a:rPr lang="tr-TR" dirty="0"/>
              <a:t>    </a:t>
            </a:r>
            <a:r>
              <a:rPr lang="tr-TR" dirty="0" err="1"/>
              <a:t>public</a:t>
            </a:r>
            <a:r>
              <a:rPr lang="tr-TR" dirty="0"/>
              <a:t> </a:t>
            </a:r>
            <a:r>
              <a:rPr lang="tr-TR" dirty="0" err="1"/>
              <a:t>int</a:t>
            </a:r>
            <a:r>
              <a:rPr lang="tr-TR" dirty="0"/>
              <a:t> y = 3; </a:t>
            </a:r>
          </a:p>
          <a:p>
            <a:r>
              <a:rPr lang="tr-TR" dirty="0" smtClean="0"/>
              <a:t>}</a:t>
            </a:r>
          </a:p>
          <a:p>
            <a:endParaRPr lang="tr-TR" dirty="0" smtClean="0"/>
          </a:p>
          <a:p>
            <a:r>
              <a:rPr lang="tr-TR" dirty="0" err="1"/>
              <a:t>What</a:t>
            </a:r>
            <a:r>
              <a:rPr lang="tr-TR" dirty="0"/>
              <a:t> </a:t>
            </a:r>
            <a:r>
              <a:rPr lang="tr-TR" dirty="0" err="1"/>
              <a:t>are</a:t>
            </a:r>
            <a:r>
              <a:rPr lang="tr-TR" dirty="0"/>
              <a:t> </a:t>
            </a:r>
            <a:r>
              <a:rPr lang="tr-TR" dirty="0" err="1"/>
              <a:t>the</a:t>
            </a:r>
            <a:r>
              <a:rPr lang="tr-TR" dirty="0"/>
              <a:t> </a:t>
            </a:r>
            <a:r>
              <a:rPr lang="tr-TR" dirty="0" err="1"/>
              <a:t>class</a:t>
            </a:r>
            <a:r>
              <a:rPr lang="tr-TR" dirty="0"/>
              <a:t> </a:t>
            </a:r>
            <a:r>
              <a:rPr lang="tr-TR" dirty="0" err="1"/>
              <a:t>variables</a:t>
            </a:r>
            <a:r>
              <a:rPr lang="tr-TR" dirty="0"/>
              <a:t>?</a:t>
            </a:r>
          </a:p>
          <a:p>
            <a:endParaRPr lang="tr-TR" dirty="0"/>
          </a:p>
          <a:p>
            <a:r>
              <a:rPr lang="tr-TR" dirty="0" err="1"/>
              <a:t>What</a:t>
            </a:r>
            <a:r>
              <a:rPr lang="tr-TR" dirty="0"/>
              <a:t> </a:t>
            </a:r>
            <a:r>
              <a:rPr lang="tr-TR" dirty="0" err="1"/>
              <a:t>are</a:t>
            </a:r>
            <a:r>
              <a:rPr lang="tr-TR" dirty="0"/>
              <a:t> </a:t>
            </a:r>
            <a:r>
              <a:rPr lang="tr-TR" dirty="0" err="1"/>
              <a:t>the</a:t>
            </a:r>
            <a:r>
              <a:rPr lang="tr-TR" dirty="0"/>
              <a:t> </a:t>
            </a:r>
            <a:r>
              <a:rPr lang="tr-TR" dirty="0" err="1"/>
              <a:t>instance</a:t>
            </a:r>
            <a:r>
              <a:rPr lang="tr-TR" dirty="0"/>
              <a:t> </a:t>
            </a:r>
            <a:r>
              <a:rPr lang="tr-TR" dirty="0" err="1"/>
              <a:t>variables</a:t>
            </a:r>
            <a:r>
              <a:rPr lang="tr-TR" dirty="0"/>
              <a:t>?</a:t>
            </a:r>
          </a:p>
          <a:p>
            <a:endParaRPr lang="tr-TR" dirty="0"/>
          </a:p>
          <a:p>
            <a:r>
              <a:rPr lang="tr-TR" dirty="0" err="1"/>
              <a:t>What</a:t>
            </a:r>
            <a:r>
              <a:rPr lang="tr-TR" dirty="0"/>
              <a:t> is </a:t>
            </a:r>
            <a:r>
              <a:rPr lang="tr-TR" dirty="0" err="1"/>
              <a:t>the</a:t>
            </a:r>
            <a:r>
              <a:rPr lang="tr-TR" dirty="0"/>
              <a:t> </a:t>
            </a:r>
            <a:r>
              <a:rPr lang="tr-TR" dirty="0" err="1"/>
              <a:t>output</a:t>
            </a:r>
            <a:r>
              <a:rPr lang="tr-TR" dirty="0"/>
              <a:t> </a:t>
            </a:r>
            <a:r>
              <a:rPr lang="tr-TR" dirty="0" err="1"/>
              <a:t>from</a:t>
            </a:r>
            <a:r>
              <a:rPr lang="tr-TR" dirty="0"/>
              <a:t> </a:t>
            </a:r>
            <a:r>
              <a:rPr lang="tr-TR" dirty="0" err="1"/>
              <a:t>the</a:t>
            </a:r>
            <a:r>
              <a:rPr lang="tr-TR" dirty="0"/>
              <a:t> </a:t>
            </a:r>
            <a:r>
              <a:rPr lang="tr-TR" dirty="0" err="1"/>
              <a:t>following</a:t>
            </a:r>
            <a:r>
              <a:rPr lang="tr-TR" dirty="0"/>
              <a:t> </a:t>
            </a:r>
            <a:r>
              <a:rPr lang="tr-TR" dirty="0" err="1"/>
              <a:t>code</a:t>
            </a:r>
            <a:r>
              <a:rPr lang="tr-TR" dirty="0"/>
              <a:t>:</a:t>
            </a:r>
          </a:p>
          <a:p>
            <a:endParaRPr lang="tr-TR" dirty="0" smtClean="0"/>
          </a:p>
          <a:p>
            <a:endParaRPr lang="tr-TR" dirty="0"/>
          </a:p>
          <a:p>
            <a:endParaRPr lang="tr-TR" dirty="0"/>
          </a:p>
        </p:txBody>
      </p:sp>
      <p:sp>
        <p:nvSpPr>
          <p:cNvPr id="3" name="Başlık 2"/>
          <p:cNvSpPr>
            <a:spLocks noGrp="1"/>
          </p:cNvSpPr>
          <p:nvPr>
            <p:ph type="title"/>
          </p:nvPr>
        </p:nvSpPr>
        <p:spPr/>
        <p:txBody>
          <a:bodyPr/>
          <a:lstStyle/>
          <a:p>
            <a:r>
              <a:rPr lang="tr-TR" dirty="0" err="1" smtClean="0"/>
              <a:t>Questions</a:t>
            </a:r>
            <a:endParaRPr lang="tr-TR" dirty="0"/>
          </a:p>
        </p:txBody>
      </p:sp>
    </p:spTree>
    <p:extLst>
      <p:ext uri="{BB962C8B-B14F-4D97-AF65-F5344CB8AC3E}">
        <p14:creationId xmlns:p14="http://schemas.microsoft.com/office/powerpoint/2010/main" val="2157502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2060848"/>
            <a:ext cx="7408333" cy="4797152"/>
          </a:xfrm>
        </p:spPr>
        <p:txBody>
          <a:bodyPr>
            <a:normAutofit fontScale="92500" lnSpcReduction="10000"/>
          </a:bodyPr>
          <a:lstStyle/>
          <a:p>
            <a:endParaRPr lang="tr-TR" dirty="0"/>
          </a:p>
          <a:p>
            <a:r>
              <a:rPr lang="tr-TR" dirty="0" err="1"/>
              <a:t>IdentifyMyParts</a:t>
            </a:r>
            <a:r>
              <a:rPr lang="tr-TR" dirty="0"/>
              <a:t> a = </a:t>
            </a:r>
            <a:r>
              <a:rPr lang="tr-TR" dirty="0" err="1"/>
              <a:t>new</a:t>
            </a:r>
            <a:r>
              <a:rPr lang="tr-TR" dirty="0"/>
              <a:t> </a:t>
            </a:r>
            <a:r>
              <a:rPr lang="tr-TR" dirty="0" err="1"/>
              <a:t>IdentifyMyParts</a:t>
            </a:r>
            <a:r>
              <a:rPr lang="tr-TR" dirty="0"/>
              <a:t>();</a:t>
            </a:r>
          </a:p>
          <a:p>
            <a:r>
              <a:rPr lang="tr-TR" dirty="0" err="1"/>
              <a:t>IdentifyMyParts</a:t>
            </a:r>
            <a:r>
              <a:rPr lang="tr-TR" dirty="0"/>
              <a:t> b = </a:t>
            </a:r>
            <a:r>
              <a:rPr lang="tr-TR" dirty="0" err="1"/>
              <a:t>new</a:t>
            </a:r>
            <a:r>
              <a:rPr lang="tr-TR" dirty="0"/>
              <a:t> </a:t>
            </a:r>
            <a:r>
              <a:rPr lang="tr-TR" dirty="0" err="1"/>
              <a:t>IdentifyMyParts</a:t>
            </a:r>
            <a:r>
              <a:rPr lang="tr-TR" dirty="0"/>
              <a:t>();</a:t>
            </a:r>
          </a:p>
          <a:p>
            <a:r>
              <a:rPr lang="tr-TR" dirty="0" err="1"/>
              <a:t>a.y</a:t>
            </a:r>
            <a:r>
              <a:rPr lang="tr-TR" dirty="0"/>
              <a:t> = 5;</a:t>
            </a:r>
          </a:p>
          <a:p>
            <a:r>
              <a:rPr lang="tr-TR" dirty="0" err="1"/>
              <a:t>b.y</a:t>
            </a:r>
            <a:r>
              <a:rPr lang="tr-TR" dirty="0"/>
              <a:t> = 6;</a:t>
            </a:r>
          </a:p>
          <a:p>
            <a:r>
              <a:rPr lang="tr-TR" dirty="0" err="1"/>
              <a:t>a.x</a:t>
            </a:r>
            <a:r>
              <a:rPr lang="tr-TR" dirty="0"/>
              <a:t> = 1;</a:t>
            </a:r>
          </a:p>
          <a:p>
            <a:r>
              <a:rPr lang="tr-TR" dirty="0" err="1"/>
              <a:t>b.x</a:t>
            </a:r>
            <a:r>
              <a:rPr lang="tr-TR" dirty="0"/>
              <a:t> = 2;</a:t>
            </a:r>
          </a:p>
          <a:p>
            <a:r>
              <a:rPr lang="tr-TR" dirty="0" err="1"/>
              <a:t>System.out.println</a:t>
            </a:r>
            <a:r>
              <a:rPr lang="tr-TR" dirty="0"/>
              <a:t>("</a:t>
            </a:r>
            <a:r>
              <a:rPr lang="tr-TR" dirty="0" err="1"/>
              <a:t>a.y</a:t>
            </a:r>
            <a:r>
              <a:rPr lang="tr-TR" dirty="0"/>
              <a:t> = " + </a:t>
            </a:r>
            <a:r>
              <a:rPr lang="tr-TR" dirty="0" err="1"/>
              <a:t>a.y</a:t>
            </a:r>
            <a:r>
              <a:rPr lang="tr-TR" dirty="0"/>
              <a:t>);</a:t>
            </a:r>
          </a:p>
          <a:p>
            <a:r>
              <a:rPr lang="tr-TR" dirty="0" err="1"/>
              <a:t>System.out.println</a:t>
            </a:r>
            <a:r>
              <a:rPr lang="tr-TR" dirty="0"/>
              <a:t>("</a:t>
            </a:r>
            <a:r>
              <a:rPr lang="tr-TR" dirty="0" err="1"/>
              <a:t>b.y</a:t>
            </a:r>
            <a:r>
              <a:rPr lang="tr-TR" dirty="0"/>
              <a:t> = " + </a:t>
            </a:r>
            <a:r>
              <a:rPr lang="tr-TR" dirty="0" err="1"/>
              <a:t>b.y</a:t>
            </a:r>
            <a:r>
              <a:rPr lang="tr-TR" dirty="0"/>
              <a:t>);</a:t>
            </a:r>
          </a:p>
          <a:p>
            <a:r>
              <a:rPr lang="tr-TR" dirty="0" err="1"/>
              <a:t>System.out.println</a:t>
            </a:r>
            <a:r>
              <a:rPr lang="tr-TR" dirty="0"/>
              <a:t>("</a:t>
            </a:r>
            <a:r>
              <a:rPr lang="tr-TR" dirty="0" err="1"/>
              <a:t>a.x</a:t>
            </a:r>
            <a:r>
              <a:rPr lang="tr-TR" dirty="0"/>
              <a:t> = " + </a:t>
            </a:r>
            <a:r>
              <a:rPr lang="tr-TR" dirty="0" err="1"/>
              <a:t>a.x</a:t>
            </a:r>
            <a:r>
              <a:rPr lang="tr-TR" dirty="0"/>
              <a:t>);</a:t>
            </a:r>
          </a:p>
          <a:p>
            <a:r>
              <a:rPr lang="tr-TR" dirty="0" err="1"/>
              <a:t>System.out.println</a:t>
            </a:r>
            <a:r>
              <a:rPr lang="tr-TR" dirty="0"/>
              <a:t>("</a:t>
            </a:r>
            <a:r>
              <a:rPr lang="tr-TR" dirty="0" err="1"/>
              <a:t>b.x</a:t>
            </a:r>
            <a:r>
              <a:rPr lang="tr-TR" dirty="0"/>
              <a:t> = " + </a:t>
            </a:r>
            <a:r>
              <a:rPr lang="tr-TR" dirty="0" err="1"/>
              <a:t>b.x</a:t>
            </a:r>
            <a:r>
              <a:rPr lang="tr-TR" dirty="0"/>
              <a:t>);</a:t>
            </a:r>
          </a:p>
          <a:p>
            <a:r>
              <a:rPr lang="tr-TR" dirty="0" err="1"/>
              <a:t>System.out.println</a:t>
            </a:r>
            <a:r>
              <a:rPr lang="tr-TR" dirty="0"/>
              <a:t>("</a:t>
            </a:r>
            <a:r>
              <a:rPr lang="tr-TR" dirty="0" err="1"/>
              <a:t>IdentifyMyParts.x</a:t>
            </a:r>
            <a:r>
              <a:rPr lang="tr-TR" dirty="0"/>
              <a:t> = " + </a:t>
            </a:r>
            <a:r>
              <a:rPr lang="tr-TR" dirty="0" err="1"/>
              <a:t>IdentifyMyParts.x</a:t>
            </a:r>
            <a:r>
              <a:rPr lang="tr-TR" dirty="0"/>
              <a:t>);</a:t>
            </a:r>
          </a:p>
          <a:p>
            <a:endParaRPr lang="tr-TR" dirty="0"/>
          </a:p>
          <a:p>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2487364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smtClean="0"/>
              <a:t>Üst seviye erişim belirteçleri sınıfa erişimi kontrol etmek için kullanılırken alt seviye erişim belirteçleri sınıfa ait bir değişkenin veya metoda nereden ulaşılıp ulaşılamayacağını tanımlamak için kullanılmaktadır.</a:t>
            </a:r>
            <a:endParaRPr lang="tr-TR" dirty="0"/>
          </a:p>
        </p:txBody>
      </p:sp>
      <p:sp>
        <p:nvSpPr>
          <p:cNvPr id="3" name="Başlık 2"/>
          <p:cNvSpPr>
            <a:spLocks noGrp="1"/>
          </p:cNvSpPr>
          <p:nvPr>
            <p:ph type="title"/>
          </p:nvPr>
        </p:nvSpPr>
        <p:spPr/>
        <p:txBody>
          <a:bodyPr/>
          <a:lstStyle/>
          <a:p>
            <a:r>
              <a:rPr lang="tr-TR" dirty="0" smtClean="0"/>
              <a:t>Amacı</a:t>
            </a:r>
            <a:endParaRPr lang="tr-TR" dirty="0"/>
          </a:p>
        </p:txBody>
      </p:sp>
    </p:spTree>
    <p:extLst>
      <p:ext uri="{BB962C8B-B14F-4D97-AF65-F5344CB8AC3E}">
        <p14:creationId xmlns:p14="http://schemas.microsoft.com/office/powerpoint/2010/main" val="3869281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smtClean="0"/>
              <a:t>Bir sınıf </a:t>
            </a:r>
            <a:r>
              <a:rPr lang="tr-TR" b="1" i="1" dirty="0" err="1" smtClean="0"/>
              <a:t>public</a:t>
            </a:r>
            <a:r>
              <a:rPr lang="tr-TR" dirty="0" smtClean="0"/>
              <a:t> olarak tanımlanırsa bu sınıf tüm sınıflardan görülebilir ve ulaşılabilirdir. </a:t>
            </a:r>
          </a:p>
          <a:p>
            <a:r>
              <a:rPr lang="tr-TR" dirty="0" smtClean="0"/>
              <a:t>Eğer sınıf herhangi bir erişim belirtecine sahip değilse (</a:t>
            </a:r>
            <a:r>
              <a:rPr lang="tr-TR" dirty="0" err="1" smtClean="0"/>
              <a:t>package-private</a:t>
            </a:r>
            <a:r>
              <a:rPr lang="tr-TR" dirty="0" smtClean="0"/>
              <a:t>) kendi paketinde görülebilir ve ulaşılabilirdir.</a:t>
            </a:r>
            <a:endParaRPr lang="tr-TR" dirty="0"/>
          </a:p>
        </p:txBody>
      </p:sp>
      <p:sp>
        <p:nvSpPr>
          <p:cNvPr id="3" name="Başlık 2"/>
          <p:cNvSpPr>
            <a:spLocks noGrp="1"/>
          </p:cNvSpPr>
          <p:nvPr>
            <p:ph type="title"/>
          </p:nvPr>
        </p:nvSpPr>
        <p:spPr/>
        <p:txBody>
          <a:bodyPr/>
          <a:lstStyle/>
          <a:p>
            <a:r>
              <a:rPr lang="tr-TR" dirty="0" smtClean="0"/>
              <a:t>Üst Seviye Belirteçler</a:t>
            </a:r>
            <a:endParaRPr lang="tr-TR" dirty="0"/>
          </a:p>
        </p:txBody>
      </p:sp>
    </p:spTree>
    <p:extLst>
      <p:ext uri="{BB962C8B-B14F-4D97-AF65-F5344CB8AC3E}">
        <p14:creationId xmlns:p14="http://schemas.microsoft.com/office/powerpoint/2010/main" val="1532956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err="1"/>
              <a:t>p</a:t>
            </a:r>
            <a:r>
              <a:rPr lang="tr-TR" dirty="0" err="1" smtClean="0"/>
              <a:t>rivate</a:t>
            </a:r>
            <a:endParaRPr lang="tr-TR" dirty="0" smtClean="0"/>
          </a:p>
          <a:p>
            <a:endParaRPr lang="tr-TR" dirty="0"/>
          </a:p>
          <a:p>
            <a:r>
              <a:rPr lang="tr-TR" dirty="0" err="1"/>
              <a:t>p</a:t>
            </a:r>
            <a:r>
              <a:rPr lang="tr-TR" dirty="0" err="1" smtClean="0"/>
              <a:t>rotected</a:t>
            </a:r>
            <a:endParaRPr lang="tr-TR" dirty="0" smtClean="0"/>
          </a:p>
          <a:p>
            <a:endParaRPr lang="tr-TR" dirty="0"/>
          </a:p>
          <a:p>
            <a:r>
              <a:rPr lang="tr-TR" dirty="0" err="1"/>
              <a:t>p</a:t>
            </a:r>
            <a:r>
              <a:rPr lang="tr-TR" dirty="0" err="1" smtClean="0"/>
              <a:t>ublic</a:t>
            </a:r>
            <a:endParaRPr lang="tr-TR" dirty="0" smtClean="0"/>
          </a:p>
          <a:p>
            <a:endParaRPr lang="tr-TR" dirty="0"/>
          </a:p>
          <a:p>
            <a:r>
              <a:rPr lang="tr-TR" dirty="0" err="1"/>
              <a:t>n</a:t>
            </a:r>
            <a:r>
              <a:rPr lang="tr-TR" dirty="0" err="1" smtClean="0"/>
              <a:t>o</a:t>
            </a:r>
            <a:r>
              <a:rPr lang="tr-TR" dirty="0" smtClean="0"/>
              <a:t> </a:t>
            </a:r>
            <a:r>
              <a:rPr lang="tr-TR" dirty="0" err="1" smtClean="0"/>
              <a:t>modifier</a:t>
            </a:r>
            <a:r>
              <a:rPr lang="tr-TR" dirty="0" smtClean="0"/>
              <a:t> / </a:t>
            </a:r>
            <a:r>
              <a:rPr lang="tr-TR" dirty="0" err="1" smtClean="0"/>
              <a:t>package-private</a:t>
            </a:r>
            <a:endParaRPr lang="tr-TR" dirty="0" smtClean="0"/>
          </a:p>
          <a:p>
            <a:endParaRPr lang="tr-TR" dirty="0"/>
          </a:p>
        </p:txBody>
      </p:sp>
      <p:sp>
        <p:nvSpPr>
          <p:cNvPr id="3" name="Başlık 2"/>
          <p:cNvSpPr>
            <a:spLocks noGrp="1"/>
          </p:cNvSpPr>
          <p:nvPr>
            <p:ph type="title"/>
          </p:nvPr>
        </p:nvSpPr>
        <p:spPr/>
        <p:txBody>
          <a:bodyPr/>
          <a:lstStyle/>
          <a:p>
            <a:r>
              <a:rPr lang="tr-TR" dirty="0" smtClean="0"/>
              <a:t>Belirteçler</a:t>
            </a:r>
            <a:endParaRPr lang="tr-TR" dirty="0"/>
          </a:p>
        </p:txBody>
      </p:sp>
    </p:spTree>
    <p:extLst>
      <p:ext uri="{BB962C8B-B14F-4D97-AF65-F5344CB8AC3E}">
        <p14:creationId xmlns:p14="http://schemas.microsoft.com/office/powerpoint/2010/main" val="32383705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r>
              <a:rPr lang="tr-TR" dirty="0" smtClean="0"/>
              <a:t>Erişim Planı</a:t>
            </a:r>
            <a:endParaRPr lang="tr-TR" dirty="0"/>
          </a:p>
        </p:txBody>
      </p:sp>
      <p:graphicFrame>
        <p:nvGraphicFramePr>
          <p:cNvPr id="4" name="Tablo 3"/>
          <p:cNvGraphicFramePr>
            <a:graphicFrameLocks noGrp="1"/>
          </p:cNvGraphicFramePr>
          <p:nvPr>
            <p:extLst>
              <p:ext uri="{D42A27DB-BD31-4B8C-83A1-F6EECF244321}">
                <p14:modId xmlns:p14="http://schemas.microsoft.com/office/powerpoint/2010/main" val="397512668"/>
              </p:ext>
            </p:extLst>
          </p:nvPr>
        </p:nvGraphicFramePr>
        <p:xfrm>
          <a:off x="871539" y="2996952"/>
          <a:ext cx="7408860" cy="3168354"/>
        </p:xfrm>
        <a:graphic>
          <a:graphicData uri="http://schemas.openxmlformats.org/drawingml/2006/table">
            <a:tbl>
              <a:tblPr/>
              <a:tblGrid>
                <a:gridCol w="1481772"/>
                <a:gridCol w="1481772"/>
                <a:gridCol w="1481772"/>
                <a:gridCol w="1481772"/>
                <a:gridCol w="1481772"/>
              </a:tblGrid>
              <a:tr h="528059">
                <a:tc gridSpan="5">
                  <a:txBody>
                    <a:bodyPr/>
                    <a:lstStyle/>
                    <a:p>
                      <a:r>
                        <a:rPr lang="tr-TR" b="1" dirty="0"/>
                        <a:t>Access </a:t>
                      </a:r>
                      <a:r>
                        <a:rPr lang="tr-TR" b="1" dirty="0" err="1"/>
                        <a:t>Levels</a:t>
                      </a:r>
                      <a:endParaRPr lang="tr-TR" b="1" dirty="0"/>
                    </a:p>
                  </a:txBody>
                  <a:tcPr anchor="ct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r>
              <a:tr h="528059">
                <a:tc>
                  <a:txBody>
                    <a:bodyPr/>
                    <a:lstStyle/>
                    <a:p>
                      <a:r>
                        <a:rPr lang="tr-TR" b="1" dirty="0" err="1"/>
                        <a:t>Modifier</a:t>
                      </a:r>
                      <a:endParaRPr lang="tr-TR" b="1" dirty="0"/>
                    </a:p>
                  </a:txBody>
                  <a:tcPr anchor="ctr">
                    <a:lnL>
                      <a:noFill/>
                    </a:lnL>
                    <a:lnR>
                      <a:noFill/>
                    </a:lnR>
                    <a:lnB>
                      <a:noFill/>
                    </a:lnB>
                  </a:tcPr>
                </a:tc>
                <a:tc>
                  <a:txBody>
                    <a:bodyPr/>
                    <a:lstStyle/>
                    <a:p>
                      <a:r>
                        <a:rPr lang="tr-TR" b="1" dirty="0"/>
                        <a:t>Class</a:t>
                      </a:r>
                    </a:p>
                  </a:txBody>
                  <a:tcPr anchor="ctr">
                    <a:lnL>
                      <a:noFill/>
                    </a:lnL>
                    <a:lnR>
                      <a:noFill/>
                    </a:lnR>
                    <a:lnT>
                      <a:noFill/>
                    </a:lnT>
                    <a:lnB>
                      <a:noFill/>
                    </a:lnB>
                  </a:tcPr>
                </a:tc>
                <a:tc>
                  <a:txBody>
                    <a:bodyPr/>
                    <a:lstStyle/>
                    <a:p>
                      <a:r>
                        <a:rPr lang="tr-TR" b="1" dirty="0" err="1"/>
                        <a:t>Package</a:t>
                      </a:r>
                      <a:endParaRPr lang="tr-TR" b="1" dirty="0"/>
                    </a:p>
                  </a:txBody>
                  <a:tcPr anchor="ctr">
                    <a:lnL>
                      <a:noFill/>
                    </a:lnL>
                    <a:lnR>
                      <a:noFill/>
                    </a:lnR>
                    <a:lnT>
                      <a:noFill/>
                    </a:lnT>
                    <a:lnB>
                      <a:noFill/>
                    </a:lnB>
                  </a:tcPr>
                </a:tc>
                <a:tc>
                  <a:txBody>
                    <a:bodyPr/>
                    <a:lstStyle/>
                    <a:p>
                      <a:r>
                        <a:rPr lang="tr-TR" b="1" dirty="0" err="1"/>
                        <a:t>Subclass</a:t>
                      </a:r>
                      <a:endParaRPr lang="tr-TR" b="1" dirty="0"/>
                    </a:p>
                  </a:txBody>
                  <a:tcPr anchor="ctr">
                    <a:lnL>
                      <a:noFill/>
                    </a:lnL>
                    <a:lnR>
                      <a:noFill/>
                    </a:lnR>
                    <a:lnT>
                      <a:noFill/>
                    </a:lnT>
                    <a:lnB>
                      <a:noFill/>
                    </a:lnB>
                  </a:tcPr>
                </a:tc>
                <a:tc>
                  <a:txBody>
                    <a:bodyPr/>
                    <a:lstStyle/>
                    <a:p>
                      <a:r>
                        <a:rPr lang="tr-TR" b="1" dirty="0"/>
                        <a:t>World</a:t>
                      </a:r>
                    </a:p>
                  </a:txBody>
                  <a:tcPr anchor="ctr">
                    <a:lnL>
                      <a:noFill/>
                    </a:lnL>
                    <a:lnR>
                      <a:noFill/>
                    </a:lnR>
                    <a:lnT>
                      <a:noFill/>
                    </a:lnT>
                    <a:lnB>
                      <a:noFill/>
                    </a:lnB>
                  </a:tcPr>
                </a:tc>
              </a:tr>
              <a:tr h="528059">
                <a:tc>
                  <a:txBody>
                    <a:bodyPr/>
                    <a:lstStyle/>
                    <a:p>
                      <a:r>
                        <a:rPr lang="tr-TR" dirty="0" err="1"/>
                        <a:t>public</a:t>
                      </a:r>
                      <a:endParaRPr lang="tr-TR" dirty="0"/>
                    </a:p>
                  </a:txBody>
                  <a:tcPr anchor="ctr">
                    <a:lnL>
                      <a:noFill/>
                    </a:lnL>
                    <a:lnR>
                      <a:noFill/>
                    </a:lnR>
                    <a:lnT>
                      <a:noFill/>
                    </a:lnT>
                    <a:lnB>
                      <a:noFill/>
                    </a:lnB>
                  </a:tcPr>
                </a:tc>
                <a:tc>
                  <a:txBody>
                    <a:bodyPr/>
                    <a:lstStyle/>
                    <a:p>
                      <a:r>
                        <a:rPr lang="tr-TR" dirty="0"/>
                        <a:t>Y</a:t>
                      </a:r>
                    </a:p>
                  </a:txBody>
                  <a:tcPr anchor="ctr">
                    <a:lnL>
                      <a:noFill/>
                    </a:lnL>
                    <a:lnR>
                      <a:noFill/>
                    </a:lnR>
                    <a:lnT>
                      <a:noFill/>
                    </a:lnT>
                    <a:lnB>
                      <a:noFill/>
                    </a:lnB>
                  </a:tcPr>
                </a:tc>
                <a:tc>
                  <a:txBody>
                    <a:bodyPr/>
                    <a:lstStyle/>
                    <a:p>
                      <a:r>
                        <a:rPr lang="tr-TR" dirty="0"/>
                        <a:t>Y</a:t>
                      </a:r>
                    </a:p>
                  </a:txBody>
                  <a:tcPr anchor="ctr">
                    <a:lnL>
                      <a:noFill/>
                    </a:lnL>
                    <a:lnR>
                      <a:noFill/>
                    </a:lnR>
                    <a:lnT>
                      <a:noFill/>
                    </a:lnT>
                    <a:lnB>
                      <a:noFill/>
                    </a:lnB>
                  </a:tcPr>
                </a:tc>
                <a:tc>
                  <a:txBody>
                    <a:bodyPr/>
                    <a:lstStyle/>
                    <a:p>
                      <a:r>
                        <a:rPr lang="tr-TR" dirty="0"/>
                        <a:t>Y</a:t>
                      </a:r>
                    </a:p>
                  </a:txBody>
                  <a:tcPr anchor="ctr">
                    <a:lnL>
                      <a:noFill/>
                    </a:lnL>
                    <a:lnR>
                      <a:noFill/>
                    </a:lnR>
                    <a:lnT>
                      <a:noFill/>
                    </a:lnT>
                    <a:lnB>
                      <a:noFill/>
                    </a:lnB>
                  </a:tcPr>
                </a:tc>
                <a:tc>
                  <a:txBody>
                    <a:bodyPr/>
                    <a:lstStyle/>
                    <a:p>
                      <a:r>
                        <a:rPr lang="tr-TR" dirty="0"/>
                        <a:t>Y</a:t>
                      </a:r>
                    </a:p>
                  </a:txBody>
                  <a:tcPr anchor="ctr">
                    <a:lnL>
                      <a:noFill/>
                    </a:lnL>
                    <a:lnR>
                      <a:noFill/>
                    </a:lnR>
                    <a:lnT>
                      <a:noFill/>
                    </a:lnT>
                    <a:lnB>
                      <a:noFill/>
                    </a:lnB>
                  </a:tcPr>
                </a:tc>
              </a:tr>
              <a:tr h="528059">
                <a:tc>
                  <a:txBody>
                    <a:bodyPr/>
                    <a:lstStyle/>
                    <a:p>
                      <a:r>
                        <a:rPr lang="tr-TR" dirty="0" err="1"/>
                        <a:t>protected</a:t>
                      </a:r>
                      <a:endParaRPr lang="tr-TR" dirty="0"/>
                    </a:p>
                  </a:txBody>
                  <a:tcPr anchor="ctr">
                    <a:lnL>
                      <a:noFill/>
                    </a:lnL>
                    <a:lnR>
                      <a:noFill/>
                    </a:lnR>
                    <a:lnT>
                      <a:noFill/>
                    </a:lnT>
                    <a:lnB>
                      <a:noFill/>
                    </a:lnB>
                  </a:tcPr>
                </a:tc>
                <a:tc>
                  <a:txBody>
                    <a:bodyPr/>
                    <a:lstStyle/>
                    <a:p>
                      <a:r>
                        <a:rPr lang="tr-TR" dirty="0"/>
                        <a:t>Y</a:t>
                      </a:r>
                    </a:p>
                  </a:txBody>
                  <a:tcPr anchor="ctr">
                    <a:lnL>
                      <a:noFill/>
                    </a:lnL>
                    <a:lnR>
                      <a:noFill/>
                    </a:lnR>
                    <a:lnT>
                      <a:noFill/>
                    </a:lnT>
                    <a:lnB>
                      <a:noFill/>
                    </a:lnB>
                  </a:tcPr>
                </a:tc>
                <a:tc>
                  <a:txBody>
                    <a:bodyPr/>
                    <a:lstStyle/>
                    <a:p>
                      <a:r>
                        <a:rPr lang="tr-TR" dirty="0"/>
                        <a:t>Y</a:t>
                      </a:r>
                    </a:p>
                  </a:txBody>
                  <a:tcPr anchor="ctr">
                    <a:lnL>
                      <a:noFill/>
                    </a:lnL>
                    <a:lnR>
                      <a:noFill/>
                    </a:lnR>
                    <a:lnT>
                      <a:noFill/>
                    </a:lnT>
                    <a:lnB>
                      <a:noFill/>
                    </a:lnB>
                  </a:tcPr>
                </a:tc>
                <a:tc>
                  <a:txBody>
                    <a:bodyPr/>
                    <a:lstStyle/>
                    <a:p>
                      <a:r>
                        <a:rPr lang="tr-TR" dirty="0"/>
                        <a:t>Y</a:t>
                      </a:r>
                    </a:p>
                  </a:txBody>
                  <a:tcPr anchor="ctr">
                    <a:lnL>
                      <a:noFill/>
                    </a:lnL>
                    <a:lnR>
                      <a:noFill/>
                    </a:lnR>
                    <a:lnT>
                      <a:noFill/>
                    </a:lnT>
                    <a:lnB>
                      <a:noFill/>
                    </a:lnB>
                  </a:tcPr>
                </a:tc>
                <a:tc>
                  <a:txBody>
                    <a:bodyPr/>
                    <a:lstStyle/>
                    <a:p>
                      <a:r>
                        <a:rPr lang="tr-TR" dirty="0"/>
                        <a:t>N</a:t>
                      </a:r>
                    </a:p>
                  </a:txBody>
                  <a:tcPr anchor="ctr">
                    <a:lnL>
                      <a:noFill/>
                    </a:lnL>
                    <a:lnR>
                      <a:noFill/>
                    </a:lnR>
                    <a:lnT>
                      <a:noFill/>
                    </a:lnT>
                    <a:lnB>
                      <a:noFill/>
                    </a:lnB>
                  </a:tcPr>
                </a:tc>
              </a:tr>
              <a:tr h="528059">
                <a:tc>
                  <a:txBody>
                    <a:bodyPr/>
                    <a:lstStyle/>
                    <a:p>
                      <a:r>
                        <a:rPr lang="tr-TR" i="1">
                          <a:effectLst/>
                        </a:rPr>
                        <a:t>no modifier</a:t>
                      </a:r>
                    </a:p>
                  </a:txBody>
                  <a:tcPr anchor="ctr">
                    <a:lnL>
                      <a:noFill/>
                    </a:lnL>
                    <a:lnR>
                      <a:noFill/>
                    </a:lnR>
                    <a:lnT>
                      <a:noFill/>
                    </a:lnT>
                    <a:lnB>
                      <a:noFill/>
                    </a:lnB>
                  </a:tcPr>
                </a:tc>
                <a:tc>
                  <a:txBody>
                    <a:bodyPr/>
                    <a:lstStyle/>
                    <a:p>
                      <a:r>
                        <a:rPr lang="tr-TR"/>
                        <a:t>Y</a:t>
                      </a:r>
                    </a:p>
                  </a:txBody>
                  <a:tcPr anchor="ctr">
                    <a:lnL>
                      <a:noFill/>
                    </a:lnL>
                    <a:lnR>
                      <a:noFill/>
                    </a:lnR>
                    <a:lnT>
                      <a:noFill/>
                    </a:lnT>
                    <a:lnB>
                      <a:noFill/>
                    </a:lnB>
                  </a:tcPr>
                </a:tc>
                <a:tc>
                  <a:txBody>
                    <a:bodyPr/>
                    <a:lstStyle/>
                    <a:p>
                      <a:r>
                        <a:rPr lang="tr-TR" dirty="0"/>
                        <a:t>Y</a:t>
                      </a:r>
                    </a:p>
                  </a:txBody>
                  <a:tcPr anchor="ctr">
                    <a:lnL>
                      <a:noFill/>
                    </a:lnL>
                    <a:lnR>
                      <a:noFill/>
                    </a:lnR>
                    <a:lnT>
                      <a:noFill/>
                    </a:lnT>
                    <a:lnB>
                      <a:noFill/>
                    </a:lnB>
                  </a:tcPr>
                </a:tc>
                <a:tc>
                  <a:txBody>
                    <a:bodyPr/>
                    <a:lstStyle/>
                    <a:p>
                      <a:r>
                        <a:rPr lang="tr-TR" dirty="0"/>
                        <a:t>N</a:t>
                      </a:r>
                    </a:p>
                  </a:txBody>
                  <a:tcPr anchor="ctr">
                    <a:lnL>
                      <a:noFill/>
                    </a:lnL>
                    <a:lnR>
                      <a:noFill/>
                    </a:lnR>
                    <a:lnT>
                      <a:noFill/>
                    </a:lnT>
                    <a:lnB>
                      <a:noFill/>
                    </a:lnB>
                  </a:tcPr>
                </a:tc>
                <a:tc>
                  <a:txBody>
                    <a:bodyPr/>
                    <a:lstStyle/>
                    <a:p>
                      <a:r>
                        <a:rPr lang="tr-TR" dirty="0"/>
                        <a:t>N</a:t>
                      </a:r>
                    </a:p>
                  </a:txBody>
                  <a:tcPr anchor="ctr">
                    <a:lnL>
                      <a:noFill/>
                    </a:lnL>
                    <a:lnR>
                      <a:noFill/>
                    </a:lnR>
                    <a:lnT>
                      <a:noFill/>
                    </a:lnT>
                    <a:lnB>
                      <a:noFill/>
                    </a:lnB>
                  </a:tcPr>
                </a:tc>
              </a:tr>
              <a:tr h="528059">
                <a:tc>
                  <a:txBody>
                    <a:bodyPr/>
                    <a:lstStyle/>
                    <a:p>
                      <a:r>
                        <a:rPr lang="tr-TR"/>
                        <a:t>private</a:t>
                      </a:r>
                    </a:p>
                  </a:txBody>
                  <a:tcPr anchor="ctr">
                    <a:lnL>
                      <a:noFill/>
                    </a:lnL>
                    <a:lnR>
                      <a:noFill/>
                    </a:lnR>
                    <a:lnT>
                      <a:noFill/>
                    </a:lnT>
                    <a:lnB>
                      <a:noFill/>
                    </a:lnB>
                  </a:tcPr>
                </a:tc>
                <a:tc>
                  <a:txBody>
                    <a:bodyPr/>
                    <a:lstStyle/>
                    <a:p>
                      <a:r>
                        <a:rPr lang="tr-TR"/>
                        <a:t>Y</a:t>
                      </a:r>
                    </a:p>
                  </a:txBody>
                  <a:tcPr anchor="ctr">
                    <a:lnL>
                      <a:noFill/>
                    </a:lnL>
                    <a:lnR>
                      <a:noFill/>
                    </a:lnR>
                    <a:lnT>
                      <a:noFill/>
                    </a:lnT>
                    <a:lnB>
                      <a:noFill/>
                    </a:lnB>
                  </a:tcPr>
                </a:tc>
                <a:tc>
                  <a:txBody>
                    <a:bodyPr/>
                    <a:lstStyle/>
                    <a:p>
                      <a:r>
                        <a:rPr lang="tr-TR"/>
                        <a:t>N</a:t>
                      </a:r>
                    </a:p>
                  </a:txBody>
                  <a:tcPr anchor="ctr">
                    <a:lnL>
                      <a:noFill/>
                    </a:lnL>
                    <a:lnR>
                      <a:noFill/>
                    </a:lnR>
                    <a:lnT>
                      <a:noFill/>
                    </a:lnT>
                    <a:lnB>
                      <a:noFill/>
                    </a:lnB>
                  </a:tcPr>
                </a:tc>
                <a:tc>
                  <a:txBody>
                    <a:bodyPr/>
                    <a:lstStyle/>
                    <a:p>
                      <a:r>
                        <a:rPr lang="tr-TR"/>
                        <a:t>N</a:t>
                      </a:r>
                    </a:p>
                  </a:txBody>
                  <a:tcPr anchor="ctr">
                    <a:lnL>
                      <a:noFill/>
                    </a:lnL>
                    <a:lnR>
                      <a:noFill/>
                    </a:lnR>
                    <a:lnT>
                      <a:noFill/>
                    </a:lnT>
                    <a:lnB>
                      <a:noFill/>
                    </a:lnB>
                  </a:tcPr>
                </a:tc>
                <a:tc>
                  <a:txBody>
                    <a:bodyPr/>
                    <a:lstStyle/>
                    <a:p>
                      <a:r>
                        <a:rPr lang="tr-TR" dirty="0"/>
                        <a:t>N</a:t>
                      </a:r>
                    </a:p>
                  </a:txBody>
                  <a:tcPr anchor="ctr">
                    <a:lnL>
                      <a:noFill/>
                    </a:lnL>
                    <a:lnR>
                      <a:noFill/>
                    </a:lnR>
                    <a:lnT>
                      <a:noFill/>
                    </a:lnT>
                    <a:lnB>
                      <a:noFill/>
                    </a:lnB>
                  </a:tcPr>
                </a:tc>
              </a:tr>
            </a:tbl>
          </a:graphicData>
        </a:graphic>
      </p:graphicFrame>
      <p:sp>
        <p:nvSpPr>
          <p:cNvPr id="5" name="Rectangle 1"/>
          <p:cNvSpPr>
            <a:spLocks noChangeArrowheads="1"/>
          </p:cNvSpPr>
          <p:nvPr/>
        </p:nvSpPr>
        <p:spPr bwMode="auto">
          <a:xfrm>
            <a:off x="871538" y="3303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Arial" pitchFamily="34" charset="0"/>
                <a:cs typeface="Arial" pitchFamily="34" charset="0"/>
              </a:rPr>
              <a:t/>
            </a:r>
            <a:br>
              <a:rPr kumimoji="0" lang="tr-TR" sz="1800" b="0" i="0" u="none" strike="noStrike" cap="none" normalizeH="0" baseline="0" smtClean="0">
                <a:ln>
                  <a:noFill/>
                </a:ln>
                <a:solidFill>
                  <a:schemeClr val="tx1"/>
                </a:solidFill>
                <a:effectLst/>
                <a:latin typeface="Arial" pitchFamily="34" charset="0"/>
                <a:cs typeface="Arial" pitchFamily="34" charset="0"/>
              </a:rPr>
            </a:b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9924422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endParaRPr lang="tr-TR"/>
          </a:p>
        </p:txBody>
      </p:sp>
      <p:sp>
        <p:nvSpPr>
          <p:cNvPr id="4" name="AutoShape 2" descr="Classes and Packages of the Example Used to Illustrate Access Level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
        <p:nvSpPr>
          <p:cNvPr id="5" name="AutoShape 4" descr="Classes and Packages of the Example Used to Illustrate Access Level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
        <p:nvSpPr>
          <p:cNvPr id="6" name="AutoShape 6" descr="Classes and Packages of the Example Used to Illustrate Access Level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307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996952"/>
            <a:ext cx="6560004" cy="2894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63666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endParaRPr lang="tr-TR"/>
          </a:p>
        </p:txBody>
      </p:sp>
      <p:graphicFrame>
        <p:nvGraphicFramePr>
          <p:cNvPr id="4" name="Tablo 3"/>
          <p:cNvGraphicFramePr>
            <a:graphicFrameLocks noGrp="1"/>
          </p:cNvGraphicFramePr>
          <p:nvPr>
            <p:extLst>
              <p:ext uri="{D42A27DB-BD31-4B8C-83A1-F6EECF244321}">
                <p14:modId xmlns:p14="http://schemas.microsoft.com/office/powerpoint/2010/main" val="2196237343"/>
              </p:ext>
            </p:extLst>
          </p:nvPr>
        </p:nvGraphicFramePr>
        <p:xfrm>
          <a:off x="871539" y="3303270"/>
          <a:ext cx="7408860" cy="2194560"/>
        </p:xfrm>
        <a:graphic>
          <a:graphicData uri="http://schemas.openxmlformats.org/drawingml/2006/table">
            <a:tbl>
              <a:tblPr/>
              <a:tblGrid>
                <a:gridCol w="1481772"/>
                <a:gridCol w="1481772"/>
                <a:gridCol w="1481772"/>
                <a:gridCol w="1481772"/>
                <a:gridCol w="1481772"/>
              </a:tblGrid>
              <a:tr h="0">
                <a:tc gridSpan="5">
                  <a:txBody>
                    <a:bodyPr/>
                    <a:lstStyle/>
                    <a:p>
                      <a:r>
                        <a:rPr lang="tr-TR" b="1" dirty="0" err="1"/>
                        <a:t>Visibility</a:t>
                      </a:r>
                      <a:endParaRPr lang="tr-TR" b="1" dirty="0"/>
                    </a:p>
                  </a:txBody>
                  <a:tcPr anchor="ct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r>
              <a:tr h="0">
                <a:tc>
                  <a:txBody>
                    <a:bodyPr/>
                    <a:lstStyle/>
                    <a:p>
                      <a:r>
                        <a:rPr lang="tr-TR" b="1" dirty="0" err="1"/>
                        <a:t>Modifier</a:t>
                      </a:r>
                      <a:endParaRPr lang="tr-TR" b="1" dirty="0"/>
                    </a:p>
                  </a:txBody>
                  <a:tcPr anchor="ctr">
                    <a:lnL>
                      <a:noFill/>
                    </a:lnL>
                    <a:lnR>
                      <a:noFill/>
                    </a:lnR>
                    <a:lnB>
                      <a:noFill/>
                    </a:lnB>
                  </a:tcPr>
                </a:tc>
                <a:tc>
                  <a:txBody>
                    <a:bodyPr/>
                    <a:lstStyle/>
                    <a:p>
                      <a:r>
                        <a:rPr lang="tr-TR" b="1" dirty="0"/>
                        <a:t>Alpha</a:t>
                      </a:r>
                    </a:p>
                  </a:txBody>
                  <a:tcPr anchor="ctr">
                    <a:lnL>
                      <a:noFill/>
                    </a:lnL>
                    <a:lnR>
                      <a:noFill/>
                    </a:lnR>
                    <a:lnT>
                      <a:noFill/>
                    </a:lnT>
                    <a:lnB>
                      <a:noFill/>
                    </a:lnB>
                  </a:tcPr>
                </a:tc>
                <a:tc>
                  <a:txBody>
                    <a:bodyPr/>
                    <a:lstStyle/>
                    <a:p>
                      <a:r>
                        <a:rPr lang="tr-TR" b="1" dirty="0"/>
                        <a:t>Beta</a:t>
                      </a:r>
                    </a:p>
                  </a:txBody>
                  <a:tcPr anchor="ctr">
                    <a:lnL>
                      <a:noFill/>
                    </a:lnL>
                    <a:lnR>
                      <a:noFill/>
                    </a:lnR>
                    <a:lnT>
                      <a:noFill/>
                    </a:lnT>
                    <a:lnB>
                      <a:noFill/>
                    </a:lnB>
                  </a:tcPr>
                </a:tc>
                <a:tc>
                  <a:txBody>
                    <a:bodyPr/>
                    <a:lstStyle/>
                    <a:p>
                      <a:r>
                        <a:rPr lang="tr-TR" b="1"/>
                        <a:t>Alphasub</a:t>
                      </a:r>
                    </a:p>
                  </a:txBody>
                  <a:tcPr anchor="ctr">
                    <a:lnL>
                      <a:noFill/>
                    </a:lnL>
                    <a:lnR>
                      <a:noFill/>
                    </a:lnR>
                    <a:lnT>
                      <a:noFill/>
                    </a:lnT>
                    <a:lnB>
                      <a:noFill/>
                    </a:lnB>
                  </a:tcPr>
                </a:tc>
                <a:tc>
                  <a:txBody>
                    <a:bodyPr/>
                    <a:lstStyle/>
                    <a:p>
                      <a:r>
                        <a:rPr lang="tr-TR" b="1" dirty="0"/>
                        <a:t>Gamma</a:t>
                      </a:r>
                    </a:p>
                  </a:txBody>
                  <a:tcPr anchor="ctr">
                    <a:lnL>
                      <a:noFill/>
                    </a:lnL>
                    <a:lnR>
                      <a:noFill/>
                    </a:lnR>
                    <a:lnT>
                      <a:noFill/>
                    </a:lnT>
                    <a:lnB>
                      <a:noFill/>
                    </a:lnB>
                  </a:tcPr>
                </a:tc>
              </a:tr>
              <a:tr h="0">
                <a:tc>
                  <a:txBody>
                    <a:bodyPr/>
                    <a:lstStyle/>
                    <a:p>
                      <a:r>
                        <a:rPr lang="tr-TR" dirty="0" err="1"/>
                        <a:t>public</a:t>
                      </a:r>
                      <a:endParaRPr lang="tr-TR" dirty="0"/>
                    </a:p>
                  </a:txBody>
                  <a:tcPr anchor="ctr">
                    <a:lnL>
                      <a:noFill/>
                    </a:lnL>
                    <a:lnR>
                      <a:noFill/>
                    </a:lnR>
                    <a:lnT>
                      <a:noFill/>
                    </a:lnT>
                    <a:lnB>
                      <a:noFill/>
                    </a:lnB>
                  </a:tcPr>
                </a:tc>
                <a:tc>
                  <a:txBody>
                    <a:bodyPr/>
                    <a:lstStyle/>
                    <a:p>
                      <a:r>
                        <a:rPr lang="tr-TR" dirty="0"/>
                        <a:t>Y</a:t>
                      </a:r>
                    </a:p>
                  </a:txBody>
                  <a:tcPr anchor="ctr">
                    <a:lnL>
                      <a:noFill/>
                    </a:lnL>
                    <a:lnR>
                      <a:noFill/>
                    </a:lnR>
                    <a:lnT>
                      <a:noFill/>
                    </a:lnT>
                    <a:lnB>
                      <a:noFill/>
                    </a:lnB>
                  </a:tcPr>
                </a:tc>
                <a:tc>
                  <a:txBody>
                    <a:bodyPr/>
                    <a:lstStyle/>
                    <a:p>
                      <a:r>
                        <a:rPr lang="tr-TR" dirty="0"/>
                        <a:t>Y</a:t>
                      </a:r>
                    </a:p>
                  </a:txBody>
                  <a:tcPr anchor="ctr">
                    <a:lnL>
                      <a:noFill/>
                    </a:lnL>
                    <a:lnR>
                      <a:noFill/>
                    </a:lnR>
                    <a:lnT>
                      <a:noFill/>
                    </a:lnT>
                    <a:lnB>
                      <a:noFill/>
                    </a:lnB>
                  </a:tcPr>
                </a:tc>
                <a:tc>
                  <a:txBody>
                    <a:bodyPr/>
                    <a:lstStyle/>
                    <a:p>
                      <a:r>
                        <a:rPr lang="tr-TR" dirty="0"/>
                        <a:t>Y</a:t>
                      </a:r>
                    </a:p>
                  </a:txBody>
                  <a:tcPr anchor="ctr">
                    <a:lnL>
                      <a:noFill/>
                    </a:lnL>
                    <a:lnR>
                      <a:noFill/>
                    </a:lnR>
                    <a:lnT>
                      <a:noFill/>
                    </a:lnT>
                    <a:lnB>
                      <a:noFill/>
                    </a:lnB>
                  </a:tcPr>
                </a:tc>
                <a:tc>
                  <a:txBody>
                    <a:bodyPr/>
                    <a:lstStyle/>
                    <a:p>
                      <a:r>
                        <a:rPr lang="tr-TR" dirty="0"/>
                        <a:t>Y</a:t>
                      </a:r>
                    </a:p>
                  </a:txBody>
                  <a:tcPr anchor="ctr">
                    <a:lnL>
                      <a:noFill/>
                    </a:lnL>
                    <a:lnR>
                      <a:noFill/>
                    </a:lnR>
                    <a:lnT>
                      <a:noFill/>
                    </a:lnT>
                    <a:lnB>
                      <a:noFill/>
                    </a:lnB>
                  </a:tcPr>
                </a:tc>
              </a:tr>
              <a:tr h="0">
                <a:tc>
                  <a:txBody>
                    <a:bodyPr/>
                    <a:lstStyle/>
                    <a:p>
                      <a:r>
                        <a:rPr lang="tr-TR" dirty="0" err="1"/>
                        <a:t>protected</a:t>
                      </a:r>
                      <a:endParaRPr lang="tr-TR" dirty="0"/>
                    </a:p>
                  </a:txBody>
                  <a:tcPr anchor="ctr">
                    <a:lnL>
                      <a:noFill/>
                    </a:lnL>
                    <a:lnR>
                      <a:noFill/>
                    </a:lnR>
                    <a:lnT>
                      <a:noFill/>
                    </a:lnT>
                    <a:lnB>
                      <a:noFill/>
                    </a:lnB>
                  </a:tcPr>
                </a:tc>
                <a:tc>
                  <a:txBody>
                    <a:bodyPr/>
                    <a:lstStyle/>
                    <a:p>
                      <a:r>
                        <a:rPr lang="tr-TR" dirty="0"/>
                        <a:t>Y</a:t>
                      </a:r>
                    </a:p>
                  </a:txBody>
                  <a:tcPr anchor="ctr">
                    <a:lnL>
                      <a:noFill/>
                    </a:lnL>
                    <a:lnR>
                      <a:noFill/>
                    </a:lnR>
                    <a:lnT>
                      <a:noFill/>
                    </a:lnT>
                    <a:lnB>
                      <a:noFill/>
                    </a:lnB>
                  </a:tcPr>
                </a:tc>
                <a:tc>
                  <a:txBody>
                    <a:bodyPr/>
                    <a:lstStyle/>
                    <a:p>
                      <a:r>
                        <a:rPr lang="tr-TR" dirty="0"/>
                        <a:t>Y</a:t>
                      </a:r>
                    </a:p>
                  </a:txBody>
                  <a:tcPr anchor="ctr">
                    <a:lnL>
                      <a:noFill/>
                    </a:lnL>
                    <a:lnR>
                      <a:noFill/>
                    </a:lnR>
                    <a:lnT>
                      <a:noFill/>
                    </a:lnT>
                    <a:lnB>
                      <a:noFill/>
                    </a:lnB>
                  </a:tcPr>
                </a:tc>
                <a:tc>
                  <a:txBody>
                    <a:bodyPr/>
                    <a:lstStyle/>
                    <a:p>
                      <a:r>
                        <a:rPr lang="tr-TR" dirty="0"/>
                        <a:t>Y</a:t>
                      </a:r>
                    </a:p>
                  </a:txBody>
                  <a:tcPr anchor="ctr">
                    <a:lnL>
                      <a:noFill/>
                    </a:lnL>
                    <a:lnR>
                      <a:noFill/>
                    </a:lnR>
                    <a:lnT>
                      <a:noFill/>
                    </a:lnT>
                    <a:lnB>
                      <a:noFill/>
                    </a:lnB>
                  </a:tcPr>
                </a:tc>
                <a:tc>
                  <a:txBody>
                    <a:bodyPr/>
                    <a:lstStyle/>
                    <a:p>
                      <a:r>
                        <a:rPr lang="tr-TR" dirty="0"/>
                        <a:t>N</a:t>
                      </a:r>
                    </a:p>
                  </a:txBody>
                  <a:tcPr anchor="ctr">
                    <a:lnL>
                      <a:noFill/>
                    </a:lnL>
                    <a:lnR>
                      <a:noFill/>
                    </a:lnR>
                    <a:lnT>
                      <a:noFill/>
                    </a:lnT>
                    <a:lnB>
                      <a:noFill/>
                    </a:lnB>
                  </a:tcPr>
                </a:tc>
              </a:tr>
              <a:tr h="0">
                <a:tc>
                  <a:txBody>
                    <a:bodyPr/>
                    <a:lstStyle/>
                    <a:p>
                      <a:r>
                        <a:rPr lang="tr-TR" i="1" dirty="0" err="1">
                          <a:effectLst/>
                        </a:rPr>
                        <a:t>no</a:t>
                      </a:r>
                      <a:r>
                        <a:rPr lang="tr-TR" i="1" dirty="0">
                          <a:effectLst/>
                        </a:rPr>
                        <a:t> </a:t>
                      </a:r>
                      <a:r>
                        <a:rPr lang="tr-TR" i="1" dirty="0" err="1">
                          <a:effectLst/>
                        </a:rPr>
                        <a:t>modifier</a:t>
                      </a:r>
                      <a:endParaRPr lang="tr-TR" i="1" dirty="0">
                        <a:effectLst/>
                      </a:endParaRPr>
                    </a:p>
                  </a:txBody>
                  <a:tcPr anchor="ctr">
                    <a:lnL>
                      <a:noFill/>
                    </a:lnL>
                    <a:lnR>
                      <a:noFill/>
                    </a:lnR>
                    <a:lnT>
                      <a:noFill/>
                    </a:lnT>
                    <a:lnB>
                      <a:noFill/>
                    </a:lnB>
                  </a:tcPr>
                </a:tc>
                <a:tc>
                  <a:txBody>
                    <a:bodyPr/>
                    <a:lstStyle/>
                    <a:p>
                      <a:r>
                        <a:rPr lang="tr-TR" dirty="0"/>
                        <a:t>Y</a:t>
                      </a:r>
                    </a:p>
                  </a:txBody>
                  <a:tcPr anchor="ctr">
                    <a:lnL>
                      <a:noFill/>
                    </a:lnL>
                    <a:lnR>
                      <a:noFill/>
                    </a:lnR>
                    <a:lnT>
                      <a:noFill/>
                    </a:lnT>
                    <a:lnB>
                      <a:noFill/>
                    </a:lnB>
                  </a:tcPr>
                </a:tc>
                <a:tc>
                  <a:txBody>
                    <a:bodyPr/>
                    <a:lstStyle/>
                    <a:p>
                      <a:r>
                        <a:rPr lang="tr-TR" dirty="0"/>
                        <a:t>Y</a:t>
                      </a:r>
                    </a:p>
                  </a:txBody>
                  <a:tcPr anchor="ctr">
                    <a:lnL>
                      <a:noFill/>
                    </a:lnL>
                    <a:lnR>
                      <a:noFill/>
                    </a:lnR>
                    <a:lnT>
                      <a:noFill/>
                    </a:lnT>
                    <a:lnB>
                      <a:noFill/>
                    </a:lnB>
                  </a:tcPr>
                </a:tc>
                <a:tc>
                  <a:txBody>
                    <a:bodyPr/>
                    <a:lstStyle/>
                    <a:p>
                      <a:r>
                        <a:rPr lang="tr-TR" dirty="0"/>
                        <a:t>N</a:t>
                      </a:r>
                    </a:p>
                  </a:txBody>
                  <a:tcPr anchor="ctr">
                    <a:lnL>
                      <a:noFill/>
                    </a:lnL>
                    <a:lnR>
                      <a:noFill/>
                    </a:lnR>
                    <a:lnT>
                      <a:noFill/>
                    </a:lnT>
                    <a:lnB>
                      <a:noFill/>
                    </a:lnB>
                  </a:tcPr>
                </a:tc>
                <a:tc>
                  <a:txBody>
                    <a:bodyPr/>
                    <a:lstStyle/>
                    <a:p>
                      <a:r>
                        <a:rPr lang="tr-TR" dirty="0"/>
                        <a:t>N</a:t>
                      </a:r>
                    </a:p>
                  </a:txBody>
                  <a:tcPr anchor="ctr">
                    <a:lnL>
                      <a:noFill/>
                    </a:lnL>
                    <a:lnR>
                      <a:noFill/>
                    </a:lnR>
                    <a:lnT>
                      <a:noFill/>
                    </a:lnT>
                    <a:lnB>
                      <a:noFill/>
                    </a:lnB>
                  </a:tcPr>
                </a:tc>
              </a:tr>
              <a:tr h="0">
                <a:tc>
                  <a:txBody>
                    <a:bodyPr/>
                    <a:lstStyle/>
                    <a:p>
                      <a:r>
                        <a:rPr lang="tr-TR" dirty="0" err="1"/>
                        <a:t>private</a:t>
                      </a:r>
                      <a:endParaRPr lang="tr-TR" dirty="0"/>
                    </a:p>
                  </a:txBody>
                  <a:tcPr anchor="ctr">
                    <a:lnL>
                      <a:noFill/>
                    </a:lnL>
                    <a:lnR>
                      <a:noFill/>
                    </a:lnR>
                    <a:lnT>
                      <a:noFill/>
                    </a:lnT>
                    <a:lnB>
                      <a:noFill/>
                    </a:lnB>
                  </a:tcPr>
                </a:tc>
                <a:tc>
                  <a:txBody>
                    <a:bodyPr/>
                    <a:lstStyle/>
                    <a:p>
                      <a:r>
                        <a:rPr lang="tr-TR"/>
                        <a:t>Y</a:t>
                      </a:r>
                    </a:p>
                  </a:txBody>
                  <a:tcPr anchor="ctr">
                    <a:lnL>
                      <a:noFill/>
                    </a:lnL>
                    <a:lnR>
                      <a:noFill/>
                    </a:lnR>
                    <a:lnT>
                      <a:noFill/>
                    </a:lnT>
                    <a:lnB>
                      <a:noFill/>
                    </a:lnB>
                  </a:tcPr>
                </a:tc>
                <a:tc>
                  <a:txBody>
                    <a:bodyPr/>
                    <a:lstStyle/>
                    <a:p>
                      <a:r>
                        <a:rPr lang="tr-TR" dirty="0"/>
                        <a:t>N</a:t>
                      </a:r>
                    </a:p>
                  </a:txBody>
                  <a:tcPr anchor="ctr">
                    <a:lnL>
                      <a:noFill/>
                    </a:lnL>
                    <a:lnR>
                      <a:noFill/>
                    </a:lnR>
                    <a:lnT>
                      <a:noFill/>
                    </a:lnT>
                    <a:lnB>
                      <a:noFill/>
                    </a:lnB>
                  </a:tcPr>
                </a:tc>
                <a:tc>
                  <a:txBody>
                    <a:bodyPr/>
                    <a:lstStyle/>
                    <a:p>
                      <a:r>
                        <a:rPr lang="tr-TR"/>
                        <a:t>N</a:t>
                      </a:r>
                    </a:p>
                  </a:txBody>
                  <a:tcPr anchor="ctr">
                    <a:lnL>
                      <a:noFill/>
                    </a:lnL>
                    <a:lnR>
                      <a:noFill/>
                    </a:lnR>
                    <a:lnT>
                      <a:noFill/>
                    </a:lnT>
                    <a:lnB>
                      <a:noFill/>
                    </a:lnB>
                  </a:tcPr>
                </a:tc>
                <a:tc>
                  <a:txBody>
                    <a:bodyPr/>
                    <a:lstStyle/>
                    <a:p>
                      <a:r>
                        <a:rPr lang="tr-TR" dirty="0"/>
                        <a:t>N</a:t>
                      </a:r>
                    </a:p>
                  </a:txBody>
                  <a:tcPr anchor="ctr">
                    <a:lnL>
                      <a:noFill/>
                    </a:lnL>
                    <a:lnR>
                      <a:noFill/>
                    </a:lnR>
                    <a:lnT>
                      <a:noFill/>
                    </a:lnT>
                    <a:lnB>
                      <a:noFill/>
                    </a:lnB>
                  </a:tcPr>
                </a:tc>
              </a:tr>
            </a:tbl>
          </a:graphicData>
        </a:graphic>
      </p:graphicFrame>
      <p:sp>
        <p:nvSpPr>
          <p:cNvPr id="5" name="Rectangle 1"/>
          <p:cNvSpPr>
            <a:spLocks noChangeArrowheads="1"/>
          </p:cNvSpPr>
          <p:nvPr/>
        </p:nvSpPr>
        <p:spPr bwMode="auto">
          <a:xfrm>
            <a:off x="871538" y="3303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Arial" pitchFamily="34" charset="0"/>
                <a:cs typeface="Arial" pitchFamily="34" charset="0"/>
              </a:rPr>
              <a:t/>
            </a:r>
            <a:br>
              <a:rPr kumimoji="0" lang="tr-TR" sz="1800" b="0" i="0" u="none" strike="noStrike" cap="none" normalizeH="0" baseline="0" smtClean="0">
                <a:ln>
                  <a:noFill/>
                </a:ln>
                <a:solidFill>
                  <a:schemeClr val="tx1"/>
                </a:solidFill>
                <a:effectLst/>
                <a:latin typeface="Arial" pitchFamily="34" charset="0"/>
                <a:cs typeface="Arial" pitchFamily="34" charset="0"/>
              </a:rPr>
            </a:b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1616" y="1340768"/>
            <a:ext cx="4104456" cy="181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1596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fontScale="77500" lnSpcReduction="20000"/>
          </a:bodyPr>
          <a:lstStyle/>
          <a:p>
            <a:r>
              <a:rPr lang="en-US" b="1" dirty="0"/>
              <a:t>Tips on Choosing an Access Level:</a:t>
            </a:r>
            <a:r>
              <a:rPr lang="en-US" dirty="0"/>
              <a:t> If other programmers use your class, you want to ensure that errors from misuse cannot happen. Access levels can help you do this</a:t>
            </a:r>
            <a:r>
              <a:rPr lang="en-US" dirty="0" smtClean="0"/>
              <a:t>.</a:t>
            </a:r>
            <a:endParaRPr lang="tr-TR" dirty="0" smtClean="0"/>
          </a:p>
          <a:p>
            <a:endParaRPr lang="en-US" dirty="0"/>
          </a:p>
          <a:p>
            <a:r>
              <a:rPr lang="en-US" dirty="0"/>
              <a:t>Use the most restrictive access level that makes sense for a particular member. Use private unless you have a good reason not to</a:t>
            </a:r>
            <a:r>
              <a:rPr lang="en-US" dirty="0" smtClean="0"/>
              <a:t>.</a:t>
            </a:r>
            <a:endParaRPr lang="tr-TR" dirty="0" smtClean="0"/>
          </a:p>
          <a:p>
            <a:endParaRPr lang="en-US" dirty="0"/>
          </a:p>
          <a:p>
            <a:r>
              <a:rPr lang="en-US" dirty="0"/>
              <a:t>Avoid public fields except for constants. (Many of the examples in the tutorial use public fields. This may help to illustrate some points concisely, but is not recommended for production code.) Public fields tend to link you to a particular implementation and limit your flexibility in changing your code.</a:t>
            </a:r>
          </a:p>
          <a:p>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1158037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2675466"/>
            <a:ext cx="7408333" cy="3921885"/>
          </a:xfrm>
        </p:spPr>
        <p:txBody>
          <a:bodyPr>
            <a:normAutofit fontScale="92500" lnSpcReduction="10000"/>
          </a:bodyPr>
          <a:lstStyle/>
          <a:p>
            <a:r>
              <a:rPr lang="tr-TR" dirty="0" smtClean="0"/>
              <a:t>Bazı durumlarda nesneden ziyade sınıfa ait değişkenler ve </a:t>
            </a:r>
            <a:r>
              <a:rPr lang="tr-TR" dirty="0" err="1" smtClean="0"/>
              <a:t>metodlar</a:t>
            </a:r>
            <a:r>
              <a:rPr lang="tr-TR" dirty="0" smtClean="0"/>
              <a:t> bulunabilir.</a:t>
            </a:r>
          </a:p>
          <a:p>
            <a:r>
              <a:rPr lang="tr-TR" dirty="0" smtClean="0"/>
              <a:t>Her bisikletin kendisine ait bir seri numarası bulunmalıdır. Bu sınıftan elde edilmiş bir örneğin değişkeni olarak düşünülebilir.</a:t>
            </a:r>
          </a:p>
          <a:p>
            <a:r>
              <a:rPr lang="tr-TR" dirty="0" smtClean="0"/>
              <a:t>Kaç bisiklet üretildiği ise nesnede bulunması gereken biz özellik olmasa da seri numarası verilirken kullanılan bir özelliktir.</a:t>
            </a:r>
          </a:p>
          <a:p>
            <a:r>
              <a:rPr lang="tr-TR" dirty="0" smtClean="0"/>
              <a:t>İşte bu şekilde seri numarası nesneye ait iken seri numarasının verilmesi için kullanılan değişken bir nesneye ait değil o sınıftan üretilen tüm nesnelere ait bir değişkendir.</a:t>
            </a:r>
            <a:endParaRPr lang="tr-TR" dirty="0"/>
          </a:p>
        </p:txBody>
      </p:sp>
      <p:sp>
        <p:nvSpPr>
          <p:cNvPr id="3" name="Başlık 2"/>
          <p:cNvSpPr>
            <a:spLocks noGrp="1"/>
          </p:cNvSpPr>
          <p:nvPr>
            <p:ph type="title"/>
          </p:nvPr>
        </p:nvSpPr>
        <p:spPr/>
        <p:txBody>
          <a:bodyPr/>
          <a:lstStyle/>
          <a:p>
            <a:r>
              <a:rPr lang="tr-TR" dirty="0" smtClean="0"/>
              <a:t>Sınıfın Değişkenleri ve </a:t>
            </a:r>
            <a:r>
              <a:rPr lang="tr-TR" dirty="0" err="1" smtClean="0"/>
              <a:t>Metodları</a:t>
            </a:r>
            <a:endParaRPr lang="tr-TR" dirty="0"/>
          </a:p>
        </p:txBody>
      </p:sp>
    </p:spTree>
    <p:extLst>
      <p:ext uri="{BB962C8B-B14F-4D97-AF65-F5344CB8AC3E}">
        <p14:creationId xmlns:p14="http://schemas.microsoft.com/office/powerpoint/2010/main" val="22824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lga Biçimi">
  <a:themeElements>
    <a:clrScheme name="Dalga Biçimi">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Dalga Biçimi">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alga Biçimi">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253</TotalTime>
  <Words>746</Words>
  <Application>Microsoft Office PowerPoint</Application>
  <PresentationFormat>Ekran Gösterisi (4:3)</PresentationFormat>
  <Paragraphs>197</Paragraphs>
  <Slides>19</Slides>
  <Notes>0</Notes>
  <HiddenSlides>0</HiddenSlides>
  <MMClips>0</MMClips>
  <ScaleCrop>false</ScaleCrop>
  <HeadingPairs>
    <vt:vector size="4" baseType="variant">
      <vt:variant>
        <vt:lpstr>Tema</vt:lpstr>
      </vt:variant>
      <vt:variant>
        <vt:i4>1</vt:i4>
      </vt:variant>
      <vt:variant>
        <vt:lpstr>Slayt Başlıkları</vt:lpstr>
      </vt:variant>
      <vt:variant>
        <vt:i4>19</vt:i4>
      </vt:variant>
    </vt:vector>
  </HeadingPairs>
  <TitlesOfParts>
    <vt:vector size="20" baseType="lpstr">
      <vt:lpstr>Dalga Biçimi</vt:lpstr>
      <vt:lpstr>Erişim Belirteçleri</vt:lpstr>
      <vt:lpstr>Amacı</vt:lpstr>
      <vt:lpstr>Üst Seviye Belirteçler</vt:lpstr>
      <vt:lpstr>Belirteçler</vt:lpstr>
      <vt:lpstr>Erişim Planı</vt:lpstr>
      <vt:lpstr>PowerPoint Sunusu</vt:lpstr>
      <vt:lpstr>PowerPoint Sunusu</vt:lpstr>
      <vt:lpstr>PowerPoint Sunusu</vt:lpstr>
      <vt:lpstr>Sınıfın Değişkenleri ve Metodları</vt:lpstr>
      <vt:lpstr>PowerPoint Sunusu</vt:lpstr>
      <vt:lpstr>PowerPoint Sunusu</vt:lpstr>
      <vt:lpstr>PowerPoint Sunusu</vt:lpstr>
      <vt:lpstr>Sınıfın Metodları</vt:lpstr>
      <vt:lpstr>Static sabitler</vt:lpstr>
      <vt:lpstr>PowerPoint Sunusu</vt:lpstr>
      <vt:lpstr>PowerPoint Sunusu</vt:lpstr>
      <vt:lpstr>PowerPoint Sunusu</vt:lpstr>
      <vt:lpstr>Questions</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Nesneye Yönelik Programlama Konsepti</dc:title>
  <dc:creator>Mustafa</dc:creator>
  <cp:lastModifiedBy>Servet</cp:lastModifiedBy>
  <cp:revision>26</cp:revision>
  <dcterms:created xsi:type="dcterms:W3CDTF">2014-10-19T12:45:06Z</dcterms:created>
  <dcterms:modified xsi:type="dcterms:W3CDTF">2014-11-03T00:38:05Z</dcterms:modified>
</cp:coreProperties>
</file>