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84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13.11.2014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13.11.2014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13.11.2014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13.11.2014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13.11.2014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13.11.2014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13.11.2014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13.11.2014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13.11.2014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13.11.2014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13.11.2014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13.11.2014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inheritance_texts/cat.txt" TargetMode="External"/><Relationship Id="rId2" Type="http://schemas.openxmlformats.org/officeDocument/2006/relationships/hyperlink" Target="inheritance_texts/animal.tx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inheritance_texts/Horse.tx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inheritance_texts/dragon.tx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inheritance_texts/car.tx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inheritance_texts/mustang.tx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inheritance_texts/modified_mountainbike.txt" TargetMode="External"/><Relationship Id="rId2" Type="http://schemas.openxmlformats.org/officeDocument/2006/relationships/hyperlink" Target="inheritance_texts/modified_bicycle.tx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inheritance_texts/modified_out_put.txt" TargetMode="External"/><Relationship Id="rId5" Type="http://schemas.openxmlformats.org/officeDocument/2006/relationships/hyperlink" Target="inheritance_texts/modified_app.txt" TargetMode="External"/><Relationship Id="rId4" Type="http://schemas.openxmlformats.org/officeDocument/2006/relationships/hyperlink" Target="inheritance_texts/modified_roadbike.txt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inheritance_texts/vmi.txt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inheritance_texts/super_anahtar&#305;.txt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inheritance_texts/MountainBike.txt" TargetMode="External"/><Relationship Id="rId2" Type="http://schemas.openxmlformats.org/officeDocument/2006/relationships/hyperlink" Target="inheritance_texts/bicycle.tx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Inheritance</a:t>
            </a:r>
            <a:r>
              <a:rPr lang="tr-TR" dirty="0" smtClean="0"/>
              <a:t> / Miras Alma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657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1. Miras alınan alanlara doğrudan erişim sağlanır (sınıfın diğer üyeleri gibi)</a:t>
            </a:r>
          </a:p>
          <a:p>
            <a:r>
              <a:rPr lang="tr-TR" dirty="0" smtClean="0"/>
              <a:t>2. </a:t>
            </a:r>
            <a:r>
              <a:rPr lang="tr-TR" dirty="0" err="1" smtClean="0"/>
              <a:t>Superclass</a:t>
            </a:r>
            <a:r>
              <a:rPr lang="tr-TR" dirty="0"/>
              <a:t> </a:t>
            </a:r>
            <a:r>
              <a:rPr lang="tr-TR" dirty="0" smtClean="0"/>
              <a:t>ile aynı isme sahip yeni alanlar tanımlanabilir.(</a:t>
            </a:r>
            <a:r>
              <a:rPr lang="tr-TR" dirty="0" err="1" smtClean="0"/>
              <a:t>hidding</a:t>
            </a:r>
            <a:r>
              <a:rPr lang="tr-TR" dirty="0" smtClean="0"/>
              <a:t>)</a:t>
            </a:r>
          </a:p>
          <a:p>
            <a:r>
              <a:rPr lang="tr-TR" dirty="0" smtClean="0"/>
              <a:t>3. </a:t>
            </a:r>
            <a:r>
              <a:rPr lang="tr-TR" dirty="0" err="1" smtClean="0"/>
              <a:t>Superclass’ta</a:t>
            </a:r>
            <a:r>
              <a:rPr lang="tr-TR" dirty="0" smtClean="0"/>
              <a:t> olmayan yeni alanlar tanımlanabilir.</a:t>
            </a:r>
          </a:p>
          <a:p>
            <a:r>
              <a:rPr lang="tr-TR" dirty="0" smtClean="0"/>
              <a:t>4. </a:t>
            </a:r>
            <a:r>
              <a:rPr lang="tr-TR" dirty="0" err="1" smtClean="0"/>
              <a:t>Superclass’ın</a:t>
            </a:r>
            <a:r>
              <a:rPr lang="tr-TR" dirty="0" smtClean="0"/>
              <a:t> </a:t>
            </a:r>
            <a:r>
              <a:rPr lang="tr-TR" dirty="0" err="1" smtClean="0"/>
              <a:t>metodları</a:t>
            </a:r>
            <a:r>
              <a:rPr lang="tr-TR" dirty="0" smtClean="0"/>
              <a:t> oldukları gibi çağrılabilir.</a:t>
            </a:r>
          </a:p>
          <a:p>
            <a:r>
              <a:rPr lang="tr-TR" dirty="0" smtClean="0"/>
              <a:t>5. </a:t>
            </a:r>
            <a:r>
              <a:rPr lang="tr-TR" dirty="0" err="1" smtClean="0"/>
              <a:t>Superclass’taki</a:t>
            </a:r>
            <a:r>
              <a:rPr lang="tr-TR" dirty="0" smtClean="0"/>
              <a:t> ile aynı imzaya sahip yeni nesne/örnek metodu oluşturulabilir (</a:t>
            </a:r>
            <a:r>
              <a:rPr lang="tr-TR" dirty="0" err="1" smtClean="0"/>
              <a:t>overriding</a:t>
            </a:r>
            <a:r>
              <a:rPr lang="tr-TR" dirty="0"/>
              <a:t> </a:t>
            </a:r>
            <a:r>
              <a:rPr lang="tr-TR" dirty="0" smtClean="0"/>
              <a:t>– üstüne yazma)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106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6. Yeni </a:t>
            </a:r>
            <a:r>
              <a:rPr lang="tr-TR" dirty="0" err="1" smtClean="0"/>
              <a:t>static</a:t>
            </a:r>
            <a:r>
              <a:rPr lang="tr-TR" dirty="0" smtClean="0"/>
              <a:t> metotlar (</a:t>
            </a:r>
            <a:r>
              <a:rPr lang="tr-TR" dirty="0" err="1" smtClean="0"/>
              <a:t>superclass’taki</a:t>
            </a:r>
            <a:r>
              <a:rPr lang="tr-TR" dirty="0"/>
              <a:t> </a:t>
            </a:r>
            <a:r>
              <a:rPr lang="tr-TR" dirty="0" smtClean="0"/>
              <a:t>ile aynı imzaya sahip) tanımlanabilir (</a:t>
            </a:r>
            <a:r>
              <a:rPr lang="tr-TR" dirty="0" err="1" smtClean="0"/>
              <a:t>hidding</a:t>
            </a:r>
            <a:r>
              <a:rPr lang="tr-TR" dirty="0" smtClean="0"/>
              <a:t>).</a:t>
            </a:r>
          </a:p>
          <a:p>
            <a:r>
              <a:rPr lang="tr-TR" dirty="0" smtClean="0"/>
              <a:t>7. </a:t>
            </a:r>
            <a:r>
              <a:rPr lang="tr-TR" dirty="0" err="1" smtClean="0"/>
              <a:t>Superclass’ta</a:t>
            </a:r>
            <a:r>
              <a:rPr lang="tr-TR" dirty="0" smtClean="0"/>
              <a:t> olmayan yeni metotlar tanımlanabilir.</a:t>
            </a:r>
          </a:p>
          <a:p>
            <a:r>
              <a:rPr lang="tr-TR" dirty="0" smtClean="0"/>
              <a:t>8. </a:t>
            </a:r>
            <a:r>
              <a:rPr lang="tr-TR" dirty="0" err="1" smtClean="0"/>
              <a:t>Superclass’ın</a:t>
            </a:r>
            <a:r>
              <a:rPr lang="tr-TR" dirty="0" smtClean="0"/>
              <a:t> kurucu metodunu çağıran </a:t>
            </a:r>
            <a:r>
              <a:rPr lang="tr-TR" dirty="0" err="1" smtClean="0"/>
              <a:t>Subclassa</a:t>
            </a:r>
            <a:r>
              <a:rPr lang="tr-TR" dirty="0" smtClean="0"/>
              <a:t> ait yeni kurucu metotlar tanımlanabilir. Kurucu metot çağırmak için ya açık olarak kurucu metot adı yazılır veya </a:t>
            </a:r>
            <a:r>
              <a:rPr lang="tr-TR" dirty="0" err="1" smtClean="0"/>
              <a:t>super</a:t>
            </a:r>
            <a:r>
              <a:rPr lang="tr-TR" dirty="0" smtClean="0"/>
              <a:t> anahtarı kullanılır. 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95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</a:t>
            </a:r>
            <a:r>
              <a:rPr lang="en-US" dirty="0" err="1"/>
              <a:t>MountainBike</a:t>
            </a:r>
            <a:r>
              <a:rPr lang="en-US" dirty="0"/>
              <a:t> </a:t>
            </a:r>
            <a:r>
              <a:rPr lang="en-US" dirty="0" err="1"/>
              <a:t>myBike</a:t>
            </a:r>
            <a:r>
              <a:rPr lang="en-US" dirty="0"/>
              <a:t> = new </a:t>
            </a:r>
            <a:r>
              <a:rPr lang="en-US" dirty="0" err="1"/>
              <a:t>MountainBike</a:t>
            </a:r>
            <a:r>
              <a:rPr lang="en-US" dirty="0" smtClean="0"/>
              <a:t>();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Dağ bisikleti bir bisiklettir (</a:t>
            </a:r>
            <a:r>
              <a:rPr lang="tr-TR" dirty="0" err="1" smtClean="0"/>
              <a:t>bicycle</a:t>
            </a:r>
            <a:r>
              <a:rPr lang="tr-TR" dirty="0" smtClean="0"/>
              <a:t>) ve bir nesnedir (Object).</a:t>
            </a:r>
          </a:p>
          <a:p>
            <a:r>
              <a:rPr lang="tr-TR" dirty="0" smtClean="0"/>
              <a:t>Fakat tersi doğru olmayabilir. Bir bisiklet dağ bisikleti olabilir de olmayabilir de.</a:t>
            </a:r>
          </a:p>
          <a:p>
            <a:r>
              <a:rPr lang="tr-TR" dirty="0" smtClean="0"/>
              <a:t>Aynı şekilde bir nesne (Object sınıfından örneklenmiş) bir bisiklet olabilir fakat yüksek ihtimalle değildir.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Casting</a:t>
            </a:r>
            <a:r>
              <a:rPr lang="tr-TR" dirty="0" smtClean="0"/>
              <a:t> Objects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0704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Object </a:t>
            </a:r>
            <a:r>
              <a:rPr lang="tr-TR" dirty="0" err="1" smtClean="0"/>
              <a:t>obj</a:t>
            </a:r>
            <a:r>
              <a:rPr lang="tr-TR" dirty="0" smtClean="0"/>
              <a:t>=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MountainBike</a:t>
            </a:r>
            <a:r>
              <a:rPr lang="tr-TR" dirty="0" smtClean="0"/>
              <a:t>();</a:t>
            </a:r>
          </a:p>
          <a:p>
            <a:pPr lvl="1"/>
            <a:r>
              <a:rPr lang="tr-TR" dirty="0" smtClean="0"/>
              <a:t>Herhangi bir hataya neden olmaz çünkü her dağ bisikleti bir nesnedir ve Object tipli bir tanım buradaki nesneye referans verebilir.</a:t>
            </a:r>
          </a:p>
          <a:p>
            <a:pPr lvl="1"/>
            <a:r>
              <a:rPr lang="tr-TR" dirty="0" smtClean="0"/>
              <a:t>Fakat tersi doğru değildir;</a:t>
            </a:r>
          </a:p>
          <a:p>
            <a:r>
              <a:rPr lang="tr-TR" dirty="0" err="1" smtClean="0"/>
              <a:t>Mountainbike</a:t>
            </a:r>
            <a:r>
              <a:rPr lang="tr-TR" dirty="0" smtClean="0"/>
              <a:t> </a:t>
            </a:r>
            <a:r>
              <a:rPr lang="tr-TR" dirty="0" err="1" smtClean="0"/>
              <a:t>mybike</a:t>
            </a:r>
            <a:r>
              <a:rPr lang="tr-TR" dirty="0" smtClean="0"/>
              <a:t>=</a:t>
            </a:r>
            <a:r>
              <a:rPr lang="tr-TR" dirty="0" err="1" smtClean="0"/>
              <a:t>obj</a:t>
            </a:r>
            <a:r>
              <a:rPr lang="tr-TR" dirty="0" smtClean="0"/>
              <a:t>;</a:t>
            </a:r>
          </a:p>
          <a:p>
            <a:pPr lvl="1"/>
            <a:r>
              <a:rPr lang="tr-TR" dirty="0" smtClean="0"/>
              <a:t>Derleyici hatasına neden olur. Çünkü ilk tanımda dolaylı olarak bir tip tanımı varken ikincide bu tip tanımı açık şekilde verilmelidir. Çünkü her nesne bir dağ bisikleti değildir. 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710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err="1" smtClean="0"/>
              <a:t>MountainBike</a:t>
            </a:r>
            <a:r>
              <a:rPr lang="tr-TR" dirty="0" smtClean="0"/>
              <a:t> </a:t>
            </a:r>
            <a:r>
              <a:rPr lang="tr-TR" dirty="0" err="1" smtClean="0"/>
              <a:t>mybike</a:t>
            </a:r>
            <a:r>
              <a:rPr lang="tr-TR" dirty="0" smtClean="0"/>
              <a:t>=(</a:t>
            </a:r>
            <a:r>
              <a:rPr lang="tr-TR" dirty="0" err="1" smtClean="0"/>
              <a:t>MountainBike</a:t>
            </a:r>
            <a:r>
              <a:rPr lang="tr-TR" dirty="0" smtClean="0"/>
              <a:t>)</a:t>
            </a:r>
            <a:r>
              <a:rPr lang="tr-TR" dirty="0" err="1" smtClean="0"/>
              <a:t>obj</a:t>
            </a:r>
            <a:r>
              <a:rPr lang="tr-TR" dirty="0" smtClean="0"/>
              <a:t>;</a:t>
            </a:r>
          </a:p>
          <a:p>
            <a:r>
              <a:rPr lang="tr-TR" dirty="0" smtClean="0"/>
              <a:t>Şeklinde kesin ve açık olarak nesnenin bir dağ bisikleti olduğu bildirilmelidir.</a:t>
            </a:r>
          </a:p>
          <a:p>
            <a:r>
              <a:rPr lang="tr-TR" dirty="0" smtClean="0"/>
              <a:t>Böyle bir </a:t>
            </a:r>
            <a:r>
              <a:rPr lang="tr-TR" dirty="0" err="1" smtClean="0"/>
              <a:t>cast</a:t>
            </a:r>
            <a:r>
              <a:rPr lang="tr-TR" dirty="0" smtClean="0"/>
              <a:t> işleminde hataya neden olmamak için «</a:t>
            </a:r>
            <a:r>
              <a:rPr lang="tr-TR" dirty="0" err="1" smtClean="0"/>
              <a:t>instanceof</a:t>
            </a:r>
            <a:r>
              <a:rPr lang="tr-TR" dirty="0" smtClean="0"/>
              <a:t>» operatörü kullanılabilir.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/>
              <a:t>(</a:t>
            </a:r>
            <a:r>
              <a:rPr lang="tr-TR" dirty="0" err="1"/>
              <a:t>obj</a:t>
            </a:r>
            <a:r>
              <a:rPr lang="tr-TR" dirty="0"/>
              <a:t> </a:t>
            </a:r>
            <a:r>
              <a:rPr lang="tr-TR" dirty="0" err="1"/>
              <a:t>instanceof</a:t>
            </a:r>
            <a:r>
              <a:rPr lang="tr-TR" dirty="0"/>
              <a:t> </a:t>
            </a:r>
            <a:r>
              <a:rPr lang="tr-TR" dirty="0" err="1"/>
              <a:t>MountainBike</a:t>
            </a:r>
            <a:r>
              <a:rPr lang="tr-TR" dirty="0" smtClean="0"/>
              <a:t>)</a:t>
            </a:r>
          </a:p>
          <a:p>
            <a:pPr marL="0" indent="0">
              <a:buNone/>
            </a:pPr>
            <a:r>
              <a:rPr lang="tr-TR" dirty="0" smtClean="0"/>
              <a:t>{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 </a:t>
            </a:r>
            <a:r>
              <a:rPr lang="tr-TR" dirty="0" err="1" smtClean="0"/>
              <a:t>MountainBike</a:t>
            </a:r>
            <a:r>
              <a:rPr lang="tr-TR" dirty="0" smtClean="0"/>
              <a:t> </a:t>
            </a:r>
            <a:r>
              <a:rPr lang="tr-TR" dirty="0" err="1"/>
              <a:t>myBike</a:t>
            </a:r>
            <a:r>
              <a:rPr lang="tr-TR" dirty="0"/>
              <a:t> = (</a:t>
            </a:r>
            <a:r>
              <a:rPr lang="tr-TR" dirty="0" err="1"/>
              <a:t>MountainBike</a:t>
            </a:r>
            <a:r>
              <a:rPr lang="tr-TR" dirty="0"/>
              <a:t>)</a:t>
            </a:r>
            <a:r>
              <a:rPr lang="tr-TR" dirty="0" err="1"/>
              <a:t>obj</a:t>
            </a:r>
            <a:r>
              <a:rPr lang="tr-TR" dirty="0" smtClean="0"/>
              <a:t>;</a:t>
            </a:r>
          </a:p>
          <a:p>
            <a:pPr marL="0" indent="0">
              <a:buNone/>
            </a:pPr>
            <a:r>
              <a:rPr lang="tr-TR" dirty="0" smtClean="0"/>
              <a:t>}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246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Bir </a:t>
            </a:r>
            <a:r>
              <a:rPr lang="tr-TR" dirty="0" err="1" smtClean="0"/>
              <a:t>arayüz</a:t>
            </a:r>
            <a:r>
              <a:rPr lang="tr-TR" dirty="0" smtClean="0"/>
              <a:t> birden fazla </a:t>
            </a:r>
            <a:r>
              <a:rPr lang="tr-TR" dirty="0" err="1" smtClean="0"/>
              <a:t>arayüzden</a:t>
            </a:r>
            <a:r>
              <a:rPr lang="tr-TR" dirty="0" smtClean="0"/>
              <a:t> miras alabilirken bir sınıf birden fazla </a:t>
            </a:r>
            <a:r>
              <a:rPr lang="tr-TR" dirty="0" err="1" smtClean="0"/>
              <a:t>superclass’tan</a:t>
            </a:r>
            <a:r>
              <a:rPr lang="tr-TR" dirty="0" smtClean="0"/>
              <a:t> neden alanları devralamaz?</a:t>
            </a:r>
          </a:p>
          <a:p>
            <a:r>
              <a:rPr lang="tr-TR" dirty="0" smtClean="0"/>
              <a:t>Sınıfların </a:t>
            </a:r>
            <a:r>
              <a:rPr lang="tr-TR" dirty="0" err="1" smtClean="0"/>
              <a:t>arayüzlerden</a:t>
            </a:r>
            <a:r>
              <a:rPr lang="tr-TR" dirty="0" smtClean="0"/>
              <a:t> en önemli farklarından birisi </a:t>
            </a:r>
            <a:r>
              <a:rPr lang="tr-TR" dirty="0" err="1" smtClean="0"/>
              <a:t>arayüzlerde</a:t>
            </a:r>
            <a:r>
              <a:rPr lang="tr-TR" dirty="0" smtClean="0"/>
              <a:t> nesneye ait </a:t>
            </a:r>
            <a:r>
              <a:rPr lang="tr-TR" dirty="0" err="1" smtClean="0"/>
              <a:t>field</a:t>
            </a:r>
            <a:r>
              <a:rPr lang="tr-TR" dirty="0" smtClean="0"/>
              <a:t> olamamasıdır.  Ayrıca sınıflardan nesneler üretilebilirken </a:t>
            </a:r>
            <a:r>
              <a:rPr lang="tr-TR" dirty="0" err="1" smtClean="0"/>
              <a:t>arayüzlerden</a:t>
            </a:r>
            <a:r>
              <a:rPr lang="tr-TR" dirty="0" smtClean="0"/>
              <a:t> üretilemez. Eğer bir sınıf birden fazla </a:t>
            </a:r>
            <a:r>
              <a:rPr lang="tr-TR" dirty="0" err="1" smtClean="0"/>
              <a:t>superclass’tan</a:t>
            </a:r>
            <a:r>
              <a:rPr lang="tr-TR" dirty="0" smtClean="0"/>
              <a:t> alanları devralırsa örneklemede, kurucu metotların çağrılmasında ve metotların örneğin alanlarına ulaşmasında öncelik problemi oluşur. Ayrıca aynı isimde alanlar olduğundan dolayı metodun hangisine ulaşacağı önceden kestirilemez.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Multiple</a:t>
            </a:r>
            <a:r>
              <a:rPr lang="tr-TR" dirty="0" smtClean="0"/>
              <a:t> </a:t>
            </a:r>
            <a:r>
              <a:rPr lang="tr-TR" dirty="0" err="1" smtClean="0"/>
              <a:t>inheritance</a:t>
            </a:r>
            <a:r>
              <a:rPr lang="tr-TR" dirty="0" smtClean="0"/>
              <a:t> of </a:t>
            </a:r>
            <a:r>
              <a:rPr lang="tr-TR" dirty="0" err="1" smtClean="0"/>
              <a:t>state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648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sınıfın birden fazla sınıftan metotları devralmasıdır.  Metotlardaki isim çakışması ve belirsizliği programın düzgün çalışmasını engeller.</a:t>
            </a:r>
          </a:p>
          <a:p>
            <a:r>
              <a:rPr lang="tr-TR" dirty="0" smtClean="0"/>
              <a:t>Programcı farkında olmadan aynı imzaya sahip metodu </a:t>
            </a:r>
            <a:r>
              <a:rPr lang="tr-TR" dirty="0" err="1" smtClean="0"/>
              <a:t>superclass’lardan</a:t>
            </a:r>
            <a:r>
              <a:rPr lang="tr-TR" dirty="0" smtClean="0"/>
              <a:t> birine eklerse;</a:t>
            </a:r>
          </a:p>
          <a:p>
            <a:r>
              <a:rPr lang="tr-TR" dirty="0" smtClean="0"/>
              <a:t>Bu durum </a:t>
            </a:r>
            <a:r>
              <a:rPr lang="tr-TR" dirty="0" err="1" smtClean="0"/>
              <a:t>subclass’larda</a:t>
            </a:r>
            <a:r>
              <a:rPr lang="tr-TR" dirty="0" smtClean="0"/>
              <a:t> da var fakat «</a:t>
            </a:r>
            <a:r>
              <a:rPr lang="tr-TR" dirty="0" err="1" smtClean="0"/>
              <a:t>overriding</a:t>
            </a:r>
            <a:r>
              <a:rPr lang="tr-TR" dirty="0" smtClean="0"/>
              <a:t>» mekanizması ne olacağını belirlemektedir.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Multiple</a:t>
            </a:r>
            <a:r>
              <a:rPr lang="tr-TR" dirty="0" smtClean="0"/>
              <a:t> </a:t>
            </a:r>
            <a:r>
              <a:rPr lang="tr-TR" dirty="0" err="1" smtClean="0"/>
              <a:t>inheritance</a:t>
            </a:r>
            <a:r>
              <a:rPr lang="tr-TR" dirty="0" smtClean="0"/>
              <a:t> of </a:t>
            </a:r>
            <a:r>
              <a:rPr lang="tr-TR" dirty="0" err="1" smtClean="0"/>
              <a:t>Implementation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6786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nesne birden fazla tipi </a:t>
            </a:r>
            <a:r>
              <a:rPr lang="tr-TR" dirty="0" err="1" smtClean="0"/>
              <a:t>referanslayabilir</a:t>
            </a:r>
            <a:r>
              <a:rPr lang="tr-TR" dirty="0" smtClean="0"/>
              <a:t>. Kendi sınıfından üretilmiş nesneler veya kendi sınıfının </a:t>
            </a:r>
            <a:r>
              <a:rPr lang="tr-TR" dirty="0" err="1" smtClean="0"/>
              <a:t>implemente</a:t>
            </a:r>
            <a:r>
              <a:rPr lang="tr-TR" dirty="0" smtClean="0"/>
              <a:t> ettiği </a:t>
            </a:r>
            <a:r>
              <a:rPr lang="tr-TR" dirty="0" err="1" smtClean="0"/>
              <a:t>arayüzleri</a:t>
            </a:r>
            <a:r>
              <a:rPr lang="tr-TR" dirty="0" smtClean="0"/>
              <a:t>. Ayrıca bir </a:t>
            </a:r>
            <a:r>
              <a:rPr lang="tr-TR" dirty="0" err="1" smtClean="0"/>
              <a:t>arayüz</a:t>
            </a:r>
            <a:r>
              <a:rPr lang="tr-TR" dirty="0" smtClean="0"/>
              <a:t> tipli referans değişkeni bu </a:t>
            </a:r>
            <a:r>
              <a:rPr lang="tr-TR" dirty="0" err="1" smtClean="0"/>
              <a:t>arayüzü</a:t>
            </a:r>
            <a:r>
              <a:rPr lang="tr-TR" dirty="0" smtClean="0"/>
              <a:t> </a:t>
            </a:r>
            <a:r>
              <a:rPr lang="tr-TR" dirty="0" err="1" smtClean="0"/>
              <a:t>implemente</a:t>
            </a:r>
            <a:r>
              <a:rPr lang="tr-TR" dirty="0" smtClean="0"/>
              <a:t> eden tüm sınıfların nesnelerini </a:t>
            </a:r>
            <a:r>
              <a:rPr lang="tr-TR" dirty="0" err="1" smtClean="0"/>
              <a:t>referanslayabilmektedir</a:t>
            </a:r>
            <a:r>
              <a:rPr lang="tr-TR" dirty="0" smtClean="0"/>
              <a:t>.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Multiple</a:t>
            </a:r>
            <a:r>
              <a:rPr lang="tr-TR" dirty="0" smtClean="0"/>
              <a:t> </a:t>
            </a:r>
            <a:r>
              <a:rPr lang="tr-TR" dirty="0" err="1" smtClean="0"/>
              <a:t>inheritance</a:t>
            </a:r>
            <a:r>
              <a:rPr lang="tr-TR" dirty="0" smtClean="0"/>
              <a:t> of </a:t>
            </a:r>
            <a:r>
              <a:rPr lang="tr-TR" dirty="0" err="1" smtClean="0"/>
              <a:t>types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2700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Aynı imzaya ve dönüş tipine sahip </a:t>
            </a:r>
            <a:r>
              <a:rPr lang="tr-TR" dirty="0" err="1" smtClean="0"/>
              <a:t>subclass’taki</a:t>
            </a:r>
            <a:r>
              <a:rPr lang="tr-TR" dirty="0" smtClean="0"/>
              <a:t> örnek </a:t>
            </a:r>
            <a:r>
              <a:rPr lang="tr-TR" dirty="0" err="1" smtClean="0"/>
              <a:t>methodu</a:t>
            </a:r>
            <a:r>
              <a:rPr lang="tr-TR" dirty="0" smtClean="0"/>
              <a:t> </a:t>
            </a:r>
            <a:r>
              <a:rPr lang="tr-TR" dirty="0" err="1" smtClean="0"/>
              <a:t>superclass’ın</a:t>
            </a:r>
            <a:r>
              <a:rPr lang="tr-TR" dirty="0" smtClean="0"/>
              <a:t> </a:t>
            </a:r>
            <a:r>
              <a:rPr lang="tr-TR" dirty="0" err="1" smtClean="0"/>
              <a:t>metodununun</a:t>
            </a:r>
            <a:r>
              <a:rPr lang="tr-TR" dirty="0" smtClean="0"/>
              <a:t> üzerine yazabilir. (</a:t>
            </a:r>
            <a:r>
              <a:rPr lang="tr-TR" dirty="0" err="1" smtClean="0"/>
              <a:t>overriding</a:t>
            </a:r>
            <a:r>
              <a:rPr lang="tr-TR" dirty="0" smtClean="0"/>
              <a:t>)</a:t>
            </a:r>
          </a:p>
          <a:p>
            <a:r>
              <a:rPr lang="tr-TR" dirty="0" err="1" smtClean="0"/>
              <a:t>Superclass’ın</a:t>
            </a:r>
            <a:r>
              <a:rPr lang="tr-TR" dirty="0" smtClean="0"/>
              <a:t> metodunun üstüne yazılmasının sebebi bu metodun davranışının istenildiği şekilde düzenlenebilmesini sağlamak içindir.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Overriding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Hiding</a:t>
            </a:r>
            <a:r>
              <a:rPr lang="tr-TR" dirty="0" smtClean="0"/>
              <a:t> </a:t>
            </a:r>
            <a:r>
              <a:rPr lang="tr-TR" dirty="0" err="1" smtClean="0"/>
              <a:t>Methods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err="1" smtClean="0"/>
              <a:t>intance</a:t>
            </a:r>
            <a:r>
              <a:rPr lang="tr-TR" dirty="0" smtClean="0"/>
              <a:t> </a:t>
            </a:r>
            <a:r>
              <a:rPr lang="tr-TR" dirty="0" err="1" smtClean="0"/>
              <a:t>methods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6056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Subclass’ta</a:t>
            </a:r>
            <a:r>
              <a:rPr lang="tr-TR" dirty="0" smtClean="0"/>
              <a:t> </a:t>
            </a:r>
            <a:r>
              <a:rPr lang="tr-TR" dirty="0" err="1" smtClean="0"/>
              <a:t>superclass’taki</a:t>
            </a:r>
            <a:r>
              <a:rPr lang="tr-TR" dirty="0" smtClean="0"/>
              <a:t> ile aynı imzaya sahip bir </a:t>
            </a:r>
            <a:r>
              <a:rPr lang="tr-TR" dirty="0" err="1" smtClean="0"/>
              <a:t>static</a:t>
            </a:r>
            <a:r>
              <a:rPr lang="tr-TR" dirty="0" smtClean="0"/>
              <a:t> metodun üzerine yazılmasıdır. Buradaki üstüne yazma nesne metodundaki ile aynı değildir, çünkü </a:t>
            </a:r>
            <a:r>
              <a:rPr lang="tr-TR" dirty="0" err="1" smtClean="0"/>
              <a:t>subclassta</a:t>
            </a:r>
            <a:r>
              <a:rPr lang="tr-TR" dirty="0" smtClean="0"/>
              <a:t> tanımlanan </a:t>
            </a:r>
            <a:r>
              <a:rPr lang="tr-TR" dirty="0" err="1" smtClean="0"/>
              <a:t>metod</a:t>
            </a:r>
            <a:r>
              <a:rPr lang="tr-TR" dirty="0" smtClean="0"/>
              <a:t> </a:t>
            </a:r>
            <a:r>
              <a:rPr lang="tr-TR" dirty="0" err="1" smtClean="0"/>
              <a:t>superclass’taki</a:t>
            </a:r>
            <a:r>
              <a:rPr lang="tr-TR" dirty="0" smtClean="0"/>
              <a:t> </a:t>
            </a:r>
            <a:r>
              <a:rPr lang="tr-TR" dirty="0" err="1" smtClean="0"/>
              <a:t>static</a:t>
            </a:r>
            <a:r>
              <a:rPr lang="tr-TR" dirty="0" smtClean="0"/>
              <a:t> metodu saklamıştır.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Overriding</a:t>
            </a:r>
            <a:r>
              <a:rPr lang="tr-TR" dirty="0" smtClean="0"/>
              <a:t> </a:t>
            </a:r>
            <a:r>
              <a:rPr lang="tr-TR" dirty="0" err="1" smtClean="0"/>
              <a:t>Static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r>
              <a:rPr lang="tr-TR" dirty="0" smtClean="0"/>
              <a:t> (</a:t>
            </a:r>
            <a:r>
              <a:rPr lang="tr-TR" dirty="0" err="1" smtClean="0"/>
              <a:t>hiding</a:t>
            </a:r>
            <a:r>
              <a:rPr lang="tr-TR" dirty="0" smtClean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2188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err="1" smtClean="0"/>
              <a:t>Subclass</a:t>
            </a:r>
            <a:r>
              <a:rPr lang="tr-TR" dirty="0" smtClean="0"/>
              <a:t>/</a:t>
            </a:r>
            <a:r>
              <a:rPr lang="tr-TR" dirty="0" err="1" smtClean="0"/>
              <a:t>derived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/</a:t>
            </a:r>
            <a:r>
              <a:rPr lang="tr-TR" dirty="0" err="1" smtClean="0"/>
              <a:t>extended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/</a:t>
            </a:r>
            <a:r>
              <a:rPr lang="tr-TR" dirty="0" err="1" smtClean="0"/>
              <a:t>child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endParaRPr lang="tr-TR" dirty="0" smtClean="0"/>
          </a:p>
          <a:p>
            <a:r>
              <a:rPr lang="tr-TR" dirty="0" smtClean="0"/>
              <a:t>Bir sınıftan türetilen sınıfa altsınıf denir.</a:t>
            </a:r>
            <a:endParaRPr lang="tr-TR" dirty="0"/>
          </a:p>
          <a:p>
            <a:r>
              <a:rPr lang="tr-TR" dirty="0" err="1" smtClean="0"/>
              <a:t>Superclass</a:t>
            </a:r>
            <a:r>
              <a:rPr lang="tr-TR" dirty="0" smtClean="0"/>
              <a:t>/</a:t>
            </a:r>
            <a:r>
              <a:rPr lang="tr-TR" dirty="0" err="1" smtClean="0"/>
              <a:t>base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/</a:t>
            </a:r>
            <a:r>
              <a:rPr lang="tr-TR" dirty="0" err="1" smtClean="0"/>
              <a:t>parent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: kendisinden bir sınıf türetilen sınıf </a:t>
            </a:r>
            <a:r>
              <a:rPr lang="tr-TR" dirty="0"/>
              <a:t>ü</a:t>
            </a:r>
            <a:r>
              <a:rPr lang="tr-TR" dirty="0" smtClean="0"/>
              <a:t>st sınıftır.</a:t>
            </a:r>
          </a:p>
          <a:p>
            <a:r>
              <a:rPr lang="tr-TR" dirty="0" smtClean="0"/>
              <a:t>Tüm sınıflar Object sınıfından türetildiği için aslında tüm sınıflar alt sınıftır. Kendisinden bir sınıf türetildiğinde üst sınıf olur. Sadece </a:t>
            </a:r>
            <a:r>
              <a:rPr lang="tr-TR" dirty="0" err="1" smtClean="0"/>
              <a:t>object</a:t>
            </a:r>
            <a:r>
              <a:rPr lang="tr-TR" dirty="0" smtClean="0"/>
              <a:t> sınıfının bir </a:t>
            </a:r>
            <a:r>
              <a:rPr lang="tr-TR" dirty="0" err="1" smtClean="0"/>
              <a:t>superclass’ı</a:t>
            </a:r>
            <a:r>
              <a:rPr lang="tr-TR" dirty="0" smtClean="0"/>
              <a:t> yoktur.</a:t>
            </a:r>
            <a:endParaRPr lang="tr-TR" dirty="0"/>
          </a:p>
          <a:p>
            <a:r>
              <a:rPr lang="tr-TR" dirty="0" smtClean="0"/>
              <a:t>Bir </a:t>
            </a:r>
            <a:r>
              <a:rPr lang="tr-TR" dirty="0" err="1" smtClean="0"/>
              <a:t>subclass’ın</a:t>
            </a:r>
            <a:r>
              <a:rPr lang="tr-TR" dirty="0" smtClean="0"/>
              <a:t> sadece bir adet </a:t>
            </a:r>
            <a:r>
              <a:rPr lang="tr-TR" dirty="0" err="1" smtClean="0"/>
              <a:t>superclass’ı</a:t>
            </a:r>
            <a:r>
              <a:rPr lang="tr-TR" dirty="0" smtClean="0"/>
              <a:t> (</a:t>
            </a:r>
            <a:r>
              <a:rPr lang="tr-TR" dirty="0" err="1" smtClean="0"/>
              <a:t>object</a:t>
            </a:r>
            <a:r>
              <a:rPr lang="tr-TR" dirty="0" smtClean="0"/>
              <a:t> hariç) olabilir.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Tanımlamalar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4443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Statik metodun gizlenmesi ve nesne metodunun üzerine yazılmasında iki önemli anlam vardır:</a:t>
            </a:r>
          </a:p>
          <a:p>
            <a:r>
              <a:rPr lang="tr-TR" dirty="0" smtClean="0"/>
              <a:t>1. Üzerine yazılmış nesne metodunun versiyonu </a:t>
            </a:r>
            <a:r>
              <a:rPr lang="tr-TR" dirty="0" err="1" smtClean="0"/>
              <a:t>subclasstaki</a:t>
            </a:r>
            <a:r>
              <a:rPr lang="tr-TR" dirty="0" smtClean="0"/>
              <a:t> olarak algılanır.</a:t>
            </a:r>
          </a:p>
          <a:p>
            <a:r>
              <a:rPr lang="tr-TR" dirty="0" smtClean="0"/>
              <a:t>2. Gizlenmiş </a:t>
            </a:r>
            <a:r>
              <a:rPr lang="tr-TR" dirty="0" err="1" smtClean="0"/>
              <a:t>static</a:t>
            </a:r>
            <a:r>
              <a:rPr lang="tr-TR" dirty="0" smtClean="0"/>
              <a:t> metodun versiyonu ise nereden çağrıldığına bağlıdır (</a:t>
            </a:r>
            <a:r>
              <a:rPr lang="tr-TR" dirty="0" err="1" smtClean="0"/>
              <a:t>subclass</a:t>
            </a:r>
            <a:r>
              <a:rPr lang="tr-TR" dirty="0" smtClean="0"/>
              <a:t> veya </a:t>
            </a:r>
            <a:r>
              <a:rPr lang="tr-TR" dirty="0" err="1" smtClean="0"/>
              <a:t>superclass</a:t>
            </a:r>
            <a:r>
              <a:rPr lang="tr-TR" dirty="0" smtClean="0"/>
              <a:t>).  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36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>
                <a:hlinkClick r:id="rId2" action="ppaction://hlinkfile"/>
              </a:rPr>
              <a:t>Animal</a:t>
            </a:r>
            <a:r>
              <a:rPr lang="tr-TR" dirty="0" smtClean="0">
                <a:hlinkClick r:id="rId2" action="ppaction://hlinkfile"/>
              </a:rPr>
              <a:t> </a:t>
            </a:r>
            <a:r>
              <a:rPr lang="tr-TR" dirty="0" err="1" smtClean="0">
                <a:hlinkClick r:id="rId2" action="ppaction://hlinkfile"/>
              </a:rPr>
              <a:t>superclass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>
                <a:hlinkClick r:id="rId3" action="ppaction://hlinkfile"/>
              </a:rPr>
              <a:t>Cat</a:t>
            </a:r>
            <a:r>
              <a:rPr lang="tr-TR" dirty="0" smtClean="0">
                <a:hlinkClick r:id="rId3" action="ppaction://hlinkfile"/>
              </a:rPr>
              <a:t> </a:t>
            </a:r>
            <a:r>
              <a:rPr lang="tr-TR" dirty="0" err="1" smtClean="0">
                <a:hlinkClick r:id="rId3" action="ppaction://hlinkfile"/>
              </a:rPr>
              <a:t>subclass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Eclipse</a:t>
            </a:r>
            <a:r>
              <a:rPr lang="tr-TR" dirty="0" smtClean="0"/>
              <a:t> Örnek (</a:t>
            </a:r>
            <a:r>
              <a:rPr lang="tr-TR" dirty="0" err="1" smtClean="0"/>
              <a:t>Animal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Cat</a:t>
            </a:r>
            <a:r>
              <a:rPr lang="tr-TR" dirty="0" smtClean="0"/>
              <a:t>)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5399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Unutmayın metotların üstüne yazılır. Alanların değil…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3642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Arayüzün</a:t>
            </a:r>
            <a:r>
              <a:rPr lang="tr-TR" dirty="0" smtClean="0"/>
              <a:t> </a:t>
            </a:r>
            <a:r>
              <a:rPr lang="tr-TR" dirty="0" err="1" smtClean="0"/>
              <a:t>default</a:t>
            </a:r>
            <a:r>
              <a:rPr lang="tr-TR" dirty="0" smtClean="0"/>
              <a:t> </a:t>
            </a:r>
            <a:r>
              <a:rPr lang="tr-TR" dirty="0" err="1" smtClean="0"/>
              <a:t>methodları</a:t>
            </a:r>
            <a:r>
              <a:rPr lang="tr-TR" dirty="0" smtClean="0"/>
              <a:t> ve </a:t>
            </a:r>
            <a:r>
              <a:rPr lang="tr-TR" dirty="0" err="1" smtClean="0"/>
              <a:t>abstract</a:t>
            </a:r>
            <a:r>
              <a:rPr lang="tr-TR" dirty="0" smtClean="0"/>
              <a:t> </a:t>
            </a:r>
            <a:r>
              <a:rPr lang="tr-TR" dirty="0" err="1" smtClean="0"/>
              <a:t>metodları</a:t>
            </a:r>
            <a:r>
              <a:rPr lang="tr-TR" dirty="0" smtClean="0"/>
              <a:t> da örnek </a:t>
            </a:r>
            <a:r>
              <a:rPr lang="tr-TR" dirty="0" err="1" smtClean="0"/>
              <a:t>metodlarındaki</a:t>
            </a:r>
            <a:r>
              <a:rPr lang="tr-TR" dirty="0" smtClean="0"/>
              <a:t> gibi miras alınır. Yalnız aynı </a:t>
            </a:r>
            <a:r>
              <a:rPr lang="tr-TR" dirty="0" err="1" smtClean="0"/>
              <a:t>metod</a:t>
            </a:r>
            <a:r>
              <a:rPr lang="tr-TR" dirty="0" smtClean="0"/>
              <a:t> imzasına sahip </a:t>
            </a:r>
            <a:r>
              <a:rPr lang="tr-TR" dirty="0" err="1" smtClean="0"/>
              <a:t>methodlar</a:t>
            </a:r>
            <a:r>
              <a:rPr lang="tr-TR" dirty="0" smtClean="0"/>
              <a:t> hem üst sınıf/</a:t>
            </a:r>
            <a:r>
              <a:rPr lang="tr-TR" dirty="0" err="1" smtClean="0"/>
              <a:t>arayüz</a:t>
            </a:r>
            <a:r>
              <a:rPr lang="tr-TR" dirty="0" smtClean="0"/>
              <a:t> hem de diğer </a:t>
            </a:r>
            <a:r>
              <a:rPr lang="tr-TR" dirty="0" err="1" smtClean="0"/>
              <a:t>arayüzlerde</a:t>
            </a:r>
            <a:r>
              <a:rPr lang="tr-TR" dirty="0" smtClean="0"/>
              <a:t> (</a:t>
            </a:r>
            <a:r>
              <a:rPr lang="tr-TR" dirty="0" err="1" smtClean="0"/>
              <a:t>default</a:t>
            </a:r>
            <a:r>
              <a:rPr lang="tr-TR" dirty="0" smtClean="0"/>
              <a:t>) tanımlanmışsa Java derleyicisi aşağıdaki 2  kuralı uygular:</a:t>
            </a:r>
          </a:p>
          <a:p>
            <a:r>
              <a:rPr lang="tr-TR" dirty="0" smtClean="0"/>
              <a:t>1. Nesnenin metodu </a:t>
            </a:r>
            <a:r>
              <a:rPr lang="tr-TR" dirty="0" err="1" smtClean="0"/>
              <a:t>arayüzün</a:t>
            </a:r>
            <a:r>
              <a:rPr lang="tr-TR" dirty="0" smtClean="0"/>
              <a:t> </a:t>
            </a:r>
            <a:r>
              <a:rPr lang="tr-TR" dirty="0" err="1" smtClean="0"/>
              <a:t>default</a:t>
            </a:r>
            <a:r>
              <a:rPr lang="tr-TR" dirty="0" smtClean="0"/>
              <a:t> metoduna tercih edilir.</a:t>
            </a:r>
          </a:p>
          <a:p>
            <a:r>
              <a:rPr lang="tr-TR" dirty="0" err="1" smtClean="0">
                <a:hlinkClick r:id="rId2" action="ppaction://hlinkfile"/>
              </a:rPr>
              <a:t>Horse</a:t>
            </a:r>
            <a:r>
              <a:rPr lang="tr-TR" dirty="0" smtClean="0">
                <a:hlinkClick r:id="rId2" action="ppaction://hlinkfile"/>
              </a:rPr>
              <a:t> Class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Arayüz</a:t>
            </a:r>
            <a:r>
              <a:rPr lang="tr-TR" dirty="0" smtClean="0"/>
              <a:t> Metotlarında Üstüne Yazma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26392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2. Üzerine yazılmış </a:t>
            </a:r>
            <a:r>
              <a:rPr lang="tr-TR" dirty="0" err="1" smtClean="0"/>
              <a:t>metodlar</a:t>
            </a:r>
            <a:r>
              <a:rPr lang="tr-TR" dirty="0" smtClean="0"/>
              <a:t> </a:t>
            </a:r>
            <a:r>
              <a:rPr lang="tr-TR" dirty="0" err="1" smtClean="0"/>
              <a:t>yoksayılır</a:t>
            </a:r>
            <a:r>
              <a:rPr lang="tr-TR" dirty="0" smtClean="0"/>
              <a:t>. Miras alıp üzerine yazan son </a:t>
            </a:r>
            <a:r>
              <a:rPr lang="tr-TR" dirty="0" err="1" smtClean="0"/>
              <a:t>default</a:t>
            </a:r>
            <a:r>
              <a:rPr lang="tr-TR" dirty="0" smtClean="0"/>
              <a:t> </a:t>
            </a:r>
            <a:r>
              <a:rPr lang="tr-TR" dirty="0" err="1" smtClean="0"/>
              <a:t>metod</a:t>
            </a:r>
            <a:r>
              <a:rPr lang="tr-TR" dirty="0" smtClean="0"/>
              <a:t> uygulanır.</a:t>
            </a:r>
          </a:p>
          <a:p>
            <a:endParaRPr lang="tr-TR" dirty="0"/>
          </a:p>
          <a:p>
            <a:r>
              <a:rPr lang="tr-TR" dirty="0" smtClean="0">
                <a:hlinkClick r:id="rId2" action="ppaction://hlinkfile"/>
              </a:rPr>
              <a:t>Dragon Class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5228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Eğer iki veya daha fazla bağımsız olarak tanımlanmış </a:t>
            </a:r>
            <a:r>
              <a:rPr lang="tr-TR" dirty="0" err="1" smtClean="0"/>
              <a:t>default</a:t>
            </a:r>
            <a:r>
              <a:rPr lang="tr-TR" dirty="0" smtClean="0"/>
              <a:t> </a:t>
            </a:r>
            <a:r>
              <a:rPr lang="tr-TR" dirty="0" err="1" smtClean="0"/>
              <a:t>methods</a:t>
            </a:r>
            <a:r>
              <a:rPr lang="tr-TR" dirty="0" smtClean="0"/>
              <a:t> varsa veya bir </a:t>
            </a:r>
            <a:r>
              <a:rPr lang="tr-TR" dirty="0" err="1" smtClean="0"/>
              <a:t>default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r>
              <a:rPr lang="tr-TR" dirty="0" smtClean="0"/>
              <a:t> bir </a:t>
            </a:r>
            <a:r>
              <a:rPr lang="tr-TR" dirty="0" err="1" smtClean="0"/>
              <a:t>abstract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r>
              <a:rPr lang="tr-TR" dirty="0" smtClean="0"/>
              <a:t> ile aynı imzaya sahipse Java derleyicisi «</a:t>
            </a:r>
            <a:r>
              <a:rPr lang="tr-TR" dirty="0" err="1" smtClean="0"/>
              <a:t>You</a:t>
            </a:r>
            <a:r>
              <a:rPr lang="tr-TR" dirty="0" smtClean="0"/>
              <a:t> </a:t>
            </a:r>
            <a:r>
              <a:rPr lang="tr-TR" dirty="0" err="1" smtClean="0"/>
              <a:t>must</a:t>
            </a:r>
            <a:r>
              <a:rPr lang="tr-TR" dirty="0" smtClean="0"/>
              <a:t> </a:t>
            </a:r>
            <a:r>
              <a:rPr lang="tr-TR" dirty="0" err="1" smtClean="0"/>
              <a:t>explicitly</a:t>
            </a:r>
            <a:r>
              <a:rPr lang="tr-TR" dirty="0" smtClean="0"/>
              <a:t> </a:t>
            </a:r>
            <a:r>
              <a:rPr lang="tr-TR" dirty="0" err="1" smtClean="0"/>
              <a:t>override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supertype</a:t>
            </a:r>
            <a:r>
              <a:rPr lang="tr-TR" dirty="0" smtClean="0"/>
              <a:t> </a:t>
            </a:r>
            <a:r>
              <a:rPr lang="tr-TR" dirty="0" err="1" smtClean="0"/>
              <a:t>methods</a:t>
            </a:r>
            <a:r>
              <a:rPr lang="tr-TR" dirty="0" smtClean="0"/>
              <a:t>» hatası verir.</a:t>
            </a:r>
          </a:p>
          <a:p>
            <a:endParaRPr lang="tr-TR" dirty="0" smtClean="0"/>
          </a:p>
          <a:p>
            <a:r>
              <a:rPr lang="tr-TR" dirty="0" smtClean="0">
                <a:hlinkClick r:id="rId2" action="ppaction://hlinkfile"/>
              </a:rPr>
              <a:t>Car Class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388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Miras alınan nesne </a:t>
            </a:r>
            <a:r>
              <a:rPr lang="tr-TR" dirty="0" err="1" smtClean="0"/>
              <a:t>metodları</a:t>
            </a:r>
            <a:r>
              <a:rPr lang="tr-TR" dirty="0" smtClean="0"/>
              <a:t> </a:t>
            </a:r>
            <a:r>
              <a:rPr lang="tr-TR" dirty="0" err="1" smtClean="0"/>
              <a:t>arayüzün</a:t>
            </a:r>
            <a:r>
              <a:rPr lang="tr-TR" dirty="0" smtClean="0"/>
              <a:t> </a:t>
            </a:r>
            <a:r>
              <a:rPr lang="tr-TR" dirty="0" err="1" smtClean="0"/>
              <a:t>abstract</a:t>
            </a:r>
            <a:r>
              <a:rPr lang="tr-TR" dirty="0" smtClean="0"/>
              <a:t> metotlarının üzerine yazabilir.</a:t>
            </a:r>
          </a:p>
          <a:p>
            <a:endParaRPr lang="tr-TR" dirty="0"/>
          </a:p>
          <a:p>
            <a:r>
              <a:rPr lang="tr-TR" dirty="0" err="1" smtClean="0">
                <a:hlinkClick r:id="rId2" action="ppaction://hlinkfile"/>
              </a:rPr>
              <a:t>Mustang</a:t>
            </a:r>
            <a:r>
              <a:rPr lang="tr-TR" dirty="0" smtClean="0">
                <a:hlinkClick r:id="rId2" action="ppaction://hlinkfile"/>
              </a:rPr>
              <a:t> Class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Unutmadan: </a:t>
            </a:r>
            <a:r>
              <a:rPr lang="tr-TR" dirty="0" err="1" smtClean="0"/>
              <a:t>Arayüzdeki</a:t>
            </a:r>
            <a:r>
              <a:rPr lang="tr-TR" dirty="0" smtClean="0"/>
              <a:t> statik metotlar asla miras alınamaz.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92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Üzerine yazan metot üstüne yazılan metodun erişimini genişletebilir fakat daraltamaz.</a:t>
            </a:r>
          </a:p>
          <a:p>
            <a:endParaRPr lang="tr-TR" dirty="0"/>
          </a:p>
          <a:p>
            <a:r>
              <a:rPr lang="tr-TR" dirty="0" err="1" smtClean="0"/>
              <a:t>Superclass’taki</a:t>
            </a:r>
            <a:r>
              <a:rPr lang="tr-TR" dirty="0" smtClean="0"/>
              <a:t> </a:t>
            </a:r>
            <a:r>
              <a:rPr lang="tr-TR" dirty="0" err="1" smtClean="0"/>
              <a:t>protected</a:t>
            </a:r>
            <a:r>
              <a:rPr lang="tr-TR" dirty="0" smtClean="0"/>
              <a:t> metodun </a:t>
            </a:r>
            <a:r>
              <a:rPr lang="tr-TR" dirty="0" err="1" smtClean="0"/>
              <a:t>subclasst’a</a:t>
            </a:r>
            <a:r>
              <a:rPr lang="tr-TR" dirty="0" smtClean="0"/>
              <a:t> üstüne yazılması ile oluşturulan yeni metot </a:t>
            </a:r>
            <a:r>
              <a:rPr lang="tr-TR" dirty="0" err="1" smtClean="0"/>
              <a:t>public</a:t>
            </a:r>
            <a:r>
              <a:rPr lang="tr-TR" dirty="0" smtClean="0"/>
              <a:t> olabilir fakat </a:t>
            </a:r>
            <a:r>
              <a:rPr lang="tr-TR" dirty="0" err="1" smtClean="0"/>
              <a:t>private</a:t>
            </a:r>
            <a:r>
              <a:rPr lang="tr-TR" dirty="0" smtClean="0"/>
              <a:t> olamaz.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Metot üstüne Yazmada</a:t>
            </a:r>
            <a:br>
              <a:rPr lang="tr-TR" dirty="0" smtClean="0"/>
            </a:br>
            <a:r>
              <a:rPr lang="tr-TR" dirty="0" smtClean="0"/>
              <a:t>Erişim Belirteçleri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32953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Superclass’taki</a:t>
            </a:r>
            <a:r>
              <a:rPr lang="tr-TR" dirty="0" smtClean="0"/>
              <a:t> bir örnek metodunu </a:t>
            </a:r>
            <a:r>
              <a:rPr lang="tr-TR" dirty="0" err="1" smtClean="0"/>
              <a:t>subclass’ta</a:t>
            </a:r>
            <a:r>
              <a:rPr lang="tr-TR" dirty="0" smtClean="0"/>
              <a:t> bir statik metot olarak güncellemeye çalışırsanız veya tersi bir durumda </a:t>
            </a:r>
            <a:r>
              <a:rPr lang="tr-TR" dirty="0" err="1" smtClean="0"/>
              <a:t>java</a:t>
            </a:r>
            <a:r>
              <a:rPr lang="tr-TR" dirty="0" smtClean="0"/>
              <a:t> derleyicisi derleme zamanı hatası verir.</a:t>
            </a:r>
          </a:p>
          <a:p>
            <a:endParaRPr lang="tr-TR" dirty="0"/>
          </a:p>
          <a:p>
            <a:r>
              <a:rPr lang="tr-TR" dirty="0" err="1" smtClean="0"/>
              <a:t>Subclass’ta</a:t>
            </a:r>
            <a:r>
              <a:rPr lang="tr-TR" dirty="0" smtClean="0"/>
              <a:t> </a:t>
            </a:r>
            <a:r>
              <a:rPr lang="tr-TR" dirty="0" err="1" smtClean="0"/>
              <a:t>overloading</a:t>
            </a:r>
            <a:r>
              <a:rPr lang="tr-TR" dirty="0" smtClean="0"/>
              <a:t> herhangi bir etki yaratmaz, </a:t>
            </a:r>
            <a:r>
              <a:rPr lang="tr-TR" dirty="0" err="1" smtClean="0"/>
              <a:t>subclassın</a:t>
            </a:r>
            <a:r>
              <a:rPr lang="tr-TR" dirty="0" smtClean="0"/>
              <a:t> yeni bir metodu olarak değerlendirilir.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Ek olarak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46205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2931136"/>
              </p:ext>
            </p:extLst>
          </p:nvPr>
        </p:nvGraphicFramePr>
        <p:xfrm>
          <a:off x="251519" y="3257550"/>
          <a:ext cx="8640960" cy="2286000"/>
        </p:xfrm>
        <a:graphic>
          <a:graphicData uri="http://schemas.openxmlformats.org/drawingml/2006/table">
            <a:tbl>
              <a:tblPr/>
              <a:tblGrid>
                <a:gridCol w="2880320"/>
                <a:gridCol w="2880320"/>
                <a:gridCol w="2880320"/>
              </a:tblGrid>
              <a:tr h="365760">
                <a:tc gridSpan="3">
                  <a:txBody>
                    <a:bodyPr/>
                    <a:lstStyle/>
                    <a:p>
                      <a:r>
                        <a:rPr lang="en-US" sz="1800" dirty="0"/>
                        <a:t>Defining a Method with the Same Signature as a Superclass's Method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tr-TR" sz="1800" dirty="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800" dirty="0" err="1"/>
                        <a:t>Superclass</a:t>
                      </a:r>
                      <a:r>
                        <a:rPr lang="tr-TR" sz="1800" dirty="0"/>
                        <a:t> </a:t>
                      </a:r>
                      <a:r>
                        <a:rPr lang="tr-TR" sz="1800" dirty="0" err="1"/>
                        <a:t>Instance</a:t>
                      </a:r>
                      <a:r>
                        <a:rPr lang="tr-TR" sz="1800" dirty="0"/>
                        <a:t> </a:t>
                      </a:r>
                      <a:r>
                        <a:rPr lang="tr-TR" sz="1800" dirty="0" err="1"/>
                        <a:t>Method</a:t>
                      </a:r>
                      <a:endParaRPr lang="tr-TR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800" dirty="0" err="1"/>
                        <a:t>Superclass</a:t>
                      </a:r>
                      <a:r>
                        <a:rPr lang="tr-TR" sz="1800" dirty="0"/>
                        <a:t> </a:t>
                      </a:r>
                      <a:r>
                        <a:rPr lang="tr-TR" sz="1800" dirty="0" err="1"/>
                        <a:t>Static</a:t>
                      </a:r>
                      <a:r>
                        <a:rPr lang="tr-TR" sz="1800" dirty="0"/>
                        <a:t> </a:t>
                      </a:r>
                      <a:r>
                        <a:rPr lang="tr-TR" sz="1800" dirty="0" err="1"/>
                        <a:t>Method</a:t>
                      </a:r>
                      <a:endParaRPr lang="tr-TR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tr-TR" sz="1800" dirty="0" err="1"/>
                        <a:t>Subclass</a:t>
                      </a:r>
                      <a:r>
                        <a:rPr lang="tr-TR" sz="1800" dirty="0"/>
                        <a:t> </a:t>
                      </a:r>
                      <a:r>
                        <a:rPr lang="tr-TR" sz="1800" dirty="0" err="1"/>
                        <a:t>Instance</a:t>
                      </a:r>
                      <a:r>
                        <a:rPr lang="tr-TR" sz="1800" dirty="0"/>
                        <a:t> </a:t>
                      </a:r>
                      <a:r>
                        <a:rPr lang="tr-TR" sz="1800" dirty="0" err="1"/>
                        <a:t>Method</a:t>
                      </a:r>
                      <a:endParaRPr lang="tr-TR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800" dirty="0" err="1"/>
                        <a:t>Overrides</a:t>
                      </a:r>
                      <a:endParaRPr lang="tr-TR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800" dirty="0" err="1"/>
                        <a:t>Generates</a:t>
                      </a:r>
                      <a:r>
                        <a:rPr lang="tr-TR" sz="1800" dirty="0"/>
                        <a:t> a </a:t>
                      </a:r>
                      <a:r>
                        <a:rPr lang="tr-TR" sz="1800" dirty="0" err="1"/>
                        <a:t>compile</a:t>
                      </a:r>
                      <a:r>
                        <a:rPr lang="tr-TR" sz="1800" dirty="0"/>
                        <a:t>-time </a:t>
                      </a:r>
                      <a:r>
                        <a:rPr lang="tr-TR" sz="1800" dirty="0" err="1"/>
                        <a:t>error</a:t>
                      </a:r>
                      <a:endParaRPr lang="tr-TR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tr-TR" sz="1800" dirty="0" err="1"/>
                        <a:t>Subclass</a:t>
                      </a:r>
                      <a:r>
                        <a:rPr lang="tr-TR" sz="1800" dirty="0"/>
                        <a:t> </a:t>
                      </a:r>
                      <a:r>
                        <a:rPr lang="tr-TR" sz="1800" dirty="0" err="1"/>
                        <a:t>Static</a:t>
                      </a:r>
                      <a:r>
                        <a:rPr lang="tr-TR" sz="1800" dirty="0"/>
                        <a:t> </a:t>
                      </a:r>
                      <a:r>
                        <a:rPr lang="tr-TR" sz="1800" dirty="0" err="1"/>
                        <a:t>Method</a:t>
                      </a:r>
                      <a:endParaRPr lang="tr-TR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800" dirty="0" err="1"/>
                        <a:t>Generates</a:t>
                      </a:r>
                      <a:r>
                        <a:rPr lang="tr-TR" sz="1800" dirty="0"/>
                        <a:t> a </a:t>
                      </a:r>
                      <a:r>
                        <a:rPr lang="tr-TR" sz="1800" dirty="0" err="1"/>
                        <a:t>compile</a:t>
                      </a:r>
                      <a:r>
                        <a:rPr lang="tr-TR" sz="1800" dirty="0"/>
                        <a:t>-time </a:t>
                      </a:r>
                      <a:r>
                        <a:rPr lang="tr-TR" sz="1800" dirty="0" err="1"/>
                        <a:t>error</a:t>
                      </a:r>
                      <a:endParaRPr lang="tr-TR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800" dirty="0" err="1"/>
                        <a:t>Hides</a:t>
                      </a:r>
                      <a:endParaRPr lang="tr-TR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71538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36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Sınıf Hiyerarşisi</a:t>
            </a:r>
            <a:endParaRPr lang="tr-TR" dirty="0"/>
          </a:p>
        </p:txBody>
      </p:sp>
      <p:pic>
        <p:nvPicPr>
          <p:cNvPr id="1026" name="Picture 2" descr="All Classes in the Java Platform are Descendants of Ob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8597255" cy="446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170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Polymorphism</a:t>
            </a:r>
            <a:endParaRPr lang="tr-TR" dirty="0" smtClean="0"/>
          </a:p>
          <a:p>
            <a:r>
              <a:rPr lang="tr-TR" dirty="0" err="1" smtClean="0"/>
              <a:t>Hiding</a:t>
            </a:r>
            <a:r>
              <a:rPr lang="tr-TR" dirty="0" smtClean="0"/>
              <a:t> </a:t>
            </a:r>
            <a:r>
              <a:rPr lang="tr-TR" dirty="0" err="1" smtClean="0"/>
              <a:t>Fields</a:t>
            </a:r>
            <a:endParaRPr lang="tr-TR" dirty="0" smtClean="0"/>
          </a:p>
          <a:p>
            <a:r>
              <a:rPr lang="tr-TR" dirty="0" err="1" smtClean="0"/>
              <a:t>Super</a:t>
            </a:r>
            <a:r>
              <a:rPr lang="tr-TR" dirty="0" smtClean="0"/>
              <a:t> anahtarı</a:t>
            </a:r>
          </a:p>
          <a:p>
            <a:r>
              <a:rPr lang="tr-TR" dirty="0" smtClean="0"/>
              <a:t>Final </a:t>
            </a:r>
            <a:r>
              <a:rPr lang="tr-TR" dirty="0" err="1" smtClean="0"/>
              <a:t>Classes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Methods</a:t>
            </a:r>
            <a:endParaRPr lang="tr-TR" dirty="0" smtClean="0"/>
          </a:p>
          <a:p>
            <a:r>
              <a:rPr lang="tr-TR" dirty="0" err="1" smtClean="0"/>
              <a:t>Abstract</a:t>
            </a:r>
            <a:r>
              <a:rPr lang="tr-TR" dirty="0" smtClean="0"/>
              <a:t> </a:t>
            </a:r>
            <a:r>
              <a:rPr lang="tr-TR" dirty="0" err="1" smtClean="0"/>
              <a:t>Methods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Classes</a:t>
            </a:r>
            <a:endParaRPr lang="tr-TR" dirty="0" smtClean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Gelecek dersler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08908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 smtClean="0"/>
              <a:t>Polimorfizm</a:t>
            </a:r>
            <a:r>
              <a:rPr lang="tr-TR" dirty="0" smtClean="0"/>
              <a:t> sözlük anlamı biyolojide bir organizmanın veya türün farklı formlara veya aşamalar sahip olmasıdır. </a:t>
            </a:r>
          </a:p>
          <a:p>
            <a:r>
              <a:rPr lang="tr-TR" dirty="0" smtClean="0"/>
              <a:t>Bu prensip nesneye yönelik programlama konseptine de uygulanabilir.</a:t>
            </a:r>
          </a:p>
          <a:p>
            <a:r>
              <a:rPr lang="tr-TR" dirty="0" smtClean="0"/>
              <a:t>Programlama dilindeki </a:t>
            </a:r>
            <a:r>
              <a:rPr lang="tr-TR" dirty="0" err="1" smtClean="0"/>
              <a:t>polimorfizm</a:t>
            </a:r>
            <a:r>
              <a:rPr lang="tr-TR" dirty="0" smtClean="0"/>
              <a:t>  bir sınıfın alt sınıfları kendi benzersiz davranışlarını tanımlayabilir ve </a:t>
            </a:r>
            <a:r>
              <a:rPr lang="tr-TR" dirty="0" err="1" smtClean="0"/>
              <a:t>parent</a:t>
            </a:r>
            <a:r>
              <a:rPr lang="tr-TR" dirty="0" smtClean="0"/>
              <a:t> </a:t>
            </a:r>
            <a:r>
              <a:rPr lang="tr-TR" dirty="0" err="1" smtClean="0"/>
              <a:t>classın</a:t>
            </a:r>
            <a:r>
              <a:rPr lang="tr-TR" dirty="0" smtClean="0"/>
              <a:t> aynı işlevsellikteki bazı davranışlarını paylaşabilir. 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Polymorphism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5115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 smtClean="0"/>
              <a:t>Polimorfizmi</a:t>
            </a:r>
            <a:r>
              <a:rPr lang="tr-TR" dirty="0" smtClean="0"/>
              <a:t> bisiklet sınıfları üzerinde gösterelim.</a:t>
            </a:r>
          </a:p>
          <a:p>
            <a:endParaRPr lang="tr-TR" dirty="0" smtClean="0"/>
          </a:p>
          <a:p>
            <a:r>
              <a:rPr lang="tr-TR" dirty="0" smtClean="0">
                <a:hlinkClick r:id="rId2" action="ppaction://hlinkfile"/>
              </a:rPr>
              <a:t>Bicycle Class</a:t>
            </a:r>
            <a:endParaRPr lang="tr-TR" dirty="0"/>
          </a:p>
          <a:p>
            <a:r>
              <a:rPr lang="tr-TR" dirty="0" err="1" smtClean="0">
                <a:hlinkClick r:id="rId3" action="ppaction://hlinkfile"/>
              </a:rPr>
              <a:t>MountainBike</a:t>
            </a:r>
            <a:r>
              <a:rPr lang="tr-TR" dirty="0" smtClean="0">
                <a:hlinkClick r:id="rId3" action="ppaction://hlinkfile"/>
              </a:rPr>
              <a:t> </a:t>
            </a:r>
            <a:r>
              <a:rPr lang="tr-TR" dirty="0" err="1" smtClean="0">
                <a:hlinkClick r:id="rId3" action="ppaction://hlinkfile"/>
              </a:rPr>
              <a:t>subclass</a:t>
            </a:r>
            <a:endParaRPr lang="tr-TR" dirty="0"/>
          </a:p>
          <a:p>
            <a:r>
              <a:rPr lang="tr-TR" dirty="0" err="1" smtClean="0">
                <a:hlinkClick r:id="rId4" action="ppaction://hlinkfile"/>
              </a:rPr>
              <a:t>RoadBike</a:t>
            </a:r>
            <a:r>
              <a:rPr lang="tr-TR" dirty="0" smtClean="0">
                <a:hlinkClick r:id="rId4" action="ppaction://hlinkfile"/>
              </a:rPr>
              <a:t> </a:t>
            </a:r>
            <a:r>
              <a:rPr lang="tr-TR" dirty="0" err="1" smtClean="0">
                <a:hlinkClick r:id="rId4" action="ppaction://hlinkfile"/>
              </a:rPr>
              <a:t>subclass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>
                <a:hlinkClick r:id="rId5" action="ppaction://hlinkfile"/>
              </a:rPr>
              <a:t>App</a:t>
            </a:r>
            <a:endParaRPr lang="tr-TR" dirty="0" smtClean="0"/>
          </a:p>
          <a:p>
            <a:r>
              <a:rPr lang="tr-TR" dirty="0" err="1" smtClean="0">
                <a:hlinkClick r:id="rId6" action="ppaction://hlinkfile"/>
              </a:rPr>
              <a:t>Output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928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JVM’nin</a:t>
            </a:r>
            <a:r>
              <a:rPr lang="tr-TR" dirty="0" smtClean="0"/>
              <a:t> nesne metodunu çağırması tip kullanılarak yapılmaz. JVM nesne için uygun metodu değişkenin oluşturulduğu kurucu metodun sınıfını (tipi) kullanarak çağırır. </a:t>
            </a:r>
          </a:p>
          <a:p>
            <a:r>
              <a:rPr lang="tr-TR" dirty="0" smtClean="0"/>
              <a:t>Bu davranış diğer nesneye yönelik programlama dillerindeki sanal </a:t>
            </a:r>
            <a:r>
              <a:rPr lang="tr-TR" dirty="0" err="1" smtClean="0"/>
              <a:t>method</a:t>
            </a:r>
            <a:r>
              <a:rPr lang="tr-TR" dirty="0" smtClean="0"/>
              <a:t> çağrımına karşılık gelir ve </a:t>
            </a:r>
            <a:r>
              <a:rPr lang="tr-TR" dirty="0" err="1" smtClean="0"/>
              <a:t>polimorfizmin</a:t>
            </a:r>
            <a:r>
              <a:rPr lang="tr-TR" dirty="0" smtClean="0"/>
              <a:t> önemli özelliklerinden biridir.  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374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hlinkClick r:id="rId2" action="ppaction://hlinkfile"/>
              </a:rPr>
              <a:t>Daha basit örnek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732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Daha önce bahsedildiği gibi </a:t>
            </a:r>
            <a:r>
              <a:rPr lang="tr-TR" dirty="0" err="1" smtClean="0"/>
              <a:t>superclass</a:t>
            </a:r>
            <a:r>
              <a:rPr lang="tr-TR" dirty="0" smtClean="0"/>
              <a:t> ile </a:t>
            </a:r>
            <a:r>
              <a:rPr lang="tr-TR" dirty="0" err="1" smtClean="0"/>
              <a:t>subclass’ta</a:t>
            </a:r>
            <a:r>
              <a:rPr lang="tr-TR" dirty="0" smtClean="0"/>
              <a:t> aynı isimli alan(</a:t>
            </a:r>
            <a:r>
              <a:rPr lang="tr-TR" dirty="0" err="1" smtClean="0"/>
              <a:t>field</a:t>
            </a:r>
            <a:r>
              <a:rPr lang="tr-TR" dirty="0" smtClean="0"/>
              <a:t>/değişken) varsa  </a:t>
            </a:r>
            <a:r>
              <a:rPr lang="tr-TR" dirty="0" err="1" smtClean="0"/>
              <a:t>subclass’ta</a:t>
            </a:r>
            <a:r>
              <a:rPr lang="tr-TR" dirty="0" smtClean="0"/>
              <a:t> </a:t>
            </a:r>
            <a:r>
              <a:rPr lang="tr-TR" dirty="0" err="1" smtClean="0"/>
              <a:t>superclass’ın</a:t>
            </a:r>
            <a:r>
              <a:rPr lang="tr-TR" dirty="0" smtClean="0"/>
              <a:t> bu alanı gizlenmiş olur. Tipin gizlemede bir önemi yoktur. </a:t>
            </a:r>
            <a:r>
              <a:rPr lang="tr-TR" dirty="0" err="1" smtClean="0"/>
              <a:t>Subclass</a:t>
            </a:r>
            <a:r>
              <a:rPr lang="tr-TR" dirty="0" smtClean="0"/>
              <a:t> üzerinden </a:t>
            </a:r>
            <a:r>
              <a:rPr lang="tr-TR" dirty="0" err="1" smtClean="0"/>
              <a:t>superclass’taki</a:t>
            </a:r>
            <a:r>
              <a:rPr lang="tr-TR" dirty="0" smtClean="0"/>
              <a:t> bu değişkene ulaşmak için basit alan adı kullanılamaz. </a:t>
            </a:r>
            <a:r>
              <a:rPr lang="tr-TR" dirty="0" err="1" smtClean="0"/>
              <a:t>Super</a:t>
            </a:r>
            <a:r>
              <a:rPr lang="tr-TR" dirty="0" smtClean="0"/>
              <a:t> anahtarının kullanılması gereklidir. </a:t>
            </a:r>
          </a:p>
          <a:p>
            <a:r>
              <a:rPr lang="tr-TR" dirty="0" smtClean="0"/>
              <a:t>Genel olarak kod okunurluğunu ve anlaşılırlığını azalttığı için alan gizleme tavsiye edilmez.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Alanların Gizlenmesi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63662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Alanların gizlenmesi ve metotların üzerine yazılmış olması alt sınıftan basit alan adı veya </a:t>
            </a:r>
            <a:r>
              <a:rPr lang="tr-TR" dirty="0" err="1" smtClean="0"/>
              <a:t>metod</a:t>
            </a:r>
            <a:r>
              <a:rPr lang="tr-TR" dirty="0" smtClean="0"/>
              <a:t> adı kullanarak üst sınıfın alanlarını veya metotlarını kullanmayı engeller.</a:t>
            </a:r>
          </a:p>
          <a:p>
            <a:r>
              <a:rPr lang="tr-TR" dirty="0" err="1" smtClean="0"/>
              <a:t>super</a:t>
            </a:r>
            <a:r>
              <a:rPr lang="tr-TR" dirty="0" smtClean="0"/>
              <a:t> anahtarı ile gizlenmiş alanlara (tavsiye edilmez) veya üzerine yazılmış metotlara ulaşım sağlanabilir.</a:t>
            </a:r>
          </a:p>
          <a:p>
            <a:endParaRPr lang="tr-TR" dirty="0"/>
          </a:p>
          <a:p>
            <a:r>
              <a:rPr lang="tr-TR" dirty="0" err="1" smtClean="0">
                <a:hlinkClick r:id="rId2" action="ppaction://hlinkfile"/>
              </a:rPr>
              <a:t>Super</a:t>
            </a:r>
            <a:r>
              <a:rPr lang="tr-TR" dirty="0" smtClean="0">
                <a:hlinkClick r:id="rId2" action="ppaction://hlinkfile"/>
              </a:rPr>
              <a:t> </a:t>
            </a:r>
            <a:r>
              <a:rPr lang="tr-TR" dirty="0" err="1" smtClean="0">
                <a:hlinkClick r:id="rId2" action="ppaction://hlinkfile"/>
              </a:rPr>
              <a:t>ornek</a:t>
            </a:r>
            <a:r>
              <a:rPr lang="tr-TR" dirty="0" smtClean="0">
                <a:hlinkClick r:id="rId2" action="ppaction://hlinkfile"/>
              </a:rPr>
              <a:t> 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super</a:t>
            </a:r>
            <a:r>
              <a:rPr lang="tr-TR" dirty="0" smtClean="0"/>
              <a:t> Anahtarı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595011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0" y="2675467"/>
            <a:ext cx="9143999" cy="3450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MountainBike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startHeight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startCadence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startSpeed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startGear</a:t>
            </a:r>
            <a:r>
              <a:rPr lang="en-US" dirty="0" smtClean="0"/>
              <a:t>)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{ 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en-US" dirty="0" smtClean="0"/>
              <a:t>super(</a:t>
            </a:r>
            <a:r>
              <a:rPr lang="en-US" dirty="0" err="1" smtClean="0"/>
              <a:t>startCadence</a:t>
            </a:r>
            <a:r>
              <a:rPr lang="en-US" dirty="0"/>
              <a:t>, </a:t>
            </a:r>
            <a:r>
              <a:rPr lang="en-US" dirty="0" err="1"/>
              <a:t>startSpeed</a:t>
            </a:r>
            <a:r>
              <a:rPr lang="en-US" dirty="0"/>
              <a:t>, </a:t>
            </a:r>
            <a:r>
              <a:rPr lang="en-US" dirty="0" err="1"/>
              <a:t>startGear</a:t>
            </a:r>
            <a:r>
              <a:rPr lang="en-US" dirty="0"/>
              <a:t>); 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en-US" dirty="0" err="1" smtClean="0"/>
              <a:t>seatHeight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startHeight</a:t>
            </a:r>
            <a:r>
              <a:rPr lang="en-US" dirty="0" smtClean="0"/>
              <a:t>;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>
                <a:solidFill>
                  <a:srgbClr val="FF0000"/>
                </a:solidFill>
              </a:rPr>
              <a:t>s</a:t>
            </a:r>
            <a:r>
              <a:rPr lang="tr-TR" dirty="0" err="1" smtClean="0">
                <a:solidFill>
                  <a:srgbClr val="FF0000"/>
                </a:solidFill>
              </a:rPr>
              <a:t>uper</a:t>
            </a:r>
            <a:r>
              <a:rPr lang="tr-TR" dirty="0" smtClean="0">
                <a:solidFill>
                  <a:srgbClr val="FF0000"/>
                </a:solidFill>
              </a:rPr>
              <a:t>();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Super</a:t>
            </a:r>
            <a:r>
              <a:rPr lang="tr-TR" dirty="0" smtClean="0"/>
              <a:t> ile kurucu </a:t>
            </a:r>
            <a:r>
              <a:rPr lang="tr-TR" dirty="0" err="1" smtClean="0"/>
              <a:t>metod</a:t>
            </a:r>
            <a:r>
              <a:rPr lang="tr-TR" dirty="0" smtClean="0"/>
              <a:t> çağırma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284818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b="1" dirty="0" smtClean="0"/>
              <a:t>Not:</a:t>
            </a:r>
            <a:r>
              <a:rPr lang="tr-TR" dirty="0" smtClean="0"/>
              <a:t> </a:t>
            </a:r>
            <a:r>
              <a:rPr lang="tr-TR" dirty="0" err="1" smtClean="0"/>
              <a:t>SuperClass’ın</a:t>
            </a:r>
            <a:r>
              <a:rPr lang="tr-TR" dirty="0" smtClean="0"/>
              <a:t> kurucu metodu </a:t>
            </a:r>
            <a:r>
              <a:rPr lang="tr-TR" dirty="0" err="1" smtClean="0"/>
              <a:t>subclass’ın</a:t>
            </a:r>
            <a:r>
              <a:rPr lang="tr-TR" dirty="0" smtClean="0"/>
              <a:t> kurucu metodunda çağrılmazsa Java derleyicisi otomatik olarak </a:t>
            </a:r>
            <a:r>
              <a:rPr lang="tr-TR" dirty="0" err="1" smtClean="0"/>
              <a:t>parametresiz</a:t>
            </a:r>
            <a:r>
              <a:rPr lang="tr-TR" dirty="0" smtClean="0"/>
              <a:t> bir </a:t>
            </a:r>
            <a:r>
              <a:rPr lang="tr-TR" dirty="0" err="1" smtClean="0"/>
              <a:t>superclass</a:t>
            </a:r>
            <a:r>
              <a:rPr lang="tr-TR" dirty="0" smtClean="0"/>
              <a:t> kurucu </a:t>
            </a:r>
            <a:r>
              <a:rPr lang="tr-TR" dirty="0" err="1" smtClean="0"/>
              <a:t>metod</a:t>
            </a:r>
            <a:r>
              <a:rPr lang="tr-TR" dirty="0" smtClean="0"/>
              <a:t> çağrısı </a:t>
            </a:r>
            <a:r>
              <a:rPr lang="tr-TR" dirty="0" err="1" smtClean="0"/>
              <a:t>subclass</a:t>
            </a:r>
            <a:r>
              <a:rPr lang="tr-TR" dirty="0" smtClean="0"/>
              <a:t> kurucu metoduna ekler. Eğer </a:t>
            </a:r>
            <a:r>
              <a:rPr lang="tr-TR" dirty="0" err="1" smtClean="0"/>
              <a:t>superclass’ta</a:t>
            </a:r>
            <a:r>
              <a:rPr lang="tr-TR" dirty="0" smtClean="0"/>
              <a:t> </a:t>
            </a:r>
            <a:r>
              <a:rPr lang="tr-TR" dirty="0" err="1" smtClean="0"/>
              <a:t>parametresiz</a:t>
            </a:r>
            <a:r>
              <a:rPr lang="tr-TR" dirty="0" smtClean="0"/>
              <a:t> kurucu metot bulunmazsa derleyici bir hata üretir.</a:t>
            </a:r>
          </a:p>
          <a:p>
            <a:endParaRPr lang="tr-TR" dirty="0"/>
          </a:p>
          <a:p>
            <a:r>
              <a:rPr lang="tr-TR" dirty="0" smtClean="0"/>
              <a:t>Unutmayın kurucu metot çağrılması </a:t>
            </a:r>
            <a:r>
              <a:rPr lang="tr-TR" dirty="0" err="1" smtClean="0"/>
              <a:t>subclass’tan</a:t>
            </a:r>
            <a:r>
              <a:rPr lang="tr-TR" dirty="0" smtClean="0"/>
              <a:t> Object sınıfına kadar uzanır. Buna «</a:t>
            </a:r>
            <a:r>
              <a:rPr lang="tr-TR" dirty="0" err="1" smtClean="0"/>
              <a:t>constructor</a:t>
            </a:r>
            <a:r>
              <a:rPr lang="tr-TR" dirty="0" smtClean="0"/>
              <a:t> </a:t>
            </a:r>
            <a:r>
              <a:rPr lang="tr-TR" dirty="0" err="1" smtClean="0"/>
              <a:t>chaining</a:t>
            </a:r>
            <a:r>
              <a:rPr lang="tr-TR" dirty="0" smtClean="0"/>
              <a:t>» adı verilir. 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49911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0" y="2564904"/>
            <a:ext cx="9143999" cy="4293096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/>
              <a:t>Final anahtarı </a:t>
            </a:r>
            <a:r>
              <a:rPr lang="tr-TR" dirty="0"/>
              <a:t>s</a:t>
            </a:r>
            <a:r>
              <a:rPr lang="tr-TR" dirty="0" smtClean="0"/>
              <a:t>abit tanımlamak için kullanılmasına rağmen bir </a:t>
            </a:r>
            <a:r>
              <a:rPr lang="tr-TR" dirty="0" err="1" smtClean="0"/>
              <a:t>method</a:t>
            </a:r>
            <a:r>
              <a:rPr lang="tr-TR" dirty="0" smtClean="0"/>
              <a:t> final anahtarı ile imlenirse miras almada alt sınıflar bu metodun üstüne yazamazlar.</a:t>
            </a:r>
          </a:p>
          <a:p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 smtClean="0"/>
              <a:t>ChessAlgorithm</a:t>
            </a:r>
            <a:endParaRPr lang="tr-TR" dirty="0" smtClean="0"/>
          </a:p>
          <a:p>
            <a:r>
              <a:rPr lang="tr-TR" dirty="0" smtClean="0"/>
              <a:t> </a:t>
            </a:r>
            <a:r>
              <a:rPr lang="tr-TR" dirty="0"/>
              <a:t>{ </a:t>
            </a:r>
            <a:endParaRPr lang="tr-TR" dirty="0" smtClean="0"/>
          </a:p>
          <a:p>
            <a:pPr lvl="1"/>
            <a:r>
              <a:rPr lang="tr-TR" dirty="0" err="1" smtClean="0"/>
              <a:t>enum</a:t>
            </a:r>
            <a:r>
              <a:rPr lang="tr-TR" dirty="0" smtClean="0"/>
              <a:t> </a:t>
            </a:r>
            <a:r>
              <a:rPr lang="tr-TR" dirty="0" err="1"/>
              <a:t>ChessPlayer</a:t>
            </a:r>
            <a:r>
              <a:rPr lang="tr-TR" dirty="0"/>
              <a:t> { WHITE, BLACK } </a:t>
            </a:r>
            <a:endParaRPr lang="tr-TR" dirty="0" smtClean="0"/>
          </a:p>
          <a:p>
            <a:pPr lvl="1"/>
            <a:r>
              <a:rPr lang="tr-TR" dirty="0" smtClean="0"/>
              <a:t>... </a:t>
            </a:r>
          </a:p>
          <a:p>
            <a:pPr lvl="1"/>
            <a:r>
              <a:rPr lang="tr-TR" b="1" dirty="0" smtClean="0"/>
              <a:t>final</a:t>
            </a:r>
            <a:r>
              <a:rPr lang="tr-TR" dirty="0" smtClean="0"/>
              <a:t> </a:t>
            </a:r>
            <a:r>
              <a:rPr lang="tr-TR" dirty="0" err="1"/>
              <a:t>ChessPlayer</a:t>
            </a:r>
            <a:r>
              <a:rPr lang="tr-TR" dirty="0"/>
              <a:t> </a:t>
            </a:r>
            <a:r>
              <a:rPr lang="tr-TR" dirty="0" err="1"/>
              <a:t>getFirstPlayer</a:t>
            </a:r>
            <a:r>
              <a:rPr lang="tr-TR" dirty="0"/>
              <a:t>() </a:t>
            </a:r>
            <a:endParaRPr lang="tr-TR" dirty="0" smtClean="0"/>
          </a:p>
          <a:p>
            <a:pPr lvl="1"/>
            <a:r>
              <a:rPr lang="tr-TR" dirty="0" smtClean="0"/>
              <a:t>{ </a:t>
            </a:r>
          </a:p>
          <a:p>
            <a:pPr lvl="1"/>
            <a:r>
              <a:rPr lang="tr-TR" dirty="0" err="1" smtClean="0"/>
              <a:t>return</a:t>
            </a:r>
            <a:r>
              <a:rPr lang="tr-TR" dirty="0" smtClean="0"/>
              <a:t> </a:t>
            </a:r>
            <a:r>
              <a:rPr lang="tr-TR" dirty="0" err="1"/>
              <a:t>ChessPlayer.WHITE</a:t>
            </a:r>
            <a:r>
              <a:rPr lang="tr-TR" dirty="0"/>
              <a:t>; </a:t>
            </a:r>
            <a:r>
              <a:rPr lang="tr-TR" dirty="0" smtClean="0"/>
              <a:t>}</a:t>
            </a:r>
          </a:p>
          <a:p>
            <a:pPr lvl="1"/>
            <a:r>
              <a:rPr lang="tr-TR" dirty="0" smtClean="0"/>
              <a:t> …</a:t>
            </a:r>
          </a:p>
          <a:p>
            <a:pPr marL="301943" lvl="1" indent="0">
              <a:buNone/>
            </a:pPr>
            <a:r>
              <a:rPr lang="tr-TR" dirty="0" smtClean="0"/>
              <a:t> </a:t>
            </a:r>
            <a:r>
              <a:rPr lang="tr-TR" dirty="0"/>
              <a:t>} 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Final </a:t>
            </a:r>
            <a:r>
              <a:rPr lang="tr-TR" dirty="0" err="1" smtClean="0"/>
              <a:t>Classes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Methods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7998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smtClean="0"/>
              <a:t>Her sınıfın sadece bir </a:t>
            </a:r>
            <a:r>
              <a:rPr lang="tr-TR" dirty="0" err="1" smtClean="0"/>
              <a:t>superclass’ı</a:t>
            </a:r>
            <a:r>
              <a:rPr lang="tr-TR" dirty="0" smtClean="0"/>
              <a:t> bulunabilir yani bir </a:t>
            </a:r>
            <a:r>
              <a:rPr lang="tr-TR" dirty="0" err="1" smtClean="0"/>
              <a:t>subclass</a:t>
            </a:r>
            <a:r>
              <a:rPr lang="tr-TR" dirty="0" smtClean="0"/>
              <a:t> sadece türetildiği sınıfın bazı </a:t>
            </a:r>
            <a:r>
              <a:rPr lang="tr-TR" dirty="0" err="1" smtClean="0"/>
              <a:t>metodlarına</a:t>
            </a:r>
            <a:r>
              <a:rPr lang="tr-TR" dirty="0" smtClean="0"/>
              <a:t> ve üyelerine erişebilir.</a:t>
            </a:r>
            <a:endParaRPr lang="tr-TR" dirty="0"/>
          </a:p>
          <a:p>
            <a:r>
              <a:rPr lang="tr-TR" dirty="0" smtClean="0"/>
              <a:t>Fakat </a:t>
            </a:r>
            <a:r>
              <a:rPr lang="tr-TR" dirty="0" err="1" smtClean="0"/>
              <a:t>object</a:t>
            </a:r>
            <a:r>
              <a:rPr lang="tr-TR" dirty="0" smtClean="0"/>
              <a:t> sınıfı hiyerarşinin en üstünde yer aldığı için her sınıf doğrudan veya dolaylı olarak bu sınıftan türetilmiştir.</a:t>
            </a:r>
          </a:p>
          <a:p>
            <a:r>
              <a:rPr lang="tr-TR" dirty="0" smtClean="0"/>
              <a:t>Bunun anlamı </a:t>
            </a:r>
            <a:r>
              <a:rPr lang="tr-TR" dirty="0" err="1" smtClean="0"/>
              <a:t>toString</a:t>
            </a:r>
            <a:r>
              <a:rPr lang="tr-TR" dirty="0" smtClean="0"/>
              <a:t>, </a:t>
            </a:r>
            <a:r>
              <a:rPr lang="tr-TR" dirty="0" err="1" smtClean="0"/>
              <a:t>clone</a:t>
            </a:r>
            <a:r>
              <a:rPr lang="tr-TR" dirty="0" smtClean="0"/>
              <a:t>, </a:t>
            </a:r>
            <a:r>
              <a:rPr lang="tr-TR" dirty="0" err="1" smtClean="0"/>
              <a:t>finalize</a:t>
            </a:r>
            <a:r>
              <a:rPr lang="tr-TR" dirty="0" smtClean="0"/>
              <a:t>, </a:t>
            </a:r>
            <a:r>
              <a:rPr lang="tr-TR" dirty="0" err="1" smtClean="0"/>
              <a:t>hashcode</a:t>
            </a:r>
            <a:r>
              <a:rPr lang="tr-TR" dirty="0" smtClean="0"/>
              <a:t>, </a:t>
            </a:r>
            <a:r>
              <a:rPr lang="tr-TR" dirty="0" err="1" smtClean="0"/>
              <a:t>getClass</a:t>
            </a:r>
            <a:r>
              <a:rPr lang="tr-TR" dirty="0" smtClean="0"/>
              <a:t> gibi </a:t>
            </a:r>
            <a:r>
              <a:rPr lang="tr-TR" dirty="0" err="1" smtClean="0"/>
              <a:t>metodlar</a:t>
            </a:r>
            <a:r>
              <a:rPr lang="tr-TR" dirty="0" smtClean="0"/>
              <a:t> bir sınıfta tanımlanmamış olmasına rağmen bu sınıftan üretilen nesneler tarafından kullanılabilmektedir.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Object Sınıfı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019462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sınıf final olarak imlendiğinde final sınıftan herhangi bir sınıf </a:t>
            </a:r>
            <a:r>
              <a:rPr lang="tr-TR" dirty="0" err="1" smtClean="0"/>
              <a:t>hiçbirşey</a:t>
            </a:r>
            <a:r>
              <a:rPr lang="tr-TR" dirty="0" smtClean="0"/>
              <a:t> miras alamaz. Bu sabit sınıflar için anlamlı bir durumdur. Örneğin </a:t>
            </a:r>
            <a:r>
              <a:rPr lang="tr-TR" dirty="0" err="1" smtClean="0"/>
              <a:t>String</a:t>
            </a:r>
            <a:r>
              <a:rPr lang="tr-TR" dirty="0" smtClean="0"/>
              <a:t> sınıfından hiçbir sınıf herhangi bir şey devralamaz.</a:t>
            </a:r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Final Class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31058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Kurucu metotlardan çağrılan </a:t>
            </a:r>
            <a:r>
              <a:rPr lang="tr-TR" dirty="0" err="1" smtClean="0"/>
              <a:t>metodlar</a:t>
            </a:r>
            <a:r>
              <a:rPr lang="tr-TR" dirty="0" smtClean="0"/>
              <a:t> genellikle final olarak tanımlanırlar. Aksi durumda altsınıflarda bu metodun üzerine yazılırsa sürpriz sonuçlar elde edilebilir.</a:t>
            </a:r>
          </a:p>
          <a:p>
            <a:endParaRPr lang="tr-TR" dirty="0"/>
          </a:p>
          <a:p>
            <a:r>
              <a:rPr lang="tr-TR" dirty="0" smtClean="0"/>
              <a:t>Örnek&lt; finalvsconstructor.java&gt;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Final </a:t>
            </a:r>
            <a:r>
              <a:rPr lang="tr-TR" dirty="0" err="1" smtClean="0"/>
              <a:t>Methods</a:t>
            </a:r>
            <a:r>
              <a:rPr lang="tr-TR" dirty="0" smtClean="0"/>
              <a:t> </a:t>
            </a:r>
            <a:r>
              <a:rPr lang="tr-TR" dirty="0" err="1" smtClean="0"/>
              <a:t>vs</a:t>
            </a:r>
            <a:r>
              <a:rPr lang="tr-TR" dirty="0" smtClean="0"/>
              <a:t> </a:t>
            </a:r>
            <a:r>
              <a:rPr lang="tr-TR" dirty="0" err="1" smtClean="0"/>
              <a:t>Constructors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042494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Abstract</a:t>
            </a:r>
            <a:r>
              <a:rPr lang="tr-TR" dirty="0" smtClean="0"/>
              <a:t> sınıflar </a:t>
            </a:r>
            <a:r>
              <a:rPr lang="tr-TR" dirty="0" err="1" smtClean="0"/>
              <a:t>abstract</a:t>
            </a:r>
            <a:r>
              <a:rPr lang="tr-TR" dirty="0" smtClean="0"/>
              <a:t> anahtar kelimesi ile imlenirler ve </a:t>
            </a:r>
            <a:r>
              <a:rPr lang="tr-TR" dirty="0" err="1" smtClean="0"/>
              <a:t>abstract</a:t>
            </a:r>
            <a:r>
              <a:rPr lang="tr-TR" dirty="0" smtClean="0"/>
              <a:t> </a:t>
            </a:r>
            <a:r>
              <a:rPr lang="tr-TR" dirty="0" err="1" smtClean="0"/>
              <a:t>metodlar</a:t>
            </a:r>
            <a:r>
              <a:rPr lang="tr-TR" dirty="0" smtClean="0"/>
              <a:t> veya normal metotlar içerebilir veya içermeyebilirler. Soyut sınıflar örneklenemezler fakat bu sınıflardan başka sınıflar miras alabilir.</a:t>
            </a:r>
          </a:p>
          <a:p>
            <a:r>
              <a:rPr lang="tr-TR" dirty="0" smtClean="0"/>
              <a:t>Bir </a:t>
            </a:r>
            <a:r>
              <a:rPr lang="tr-TR" dirty="0" err="1" smtClean="0"/>
              <a:t>abstract</a:t>
            </a:r>
            <a:r>
              <a:rPr lang="tr-TR" dirty="0" smtClean="0"/>
              <a:t> metot </a:t>
            </a:r>
            <a:r>
              <a:rPr lang="tr-TR" dirty="0" err="1" smtClean="0"/>
              <a:t>implementasyonu</a:t>
            </a:r>
            <a:r>
              <a:rPr lang="tr-TR" dirty="0" smtClean="0"/>
              <a:t> olmayan, sadece </a:t>
            </a:r>
            <a:r>
              <a:rPr lang="tr-TR" dirty="0" err="1" smtClean="0"/>
              <a:t>metod</a:t>
            </a:r>
            <a:r>
              <a:rPr lang="tr-TR" dirty="0" smtClean="0"/>
              <a:t> imzasına sahip olan bir metottur.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Abstract</a:t>
            </a:r>
            <a:r>
              <a:rPr lang="tr-TR" dirty="0" smtClean="0"/>
              <a:t> </a:t>
            </a:r>
            <a:r>
              <a:rPr lang="tr-TR" dirty="0" err="1" smtClean="0"/>
              <a:t>Classes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Methods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46254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</a:t>
            </a:r>
            <a:r>
              <a:rPr lang="tr-TR" dirty="0" err="1" smtClean="0"/>
              <a:t>abstract</a:t>
            </a:r>
            <a:r>
              <a:rPr lang="tr-TR" dirty="0" smtClean="0"/>
              <a:t> sınıftan bir sınıf türetildiğinde genellikle alt sınıf </a:t>
            </a:r>
            <a:r>
              <a:rPr lang="tr-TR" dirty="0" err="1" smtClean="0"/>
              <a:t>abstract</a:t>
            </a:r>
            <a:r>
              <a:rPr lang="tr-TR" dirty="0" smtClean="0"/>
              <a:t> </a:t>
            </a:r>
            <a:r>
              <a:rPr lang="tr-TR" dirty="0" err="1" smtClean="0"/>
              <a:t>abstract</a:t>
            </a:r>
            <a:r>
              <a:rPr lang="tr-TR" dirty="0" smtClean="0"/>
              <a:t> </a:t>
            </a:r>
            <a:r>
              <a:rPr lang="tr-TR" dirty="0" err="1" smtClean="0"/>
              <a:t>super</a:t>
            </a:r>
            <a:r>
              <a:rPr lang="tr-TR" dirty="0" smtClean="0"/>
              <a:t> sınıfının </a:t>
            </a:r>
            <a:r>
              <a:rPr lang="tr-TR" dirty="0" err="1" smtClean="0"/>
              <a:t>metodlarını</a:t>
            </a:r>
            <a:r>
              <a:rPr lang="tr-TR" dirty="0" smtClean="0"/>
              <a:t> uygular. Eğer uygulamazsa bu sınıf da </a:t>
            </a:r>
            <a:r>
              <a:rPr lang="tr-TR" dirty="0" err="1" smtClean="0"/>
              <a:t>abstract</a:t>
            </a:r>
            <a:r>
              <a:rPr lang="tr-TR" dirty="0" smtClean="0"/>
              <a:t> olarak imlenmelidir.</a:t>
            </a:r>
          </a:p>
          <a:p>
            <a:r>
              <a:rPr lang="tr-TR" dirty="0" err="1" smtClean="0"/>
              <a:t>Arayüzlerdeki</a:t>
            </a:r>
            <a:r>
              <a:rPr lang="tr-TR" dirty="0" smtClean="0"/>
              <a:t> </a:t>
            </a:r>
            <a:r>
              <a:rPr lang="tr-TR" dirty="0" err="1" smtClean="0"/>
              <a:t>default</a:t>
            </a:r>
            <a:r>
              <a:rPr lang="tr-TR" dirty="0" smtClean="0"/>
              <a:t> veya statik olmayan metotlar da dolaylı olarak soyut metottur ve </a:t>
            </a:r>
            <a:r>
              <a:rPr lang="tr-TR" dirty="0" err="1" smtClean="0"/>
              <a:t>abstract</a:t>
            </a:r>
            <a:r>
              <a:rPr lang="tr-TR" dirty="0" smtClean="0"/>
              <a:t> anahtarı </a:t>
            </a:r>
            <a:r>
              <a:rPr lang="tr-TR" dirty="0" err="1" smtClean="0"/>
              <a:t>arayüzlerde</a:t>
            </a:r>
            <a:r>
              <a:rPr lang="tr-TR" dirty="0" smtClean="0"/>
              <a:t> kullanılmamaktadır fakat kullanılabilir ama gereksizdir. 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05492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1. </a:t>
            </a:r>
            <a:r>
              <a:rPr lang="tr-TR" dirty="0" err="1" smtClean="0"/>
              <a:t>Abstract</a:t>
            </a:r>
            <a:r>
              <a:rPr lang="tr-TR" dirty="0" smtClean="0"/>
              <a:t> sınıflarda </a:t>
            </a:r>
            <a:r>
              <a:rPr lang="tr-TR" dirty="0" err="1" smtClean="0"/>
              <a:t>public</a:t>
            </a:r>
            <a:r>
              <a:rPr lang="tr-TR" dirty="0" smtClean="0"/>
              <a:t>, </a:t>
            </a:r>
            <a:r>
              <a:rPr lang="tr-TR" dirty="0" err="1" smtClean="0"/>
              <a:t>protected</a:t>
            </a:r>
            <a:r>
              <a:rPr lang="tr-TR" dirty="0" smtClean="0"/>
              <a:t>, </a:t>
            </a:r>
            <a:r>
              <a:rPr lang="tr-TR" dirty="0" err="1" smtClean="0"/>
              <a:t>private</a:t>
            </a:r>
            <a:r>
              <a:rPr lang="tr-TR" dirty="0" smtClean="0"/>
              <a:t> alanlar tanımlanabilir.</a:t>
            </a:r>
          </a:p>
          <a:p>
            <a:r>
              <a:rPr lang="tr-TR" dirty="0" smtClean="0"/>
              <a:t>1. </a:t>
            </a:r>
            <a:r>
              <a:rPr lang="tr-TR" dirty="0" err="1" smtClean="0"/>
              <a:t>Interfacelerde</a:t>
            </a:r>
            <a:r>
              <a:rPr lang="tr-TR" dirty="0" smtClean="0"/>
              <a:t> tanımlanan alanlar </a:t>
            </a:r>
            <a:r>
              <a:rPr lang="tr-TR" dirty="0" err="1" smtClean="0"/>
              <a:t>public</a:t>
            </a:r>
            <a:r>
              <a:rPr lang="tr-TR" dirty="0" smtClean="0"/>
              <a:t>, </a:t>
            </a:r>
            <a:r>
              <a:rPr lang="tr-TR" dirty="0" err="1" smtClean="0"/>
              <a:t>static</a:t>
            </a:r>
            <a:r>
              <a:rPr lang="tr-TR" dirty="0" smtClean="0"/>
              <a:t> ve </a:t>
            </a:r>
            <a:r>
              <a:rPr lang="tr-TR" dirty="0" err="1" smtClean="0"/>
              <a:t>final’dır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2. </a:t>
            </a:r>
            <a:r>
              <a:rPr lang="tr-TR" dirty="0" err="1" smtClean="0"/>
              <a:t>Abstract</a:t>
            </a:r>
            <a:r>
              <a:rPr lang="tr-TR" dirty="0"/>
              <a:t> </a:t>
            </a:r>
            <a:r>
              <a:rPr lang="tr-TR" dirty="0" smtClean="0"/>
              <a:t>sınıfta </a:t>
            </a:r>
            <a:r>
              <a:rPr lang="tr-TR" dirty="0" err="1" smtClean="0"/>
              <a:t>metod</a:t>
            </a:r>
            <a:r>
              <a:rPr lang="tr-TR" dirty="0" smtClean="0"/>
              <a:t> </a:t>
            </a:r>
            <a:r>
              <a:rPr lang="tr-TR" dirty="0" err="1" smtClean="0"/>
              <a:t>implementasyonu</a:t>
            </a:r>
            <a:r>
              <a:rPr lang="tr-TR" dirty="0" smtClean="0"/>
              <a:t> bulunabilir.</a:t>
            </a:r>
          </a:p>
          <a:p>
            <a:r>
              <a:rPr lang="tr-TR" dirty="0" smtClean="0"/>
              <a:t>2. </a:t>
            </a:r>
            <a:r>
              <a:rPr lang="tr-TR" dirty="0" err="1" smtClean="0"/>
              <a:t>Interfacelerde</a:t>
            </a:r>
            <a:r>
              <a:rPr lang="tr-TR" dirty="0" smtClean="0"/>
              <a:t> </a:t>
            </a:r>
            <a:r>
              <a:rPr lang="tr-TR" dirty="0" err="1" smtClean="0"/>
              <a:t>default</a:t>
            </a:r>
            <a:r>
              <a:rPr lang="tr-TR" dirty="0" smtClean="0"/>
              <a:t> veya statik değilse metot </a:t>
            </a:r>
            <a:r>
              <a:rPr lang="tr-TR" dirty="0" err="1" smtClean="0"/>
              <a:t>implementasyonu</a:t>
            </a:r>
            <a:r>
              <a:rPr lang="tr-TR" dirty="0" smtClean="0"/>
              <a:t> bulunamaz.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Soyut Sınıflar </a:t>
            </a:r>
            <a:r>
              <a:rPr lang="tr-TR" dirty="0" err="1" smtClean="0"/>
              <a:t>Arayüzlere</a:t>
            </a:r>
            <a:r>
              <a:rPr lang="tr-TR" dirty="0" smtClean="0"/>
              <a:t> Karşı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408790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3. </a:t>
            </a:r>
            <a:r>
              <a:rPr lang="tr-TR" dirty="0" err="1" smtClean="0"/>
              <a:t>Abstract</a:t>
            </a:r>
            <a:r>
              <a:rPr lang="tr-TR" dirty="0" smtClean="0"/>
              <a:t> olsun veya olmasın sınıflarda </a:t>
            </a:r>
            <a:r>
              <a:rPr lang="tr-TR" dirty="0" err="1" smtClean="0"/>
              <a:t>single</a:t>
            </a:r>
            <a:r>
              <a:rPr lang="tr-TR" dirty="0" smtClean="0"/>
              <a:t> miras alma olabilir.</a:t>
            </a:r>
          </a:p>
          <a:p>
            <a:r>
              <a:rPr lang="tr-TR" dirty="0" smtClean="0"/>
              <a:t>3. </a:t>
            </a:r>
            <a:r>
              <a:rPr lang="tr-TR" dirty="0" err="1" smtClean="0"/>
              <a:t>Arayüzlerde</a:t>
            </a:r>
            <a:r>
              <a:rPr lang="tr-TR" dirty="0" smtClean="0"/>
              <a:t> ise çoklu miras alma desteklenir.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58286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Yakın ilişkili sınıflar arasında kodunuzu paylaştırmak istiyorsanız </a:t>
            </a:r>
            <a:r>
              <a:rPr lang="tr-TR" dirty="0" err="1" smtClean="0"/>
              <a:t>abstract</a:t>
            </a:r>
            <a:r>
              <a:rPr lang="tr-TR" dirty="0" smtClean="0"/>
              <a:t> sınıfları kullanın.</a:t>
            </a:r>
          </a:p>
          <a:p>
            <a:r>
              <a:rPr lang="tr-TR" dirty="0" smtClean="0"/>
              <a:t>Ortak alan veya metotlar fazlaysa </a:t>
            </a:r>
            <a:r>
              <a:rPr lang="tr-TR" dirty="0" err="1" smtClean="0"/>
              <a:t>abstract</a:t>
            </a:r>
            <a:r>
              <a:rPr lang="tr-TR" dirty="0" smtClean="0"/>
              <a:t> sınıfları kullanın.</a:t>
            </a:r>
          </a:p>
          <a:p>
            <a:r>
              <a:rPr lang="tr-TR" dirty="0" smtClean="0"/>
              <a:t>Nesneye ait olan ve statik ve final olmayan alanlara ihtiyacınız varsa </a:t>
            </a:r>
            <a:r>
              <a:rPr lang="tr-TR" dirty="0" err="1" smtClean="0"/>
              <a:t>abstract</a:t>
            </a:r>
            <a:r>
              <a:rPr lang="tr-TR" dirty="0" smtClean="0"/>
              <a:t> sınıfları kullanmak isteyebilirsiniz.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Ne zaman </a:t>
            </a:r>
            <a:r>
              <a:rPr lang="tr-TR" dirty="0" err="1" smtClean="0"/>
              <a:t>Abstract</a:t>
            </a:r>
            <a:r>
              <a:rPr lang="tr-TR" dirty="0" smtClean="0"/>
              <a:t>, Ne zaman </a:t>
            </a:r>
            <a:r>
              <a:rPr lang="tr-TR" dirty="0" err="1" smtClean="0"/>
              <a:t>Interface</a:t>
            </a:r>
            <a:r>
              <a:rPr lang="tr-T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656362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İlişkisiz sınıflar arasında bir </a:t>
            </a:r>
            <a:r>
              <a:rPr lang="tr-TR" dirty="0" err="1" smtClean="0"/>
              <a:t>implementasyon</a:t>
            </a:r>
            <a:r>
              <a:rPr lang="tr-TR" dirty="0" smtClean="0"/>
              <a:t> varsa </a:t>
            </a:r>
            <a:r>
              <a:rPr lang="tr-TR" dirty="0" err="1" smtClean="0"/>
              <a:t>arayüzler</a:t>
            </a:r>
            <a:r>
              <a:rPr lang="tr-TR" dirty="0" smtClean="0"/>
              <a:t> kullanılır. </a:t>
            </a:r>
            <a:r>
              <a:rPr lang="tr-TR" dirty="0" err="1" smtClean="0"/>
              <a:t>Comparable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Cloneable</a:t>
            </a:r>
            <a:r>
              <a:rPr lang="tr-TR" dirty="0" smtClean="0"/>
              <a:t> </a:t>
            </a:r>
            <a:r>
              <a:rPr lang="tr-TR" dirty="0" err="1" smtClean="0"/>
              <a:t>arayüzleri</a:t>
            </a:r>
            <a:r>
              <a:rPr lang="tr-TR" dirty="0" smtClean="0"/>
              <a:t> birçok ilişkisiz sınıf tarafından uygulanır.</a:t>
            </a:r>
          </a:p>
          <a:p>
            <a:r>
              <a:rPr lang="tr-TR" dirty="0" smtClean="0"/>
              <a:t>Özel bir </a:t>
            </a:r>
            <a:r>
              <a:rPr lang="tr-TR" dirty="0" err="1" smtClean="0"/>
              <a:t>veritipinin</a:t>
            </a:r>
            <a:r>
              <a:rPr lang="tr-TR" dirty="0" smtClean="0"/>
              <a:t> davranışını belirlemek isteyebilirsiniz (onu kimin uyguladığı önemli değildir).</a:t>
            </a:r>
          </a:p>
          <a:p>
            <a:r>
              <a:rPr lang="tr-TR" dirty="0" smtClean="0"/>
              <a:t>Çoklu miras almanın avantajlarını kullanmak isteyebilirsiniz.</a:t>
            </a:r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75720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Nesneye yönelik çizim uygulamalarında çember, daire, dikdörtgen, çizgiler, </a:t>
            </a:r>
            <a:r>
              <a:rPr lang="tr-TR" dirty="0" err="1" smtClean="0"/>
              <a:t>Bezier</a:t>
            </a:r>
            <a:r>
              <a:rPr lang="tr-TR" dirty="0" smtClean="0"/>
              <a:t> eğrileri ve diğer bir çok </a:t>
            </a:r>
            <a:r>
              <a:rPr lang="tr-TR" dirty="0" err="1" smtClean="0"/>
              <a:t>graphic</a:t>
            </a:r>
            <a:r>
              <a:rPr lang="tr-TR" dirty="0" smtClean="0"/>
              <a:t> nesneleri çizilebilir.</a:t>
            </a:r>
          </a:p>
          <a:p>
            <a:r>
              <a:rPr lang="tr-TR" dirty="0" smtClean="0"/>
              <a:t>Bu nesnelerin hepsi bazı kesin durumlara (pozisyon, oryantasyon, çizgi rengi, dolgu rengi) ve davranışlara (</a:t>
            </a:r>
            <a:r>
              <a:rPr lang="tr-TR" dirty="0" err="1" smtClean="0"/>
              <a:t>moveTo</a:t>
            </a:r>
            <a:r>
              <a:rPr lang="tr-TR" dirty="0" smtClean="0"/>
              <a:t>, </a:t>
            </a:r>
            <a:r>
              <a:rPr lang="tr-TR" dirty="0" err="1" smtClean="0"/>
              <a:t>rotate</a:t>
            </a:r>
            <a:r>
              <a:rPr lang="tr-TR" dirty="0" smtClean="0"/>
              <a:t>, </a:t>
            </a:r>
            <a:r>
              <a:rPr lang="tr-TR" dirty="0" err="1" smtClean="0"/>
              <a:t>resize</a:t>
            </a:r>
            <a:r>
              <a:rPr lang="tr-TR" dirty="0" smtClean="0"/>
              <a:t>, </a:t>
            </a:r>
            <a:r>
              <a:rPr lang="tr-TR" dirty="0" err="1" smtClean="0"/>
              <a:t>draw</a:t>
            </a:r>
            <a:r>
              <a:rPr lang="tr-TR" dirty="0" smtClean="0"/>
              <a:t>) sahiptir.</a:t>
            </a:r>
          </a:p>
          <a:p>
            <a:r>
              <a:rPr lang="tr-TR" dirty="0" smtClean="0"/>
              <a:t>Bazıları davranışlar (</a:t>
            </a:r>
            <a:r>
              <a:rPr lang="tr-TR" dirty="0" err="1" smtClean="0"/>
              <a:t>position</a:t>
            </a:r>
            <a:r>
              <a:rPr lang="tr-TR" dirty="0" smtClean="0"/>
              <a:t>, </a:t>
            </a:r>
            <a:r>
              <a:rPr lang="tr-TR" dirty="0" err="1" smtClean="0"/>
              <a:t>fill</a:t>
            </a:r>
            <a:r>
              <a:rPr lang="tr-TR" dirty="0" smtClean="0"/>
              <a:t> </a:t>
            </a:r>
            <a:r>
              <a:rPr lang="tr-TR" dirty="0" err="1" smtClean="0"/>
              <a:t>color</a:t>
            </a:r>
            <a:r>
              <a:rPr lang="tr-TR" dirty="0" smtClean="0"/>
              <a:t>, </a:t>
            </a:r>
            <a:r>
              <a:rPr lang="tr-TR" dirty="0" err="1" smtClean="0"/>
              <a:t>moveTo</a:t>
            </a:r>
            <a:r>
              <a:rPr lang="tr-TR" dirty="0" smtClean="0"/>
              <a:t>) ise aynı </a:t>
            </a:r>
            <a:r>
              <a:rPr lang="tr-TR" dirty="0" err="1" smtClean="0"/>
              <a:t>implementasyona</a:t>
            </a:r>
            <a:r>
              <a:rPr lang="tr-TR" dirty="0" smtClean="0"/>
              <a:t> sahiptir.</a:t>
            </a:r>
          </a:p>
          <a:p>
            <a:r>
              <a:rPr lang="tr-TR" dirty="0" smtClean="0"/>
              <a:t>Diğerleri ise farklı </a:t>
            </a:r>
            <a:r>
              <a:rPr lang="tr-TR" dirty="0" err="1" smtClean="0"/>
              <a:t>implementasyon</a:t>
            </a:r>
            <a:r>
              <a:rPr lang="tr-TR" dirty="0" smtClean="0"/>
              <a:t> gerektirebilir.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Abstract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 örnek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113876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Fakat tüm </a:t>
            </a:r>
            <a:r>
              <a:rPr lang="tr-TR" dirty="0" err="1" smtClean="0"/>
              <a:t>gragik</a:t>
            </a:r>
            <a:r>
              <a:rPr lang="tr-TR" dirty="0" smtClean="0"/>
              <a:t> nesneleri </a:t>
            </a:r>
            <a:r>
              <a:rPr lang="tr-TR" dirty="0" err="1" smtClean="0"/>
              <a:t>draw</a:t>
            </a:r>
            <a:r>
              <a:rPr lang="tr-TR" dirty="0" smtClean="0"/>
              <a:t> ve </a:t>
            </a:r>
            <a:r>
              <a:rPr lang="tr-TR" dirty="0" err="1" smtClean="0"/>
              <a:t>resize</a:t>
            </a:r>
            <a:r>
              <a:rPr lang="tr-TR" dirty="0" smtClean="0"/>
              <a:t> davranışlarına sahip olmalıdır, yalnız nasıl </a:t>
            </a:r>
            <a:r>
              <a:rPr lang="tr-TR" dirty="0" err="1" smtClean="0"/>
              <a:t>implemente</a:t>
            </a:r>
            <a:r>
              <a:rPr lang="tr-TR" dirty="0" smtClean="0"/>
              <a:t> edildikleri farklı olabilir.</a:t>
            </a:r>
          </a:p>
          <a:p>
            <a:r>
              <a:rPr lang="tr-TR" dirty="0" smtClean="0"/>
              <a:t>Bu örnek soyut sınıflar için çok uygundur. 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56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err="1" smtClean="0"/>
              <a:t>equals</a:t>
            </a:r>
            <a:r>
              <a:rPr lang="tr-TR" dirty="0" smtClean="0"/>
              <a:t>()</a:t>
            </a:r>
          </a:p>
          <a:p>
            <a:pPr lvl="1"/>
            <a:r>
              <a:rPr lang="tr-TR" dirty="0" smtClean="0"/>
              <a:t>Nesne referanslarının aynı olup olmadığını kontrol etmek için kullanılır. Farklı nesneler için çalışmaz.</a:t>
            </a:r>
          </a:p>
          <a:p>
            <a:r>
              <a:rPr lang="tr-TR" dirty="0" err="1" smtClean="0"/>
              <a:t>getClass</a:t>
            </a:r>
            <a:r>
              <a:rPr lang="tr-TR" dirty="0" smtClean="0"/>
              <a:t>()</a:t>
            </a:r>
          </a:p>
          <a:p>
            <a:pPr lvl="1"/>
            <a:r>
              <a:rPr lang="tr-TR" dirty="0" smtClean="0"/>
              <a:t>Nesnenin örneklendiği sınıf hakkında bilgi elde etmek için kullanılır.</a:t>
            </a:r>
          </a:p>
          <a:p>
            <a:r>
              <a:rPr lang="tr-TR" dirty="0" err="1" smtClean="0"/>
              <a:t>hashCode</a:t>
            </a:r>
            <a:r>
              <a:rPr lang="tr-TR" dirty="0" smtClean="0"/>
              <a:t>()</a:t>
            </a:r>
          </a:p>
          <a:p>
            <a:pPr lvl="1"/>
            <a:r>
              <a:rPr lang="tr-TR" dirty="0" smtClean="0"/>
              <a:t>Nesnenin benzersiz kodunu elde eder. Bu kod nesnenin hafızadaki </a:t>
            </a:r>
            <a:r>
              <a:rPr lang="tr-TR" dirty="0" err="1" smtClean="0"/>
              <a:t>hexadecimal</a:t>
            </a:r>
            <a:r>
              <a:rPr lang="tr-TR" dirty="0" smtClean="0"/>
              <a:t> adresidir.</a:t>
            </a:r>
          </a:p>
          <a:p>
            <a:r>
              <a:rPr lang="tr-TR" dirty="0" err="1" smtClean="0"/>
              <a:t>toString</a:t>
            </a:r>
            <a:r>
              <a:rPr lang="tr-TR" dirty="0" smtClean="0"/>
              <a:t>()</a:t>
            </a:r>
          </a:p>
          <a:p>
            <a:pPr lvl="1"/>
            <a:r>
              <a:rPr lang="tr-TR" dirty="0" smtClean="0"/>
              <a:t>Nesnenin </a:t>
            </a:r>
            <a:r>
              <a:rPr lang="tr-TR" dirty="0" err="1" smtClean="0"/>
              <a:t>string</a:t>
            </a:r>
            <a:r>
              <a:rPr lang="tr-TR" dirty="0" smtClean="0"/>
              <a:t> gösterimini elde etmek için kullanılır. 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Object Sınıf Metotları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001379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36912"/>
            <a:ext cx="7701256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07184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err="1"/>
              <a:t>abstract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GraphicObject</a:t>
            </a:r>
            <a:r>
              <a:rPr lang="tr-TR" dirty="0"/>
              <a:t> {</a:t>
            </a:r>
          </a:p>
          <a:p>
            <a:r>
              <a:rPr lang="tr-TR" dirty="0"/>
              <a:t>    </a:t>
            </a:r>
            <a:r>
              <a:rPr lang="tr-TR" dirty="0" err="1"/>
              <a:t>int</a:t>
            </a:r>
            <a:r>
              <a:rPr lang="tr-TR" dirty="0"/>
              <a:t> x, y;</a:t>
            </a:r>
          </a:p>
          <a:p>
            <a:r>
              <a:rPr lang="tr-TR" dirty="0"/>
              <a:t>    ...</a:t>
            </a:r>
          </a:p>
          <a:p>
            <a:r>
              <a:rPr lang="tr-TR" dirty="0"/>
              <a:t>    </a:t>
            </a: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moveTo</a:t>
            </a:r>
            <a:r>
              <a:rPr lang="tr-TR" dirty="0"/>
              <a:t>(</a:t>
            </a:r>
            <a:r>
              <a:rPr lang="tr-TR" dirty="0" err="1"/>
              <a:t>int</a:t>
            </a:r>
            <a:r>
              <a:rPr lang="tr-TR" dirty="0"/>
              <a:t> </a:t>
            </a:r>
            <a:r>
              <a:rPr lang="tr-TR" dirty="0" err="1"/>
              <a:t>newX</a:t>
            </a:r>
            <a:r>
              <a:rPr lang="tr-TR" dirty="0"/>
              <a:t>, </a:t>
            </a:r>
            <a:r>
              <a:rPr lang="tr-TR" dirty="0" err="1"/>
              <a:t>int</a:t>
            </a:r>
            <a:r>
              <a:rPr lang="tr-TR" dirty="0"/>
              <a:t> </a:t>
            </a:r>
            <a:r>
              <a:rPr lang="tr-TR" dirty="0" err="1"/>
              <a:t>newY</a:t>
            </a:r>
            <a:r>
              <a:rPr lang="tr-TR" dirty="0"/>
              <a:t>) {</a:t>
            </a:r>
          </a:p>
          <a:p>
            <a:r>
              <a:rPr lang="tr-TR" dirty="0"/>
              <a:t>        ...</a:t>
            </a:r>
          </a:p>
          <a:p>
            <a:r>
              <a:rPr lang="tr-TR" dirty="0"/>
              <a:t>    }</a:t>
            </a:r>
          </a:p>
          <a:p>
            <a:r>
              <a:rPr lang="tr-TR" dirty="0"/>
              <a:t>    </a:t>
            </a:r>
            <a:r>
              <a:rPr lang="tr-TR" dirty="0" err="1"/>
              <a:t>abstract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draw</a:t>
            </a:r>
            <a:r>
              <a:rPr lang="tr-TR" dirty="0"/>
              <a:t>();</a:t>
            </a:r>
          </a:p>
          <a:p>
            <a:r>
              <a:rPr lang="tr-TR" dirty="0"/>
              <a:t>    </a:t>
            </a:r>
            <a:r>
              <a:rPr lang="tr-TR" dirty="0" err="1"/>
              <a:t>abstract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resize</a:t>
            </a:r>
            <a:r>
              <a:rPr lang="tr-TR" dirty="0"/>
              <a:t>();</a:t>
            </a:r>
          </a:p>
          <a:p>
            <a:r>
              <a:rPr lang="tr-TR" dirty="0"/>
              <a:t>}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</a:t>
            </a:r>
            <a:r>
              <a:rPr lang="tr-TR" dirty="0" err="1" smtClean="0"/>
              <a:t>bstract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 ve </a:t>
            </a:r>
            <a:r>
              <a:rPr lang="tr-TR" dirty="0" err="1" smtClean="0"/>
              <a:t>metodlar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338392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Circle</a:t>
            </a:r>
            <a:r>
              <a:rPr lang="tr-TR" dirty="0"/>
              <a:t> </a:t>
            </a:r>
            <a:r>
              <a:rPr lang="tr-TR" dirty="0" err="1"/>
              <a:t>extends</a:t>
            </a:r>
            <a:r>
              <a:rPr lang="tr-TR" dirty="0"/>
              <a:t> </a:t>
            </a:r>
            <a:r>
              <a:rPr lang="tr-TR" dirty="0" err="1"/>
              <a:t>GraphicObject</a:t>
            </a:r>
            <a:r>
              <a:rPr lang="tr-TR" dirty="0"/>
              <a:t> {</a:t>
            </a:r>
          </a:p>
          <a:p>
            <a:r>
              <a:rPr lang="tr-TR" dirty="0"/>
              <a:t>    </a:t>
            </a: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draw</a:t>
            </a:r>
            <a:r>
              <a:rPr lang="tr-TR" dirty="0"/>
              <a:t>() {</a:t>
            </a:r>
          </a:p>
          <a:p>
            <a:r>
              <a:rPr lang="tr-TR" dirty="0"/>
              <a:t>        ...</a:t>
            </a:r>
          </a:p>
          <a:p>
            <a:r>
              <a:rPr lang="tr-TR" dirty="0"/>
              <a:t>    }</a:t>
            </a:r>
          </a:p>
          <a:p>
            <a:r>
              <a:rPr lang="tr-TR" dirty="0"/>
              <a:t>    </a:t>
            </a: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resize</a:t>
            </a:r>
            <a:r>
              <a:rPr lang="tr-TR" dirty="0"/>
              <a:t>() {</a:t>
            </a:r>
          </a:p>
          <a:p>
            <a:r>
              <a:rPr lang="tr-TR" dirty="0"/>
              <a:t>        ...</a:t>
            </a:r>
          </a:p>
          <a:p>
            <a:r>
              <a:rPr lang="tr-TR" dirty="0"/>
              <a:t>    }</a:t>
            </a:r>
          </a:p>
          <a:p>
            <a:r>
              <a:rPr lang="tr-TR" dirty="0"/>
              <a:t>}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77270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Rectangle</a:t>
            </a:r>
            <a:r>
              <a:rPr lang="tr-TR" dirty="0"/>
              <a:t> </a:t>
            </a:r>
            <a:r>
              <a:rPr lang="tr-TR" dirty="0" err="1"/>
              <a:t>extends</a:t>
            </a:r>
            <a:r>
              <a:rPr lang="tr-TR" dirty="0"/>
              <a:t> </a:t>
            </a:r>
            <a:r>
              <a:rPr lang="tr-TR" dirty="0" err="1"/>
              <a:t>GraphicObject</a:t>
            </a:r>
            <a:r>
              <a:rPr lang="tr-TR" dirty="0"/>
              <a:t> {</a:t>
            </a:r>
          </a:p>
          <a:p>
            <a:r>
              <a:rPr lang="tr-TR" dirty="0"/>
              <a:t>    </a:t>
            </a: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draw</a:t>
            </a:r>
            <a:r>
              <a:rPr lang="tr-TR" dirty="0"/>
              <a:t>() {</a:t>
            </a:r>
          </a:p>
          <a:p>
            <a:r>
              <a:rPr lang="tr-TR" dirty="0"/>
              <a:t>        ...</a:t>
            </a:r>
          </a:p>
          <a:p>
            <a:r>
              <a:rPr lang="tr-TR" dirty="0"/>
              <a:t>    }</a:t>
            </a:r>
          </a:p>
          <a:p>
            <a:r>
              <a:rPr lang="tr-TR" dirty="0"/>
              <a:t>    </a:t>
            </a: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resize</a:t>
            </a:r>
            <a:r>
              <a:rPr lang="tr-TR" dirty="0"/>
              <a:t>() {</a:t>
            </a:r>
          </a:p>
          <a:p>
            <a:r>
              <a:rPr lang="tr-TR" dirty="0"/>
              <a:t>        ...</a:t>
            </a:r>
          </a:p>
          <a:p>
            <a:r>
              <a:rPr lang="tr-TR" dirty="0"/>
              <a:t>    }</a:t>
            </a:r>
          </a:p>
          <a:p>
            <a:r>
              <a:rPr lang="tr-TR" dirty="0"/>
              <a:t>}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305396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 X implements Y {</a:t>
            </a:r>
          </a:p>
          <a:p>
            <a:r>
              <a:rPr lang="en-US" dirty="0"/>
              <a:t>  // implements all but one method of Y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XX extends X {</a:t>
            </a:r>
          </a:p>
          <a:p>
            <a:r>
              <a:rPr lang="en-US" dirty="0"/>
              <a:t>  // implements the remaining method in Y</a:t>
            </a:r>
          </a:p>
          <a:p>
            <a:r>
              <a:rPr lang="en-US" dirty="0"/>
              <a:t>}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Abstract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Arayüzü</a:t>
            </a:r>
            <a:r>
              <a:rPr lang="tr-TR" dirty="0" smtClean="0"/>
              <a:t> </a:t>
            </a:r>
            <a:r>
              <a:rPr lang="tr-TR" dirty="0" err="1" smtClean="0"/>
              <a:t>Implemente</a:t>
            </a:r>
            <a:r>
              <a:rPr lang="tr-TR" dirty="0" smtClean="0"/>
              <a:t> Ettiğinde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970402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Bazı alanlar ve </a:t>
            </a:r>
            <a:r>
              <a:rPr lang="tr-TR" dirty="0" err="1" smtClean="0"/>
              <a:t>metodlar</a:t>
            </a:r>
            <a:r>
              <a:rPr lang="tr-TR" dirty="0" smtClean="0"/>
              <a:t> statik olabilir. Bunların kullanımı için normal sınıflardaki gibi</a:t>
            </a:r>
          </a:p>
          <a:p>
            <a:pPr lvl="1"/>
            <a:r>
              <a:rPr lang="tr-TR" dirty="0" err="1" smtClean="0"/>
              <a:t>AbstractClass.staticMethod</a:t>
            </a:r>
            <a:r>
              <a:rPr lang="tr-TR" dirty="0" smtClean="0"/>
              <a:t>()  yordamı kullanılır.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Abstract</a:t>
            </a:r>
            <a:r>
              <a:rPr lang="tr-TR" dirty="0" smtClean="0"/>
              <a:t> Sınıfın Üyesi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79650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err="1"/>
              <a:t>public</a:t>
            </a:r>
            <a:r>
              <a:rPr lang="tr-TR" dirty="0"/>
              <a:t> final </a:t>
            </a: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notify</a:t>
            </a:r>
            <a:r>
              <a:rPr lang="tr-TR" dirty="0"/>
              <a:t>()</a:t>
            </a:r>
          </a:p>
          <a:p>
            <a:r>
              <a:rPr lang="tr-TR" dirty="0" err="1"/>
              <a:t>public</a:t>
            </a:r>
            <a:r>
              <a:rPr lang="tr-TR" dirty="0"/>
              <a:t> final </a:t>
            </a: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notifyAll</a:t>
            </a:r>
            <a:r>
              <a:rPr lang="tr-TR" dirty="0"/>
              <a:t>()</a:t>
            </a:r>
          </a:p>
          <a:p>
            <a:r>
              <a:rPr lang="tr-TR" dirty="0" err="1"/>
              <a:t>public</a:t>
            </a:r>
            <a:r>
              <a:rPr lang="tr-TR" dirty="0"/>
              <a:t> final </a:t>
            </a: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wait</a:t>
            </a:r>
            <a:r>
              <a:rPr lang="tr-TR" dirty="0"/>
              <a:t>()</a:t>
            </a:r>
          </a:p>
          <a:p>
            <a:r>
              <a:rPr lang="tr-TR" dirty="0" err="1"/>
              <a:t>public</a:t>
            </a:r>
            <a:r>
              <a:rPr lang="tr-TR" dirty="0"/>
              <a:t> final </a:t>
            </a: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wait</a:t>
            </a:r>
            <a:r>
              <a:rPr lang="tr-TR" dirty="0"/>
              <a:t>(</a:t>
            </a:r>
            <a:r>
              <a:rPr lang="tr-TR" dirty="0" err="1"/>
              <a:t>long</a:t>
            </a:r>
            <a:r>
              <a:rPr lang="tr-TR" dirty="0"/>
              <a:t> </a:t>
            </a:r>
            <a:r>
              <a:rPr lang="tr-TR" dirty="0" err="1"/>
              <a:t>timeout</a:t>
            </a:r>
            <a:r>
              <a:rPr lang="tr-TR" dirty="0"/>
              <a:t>)</a:t>
            </a:r>
          </a:p>
          <a:p>
            <a:r>
              <a:rPr lang="tr-TR" dirty="0" err="1"/>
              <a:t>public</a:t>
            </a:r>
            <a:r>
              <a:rPr lang="tr-TR" dirty="0"/>
              <a:t> final </a:t>
            </a: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wait</a:t>
            </a:r>
            <a:r>
              <a:rPr lang="tr-TR" dirty="0"/>
              <a:t>(</a:t>
            </a:r>
            <a:r>
              <a:rPr lang="tr-TR" dirty="0" err="1"/>
              <a:t>long</a:t>
            </a:r>
            <a:r>
              <a:rPr lang="tr-TR" dirty="0"/>
              <a:t> </a:t>
            </a:r>
            <a:r>
              <a:rPr lang="tr-TR" dirty="0" err="1"/>
              <a:t>timeout</a:t>
            </a:r>
            <a:r>
              <a:rPr lang="tr-TR" dirty="0"/>
              <a:t>, </a:t>
            </a:r>
            <a:r>
              <a:rPr lang="tr-TR" dirty="0" err="1"/>
              <a:t>int</a:t>
            </a:r>
            <a:r>
              <a:rPr lang="tr-TR" dirty="0"/>
              <a:t> </a:t>
            </a:r>
            <a:r>
              <a:rPr lang="tr-TR" dirty="0" err="1"/>
              <a:t>nanos</a:t>
            </a:r>
            <a:r>
              <a:rPr lang="tr-TR" dirty="0"/>
              <a:t>)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Bu </a:t>
            </a:r>
            <a:r>
              <a:rPr lang="tr-TR" dirty="0" err="1" smtClean="0"/>
              <a:t>metodlar</a:t>
            </a:r>
            <a:r>
              <a:rPr lang="tr-TR" dirty="0" smtClean="0"/>
              <a:t> bir programdaki </a:t>
            </a:r>
            <a:r>
              <a:rPr lang="tr-TR" dirty="0" err="1" smtClean="0"/>
              <a:t>threadleri</a:t>
            </a:r>
            <a:r>
              <a:rPr lang="tr-TR" dirty="0" smtClean="0"/>
              <a:t> (iş parçacıklarını) senkronize etmek için kullanılırlar. </a:t>
            </a:r>
            <a:r>
              <a:rPr lang="tr-TR" dirty="0" err="1" smtClean="0"/>
              <a:t>Thread</a:t>
            </a:r>
            <a:r>
              <a:rPr lang="tr-TR" dirty="0" smtClean="0"/>
              <a:t> konusuna gelinebilirse detaylı olarak anlatılacak.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Diğerleri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9925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hlinkClick r:id="rId2" action="ppaction://hlinkfile"/>
              </a:rPr>
              <a:t>Bicycle </a:t>
            </a:r>
            <a:r>
              <a:rPr lang="tr-TR" dirty="0" err="1" smtClean="0">
                <a:hlinkClick r:id="rId2" action="ppaction://hlinkfile"/>
              </a:rPr>
              <a:t>superclass’ı</a:t>
            </a:r>
            <a:endParaRPr lang="tr-TR" dirty="0" smtClean="0"/>
          </a:p>
          <a:p>
            <a:endParaRPr lang="tr-TR" dirty="0"/>
          </a:p>
          <a:p>
            <a:r>
              <a:rPr lang="tr-TR" dirty="0" err="1">
                <a:hlinkClick r:id="rId3" action="ppaction://hlinkfile"/>
              </a:rPr>
              <a:t>MountainBike</a:t>
            </a:r>
            <a:r>
              <a:rPr lang="tr-TR" dirty="0">
                <a:hlinkClick r:id="rId3" action="ppaction://hlinkfile"/>
              </a:rPr>
              <a:t> </a:t>
            </a:r>
            <a:r>
              <a:rPr lang="tr-TR" dirty="0" err="1" smtClean="0">
                <a:hlinkClick r:id="rId3" action="ppaction://hlinkfile"/>
              </a:rPr>
              <a:t>subclass’ı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196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err="1"/>
              <a:t>MountainBike</a:t>
            </a:r>
            <a:r>
              <a:rPr lang="tr-TR" dirty="0"/>
              <a:t> </a:t>
            </a:r>
            <a:r>
              <a:rPr lang="tr-TR" dirty="0" smtClean="0"/>
              <a:t>alt sınıfı yeni bir alan ekleyerek </a:t>
            </a:r>
            <a:r>
              <a:rPr lang="tr-TR" dirty="0" err="1" smtClean="0"/>
              <a:t>Bicycly</a:t>
            </a:r>
            <a:r>
              <a:rPr lang="tr-TR" dirty="0" smtClean="0"/>
              <a:t> sınıfının tüm üyelerini (3 alan, 4 metot) miras almıştır ve 1 yeni alan ve metot eklemiştir. Kurucu </a:t>
            </a:r>
            <a:r>
              <a:rPr lang="tr-TR" dirty="0" err="1" smtClean="0"/>
              <a:t>metodlar</a:t>
            </a:r>
            <a:r>
              <a:rPr lang="tr-TR" dirty="0" smtClean="0"/>
              <a:t> devralınamaz.</a:t>
            </a:r>
          </a:p>
          <a:p>
            <a:r>
              <a:rPr lang="tr-TR" dirty="0" smtClean="0"/>
              <a:t>Miras almak yerine </a:t>
            </a:r>
            <a:r>
              <a:rPr lang="tr-TR" dirty="0"/>
              <a:t>yeni bir </a:t>
            </a:r>
            <a:r>
              <a:rPr lang="tr-TR" dirty="0" err="1"/>
              <a:t>MountainBike</a:t>
            </a:r>
            <a:r>
              <a:rPr lang="tr-TR" dirty="0"/>
              <a:t> </a:t>
            </a:r>
            <a:r>
              <a:rPr lang="tr-TR" dirty="0" smtClean="0"/>
              <a:t>sınıfı 4 alan, 5 metot ve 1 kurucu metot ile tekrar yazılabilirdi ve miras alma işi bir şekilde kotarılmış olurdu. Fakat;</a:t>
            </a:r>
          </a:p>
          <a:p>
            <a:r>
              <a:rPr lang="tr-TR" dirty="0" smtClean="0"/>
              <a:t>1. Fazladan kodlama</a:t>
            </a:r>
          </a:p>
          <a:p>
            <a:r>
              <a:rPr lang="tr-TR" dirty="0" smtClean="0"/>
              <a:t>2. Eğer üst sınıfta karmaşık işler yerine getiriliyorsa metotların test ve </a:t>
            </a:r>
            <a:r>
              <a:rPr lang="tr-TR" dirty="0" err="1" smtClean="0"/>
              <a:t>debug</a:t>
            </a:r>
            <a:r>
              <a:rPr lang="tr-TR" dirty="0" smtClean="0"/>
              <a:t> edilmesi oldukça zorlaşacaktı.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27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Bir alt sınıf üst sınıfı ile aynı pakette ise</a:t>
            </a:r>
          </a:p>
          <a:p>
            <a:pPr lvl="1"/>
            <a:r>
              <a:rPr lang="tr-TR" dirty="0" err="1" smtClean="0"/>
              <a:t>Protected</a:t>
            </a:r>
            <a:r>
              <a:rPr lang="tr-TR" dirty="0" smtClean="0"/>
              <a:t>, </a:t>
            </a:r>
            <a:r>
              <a:rPr lang="tr-TR" dirty="0" err="1" smtClean="0"/>
              <a:t>public</a:t>
            </a:r>
            <a:r>
              <a:rPr lang="tr-TR" dirty="0" smtClean="0"/>
              <a:t> ve </a:t>
            </a:r>
            <a:r>
              <a:rPr lang="tr-TR" dirty="0" err="1" smtClean="0"/>
              <a:t>package-private</a:t>
            </a:r>
            <a:r>
              <a:rPr lang="tr-TR" dirty="0" smtClean="0"/>
              <a:t> üyeler miras alınır.</a:t>
            </a:r>
          </a:p>
          <a:p>
            <a:r>
              <a:rPr lang="tr-TR" dirty="0" smtClean="0"/>
              <a:t>Farklı pakette iseler </a:t>
            </a:r>
          </a:p>
          <a:p>
            <a:pPr lvl="1"/>
            <a:r>
              <a:rPr lang="tr-TR" dirty="0" smtClean="0"/>
              <a:t>Sadece </a:t>
            </a:r>
            <a:r>
              <a:rPr lang="tr-TR" dirty="0" err="1" smtClean="0"/>
              <a:t>protected</a:t>
            </a:r>
            <a:r>
              <a:rPr lang="tr-TR" dirty="0" smtClean="0"/>
              <a:t> ve </a:t>
            </a:r>
            <a:r>
              <a:rPr lang="tr-TR" dirty="0" err="1" smtClean="0"/>
              <a:t>public</a:t>
            </a:r>
            <a:r>
              <a:rPr lang="tr-TR" dirty="0" smtClean="0"/>
              <a:t> üyeler miras alınır.</a:t>
            </a:r>
          </a:p>
          <a:p>
            <a:r>
              <a:rPr lang="tr-TR" dirty="0" smtClean="0"/>
              <a:t>Paket farkı gözetmeksizin</a:t>
            </a:r>
          </a:p>
          <a:p>
            <a:pPr lvl="1"/>
            <a:r>
              <a:rPr lang="tr-TR" dirty="0" err="1"/>
              <a:t>p</a:t>
            </a:r>
            <a:r>
              <a:rPr lang="tr-TR" dirty="0" err="1" smtClean="0"/>
              <a:t>rivate</a:t>
            </a:r>
            <a:r>
              <a:rPr lang="tr-TR" dirty="0" smtClean="0"/>
              <a:t> üyeler miras alınamaz.</a:t>
            </a:r>
          </a:p>
          <a:p>
            <a:r>
              <a:rPr lang="tr-TR" dirty="0" smtClean="0"/>
              <a:t>Fakat </a:t>
            </a:r>
            <a:r>
              <a:rPr lang="tr-TR" dirty="0" err="1" smtClean="0"/>
              <a:t>private</a:t>
            </a:r>
            <a:r>
              <a:rPr lang="tr-TR" dirty="0" smtClean="0"/>
              <a:t> üyelere erişimin </a:t>
            </a:r>
            <a:r>
              <a:rPr lang="tr-TR" dirty="0" err="1" smtClean="0"/>
              <a:t>public</a:t>
            </a:r>
            <a:r>
              <a:rPr lang="tr-TR" dirty="0" smtClean="0"/>
              <a:t> üyelerle yapıldığı dikkate alınırsa bu herhangi bir ek maliyete neden olmayacaktır.</a:t>
            </a:r>
          </a:p>
          <a:p>
            <a:pPr lvl="1"/>
            <a:endParaRPr lang="tr-TR" dirty="0" smtClean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Bir alt sınıfta neler yapılabilir?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0333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lga Biçimi">
  <a:themeElements>
    <a:clrScheme name="Dalga Biçimi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Dalga Biçimi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alga Biçimi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372</TotalTime>
  <Words>2076</Words>
  <Application>Microsoft Office PowerPoint</Application>
  <PresentationFormat>Ekran Gösterisi (4:3)</PresentationFormat>
  <Paragraphs>248</Paragraphs>
  <Slides>55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55</vt:i4>
      </vt:variant>
    </vt:vector>
  </HeadingPairs>
  <TitlesOfParts>
    <vt:vector size="56" baseType="lpstr">
      <vt:lpstr>Dalga Biçimi</vt:lpstr>
      <vt:lpstr>Inheritance / Miras Alma</vt:lpstr>
      <vt:lpstr>Tanımlamalar</vt:lpstr>
      <vt:lpstr>Sınıf Hiyerarşisi</vt:lpstr>
      <vt:lpstr>Object Sınıfı</vt:lpstr>
      <vt:lpstr>Object Sınıf Metotları</vt:lpstr>
      <vt:lpstr>Diğerleri</vt:lpstr>
      <vt:lpstr>PowerPoint Sunusu</vt:lpstr>
      <vt:lpstr>PowerPoint Sunusu</vt:lpstr>
      <vt:lpstr>Bir alt sınıfta neler yapılabilir?</vt:lpstr>
      <vt:lpstr>PowerPoint Sunusu</vt:lpstr>
      <vt:lpstr>PowerPoint Sunusu</vt:lpstr>
      <vt:lpstr>Casting Objects</vt:lpstr>
      <vt:lpstr>PowerPoint Sunusu</vt:lpstr>
      <vt:lpstr>PowerPoint Sunusu</vt:lpstr>
      <vt:lpstr>Multiple inheritance of state</vt:lpstr>
      <vt:lpstr>Multiple inheritance of Implementation</vt:lpstr>
      <vt:lpstr>Multiple inheritance of types</vt:lpstr>
      <vt:lpstr>Overriding and Hiding Methods intance methods</vt:lpstr>
      <vt:lpstr>Overriding Static Method (hiding)</vt:lpstr>
      <vt:lpstr>PowerPoint Sunusu</vt:lpstr>
      <vt:lpstr>PowerPoint Sunusu</vt:lpstr>
      <vt:lpstr>PowerPoint Sunusu</vt:lpstr>
      <vt:lpstr>Arayüz Metotlarında Üstüne Yazma</vt:lpstr>
      <vt:lpstr>PowerPoint Sunusu</vt:lpstr>
      <vt:lpstr>PowerPoint Sunusu</vt:lpstr>
      <vt:lpstr>PowerPoint Sunusu</vt:lpstr>
      <vt:lpstr>Metot üstüne Yazmada Erişim Belirteçleri</vt:lpstr>
      <vt:lpstr>Ek olarak</vt:lpstr>
      <vt:lpstr>PowerPoint Sunusu</vt:lpstr>
      <vt:lpstr>Gelecek dersler</vt:lpstr>
      <vt:lpstr>Polymorphism</vt:lpstr>
      <vt:lpstr>PowerPoint Sunusu</vt:lpstr>
      <vt:lpstr>PowerPoint Sunusu</vt:lpstr>
      <vt:lpstr>PowerPoint Sunusu</vt:lpstr>
      <vt:lpstr>Alanların Gizlenmesi</vt:lpstr>
      <vt:lpstr>super Anahtarı</vt:lpstr>
      <vt:lpstr>Super ile kurucu metod çağırma</vt:lpstr>
      <vt:lpstr>PowerPoint Sunusu</vt:lpstr>
      <vt:lpstr>Final Classes and Methods</vt:lpstr>
      <vt:lpstr>Final Class</vt:lpstr>
      <vt:lpstr>Final Methods vs Constructors</vt:lpstr>
      <vt:lpstr>Abstract Classes and Methods</vt:lpstr>
      <vt:lpstr>PowerPoint Sunusu</vt:lpstr>
      <vt:lpstr>Soyut Sınıflar Arayüzlere Karşı</vt:lpstr>
      <vt:lpstr>PowerPoint Sunusu</vt:lpstr>
      <vt:lpstr>Ne zaman Abstract, Ne zaman Interface?</vt:lpstr>
      <vt:lpstr>PowerPoint Sunusu</vt:lpstr>
      <vt:lpstr>Abstract class örnek</vt:lpstr>
      <vt:lpstr>PowerPoint Sunusu</vt:lpstr>
      <vt:lpstr>PowerPoint Sunusu</vt:lpstr>
      <vt:lpstr>abstract class ve metodlar</vt:lpstr>
      <vt:lpstr>PowerPoint Sunusu</vt:lpstr>
      <vt:lpstr>PowerPoint Sunusu</vt:lpstr>
      <vt:lpstr>Abstract class Arayüzü Implemente Ettiğinde</vt:lpstr>
      <vt:lpstr>Abstract Sınıfın Üyesi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/ Miras Alma</dc:title>
  <dc:creator>Servet</dc:creator>
  <cp:lastModifiedBy>Servet</cp:lastModifiedBy>
  <cp:revision>47</cp:revision>
  <dcterms:created xsi:type="dcterms:W3CDTF">2014-11-03T00:31:21Z</dcterms:created>
  <dcterms:modified xsi:type="dcterms:W3CDTF">2014-11-13T21:38:02Z</dcterms:modified>
</cp:coreProperties>
</file>